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60" r:id="rId3"/>
    <p:sldId id="263" r:id="rId4"/>
    <p:sldId id="264" r:id="rId5"/>
    <p:sldId id="265" r:id="rId6"/>
    <p:sldId id="266" r:id="rId7"/>
    <p:sldId id="270" r:id="rId8"/>
    <p:sldId id="271" r:id="rId9"/>
    <p:sldId id="272" r:id="rId10"/>
    <p:sldId id="273" r:id="rId11"/>
    <p:sldId id="274" r:id="rId12"/>
    <p:sldId id="275" r:id="rId13"/>
    <p:sldId id="276" r:id="rId14"/>
  </p:sldIdLst>
  <p:sldSz cx="9144000" cy="6858000" type="screen4x3"/>
  <p:notesSz cx="9144000" cy="6858000"/>
  <p:defaultTextStyle>
    <a:defPPr>
      <a:defRPr kern="0"/>
    </a:defPPr>
  </p:defaultTextStyle>
  <p:extLst>
    <p:ext uri="{521415D9-36F7-43E2-AB2F-B90AF26B5E84}">
      <p14:sectionLst xmlns:p14="http://schemas.microsoft.com/office/powerpoint/2010/main">
        <p14:section name="Default Section" id="{E4617EEA-7081-4A38-8C27-CA69CC05A1AF}">
          <p14:sldIdLst>
            <p14:sldId id="257"/>
            <p14:sldId id="260"/>
            <p14:sldId id="263"/>
            <p14:sldId id="264"/>
            <p14:sldId id="265"/>
            <p14:sldId id="266"/>
            <p14:sldId id="270"/>
            <p14:sldId id="271"/>
            <p14:sldId id="272"/>
          </p14:sldIdLst>
        </p14:section>
        <p14:section name="Untitled Section" id="{315E8FB4-DB50-4C02-89E2-B94B8ECD7F28}">
          <p14:sldIdLst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1210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2E2B1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E2B1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99986" y="2684157"/>
            <a:ext cx="2331085" cy="3674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2E2B1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458200" y="0"/>
            <a:ext cx="685800" cy="6858000"/>
          </a:xfrm>
          <a:custGeom>
            <a:avLst/>
            <a:gdLst/>
            <a:ahLst/>
            <a:cxnLst/>
            <a:rect l="l" t="t" r="r" b="b"/>
            <a:pathLst>
              <a:path w="685800" h="6858000">
                <a:moveTo>
                  <a:pt x="685800" y="6172200"/>
                </a:moveTo>
                <a:lnTo>
                  <a:pt x="0" y="6172200"/>
                </a:lnTo>
                <a:lnTo>
                  <a:pt x="0" y="6858000"/>
                </a:lnTo>
                <a:lnTo>
                  <a:pt x="685800" y="6858000"/>
                </a:lnTo>
                <a:lnTo>
                  <a:pt x="685800" y="6172200"/>
                </a:lnTo>
                <a:close/>
              </a:path>
              <a:path w="685800" h="6858000">
                <a:moveTo>
                  <a:pt x="685800" y="0"/>
                </a:moveTo>
                <a:lnTo>
                  <a:pt x="0" y="0"/>
                </a:lnTo>
                <a:lnTo>
                  <a:pt x="0" y="5486400"/>
                </a:lnTo>
                <a:lnTo>
                  <a:pt x="685800" y="5486400"/>
                </a:lnTo>
                <a:lnTo>
                  <a:pt x="685800" y="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463232"/>
            <a:ext cx="6255384" cy="725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503806"/>
            <a:ext cx="5147945" cy="36506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2E2B1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Queue</a:t>
            </a:r>
            <a:r>
              <a:rPr spc="-190" dirty="0"/>
              <a:t> </a:t>
            </a:r>
            <a:r>
              <a:rPr dirty="0"/>
              <a:t>:</a:t>
            </a:r>
            <a:r>
              <a:rPr spc="-185" dirty="0"/>
              <a:t> </a:t>
            </a:r>
            <a:r>
              <a:rPr spc="-95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040" y="1618614"/>
            <a:ext cx="66103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105"/>
              </a:spcBef>
              <a:buClr>
                <a:srgbClr val="A9A47B"/>
              </a:buClr>
              <a:buFont typeface="Arial"/>
              <a:buChar char="•"/>
              <a:tabLst>
                <a:tab pos="28511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155" dirty="0">
                <a:solidFill>
                  <a:srgbClr val="2E2B1F"/>
                </a:solidFill>
                <a:latin typeface="Calibri"/>
                <a:cs typeface="Calibri"/>
              </a:rPr>
              <a:t>Queue</a:t>
            </a:r>
            <a:r>
              <a:rPr sz="2000" b="1" spc="4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11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75" dirty="0">
                <a:solidFill>
                  <a:srgbClr val="2E2B1F"/>
                </a:solidFill>
                <a:latin typeface="Calibri"/>
                <a:cs typeface="Calibri"/>
              </a:rPr>
              <a:t>an</a:t>
            </a:r>
            <a:r>
              <a:rPr sz="2000" spc="3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105" dirty="0">
                <a:solidFill>
                  <a:srgbClr val="2E2B1F"/>
                </a:solidFill>
                <a:latin typeface="Calibri"/>
                <a:cs typeface="Calibri"/>
              </a:rPr>
              <a:t>ordered</a:t>
            </a:r>
            <a:r>
              <a:rPr sz="2000" spc="3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85" dirty="0">
                <a:solidFill>
                  <a:srgbClr val="2E2B1F"/>
                </a:solidFill>
                <a:latin typeface="Calibri"/>
                <a:cs typeface="Calibri"/>
              </a:rPr>
              <a:t>collection</a:t>
            </a:r>
            <a:r>
              <a:rPr sz="2000" spc="2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000" spc="1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95" dirty="0">
                <a:solidFill>
                  <a:srgbClr val="2E2B1F"/>
                </a:solidFill>
                <a:latin typeface="Calibri"/>
                <a:cs typeface="Calibri"/>
              </a:rPr>
              <a:t>items</a:t>
            </a:r>
            <a:r>
              <a:rPr sz="2000" spc="2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80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000" spc="2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70" dirty="0">
                <a:solidFill>
                  <a:srgbClr val="2E2B1F"/>
                </a:solidFill>
                <a:latin typeface="Calibri"/>
                <a:cs typeface="Calibri"/>
              </a:rPr>
              <a:t>which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20280" y="1618614"/>
            <a:ext cx="66611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85" dirty="0">
                <a:solidFill>
                  <a:srgbClr val="2E2B1F"/>
                </a:solidFill>
                <a:latin typeface="Calibri"/>
                <a:cs typeface="Calibri"/>
              </a:rPr>
              <a:t>items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64680" y="1923414"/>
            <a:ext cx="1020444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56845">
              <a:lnSpc>
                <a:spcPct val="100000"/>
              </a:lnSpc>
              <a:spcBef>
                <a:spcPts val="105"/>
              </a:spcBef>
            </a:pPr>
            <a:r>
              <a:rPr sz="2000" spc="120" dirty="0">
                <a:solidFill>
                  <a:srgbClr val="2E2B1F"/>
                </a:solidFill>
                <a:latin typeface="Calibri"/>
                <a:cs typeface="Calibri"/>
              </a:rPr>
              <a:t>queue) </a:t>
            </a:r>
            <a:r>
              <a:rPr sz="2000" spc="100" dirty="0">
                <a:solidFill>
                  <a:srgbClr val="2E2B1F"/>
                </a:solidFill>
                <a:latin typeface="Calibri"/>
                <a:cs typeface="Calibri"/>
              </a:rPr>
              <a:t>end</a:t>
            </a:r>
            <a:r>
              <a:rPr sz="2000" spc="1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80" dirty="0">
                <a:solidFill>
                  <a:srgbClr val="2E2B1F"/>
                </a:solidFill>
                <a:latin typeface="Calibri"/>
                <a:cs typeface="Calibri"/>
              </a:rPr>
              <a:t>(the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7089" y="1923414"/>
            <a:ext cx="610806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65" dirty="0">
                <a:solidFill>
                  <a:srgbClr val="2E2B1F"/>
                </a:solidFill>
                <a:latin typeface="Calibri"/>
                <a:cs typeface="Calibri"/>
              </a:rPr>
              <a:t>may</a:t>
            </a:r>
            <a:r>
              <a:rPr sz="2000" spc="2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70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2000" spc="3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120" dirty="0">
                <a:solidFill>
                  <a:srgbClr val="2E2B1F"/>
                </a:solidFill>
                <a:latin typeface="Calibri"/>
                <a:cs typeface="Calibri"/>
              </a:rPr>
              <a:t>deleted</a:t>
            </a:r>
            <a:r>
              <a:rPr sz="2000" spc="3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70" dirty="0">
                <a:solidFill>
                  <a:srgbClr val="2E2B1F"/>
                </a:solidFill>
                <a:latin typeface="Calibri"/>
                <a:cs typeface="Calibri"/>
              </a:rPr>
              <a:t>at</a:t>
            </a:r>
            <a:r>
              <a:rPr sz="2000" spc="3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100" dirty="0">
                <a:solidFill>
                  <a:srgbClr val="2E2B1F"/>
                </a:solidFill>
                <a:latin typeface="Calibri"/>
                <a:cs typeface="Calibri"/>
              </a:rPr>
              <a:t>one</a:t>
            </a:r>
            <a:r>
              <a:rPr sz="2000" spc="3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120" dirty="0">
                <a:solidFill>
                  <a:srgbClr val="2E2B1F"/>
                </a:solidFill>
                <a:latin typeface="Calibri"/>
                <a:cs typeface="Calibri"/>
              </a:rPr>
              <a:t>end</a:t>
            </a:r>
            <a:r>
              <a:rPr sz="2000" spc="3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85" dirty="0">
                <a:solidFill>
                  <a:srgbClr val="2E2B1F"/>
                </a:solidFill>
                <a:latin typeface="Calibri"/>
                <a:cs typeface="Calibri"/>
              </a:rPr>
              <a:t>(called</a:t>
            </a:r>
            <a:r>
              <a:rPr sz="2000" spc="229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12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4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i="1" spc="85" dirty="0">
                <a:solidFill>
                  <a:srgbClr val="2E2B1F"/>
                </a:solidFill>
                <a:latin typeface="Calibri"/>
                <a:cs typeface="Calibri"/>
              </a:rPr>
              <a:t>front</a:t>
            </a:r>
            <a:r>
              <a:rPr sz="2000" b="1" i="1" spc="2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000" spc="1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100" dirty="0">
                <a:solidFill>
                  <a:srgbClr val="2E2B1F"/>
                </a:solidFill>
                <a:latin typeface="Calibri"/>
                <a:cs typeface="Calibri"/>
              </a:rPr>
              <a:t>the and</a:t>
            </a:r>
            <a:r>
              <a:rPr sz="2000" spc="3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80" dirty="0">
                <a:solidFill>
                  <a:srgbClr val="2E2B1F"/>
                </a:solidFill>
                <a:latin typeface="Calibri"/>
                <a:cs typeface="Calibri"/>
              </a:rPr>
              <a:t>into</a:t>
            </a:r>
            <a:r>
              <a:rPr sz="2000" spc="2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75" dirty="0">
                <a:solidFill>
                  <a:srgbClr val="2E2B1F"/>
                </a:solidFill>
                <a:latin typeface="Calibri"/>
                <a:cs typeface="Calibri"/>
              </a:rPr>
              <a:t>which</a:t>
            </a:r>
            <a:r>
              <a:rPr sz="2000" spc="2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80" dirty="0">
                <a:solidFill>
                  <a:srgbClr val="2E2B1F"/>
                </a:solidFill>
                <a:latin typeface="Calibri"/>
                <a:cs typeface="Calibri"/>
              </a:rPr>
              <a:t>items</a:t>
            </a:r>
            <a:r>
              <a:rPr sz="2000" spc="2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may</a:t>
            </a:r>
            <a:r>
              <a:rPr sz="2000" spc="2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55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2000" spc="2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95" dirty="0">
                <a:solidFill>
                  <a:srgbClr val="2E2B1F"/>
                </a:solidFill>
                <a:latin typeface="Calibri"/>
                <a:cs typeface="Calibri"/>
              </a:rPr>
              <a:t>inserted</a:t>
            </a:r>
            <a:r>
              <a:rPr sz="2000" spc="2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50" dirty="0">
                <a:solidFill>
                  <a:srgbClr val="2E2B1F"/>
                </a:solidFill>
                <a:latin typeface="Calibri"/>
                <a:cs typeface="Calibri"/>
              </a:rPr>
              <a:t>at</a:t>
            </a:r>
            <a:r>
              <a:rPr sz="2000" spc="3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1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3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100" dirty="0">
                <a:solidFill>
                  <a:srgbClr val="2E2B1F"/>
                </a:solidFill>
                <a:latin typeface="Calibri"/>
                <a:cs typeface="Calibri"/>
              </a:rPr>
              <a:t>other </a:t>
            </a:r>
            <a:r>
              <a:rPr sz="2000" b="1" i="1" dirty="0">
                <a:solidFill>
                  <a:srgbClr val="2E2B1F"/>
                </a:solidFill>
                <a:latin typeface="Calibri"/>
                <a:cs typeface="Calibri"/>
              </a:rPr>
              <a:t>rear</a:t>
            </a:r>
            <a:r>
              <a:rPr sz="2000" b="1" i="1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000" spc="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9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1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65" dirty="0">
                <a:solidFill>
                  <a:srgbClr val="2E2B1F"/>
                </a:solidFill>
                <a:latin typeface="Calibri"/>
                <a:cs typeface="Calibri"/>
              </a:rPr>
              <a:t>queue).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4040" y="3231514"/>
            <a:ext cx="7417434" cy="2084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750" marR="5080" indent="-273050">
              <a:lnSpc>
                <a:spcPct val="100000"/>
              </a:lnSpc>
              <a:spcBef>
                <a:spcPts val="105"/>
              </a:spcBef>
              <a:buClr>
                <a:srgbClr val="A9A47B"/>
              </a:buClr>
              <a:buFont typeface="Arial"/>
              <a:buChar char="•"/>
              <a:tabLst>
                <a:tab pos="285750" algn="l"/>
                <a:tab pos="2219960" algn="l"/>
                <a:tab pos="4304030" algn="l"/>
                <a:tab pos="5407025" algn="l"/>
                <a:tab pos="638492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1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first</a:t>
            </a:r>
            <a:r>
              <a:rPr sz="2000" spc="1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80" dirty="0">
                <a:solidFill>
                  <a:srgbClr val="2E2B1F"/>
                </a:solidFill>
                <a:latin typeface="Calibri"/>
                <a:cs typeface="Calibri"/>
              </a:rPr>
              <a:t>element</a:t>
            </a:r>
            <a:r>
              <a:rPr sz="2000" spc="2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75" dirty="0">
                <a:solidFill>
                  <a:srgbClr val="2E2B1F"/>
                </a:solidFill>
                <a:latin typeface="Calibri"/>
                <a:cs typeface="Calibri"/>
              </a:rPr>
              <a:t>inserted</a:t>
            </a:r>
            <a:r>
              <a:rPr sz="2000" spc="2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65" dirty="0">
                <a:solidFill>
                  <a:srgbClr val="2E2B1F"/>
                </a:solidFill>
                <a:latin typeface="Calibri"/>
                <a:cs typeface="Calibri"/>
              </a:rPr>
              <a:t>into</a:t>
            </a:r>
            <a:r>
              <a:rPr sz="2000" spc="25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8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3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85" dirty="0">
                <a:solidFill>
                  <a:srgbClr val="2E2B1F"/>
                </a:solidFill>
                <a:latin typeface="Calibri"/>
                <a:cs typeface="Calibri"/>
              </a:rPr>
              <a:t>queue</a:t>
            </a:r>
            <a:r>
              <a:rPr sz="2000" spc="2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8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3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first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	</a:t>
            </a:r>
            <a:r>
              <a:rPr sz="2000" spc="70" dirty="0">
                <a:solidFill>
                  <a:srgbClr val="2E2B1F"/>
                </a:solidFill>
                <a:latin typeface="Calibri"/>
                <a:cs typeface="Calibri"/>
              </a:rPr>
              <a:t>element </a:t>
            </a:r>
            <a:r>
              <a:rPr sz="2000" spc="55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spc="2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50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2000" spc="2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60" dirty="0">
                <a:solidFill>
                  <a:srgbClr val="2E2B1F"/>
                </a:solidFill>
                <a:latin typeface="Calibri"/>
                <a:cs typeface="Calibri"/>
              </a:rPr>
              <a:t>removed.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	For</a:t>
            </a:r>
            <a:r>
              <a:rPr sz="2000" spc="1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75" dirty="0">
                <a:solidFill>
                  <a:srgbClr val="2E2B1F"/>
                </a:solidFill>
                <a:latin typeface="Calibri"/>
                <a:cs typeface="Calibri"/>
              </a:rPr>
              <a:t>this</a:t>
            </a:r>
            <a:r>
              <a:rPr sz="2000" spc="25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80" dirty="0">
                <a:solidFill>
                  <a:srgbClr val="2E2B1F"/>
                </a:solidFill>
                <a:latin typeface="Calibri"/>
                <a:cs typeface="Calibri"/>
              </a:rPr>
              <a:t>reason</a:t>
            </a:r>
            <a:r>
              <a:rPr sz="2000" spc="25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	</a:t>
            </a:r>
            <a:r>
              <a:rPr sz="2000" spc="100" dirty="0">
                <a:solidFill>
                  <a:srgbClr val="2E2B1F"/>
                </a:solidFill>
                <a:latin typeface="Calibri"/>
                <a:cs typeface="Calibri"/>
              </a:rPr>
              <a:t>queue</a:t>
            </a:r>
            <a:r>
              <a:rPr sz="2000" spc="2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	</a:t>
            </a:r>
            <a:r>
              <a:rPr sz="2000" spc="95" dirty="0">
                <a:solidFill>
                  <a:srgbClr val="2E2B1F"/>
                </a:solidFill>
                <a:latin typeface="Calibri"/>
                <a:cs typeface="Calibri"/>
              </a:rPr>
              <a:t>sometimes</a:t>
            </a:r>
            <a:r>
              <a:rPr sz="2000" spc="229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2E2B1F"/>
                </a:solidFill>
                <a:latin typeface="Calibri"/>
                <a:cs typeface="Calibri"/>
              </a:rPr>
              <a:t>called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spc="1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25" dirty="0">
                <a:solidFill>
                  <a:srgbClr val="2E2B1F"/>
                </a:solidFill>
                <a:latin typeface="Calibri"/>
                <a:cs typeface="Calibri"/>
              </a:rPr>
              <a:t>FIFO</a:t>
            </a:r>
            <a:r>
              <a:rPr sz="2000" b="1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50" dirty="0">
                <a:solidFill>
                  <a:srgbClr val="2E2B1F"/>
                </a:solidFill>
                <a:latin typeface="Calibri"/>
                <a:cs typeface="Calibri"/>
              </a:rPr>
              <a:t>(first-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000" spc="1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60" dirty="0">
                <a:solidFill>
                  <a:srgbClr val="2E2B1F"/>
                </a:solidFill>
                <a:latin typeface="Calibri"/>
                <a:cs typeface="Calibri"/>
              </a:rPr>
              <a:t>first-</a:t>
            </a:r>
            <a:r>
              <a:rPr sz="2000" spc="55" dirty="0">
                <a:solidFill>
                  <a:srgbClr val="2E2B1F"/>
                </a:solidFill>
                <a:latin typeface="Calibri"/>
                <a:cs typeface="Calibri"/>
              </a:rPr>
              <a:t>out)</a:t>
            </a:r>
            <a:r>
              <a:rPr sz="2000" spc="1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list.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55"/>
              </a:spcBef>
              <a:buClr>
                <a:srgbClr val="A9A47B"/>
              </a:buClr>
              <a:buFont typeface="Arial"/>
              <a:buChar char="•"/>
            </a:pPr>
            <a:endParaRPr sz="2000">
              <a:latin typeface="Calibri"/>
              <a:cs typeface="Calibri"/>
            </a:endParaRPr>
          </a:p>
          <a:p>
            <a:pPr marL="285115" indent="-272415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8511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Enqueue:</a:t>
            </a:r>
            <a:r>
              <a:rPr sz="2000" spc="3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Inserting</a:t>
            </a:r>
            <a:r>
              <a:rPr sz="2000" spc="3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</a:t>
            </a:r>
            <a:r>
              <a:rPr sz="2000" spc="3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item</a:t>
            </a:r>
            <a:endParaRPr sz="2000">
              <a:latin typeface="Calibri"/>
              <a:cs typeface="Calibri"/>
            </a:endParaRPr>
          </a:p>
          <a:p>
            <a:pPr marL="285115" indent="-272415">
              <a:lnSpc>
                <a:spcPct val="100000"/>
              </a:lnSpc>
              <a:spcBef>
                <a:spcPts val="600"/>
              </a:spcBef>
              <a:buClr>
                <a:srgbClr val="A9A47B"/>
              </a:buClr>
              <a:buFont typeface="Arial"/>
              <a:buChar char="•"/>
              <a:tabLst>
                <a:tab pos="28511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Dequeue:</a:t>
            </a:r>
            <a:r>
              <a:rPr sz="2000" spc="3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Deleleting</a:t>
            </a:r>
            <a:r>
              <a:rPr sz="2000" spc="3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</a:t>
            </a:r>
            <a:r>
              <a:rPr sz="2000" spc="3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item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2335" y="4365104"/>
            <a:ext cx="3707891" cy="213323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694978" y="3126968"/>
            <a:ext cx="177800" cy="5937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DFDCB7"/>
                </a:solidFill>
                <a:latin typeface="Calibri"/>
                <a:cs typeface="Calibri"/>
              </a:rPr>
              <a:t>Chapter2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22652" y="5639434"/>
            <a:ext cx="567690" cy="415290"/>
          </a:xfrm>
          <a:custGeom>
            <a:avLst/>
            <a:gdLst/>
            <a:ahLst/>
            <a:cxnLst/>
            <a:rect l="l" t="t" r="r" b="b"/>
            <a:pathLst>
              <a:path w="567690" h="415289">
                <a:moveTo>
                  <a:pt x="80012" y="415175"/>
                </a:moveTo>
                <a:lnTo>
                  <a:pt x="75869" y="415175"/>
                </a:lnTo>
                <a:lnTo>
                  <a:pt x="72262" y="414896"/>
                </a:lnTo>
                <a:lnTo>
                  <a:pt x="35356" y="401637"/>
                </a:lnTo>
                <a:lnTo>
                  <a:pt x="9570" y="373481"/>
                </a:lnTo>
                <a:lnTo>
                  <a:pt x="0" y="72656"/>
                </a:lnTo>
                <a:lnTo>
                  <a:pt x="507" y="68618"/>
                </a:lnTo>
                <a:lnTo>
                  <a:pt x="1061" y="65468"/>
                </a:lnTo>
                <a:lnTo>
                  <a:pt x="1141" y="65011"/>
                </a:lnTo>
                <a:lnTo>
                  <a:pt x="17752" y="29692"/>
                </a:lnTo>
                <a:lnTo>
                  <a:pt x="49085" y="6248"/>
                </a:lnTo>
                <a:lnTo>
                  <a:pt x="77285" y="0"/>
                </a:lnTo>
                <a:lnTo>
                  <a:pt x="80009" y="0"/>
                </a:lnTo>
                <a:lnTo>
                  <a:pt x="80131" y="4813"/>
                </a:lnTo>
                <a:lnTo>
                  <a:pt x="80253" y="9626"/>
                </a:lnTo>
                <a:lnTo>
                  <a:pt x="80365" y="14046"/>
                </a:lnTo>
                <a:lnTo>
                  <a:pt x="80492" y="19050"/>
                </a:lnTo>
                <a:lnTo>
                  <a:pt x="78137" y="19050"/>
                </a:lnTo>
                <a:lnTo>
                  <a:pt x="74366" y="19342"/>
                </a:lnTo>
                <a:lnTo>
                  <a:pt x="74180" y="19342"/>
                </a:lnTo>
                <a:lnTo>
                  <a:pt x="71217" y="19723"/>
                </a:lnTo>
                <a:lnTo>
                  <a:pt x="57780" y="23304"/>
                </a:lnTo>
                <a:lnTo>
                  <a:pt x="56128" y="23952"/>
                </a:lnTo>
                <a:lnTo>
                  <a:pt x="41481" y="32816"/>
                </a:lnTo>
                <a:lnTo>
                  <a:pt x="41143" y="33044"/>
                </a:lnTo>
                <a:lnTo>
                  <a:pt x="40716" y="33388"/>
                </a:lnTo>
                <a:lnTo>
                  <a:pt x="38823" y="35178"/>
                </a:lnTo>
                <a:lnTo>
                  <a:pt x="37072" y="36766"/>
                </a:lnTo>
                <a:lnTo>
                  <a:pt x="36740" y="37041"/>
                </a:lnTo>
                <a:lnTo>
                  <a:pt x="36372" y="37401"/>
                </a:lnTo>
                <a:lnTo>
                  <a:pt x="35329" y="38620"/>
                </a:lnTo>
                <a:lnTo>
                  <a:pt x="33060" y="41109"/>
                </a:lnTo>
                <a:lnTo>
                  <a:pt x="32735" y="41434"/>
                </a:lnTo>
                <a:lnTo>
                  <a:pt x="32423" y="41808"/>
                </a:lnTo>
                <a:lnTo>
                  <a:pt x="32341" y="41998"/>
                </a:lnTo>
                <a:lnTo>
                  <a:pt x="28905" y="46583"/>
                </a:lnTo>
                <a:lnTo>
                  <a:pt x="19970" y="67983"/>
                </a:lnTo>
                <a:lnTo>
                  <a:pt x="19862" y="68452"/>
                </a:lnTo>
                <a:lnTo>
                  <a:pt x="19412" y="71018"/>
                </a:lnTo>
                <a:lnTo>
                  <a:pt x="19329" y="71488"/>
                </a:lnTo>
                <a:lnTo>
                  <a:pt x="19010" y="74091"/>
                </a:lnTo>
                <a:lnTo>
                  <a:pt x="18948" y="74574"/>
                </a:lnTo>
                <a:lnTo>
                  <a:pt x="18831" y="339026"/>
                </a:lnTo>
                <a:lnTo>
                  <a:pt x="18961" y="340715"/>
                </a:lnTo>
                <a:lnTo>
                  <a:pt x="18999" y="341198"/>
                </a:lnTo>
                <a:lnTo>
                  <a:pt x="19194" y="342633"/>
                </a:lnTo>
                <a:lnTo>
                  <a:pt x="19257" y="343115"/>
                </a:lnTo>
                <a:lnTo>
                  <a:pt x="19345" y="343801"/>
                </a:lnTo>
                <a:lnTo>
                  <a:pt x="19405" y="344271"/>
                </a:lnTo>
                <a:lnTo>
                  <a:pt x="19868" y="346837"/>
                </a:lnTo>
                <a:lnTo>
                  <a:pt x="19951" y="347306"/>
                </a:lnTo>
                <a:lnTo>
                  <a:pt x="20545" y="349821"/>
                </a:lnTo>
                <a:lnTo>
                  <a:pt x="20650" y="350278"/>
                </a:lnTo>
                <a:lnTo>
                  <a:pt x="21501" y="353187"/>
                </a:lnTo>
                <a:lnTo>
                  <a:pt x="29428" y="369404"/>
                </a:lnTo>
                <a:lnTo>
                  <a:pt x="32483" y="373481"/>
                </a:lnTo>
                <a:lnTo>
                  <a:pt x="32735" y="373855"/>
                </a:lnTo>
                <a:lnTo>
                  <a:pt x="33007" y="374180"/>
                </a:lnTo>
                <a:lnTo>
                  <a:pt x="34970" y="376275"/>
                </a:lnTo>
                <a:lnTo>
                  <a:pt x="36441" y="377888"/>
                </a:lnTo>
                <a:lnTo>
                  <a:pt x="36740" y="378248"/>
                </a:lnTo>
                <a:lnTo>
                  <a:pt x="37020" y="378523"/>
                </a:lnTo>
                <a:lnTo>
                  <a:pt x="38207" y="379552"/>
                </a:lnTo>
                <a:lnTo>
                  <a:pt x="40797" y="381901"/>
                </a:lnTo>
                <a:lnTo>
                  <a:pt x="41143" y="382245"/>
                </a:lnTo>
                <a:lnTo>
                  <a:pt x="41427" y="382473"/>
                </a:lnTo>
                <a:lnTo>
                  <a:pt x="46189" y="385991"/>
                </a:lnTo>
                <a:lnTo>
                  <a:pt x="46717" y="386295"/>
                </a:lnTo>
                <a:lnTo>
                  <a:pt x="48513" y="387451"/>
                </a:lnTo>
                <a:lnTo>
                  <a:pt x="76989" y="396151"/>
                </a:lnTo>
                <a:lnTo>
                  <a:pt x="80494" y="396151"/>
                </a:lnTo>
                <a:lnTo>
                  <a:pt x="80469" y="397154"/>
                </a:lnTo>
                <a:lnTo>
                  <a:pt x="80355" y="401637"/>
                </a:lnTo>
                <a:lnTo>
                  <a:pt x="80253" y="405663"/>
                </a:lnTo>
                <a:lnTo>
                  <a:pt x="80131" y="410476"/>
                </a:lnTo>
                <a:lnTo>
                  <a:pt x="80012" y="415175"/>
                </a:lnTo>
                <a:close/>
              </a:path>
              <a:path w="567690" h="415289">
                <a:moveTo>
                  <a:pt x="491032" y="415175"/>
                </a:moveTo>
                <a:lnTo>
                  <a:pt x="486889" y="415175"/>
                </a:lnTo>
                <a:lnTo>
                  <a:pt x="486770" y="410476"/>
                </a:lnTo>
                <a:lnTo>
                  <a:pt x="486648" y="405663"/>
                </a:lnTo>
                <a:lnTo>
                  <a:pt x="486546" y="401637"/>
                </a:lnTo>
                <a:lnTo>
                  <a:pt x="486433" y="397154"/>
                </a:lnTo>
                <a:lnTo>
                  <a:pt x="486407" y="396151"/>
                </a:lnTo>
                <a:lnTo>
                  <a:pt x="489925" y="396151"/>
                </a:lnTo>
                <a:lnTo>
                  <a:pt x="520185" y="386295"/>
                </a:lnTo>
                <a:lnTo>
                  <a:pt x="520712" y="385991"/>
                </a:lnTo>
                <a:lnTo>
                  <a:pt x="525487" y="382473"/>
                </a:lnTo>
                <a:lnTo>
                  <a:pt x="525832" y="382191"/>
                </a:lnTo>
                <a:lnTo>
                  <a:pt x="526117" y="381901"/>
                </a:lnTo>
                <a:lnTo>
                  <a:pt x="528708" y="379552"/>
                </a:lnTo>
                <a:lnTo>
                  <a:pt x="529894" y="378523"/>
                </a:lnTo>
                <a:lnTo>
                  <a:pt x="530175" y="378248"/>
                </a:lnTo>
                <a:lnTo>
                  <a:pt x="530473" y="377888"/>
                </a:lnTo>
                <a:lnTo>
                  <a:pt x="531585" y="376669"/>
                </a:lnTo>
                <a:lnTo>
                  <a:pt x="533907" y="374180"/>
                </a:lnTo>
                <a:lnTo>
                  <a:pt x="534175" y="373860"/>
                </a:lnTo>
                <a:lnTo>
                  <a:pt x="534429" y="373481"/>
                </a:lnTo>
                <a:lnTo>
                  <a:pt x="537764" y="369036"/>
                </a:lnTo>
                <a:lnTo>
                  <a:pt x="546142" y="350647"/>
                </a:lnTo>
                <a:lnTo>
                  <a:pt x="546252" y="350278"/>
                </a:lnTo>
                <a:lnTo>
                  <a:pt x="546950" y="347306"/>
                </a:lnTo>
                <a:lnTo>
                  <a:pt x="547509" y="344271"/>
                </a:lnTo>
                <a:lnTo>
                  <a:pt x="547916" y="341198"/>
                </a:lnTo>
                <a:lnTo>
                  <a:pt x="547893" y="74091"/>
                </a:lnTo>
                <a:lnTo>
                  <a:pt x="547654" y="72174"/>
                </a:lnTo>
                <a:lnTo>
                  <a:pt x="547573" y="71488"/>
                </a:lnTo>
                <a:lnTo>
                  <a:pt x="534572" y="41998"/>
                </a:lnTo>
                <a:lnTo>
                  <a:pt x="534492" y="41808"/>
                </a:lnTo>
                <a:lnTo>
                  <a:pt x="534175" y="41429"/>
                </a:lnTo>
                <a:lnTo>
                  <a:pt x="533855" y="41109"/>
                </a:lnTo>
                <a:lnTo>
                  <a:pt x="531944" y="39014"/>
                </a:lnTo>
                <a:lnTo>
                  <a:pt x="530542" y="37401"/>
                </a:lnTo>
                <a:lnTo>
                  <a:pt x="530175" y="37041"/>
                </a:lnTo>
                <a:lnTo>
                  <a:pt x="529842" y="36766"/>
                </a:lnTo>
                <a:lnTo>
                  <a:pt x="528092" y="35178"/>
                </a:lnTo>
                <a:lnTo>
                  <a:pt x="526186" y="33388"/>
                </a:lnTo>
                <a:lnTo>
                  <a:pt x="525832" y="33098"/>
                </a:lnTo>
                <a:lnTo>
                  <a:pt x="525421" y="32816"/>
                </a:lnTo>
                <a:lnTo>
                  <a:pt x="521062" y="29545"/>
                </a:lnTo>
                <a:lnTo>
                  <a:pt x="492721" y="19342"/>
                </a:lnTo>
                <a:lnTo>
                  <a:pt x="492548" y="19342"/>
                </a:lnTo>
                <a:lnTo>
                  <a:pt x="488777" y="19050"/>
                </a:lnTo>
                <a:lnTo>
                  <a:pt x="486409" y="19050"/>
                </a:lnTo>
                <a:lnTo>
                  <a:pt x="486536" y="14046"/>
                </a:lnTo>
                <a:lnTo>
                  <a:pt x="486648" y="9626"/>
                </a:lnTo>
                <a:lnTo>
                  <a:pt x="486766" y="4978"/>
                </a:lnTo>
                <a:lnTo>
                  <a:pt x="486892" y="0"/>
                </a:lnTo>
                <a:lnTo>
                  <a:pt x="489552" y="0"/>
                </a:lnTo>
                <a:lnTo>
                  <a:pt x="528675" y="11798"/>
                </a:lnTo>
                <a:lnTo>
                  <a:pt x="555739" y="39014"/>
                </a:lnTo>
                <a:lnTo>
                  <a:pt x="566707" y="71018"/>
                </a:lnTo>
                <a:lnTo>
                  <a:pt x="566766" y="71488"/>
                </a:lnTo>
                <a:lnTo>
                  <a:pt x="566851" y="72174"/>
                </a:lnTo>
                <a:lnTo>
                  <a:pt x="567181" y="76263"/>
                </a:lnTo>
                <a:lnTo>
                  <a:pt x="567181" y="339026"/>
                </a:lnTo>
                <a:lnTo>
                  <a:pt x="567051" y="340715"/>
                </a:lnTo>
                <a:lnTo>
                  <a:pt x="567013" y="341198"/>
                </a:lnTo>
                <a:lnTo>
                  <a:pt x="566902" y="342633"/>
                </a:lnTo>
                <a:lnTo>
                  <a:pt x="566407" y="346671"/>
                </a:lnTo>
                <a:lnTo>
                  <a:pt x="565853" y="349821"/>
                </a:lnTo>
                <a:lnTo>
                  <a:pt x="565773" y="350278"/>
                </a:lnTo>
                <a:lnTo>
                  <a:pt x="565708" y="350647"/>
                </a:lnTo>
                <a:lnTo>
                  <a:pt x="564819" y="354558"/>
                </a:lnTo>
                <a:lnTo>
                  <a:pt x="563726" y="358406"/>
                </a:lnTo>
                <a:lnTo>
                  <a:pt x="563604" y="358838"/>
                </a:lnTo>
                <a:lnTo>
                  <a:pt x="543842" y="391490"/>
                </a:lnTo>
                <a:lnTo>
                  <a:pt x="510400" y="411734"/>
                </a:lnTo>
                <a:lnTo>
                  <a:pt x="495122" y="414845"/>
                </a:lnTo>
                <a:lnTo>
                  <a:pt x="495310" y="414845"/>
                </a:lnTo>
                <a:lnTo>
                  <a:pt x="491032" y="415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735491" y="568312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94978" y="3126968"/>
            <a:ext cx="177800" cy="5937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DFDCB7"/>
                </a:solidFill>
                <a:latin typeface="Calibri"/>
                <a:cs typeface="Calibri"/>
              </a:rPr>
              <a:t>Chapter2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22652" y="5639434"/>
            <a:ext cx="567690" cy="415290"/>
          </a:xfrm>
          <a:custGeom>
            <a:avLst/>
            <a:gdLst/>
            <a:ahLst/>
            <a:cxnLst/>
            <a:rect l="l" t="t" r="r" b="b"/>
            <a:pathLst>
              <a:path w="567690" h="415289">
                <a:moveTo>
                  <a:pt x="80012" y="415175"/>
                </a:moveTo>
                <a:lnTo>
                  <a:pt x="75869" y="415175"/>
                </a:lnTo>
                <a:lnTo>
                  <a:pt x="72262" y="414896"/>
                </a:lnTo>
                <a:lnTo>
                  <a:pt x="35356" y="401637"/>
                </a:lnTo>
                <a:lnTo>
                  <a:pt x="9570" y="373481"/>
                </a:lnTo>
                <a:lnTo>
                  <a:pt x="0" y="72656"/>
                </a:lnTo>
                <a:lnTo>
                  <a:pt x="507" y="68618"/>
                </a:lnTo>
                <a:lnTo>
                  <a:pt x="1061" y="65468"/>
                </a:lnTo>
                <a:lnTo>
                  <a:pt x="1141" y="65011"/>
                </a:lnTo>
                <a:lnTo>
                  <a:pt x="17752" y="29692"/>
                </a:lnTo>
                <a:lnTo>
                  <a:pt x="49085" y="6248"/>
                </a:lnTo>
                <a:lnTo>
                  <a:pt x="77285" y="0"/>
                </a:lnTo>
                <a:lnTo>
                  <a:pt x="80009" y="0"/>
                </a:lnTo>
                <a:lnTo>
                  <a:pt x="80131" y="4813"/>
                </a:lnTo>
                <a:lnTo>
                  <a:pt x="80253" y="9626"/>
                </a:lnTo>
                <a:lnTo>
                  <a:pt x="80365" y="14046"/>
                </a:lnTo>
                <a:lnTo>
                  <a:pt x="80492" y="19050"/>
                </a:lnTo>
                <a:lnTo>
                  <a:pt x="78137" y="19050"/>
                </a:lnTo>
                <a:lnTo>
                  <a:pt x="74366" y="19342"/>
                </a:lnTo>
                <a:lnTo>
                  <a:pt x="74180" y="19342"/>
                </a:lnTo>
                <a:lnTo>
                  <a:pt x="71217" y="19723"/>
                </a:lnTo>
                <a:lnTo>
                  <a:pt x="57780" y="23304"/>
                </a:lnTo>
                <a:lnTo>
                  <a:pt x="56128" y="23952"/>
                </a:lnTo>
                <a:lnTo>
                  <a:pt x="41481" y="32816"/>
                </a:lnTo>
                <a:lnTo>
                  <a:pt x="41143" y="33044"/>
                </a:lnTo>
                <a:lnTo>
                  <a:pt x="40716" y="33388"/>
                </a:lnTo>
                <a:lnTo>
                  <a:pt x="38823" y="35178"/>
                </a:lnTo>
                <a:lnTo>
                  <a:pt x="37072" y="36766"/>
                </a:lnTo>
                <a:lnTo>
                  <a:pt x="36740" y="37041"/>
                </a:lnTo>
                <a:lnTo>
                  <a:pt x="36372" y="37401"/>
                </a:lnTo>
                <a:lnTo>
                  <a:pt x="35329" y="38620"/>
                </a:lnTo>
                <a:lnTo>
                  <a:pt x="33060" y="41109"/>
                </a:lnTo>
                <a:lnTo>
                  <a:pt x="32735" y="41434"/>
                </a:lnTo>
                <a:lnTo>
                  <a:pt x="32423" y="41808"/>
                </a:lnTo>
                <a:lnTo>
                  <a:pt x="32341" y="41998"/>
                </a:lnTo>
                <a:lnTo>
                  <a:pt x="28905" y="46583"/>
                </a:lnTo>
                <a:lnTo>
                  <a:pt x="19970" y="67983"/>
                </a:lnTo>
                <a:lnTo>
                  <a:pt x="19862" y="68452"/>
                </a:lnTo>
                <a:lnTo>
                  <a:pt x="19412" y="71018"/>
                </a:lnTo>
                <a:lnTo>
                  <a:pt x="19329" y="71488"/>
                </a:lnTo>
                <a:lnTo>
                  <a:pt x="19010" y="74091"/>
                </a:lnTo>
                <a:lnTo>
                  <a:pt x="18948" y="74574"/>
                </a:lnTo>
                <a:lnTo>
                  <a:pt x="18831" y="339026"/>
                </a:lnTo>
                <a:lnTo>
                  <a:pt x="18961" y="340715"/>
                </a:lnTo>
                <a:lnTo>
                  <a:pt x="18999" y="341198"/>
                </a:lnTo>
                <a:lnTo>
                  <a:pt x="19194" y="342633"/>
                </a:lnTo>
                <a:lnTo>
                  <a:pt x="19257" y="343115"/>
                </a:lnTo>
                <a:lnTo>
                  <a:pt x="19345" y="343801"/>
                </a:lnTo>
                <a:lnTo>
                  <a:pt x="19405" y="344271"/>
                </a:lnTo>
                <a:lnTo>
                  <a:pt x="19868" y="346837"/>
                </a:lnTo>
                <a:lnTo>
                  <a:pt x="19951" y="347306"/>
                </a:lnTo>
                <a:lnTo>
                  <a:pt x="20545" y="349821"/>
                </a:lnTo>
                <a:lnTo>
                  <a:pt x="20650" y="350278"/>
                </a:lnTo>
                <a:lnTo>
                  <a:pt x="21501" y="353187"/>
                </a:lnTo>
                <a:lnTo>
                  <a:pt x="29428" y="369404"/>
                </a:lnTo>
                <a:lnTo>
                  <a:pt x="32483" y="373481"/>
                </a:lnTo>
                <a:lnTo>
                  <a:pt x="32735" y="373855"/>
                </a:lnTo>
                <a:lnTo>
                  <a:pt x="33007" y="374180"/>
                </a:lnTo>
                <a:lnTo>
                  <a:pt x="34970" y="376275"/>
                </a:lnTo>
                <a:lnTo>
                  <a:pt x="36441" y="377888"/>
                </a:lnTo>
                <a:lnTo>
                  <a:pt x="36740" y="378248"/>
                </a:lnTo>
                <a:lnTo>
                  <a:pt x="37020" y="378523"/>
                </a:lnTo>
                <a:lnTo>
                  <a:pt x="38207" y="379552"/>
                </a:lnTo>
                <a:lnTo>
                  <a:pt x="40797" y="381901"/>
                </a:lnTo>
                <a:lnTo>
                  <a:pt x="41143" y="382245"/>
                </a:lnTo>
                <a:lnTo>
                  <a:pt x="41427" y="382473"/>
                </a:lnTo>
                <a:lnTo>
                  <a:pt x="46189" y="385991"/>
                </a:lnTo>
                <a:lnTo>
                  <a:pt x="46717" y="386295"/>
                </a:lnTo>
                <a:lnTo>
                  <a:pt x="48513" y="387451"/>
                </a:lnTo>
                <a:lnTo>
                  <a:pt x="76989" y="396151"/>
                </a:lnTo>
                <a:lnTo>
                  <a:pt x="80494" y="396151"/>
                </a:lnTo>
                <a:lnTo>
                  <a:pt x="80469" y="397154"/>
                </a:lnTo>
                <a:lnTo>
                  <a:pt x="80355" y="401637"/>
                </a:lnTo>
                <a:lnTo>
                  <a:pt x="80253" y="405663"/>
                </a:lnTo>
                <a:lnTo>
                  <a:pt x="80131" y="410476"/>
                </a:lnTo>
                <a:lnTo>
                  <a:pt x="80012" y="415175"/>
                </a:lnTo>
                <a:close/>
              </a:path>
              <a:path w="567690" h="415289">
                <a:moveTo>
                  <a:pt x="491032" y="415175"/>
                </a:moveTo>
                <a:lnTo>
                  <a:pt x="486889" y="415175"/>
                </a:lnTo>
                <a:lnTo>
                  <a:pt x="486770" y="410476"/>
                </a:lnTo>
                <a:lnTo>
                  <a:pt x="486648" y="405663"/>
                </a:lnTo>
                <a:lnTo>
                  <a:pt x="486546" y="401637"/>
                </a:lnTo>
                <a:lnTo>
                  <a:pt x="486433" y="397154"/>
                </a:lnTo>
                <a:lnTo>
                  <a:pt x="486407" y="396151"/>
                </a:lnTo>
                <a:lnTo>
                  <a:pt x="489925" y="396151"/>
                </a:lnTo>
                <a:lnTo>
                  <a:pt x="520185" y="386295"/>
                </a:lnTo>
                <a:lnTo>
                  <a:pt x="520712" y="385991"/>
                </a:lnTo>
                <a:lnTo>
                  <a:pt x="525487" y="382473"/>
                </a:lnTo>
                <a:lnTo>
                  <a:pt x="525832" y="382191"/>
                </a:lnTo>
                <a:lnTo>
                  <a:pt x="526117" y="381901"/>
                </a:lnTo>
                <a:lnTo>
                  <a:pt x="528708" y="379552"/>
                </a:lnTo>
                <a:lnTo>
                  <a:pt x="529894" y="378523"/>
                </a:lnTo>
                <a:lnTo>
                  <a:pt x="530175" y="378248"/>
                </a:lnTo>
                <a:lnTo>
                  <a:pt x="530473" y="377888"/>
                </a:lnTo>
                <a:lnTo>
                  <a:pt x="531585" y="376669"/>
                </a:lnTo>
                <a:lnTo>
                  <a:pt x="533907" y="374180"/>
                </a:lnTo>
                <a:lnTo>
                  <a:pt x="534175" y="373860"/>
                </a:lnTo>
                <a:lnTo>
                  <a:pt x="534429" y="373481"/>
                </a:lnTo>
                <a:lnTo>
                  <a:pt x="537764" y="369036"/>
                </a:lnTo>
                <a:lnTo>
                  <a:pt x="546142" y="350647"/>
                </a:lnTo>
                <a:lnTo>
                  <a:pt x="546252" y="350278"/>
                </a:lnTo>
                <a:lnTo>
                  <a:pt x="546950" y="347306"/>
                </a:lnTo>
                <a:lnTo>
                  <a:pt x="547509" y="344271"/>
                </a:lnTo>
                <a:lnTo>
                  <a:pt x="547916" y="341198"/>
                </a:lnTo>
                <a:lnTo>
                  <a:pt x="547893" y="74091"/>
                </a:lnTo>
                <a:lnTo>
                  <a:pt x="547654" y="72174"/>
                </a:lnTo>
                <a:lnTo>
                  <a:pt x="547573" y="71488"/>
                </a:lnTo>
                <a:lnTo>
                  <a:pt x="534572" y="41998"/>
                </a:lnTo>
                <a:lnTo>
                  <a:pt x="534492" y="41808"/>
                </a:lnTo>
                <a:lnTo>
                  <a:pt x="534175" y="41429"/>
                </a:lnTo>
                <a:lnTo>
                  <a:pt x="533855" y="41109"/>
                </a:lnTo>
                <a:lnTo>
                  <a:pt x="531944" y="39014"/>
                </a:lnTo>
                <a:lnTo>
                  <a:pt x="530542" y="37401"/>
                </a:lnTo>
                <a:lnTo>
                  <a:pt x="530175" y="37041"/>
                </a:lnTo>
                <a:lnTo>
                  <a:pt x="529842" y="36766"/>
                </a:lnTo>
                <a:lnTo>
                  <a:pt x="528092" y="35178"/>
                </a:lnTo>
                <a:lnTo>
                  <a:pt x="526186" y="33388"/>
                </a:lnTo>
                <a:lnTo>
                  <a:pt x="525832" y="33098"/>
                </a:lnTo>
                <a:lnTo>
                  <a:pt x="525421" y="32816"/>
                </a:lnTo>
                <a:lnTo>
                  <a:pt x="521062" y="29545"/>
                </a:lnTo>
                <a:lnTo>
                  <a:pt x="492721" y="19342"/>
                </a:lnTo>
                <a:lnTo>
                  <a:pt x="492548" y="19342"/>
                </a:lnTo>
                <a:lnTo>
                  <a:pt x="488777" y="19050"/>
                </a:lnTo>
                <a:lnTo>
                  <a:pt x="486409" y="19050"/>
                </a:lnTo>
                <a:lnTo>
                  <a:pt x="486536" y="14046"/>
                </a:lnTo>
                <a:lnTo>
                  <a:pt x="486648" y="9626"/>
                </a:lnTo>
                <a:lnTo>
                  <a:pt x="486766" y="4978"/>
                </a:lnTo>
                <a:lnTo>
                  <a:pt x="486892" y="0"/>
                </a:lnTo>
                <a:lnTo>
                  <a:pt x="489552" y="0"/>
                </a:lnTo>
                <a:lnTo>
                  <a:pt x="528675" y="11798"/>
                </a:lnTo>
                <a:lnTo>
                  <a:pt x="555739" y="39014"/>
                </a:lnTo>
                <a:lnTo>
                  <a:pt x="566707" y="71018"/>
                </a:lnTo>
                <a:lnTo>
                  <a:pt x="566766" y="71488"/>
                </a:lnTo>
                <a:lnTo>
                  <a:pt x="566851" y="72174"/>
                </a:lnTo>
                <a:lnTo>
                  <a:pt x="567181" y="76263"/>
                </a:lnTo>
                <a:lnTo>
                  <a:pt x="567181" y="339026"/>
                </a:lnTo>
                <a:lnTo>
                  <a:pt x="567051" y="340715"/>
                </a:lnTo>
                <a:lnTo>
                  <a:pt x="567013" y="341198"/>
                </a:lnTo>
                <a:lnTo>
                  <a:pt x="566902" y="342633"/>
                </a:lnTo>
                <a:lnTo>
                  <a:pt x="566407" y="346671"/>
                </a:lnTo>
                <a:lnTo>
                  <a:pt x="565853" y="349821"/>
                </a:lnTo>
                <a:lnTo>
                  <a:pt x="565773" y="350278"/>
                </a:lnTo>
                <a:lnTo>
                  <a:pt x="565708" y="350647"/>
                </a:lnTo>
                <a:lnTo>
                  <a:pt x="564819" y="354558"/>
                </a:lnTo>
                <a:lnTo>
                  <a:pt x="563726" y="358406"/>
                </a:lnTo>
                <a:lnTo>
                  <a:pt x="563604" y="358838"/>
                </a:lnTo>
                <a:lnTo>
                  <a:pt x="543842" y="391490"/>
                </a:lnTo>
                <a:lnTo>
                  <a:pt x="510400" y="411734"/>
                </a:lnTo>
                <a:lnTo>
                  <a:pt x="495122" y="414845"/>
                </a:lnTo>
                <a:lnTo>
                  <a:pt x="495310" y="414845"/>
                </a:lnTo>
                <a:lnTo>
                  <a:pt x="491032" y="415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77706" y="5683122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18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53141B-F9BE-B410-EEEB-D0EF79408F05}"/>
              </a:ext>
            </a:extLst>
          </p:cNvPr>
          <p:cNvSpPr txBox="1"/>
          <p:nvPr/>
        </p:nvSpPr>
        <p:spPr>
          <a:xfrm>
            <a:off x="609600" y="126146"/>
            <a:ext cx="6400800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Bahnschrift Light SemiCondensed" panose="020B0502040204020203" pitchFamily="34" charset="0"/>
              </a:rPr>
              <a:t> DEQUE:</a:t>
            </a:r>
          </a:p>
          <a:p>
            <a:r>
              <a:rPr lang="en-US" sz="1600" dirty="0">
                <a:latin typeface="Bahnschrift Light SemiCondensed" panose="020B0502040204020203" pitchFamily="34" charset="0"/>
              </a:rPr>
              <a:t>        initially front=rear=-1</a:t>
            </a:r>
          </a:p>
          <a:p>
            <a:endParaRPr lang="en-US" sz="1600" dirty="0">
              <a:latin typeface="Bahnschrift Light SemiCondensed" panose="020B0502040204020203" pitchFamily="34" charset="0"/>
            </a:endParaRPr>
          </a:p>
          <a:p>
            <a:r>
              <a:rPr lang="en-US" sz="1600" dirty="0">
                <a:latin typeface="Bahnschrift Light SemiCondensed" panose="020B0502040204020203" pitchFamily="34" charset="0"/>
              </a:rPr>
              <a:t>        </a:t>
            </a:r>
            <a:r>
              <a:rPr lang="en-US" sz="1600" b="1" dirty="0" err="1">
                <a:latin typeface="Bahnschrift Light SemiCondensed" panose="020B0502040204020203" pitchFamily="34" charset="0"/>
              </a:rPr>
              <a:t>enqueue_front</a:t>
            </a:r>
            <a:r>
              <a:rPr lang="en-US" sz="1600" b="1" dirty="0">
                <a:latin typeface="Bahnschrift Light SemiCondensed" panose="020B0502040204020203" pitchFamily="34" charset="0"/>
              </a:rPr>
              <a:t>(Queue, n, front, rear, data):</a:t>
            </a:r>
          </a:p>
          <a:p>
            <a:r>
              <a:rPr lang="en-US" sz="1600" dirty="0">
                <a:latin typeface="Bahnschrift Light SemiCondensed" panose="020B0502040204020203" pitchFamily="34" charset="0"/>
              </a:rPr>
              <a:t>        if  front=0</a:t>
            </a:r>
          </a:p>
          <a:p>
            <a:r>
              <a:rPr lang="en-US" sz="1600" dirty="0">
                <a:latin typeface="Bahnschrift Light SemiCondensed" panose="020B0502040204020203" pitchFamily="34" charset="0"/>
              </a:rPr>
              <a:t>            write Overflow and return</a:t>
            </a:r>
          </a:p>
          <a:p>
            <a:r>
              <a:rPr lang="en-US" sz="1600" dirty="0">
                <a:latin typeface="Bahnschrift Light SemiCondensed" panose="020B0502040204020203" pitchFamily="34" charset="0"/>
              </a:rPr>
              <a:t>        if front=-1</a:t>
            </a:r>
          </a:p>
          <a:p>
            <a:r>
              <a:rPr lang="en-US" sz="1600" dirty="0">
                <a:latin typeface="Bahnschrift Light SemiCondensed" panose="020B0502040204020203" pitchFamily="34" charset="0"/>
              </a:rPr>
              <a:t>            front=rear=0</a:t>
            </a:r>
          </a:p>
          <a:p>
            <a:r>
              <a:rPr lang="en-US" sz="1600" dirty="0">
                <a:latin typeface="Bahnschrift Light SemiCondensed" panose="020B0502040204020203" pitchFamily="34" charset="0"/>
              </a:rPr>
              <a:t>            Queue[front]=data</a:t>
            </a:r>
          </a:p>
          <a:p>
            <a:r>
              <a:rPr lang="en-US" sz="1600" dirty="0">
                <a:latin typeface="Bahnschrift Light SemiCondensed" panose="020B0502040204020203" pitchFamily="34" charset="0"/>
              </a:rPr>
              <a:t>        else</a:t>
            </a:r>
          </a:p>
          <a:p>
            <a:r>
              <a:rPr lang="en-US" sz="1600" dirty="0">
                <a:latin typeface="Bahnschrift Light SemiCondensed" panose="020B0502040204020203" pitchFamily="34" charset="0"/>
              </a:rPr>
              <a:t>            front=front-1</a:t>
            </a:r>
          </a:p>
          <a:p>
            <a:r>
              <a:rPr lang="en-US" sz="1600" dirty="0">
                <a:latin typeface="Bahnschrift Light SemiCondensed" panose="020B0502040204020203" pitchFamily="34" charset="0"/>
              </a:rPr>
              <a:t>            Queue[front]=data</a:t>
            </a:r>
          </a:p>
          <a:p>
            <a:r>
              <a:rPr lang="en-US" sz="1600" dirty="0">
                <a:latin typeface="Bahnschrift Light SemiCondensed" panose="020B0502040204020203" pitchFamily="34" charset="0"/>
              </a:rPr>
              <a:t>        return</a:t>
            </a:r>
          </a:p>
          <a:p>
            <a:endParaRPr lang="en-US" sz="1600" dirty="0">
              <a:latin typeface="Bahnschrift Light SemiCondensed" panose="020B0502040204020203" pitchFamily="34" charset="0"/>
            </a:endParaRPr>
          </a:p>
          <a:p>
            <a:r>
              <a:rPr lang="en-US" sz="1600" dirty="0">
                <a:latin typeface="Bahnschrift Light SemiCondensed" panose="020B0502040204020203" pitchFamily="34" charset="0"/>
              </a:rPr>
              <a:t>        </a:t>
            </a:r>
            <a:r>
              <a:rPr lang="en-US" sz="1600" b="1" dirty="0" err="1">
                <a:latin typeface="Bahnschrift Light SemiCondensed" panose="020B0502040204020203" pitchFamily="34" charset="0"/>
              </a:rPr>
              <a:t>enqueue_rear</a:t>
            </a:r>
            <a:r>
              <a:rPr lang="en-US" sz="1600" b="1" dirty="0">
                <a:latin typeface="Bahnschrift Light SemiCondensed" panose="020B0502040204020203" pitchFamily="34" charset="0"/>
              </a:rPr>
              <a:t>(Queue, n, front, rear, data):</a:t>
            </a:r>
          </a:p>
          <a:p>
            <a:r>
              <a:rPr lang="en-US" sz="1600" dirty="0">
                <a:latin typeface="Bahnschrift Light SemiCondensed" panose="020B0502040204020203" pitchFamily="34" charset="0"/>
              </a:rPr>
              <a:t>        if  rear=n-1</a:t>
            </a:r>
          </a:p>
          <a:p>
            <a:r>
              <a:rPr lang="en-US" sz="1600" dirty="0">
                <a:latin typeface="Bahnschrift Light SemiCondensed" panose="020B0502040204020203" pitchFamily="34" charset="0"/>
              </a:rPr>
              <a:t>            write Overflow and return</a:t>
            </a:r>
          </a:p>
          <a:p>
            <a:r>
              <a:rPr lang="en-US" sz="1600" dirty="0">
                <a:latin typeface="Bahnschrift Light SemiCondensed" panose="020B0502040204020203" pitchFamily="34" charset="0"/>
              </a:rPr>
              <a:t>        if rear=-1</a:t>
            </a:r>
          </a:p>
          <a:p>
            <a:r>
              <a:rPr lang="en-US" sz="1600" dirty="0">
                <a:latin typeface="Bahnschrift Light SemiCondensed" panose="020B0502040204020203" pitchFamily="34" charset="0"/>
              </a:rPr>
              <a:t>            front=rear=0</a:t>
            </a:r>
          </a:p>
          <a:p>
            <a:r>
              <a:rPr lang="en-US" sz="1600" dirty="0">
                <a:latin typeface="Bahnschrift Light SemiCondensed" panose="020B0502040204020203" pitchFamily="34" charset="0"/>
              </a:rPr>
              <a:t>            Queue[rear]=data</a:t>
            </a:r>
          </a:p>
          <a:p>
            <a:r>
              <a:rPr lang="en-US" sz="1600" dirty="0">
                <a:latin typeface="Bahnschrift Light SemiCondensed" panose="020B0502040204020203" pitchFamily="34" charset="0"/>
              </a:rPr>
              <a:t>        else</a:t>
            </a:r>
          </a:p>
          <a:p>
            <a:r>
              <a:rPr lang="en-US" sz="1600" dirty="0">
                <a:latin typeface="Bahnschrift Light SemiCondensed" panose="020B0502040204020203" pitchFamily="34" charset="0"/>
              </a:rPr>
              <a:t>            rear=rear+1</a:t>
            </a:r>
          </a:p>
          <a:p>
            <a:r>
              <a:rPr lang="en-US" sz="1600" dirty="0">
                <a:latin typeface="Bahnschrift Light SemiCondensed" panose="020B0502040204020203" pitchFamily="34" charset="0"/>
              </a:rPr>
              <a:t>            Queue[rear]=data</a:t>
            </a:r>
          </a:p>
          <a:p>
            <a:r>
              <a:rPr lang="en-US" sz="1600" dirty="0">
                <a:latin typeface="Bahnschrift Light SemiCondensed" panose="020B0502040204020203" pitchFamily="34" charset="0"/>
              </a:rPr>
              <a:t>        return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94978" y="3126968"/>
            <a:ext cx="177800" cy="5937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DFDCB7"/>
                </a:solidFill>
                <a:latin typeface="Calibri"/>
                <a:cs typeface="Calibri"/>
              </a:rPr>
              <a:t>Chapter2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22652" y="5639434"/>
            <a:ext cx="567690" cy="415290"/>
          </a:xfrm>
          <a:custGeom>
            <a:avLst/>
            <a:gdLst/>
            <a:ahLst/>
            <a:cxnLst/>
            <a:rect l="l" t="t" r="r" b="b"/>
            <a:pathLst>
              <a:path w="567690" h="415289">
                <a:moveTo>
                  <a:pt x="80012" y="415175"/>
                </a:moveTo>
                <a:lnTo>
                  <a:pt x="75869" y="415175"/>
                </a:lnTo>
                <a:lnTo>
                  <a:pt x="72262" y="414896"/>
                </a:lnTo>
                <a:lnTo>
                  <a:pt x="35356" y="401637"/>
                </a:lnTo>
                <a:lnTo>
                  <a:pt x="9570" y="373481"/>
                </a:lnTo>
                <a:lnTo>
                  <a:pt x="0" y="72656"/>
                </a:lnTo>
                <a:lnTo>
                  <a:pt x="507" y="68618"/>
                </a:lnTo>
                <a:lnTo>
                  <a:pt x="1061" y="65468"/>
                </a:lnTo>
                <a:lnTo>
                  <a:pt x="1141" y="65011"/>
                </a:lnTo>
                <a:lnTo>
                  <a:pt x="17752" y="29692"/>
                </a:lnTo>
                <a:lnTo>
                  <a:pt x="49085" y="6248"/>
                </a:lnTo>
                <a:lnTo>
                  <a:pt x="77285" y="0"/>
                </a:lnTo>
                <a:lnTo>
                  <a:pt x="80009" y="0"/>
                </a:lnTo>
                <a:lnTo>
                  <a:pt x="80131" y="4813"/>
                </a:lnTo>
                <a:lnTo>
                  <a:pt x="80253" y="9626"/>
                </a:lnTo>
                <a:lnTo>
                  <a:pt x="80365" y="14046"/>
                </a:lnTo>
                <a:lnTo>
                  <a:pt x="80492" y="19050"/>
                </a:lnTo>
                <a:lnTo>
                  <a:pt x="78137" y="19050"/>
                </a:lnTo>
                <a:lnTo>
                  <a:pt x="74366" y="19342"/>
                </a:lnTo>
                <a:lnTo>
                  <a:pt x="74180" y="19342"/>
                </a:lnTo>
                <a:lnTo>
                  <a:pt x="71217" y="19723"/>
                </a:lnTo>
                <a:lnTo>
                  <a:pt x="57780" y="23304"/>
                </a:lnTo>
                <a:lnTo>
                  <a:pt x="56128" y="23952"/>
                </a:lnTo>
                <a:lnTo>
                  <a:pt x="41481" y="32816"/>
                </a:lnTo>
                <a:lnTo>
                  <a:pt x="41143" y="33044"/>
                </a:lnTo>
                <a:lnTo>
                  <a:pt x="40716" y="33388"/>
                </a:lnTo>
                <a:lnTo>
                  <a:pt x="38823" y="35178"/>
                </a:lnTo>
                <a:lnTo>
                  <a:pt x="37072" y="36766"/>
                </a:lnTo>
                <a:lnTo>
                  <a:pt x="36740" y="37041"/>
                </a:lnTo>
                <a:lnTo>
                  <a:pt x="36372" y="37401"/>
                </a:lnTo>
                <a:lnTo>
                  <a:pt x="35329" y="38620"/>
                </a:lnTo>
                <a:lnTo>
                  <a:pt x="33060" y="41109"/>
                </a:lnTo>
                <a:lnTo>
                  <a:pt x="32735" y="41434"/>
                </a:lnTo>
                <a:lnTo>
                  <a:pt x="32423" y="41808"/>
                </a:lnTo>
                <a:lnTo>
                  <a:pt x="32341" y="41998"/>
                </a:lnTo>
                <a:lnTo>
                  <a:pt x="28905" y="46583"/>
                </a:lnTo>
                <a:lnTo>
                  <a:pt x="19970" y="67983"/>
                </a:lnTo>
                <a:lnTo>
                  <a:pt x="19862" y="68452"/>
                </a:lnTo>
                <a:lnTo>
                  <a:pt x="19412" y="71018"/>
                </a:lnTo>
                <a:lnTo>
                  <a:pt x="19329" y="71488"/>
                </a:lnTo>
                <a:lnTo>
                  <a:pt x="19010" y="74091"/>
                </a:lnTo>
                <a:lnTo>
                  <a:pt x="18948" y="74574"/>
                </a:lnTo>
                <a:lnTo>
                  <a:pt x="18831" y="339026"/>
                </a:lnTo>
                <a:lnTo>
                  <a:pt x="18961" y="340715"/>
                </a:lnTo>
                <a:lnTo>
                  <a:pt x="18999" y="341198"/>
                </a:lnTo>
                <a:lnTo>
                  <a:pt x="19194" y="342633"/>
                </a:lnTo>
                <a:lnTo>
                  <a:pt x="19257" y="343115"/>
                </a:lnTo>
                <a:lnTo>
                  <a:pt x="19345" y="343801"/>
                </a:lnTo>
                <a:lnTo>
                  <a:pt x="19405" y="344271"/>
                </a:lnTo>
                <a:lnTo>
                  <a:pt x="19868" y="346837"/>
                </a:lnTo>
                <a:lnTo>
                  <a:pt x="19951" y="347306"/>
                </a:lnTo>
                <a:lnTo>
                  <a:pt x="20545" y="349821"/>
                </a:lnTo>
                <a:lnTo>
                  <a:pt x="20650" y="350278"/>
                </a:lnTo>
                <a:lnTo>
                  <a:pt x="21501" y="353187"/>
                </a:lnTo>
                <a:lnTo>
                  <a:pt x="29428" y="369404"/>
                </a:lnTo>
                <a:lnTo>
                  <a:pt x="32483" y="373481"/>
                </a:lnTo>
                <a:lnTo>
                  <a:pt x="32735" y="373855"/>
                </a:lnTo>
                <a:lnTo>
                  <a:pt x="33007" y="374180"/>
                </a:lnTo>
                <a:lnTo>
                  <a:pt x="34970" y="376275"/>
                </a:lnTo>
                <a:lnTo>
                  <a:pt x="36441" y="377888"/>
                </a:lnTo>
                <a:lnTo>
                  <a:pt x="36740" y="378248"/>
                </a:lnTo>
                <a:lnTo>
                  <a:pt x="37020" y="378523"/>
                </a:lnTo>
                <a:lnTo>
                  <a:pt x="38207" y="379552"/>
                </a:lnTo>
                <a:lnTo>
                  <a:pt x="40797" y="381901"/>
                </a:lnTo>
                <a:lnTo>
                  <a:pt x="41143" y="382245"/>
                </a:lnTo>
                <a:lnTo>
                  <a:pt x="41427" y="382473"/>
                </a:lnTo>
                <a:lnTo>
                  <a:pt x="46189" y="385991"/>
                </a:lnTo>
                <a:lnTo>
                  <a:pt x="46717" y="386295"/>
                </a:lnTo>
                <a:lnTo>
                  <a:pt x="48513" y="387451"/>
                </a:lnTo>
                <a:lnTo>
                  <a:pt x="76989" y="396151"/>
                </a:lnTo>
                <a:lnTo>
                  <a:pt x="80494" y="396151"/>
                </a:lnTo>
                <a:lnTo>
                  <a:pt x="80469" y="397154"/>
                </a:lnTo>
                <a:lnTo>
                  <a:pt x="80355" y="401637"/>
                </a:lnTo>
                <a:lnTo>
                  <a:pt x="80253" y="405663"/>
                </a:lnTo>
                <a:lnTo>
                  <a:pt x="80131" y="410476"/>
                </a:lnTo>
                <a:lnTo>
                  <a:pt x="80012" y="415175"/>
                </a:lnTo>
                <a:close/>
              </a:path>
              <a:path w="567690" h="415289">
                <a:moveTo>
                  <a:pt x="491032" y="415175"/>
                </a:moveTo>
                <a:lnTo>
                  <a:pt x="486889" y="415175"/>
                </a:lnTo>
                <a:lnTo>
                  <a:pt x="486770" y="410476"/>
                </a:lnTo>
                <a:lnTo>
                  <a:pt x="486648" y="405663"/>
                </a:lnTo>
                <a:lnTo>
                  <a:pt x="486546" y="401637"/>
                </a:lnTo>
                <a:lnTo>
                  <a:pt x="486433" y="397154"/>
                </a:lnTo>
                <a:lnTo>
                  <a:pt x="486407" y="396151"/>
                </a:lnTo>
                <a:lnTo>
                  <a:pt x="489925" y="396151"/>
                </a:lnTo>
                <a:lnTo>
                  <a:pt x="520185" y="386295"/>
                </a:lnTo>
                <a:lnTo>
                  <a:pt x="520712" y="385991"/>
                </a:lnTo>
                <a:lnTo>
                  <a:pt x="525487" y="382473"/>
                </a:lnTo>
                <a:lnTo>
                  <a:pt x="525832" y="382191"/>
                </a:lnTo>
                <a:lnTo>
                  <a:pt x="526117" y="381901"/>
                </a:lnTo>
                <a:lnTo>
                  <a:pt x="528708" y="379552"/>
                </a:lnTo>
                <a:lnTo>
                  <a:pt x="529894" y="378523"/>
                </a:lnTo>
                <a:lnTo>
                  <a:pt x="530175" y="378248"/>
                </a:lnTo>
                <a:lnTo>
                  <a:pt x="530473" y="377888"/>
                </a:lnTo>
                <a:lnTo>
                  <a:pt x="531585" y="376669"/>
                </a:lnTo>
                <a:lnTo>
                  <a:pt x="533907" y="374180"/>
                </a:lnTo>
                <a:lnTo>
                  <a:pt x="534175" y="373860"/>
                </a:lnTo>
                <a:lnTo>
                  <a:pt x="534429" y="373481"/>
                </a:lnTo>
                <a:lnTo>
                  <a:pt x="537764" y="369036"/>
                </a:lnTo>
                <a:lnTo>
                  <a:pt x="546142" y="350647"/>
                </a:lnTo>
                <a:lnTo>
                  <a:pt x="546252" y="350278"/>
                </a:lnTo>
                <a:lnTo>
                  <a:pt x="546950" y="347306"/>
                </a:lnTo>
                <a:lnTo>
                  <a:pt x="547509" y="344271"/>
                </a:lnTo>
                <a:lnTo>
                  <a:pt x="547916" y="341198"/>
                </a:lnTo>
                <a:lnTo>
                  <a:pt x="547893" y="74091"/>
                </a:lnTo>
                <a:lnTo>
                  <a:pt x="547654" y="72174"/>
                </a:lnTo>
                <a:lnTo>
                  <a:pt x="547573" y="71488"/>
                </a:lnTo>
                <a:lnTo>
                  <a:pt x="534572" y="41998"/>
                </a:lnTo>
                <a:lnTo>
                  <a:pt x="534492" y="41808"/>
                </a:lnTo>
                <a:lnTo>
                  <a:pt x="534175" y="41429"/>
                </a:lnTo>
                <a:lnTo>
                  <a:pt x="533855" y="41109"/>
                </a:lnTo>
                <a:lnTo>
                  <a:pt x="531944" y="39014"/>
                </a:lnTo>
                <a:lnTo>
                  <a:pt x="530542" y="37401"/>
                </a:lnTo>
                <a:lnTo>
                  <a:pt x="530175" y="37041"/>
                </a:lnTo>
                <a:lnTo>
                  <a:pt x="529842" y="36766"/>
                </a:lnTo>
                <a:lnTo>
                  <a:pt x="528092" y="35178"/>
                </a:lnTo>
                <a:lnTo>
                  <a:pt x="526186" y="33388"/>
                </a:lnTo>
                <a:lnTo>
                  <a:pt x="525832" y="33098"/>
                </a:lnTo>
                <a:lnTo>
                  <a:pt x="525421" y="32816"/>
                </a:lnTo>
                <a:lnTo>
                  <a:pt x="521062" y="29545"/>
                </a:lnTo>
                <a:lnTo>
                  <a:pt x="492721" y="19342"/>
                </a:lnTo>
                <a:lnTo>
                  <a:pt x="492548" y="19342"/>
                </a:lnTo>
                <a:lnTo>
                  <a:pt x="488777" y="19050"/>
                </a:lnTo>
                <a:lnTo>
                  <a:pt x="486409" y="19050"/>
                </a:lnTo>
                <a:lnTo>
                  <a:pt x="486536" y="14046"/>
                </a:lnTo>
                <a:lnTo>
                  <a:pt x="486648" y="9626"/>
                </a:lnTo>
                <a:lnTo>
                  <a:pt x="486766" y="4978"/>
                </a:lnTo>
                <a:lnTo>
                  <a:pt x="486892" y="0"/>
                </a:lnTo>
                <a:lnTo>
                  <a:pt x="489552" y="0"/>
                </a:lnTo>
                <a:lnTo>
                  <a:pt x="528675" y="11798"/>
                </a:lnTo>
                <a:lnTo>
                  <a:pt x="555739" y="39014"/>
                </a:lnTo>
                <a:lnTo>
                  <a:pt x="566707" y="71018"/>
                </a:lnTo>
                <a:lnTo>
                  <a:pt x="566766" y="71488"/>
                </a:lnTo>
                <a:lnTo>
                  <a:pt x="566851" y="72174"/>
                </a:lnTo>
                <a:lnTo>
                  <a:pt x="567181" y="76263"/>
                </a:lnTo>
                <a:lnTo>
                  <a:pt x="567181" y="339026"/>
                </a:lnTo>
                <a:lnTo>
                  <a:pt x="567051" y="340715"/>
                </a:lnTo>
                <a:lnTo>
                  <a:pt x="567013" y="341198"/>
                </a:lnTo>
                <a:lnTo>
                  <a:pt x="566902" y="342633"/>
                </a:lnTo>
                <a:lnTo>
                  <a:pt x="566407" y="346671"/>
                </a:lnTo>
                <a:lnTo>
                  <a:pt x="565853" y="349821"/>
                </a:lnTo>
                <a:lnTo>
                  <a:pt x="565773" y="350278"/>
                </a:lnTo>
                <a:lnTo>
                  <a:pt x="565708" y="350647"/>
                </a:lnTo>
                <a:lnTo>
                  <a:pt x="564819" y="354558"/>
                </a:lnTo>
                <a:lnTo>
                  <a:pt x="563726" y="358406"/>
                </a:lnTo>
                <a:lnTo>
                  <a:pt x="563604" y="358838"/>
                </a:lnTo>
                <a:lnTo>
                  <a:pt x="543842" y="391490"/>
                </a:lnTo>
                <a:lnTo>
                  <a:pt x="510400" y="411734"/>
                </a:lnTo>
                <a:lnTo>
                  <a:pt x="495122" y="414845"/>
                </a:lnTo>
                <a:lnTo>
                  <a:pt x="495310" y="414845"/>
                </a:lnTo>
                <a:lnTo>
                  <a:pt x="491032" y="415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77706" y="5683122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19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48D096-6B3D-632B-7899-15C7B1AC4EA6}"/>
              </a:ext>
            </a:extLst>
          </p:cNvPr>
          <p:cNvSpPr txBox="1"/>
          <p:nvPr/>
        </p:nvSpPr>
        <p:spPr>
          <a:xfrm>
            <a:off x="533400" y="330675"/>
            <a:ext cx="7086600" cy="6278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 DEQUE:</a:t>
            </a:r>
          </a:p>
          <a:p>
            <a:r>
              <a:rPr lang="en-US" dirty="0"/>
              <a:t>        initially front=rear=-1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b="1" dirty="0" err="1"/>
              <a:t>dequeue_front</a:t>
            </a:r>
            <a:r>
              <a:rPr lang="en-US" b="1" dirty="0"/>
              <a:t>(Queue, n, front, rear):</a:t>
            </a:r>
          </a:p>
          <a:p>
            <a:r>
              <a:rPr lang="en-US" dirty="0"/>
              <a:t>        if front=-1</a:t>
            </a:r>
          </a:p>
          <a:p>
            <a:r>
              <a:rPr lang="en-US" dirty="0"/>
              <a:t>            write Underflow and return</a:t>
            </a:r>
          </a:p>
          <a:p>
            <a:r>
              <a:rPr lang="en-US" dirty="0"/>
              <a:t>        item=Queue[front]</a:t>
            </a:r>
          </a:p>
          <a:p>
            <a:r>
              <a:rPr lang="en-US" dirty="0"/>
              <a:t>        if front=rear</a:t>
            </a:r>
          </a:p>
          <a:p>
            <a:r>
              <a:rPr lang="en-US" dirty="0"/>
              <a:t>            front=rear=-1</a:t>
            </a:r>
          </a:p>
          <a:p>
            <a:r>
              <a:rPr lang="en-US" dirty="0"/>
              <a:t>        else</a:t>
            </a:r>
          </a:p>
          <a:p>
            <a:r>
              <a:rPr lang="en-US" dirty="0"/>
              <a:t>            front=front-1</a:t>
            </a:r>
          </a:p>
          <a:p>
            <a:r>
              <a:rPr lang="en-US" dirty="0"/>
              <a:t>        return item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b="1" dirty="0" err="1"/>
              <a:t>dequeue_rear</a:t>
            </a:r>
            <a:r>
              <a:rPr lang="en-US" b="1" dirty="0"/>
              <a:t>(Queue, n, front, rear):</a:t>
            </a:r>
          </a:p>
          <a:p>
            <a:r>
              <a:rPr lang="en-US" dirty="0"/>
              <a:t>        if rear=-1</a:t>
            </a:r>
          </a:p>
          <a:p>
            <a:r>
              <a:rPr lang="en-US" dirty="0"/>
              <a:t>            write Underflow and return</a:t>
            </a:r>
          </a:p>
          <a:p>
            <a:r>
              <a:rPr lang="en-US" dirty="0"/>
              <a:t>        item=Queue[rear]</a:t>
            </a:r>
          </a:p>
          <a:p>
            <a:r>
              <a:rPr lang="en-US" dirty="0"/>
              <a:t>        if front=rear</a:t>
            </a:r>
          </a:p>
          <a:p>
            <a:r>
              <a:rPr lang="en-US" dirty="0"/>
              <a:t>            front=rear=-1</a:t>
            </a:r>
          </a:p>
          <a:p>
            <a:r>
              <a:rPr lang="en-US" dirty="0"/>
              <a:t>        else</a:t>
            </a:r>
          </a:p>
          <a:p>
            <a:r>
              <a:rPr lang="en-US" dirty="0"/>
              <a:t>            rear=rear-1</a:t>
            </a:r>
          </a:p>
          <a:p>
            <a:r>
              <a:rPr lang="en-US" dirty="0"/>
              <a:t>        return item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94978" y="3126968"/>
            <a:ext cx="177800" cy="5937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DFDCB7"/>
                </a:solidFill>
                <a:latin typeface="Calibri"/>
                <a:cs typeface="Calibri"/>
              </a:rPr>
              <a:t>Chapter2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22652" y="5639434"/>
            <a:ext cx="567690" cy="415290"/>
          </a:xfrm>
          <a:custGeom>
            <a:avLst/>
            <a:gdLst/>
            <a:ahLst/>
            <a:cxnLst/>
            <a:rect l="l" t="t" r="r" b="b"/>
            <a:pathLst>
              <a:path w="567690" h="415289">
                <a:moveTo>
                  <a:pt x="80012" y="415175"/>
                </a:moveTo>
                <a:lnTo>
                  <a:pt x="75869" y="415175"/>
                </a:lnTo>
                <a:lnTo>
                  <a:pt x="72262" y="414896"/>
                </a:lnTo>
                <a:lnTo>
                  <a:pt x="35356" y="401637"/>
                </a:lnTo>
                <a:lnTo>
                  <a:pt x="9570" y="373481"/>
                </a:lnTo>
                <a:lnTo>
                  <a:pt x="0" y="72656"/>
                </a:lnTo>
                <a:lnTo>
                  <a:pt x="507" y="68618"/>
                </a:lnTo>
                <a:lnTo>
                  <a:pt x="1061" y="65468"/>
                </a:lnTo>
                <a:lnTo>
                  <a:pt x="1141" y="65011"/>
                </a:lnTo>
                <a:lnTo>
                  <a:pt x="17752" y="29692"/>
                </a:lnTo>
                <a:lnTo>
                  <a:pt x="49085" y="6248"/>
                </a:lnTo>
                <a:lnTo>
                  <a:pt x="77285" y="0"/>
                </a:lnTo>
                <a:lnTo>
                  <a:pt x="80009" y="0"/>
                </a:lnTo>
                <a:lnTo>
                  <a:pt x="80131" y="4813"/>
                </a:lnTo>
                <a:lnTo>
                  <a:pt x="80253" y="9626"/>
                </a:lnTo>
                <a:lnTo>
                  <a:pt x="80365" y="14046"/>
                </a:lnTo>
                <a:lnTo>
                  <a:pt x="80492" y="19050"/>
                </a:lnTo>
                <a:lnTo>
                  <a:pt x="78137" y="19050"/>
                </a:lnTo>
                <a:lnTo>
                  <a:pt x="74366" y="19342"/>
                </a:lnTo>
                <a:lnTo>
                  <a:pt x="74180" y="19342"/>
                </a:lnTo>
                <a:lnTo>
                  <a:pt x="71217" y="19723"/>
                </a:lnTo>
                <a:lnTo>
                  <a:pt x="57780" y="23304"/>
                </a:lnTo>
                <a:lnTo>
                  <a:pt x="56128" y="23952"/>
                </a:lnTo>
                <a:lnTo>
                  <a:pt x="41481" y="32816"/>
                </a:lnTo>
                <a:lnTo>
                  <a:pt x="41143" y="33044"/>
                </a:lnTo>
                <a:lnTo>
                  <a:pt x="40716" y="33388"/>
                </a:lnTo>
                <a:lnTo>
                  <a:pt x="38823" y="35178"/>
                </a:lnTo>
                <a:lnTo>
                  <a:pt x="37072" y="36766"/>
                </a:lnTo>
                <a:lnTo>
                  <a:pt x="36740" y="37041"/>
                </a:lnTo>
                <a:lnTo>
                  <a:pt x="36372" y="37401"/>
                </a:lnTo>
                <a:lnTo>
                  <a:pt x="35329" y="38620"/>
                </a:lnTo>
                <a:lnTo>
                  <a:pt x="33060" y="41109"/>
                </a:lnTo>
                <a:lnTo>
                  <a:pt x="32735" y="41434"/>
                </a:lnTo>
                <a:lnTo>
                  <a:pt x="32423" y="41808"/>
                </a:lnTo>
                <a:lnTo>
                  <a:pt x="32341" y="41998"/>
                </a:lnTo>
                <a:lnTo>
                  <a:pt x="28905" y="46583"/>
                </a:lnTo>
                <a:lnTo>
                  <a:pt x="19970" y="67983"/>
                </a:lnTo>
                <a:lnTo>
                  <a:pt x="19862" y="68452"/>
                </a:lnTo>
                <a:lnTo>
                  <a:pt x="19412" y="71018"/>
                </a:lnTo>
                <a:lnTo>
                  <a:pt x="19329" y="71488"/>
                </a:lnTo>
                <a:lnTo>
                  <a:pt x="19010" y="74091"/>
                </a:lnTo>
                <a:lnTo>
                  <a:pt x="18948" y="74574"/>
                </a:lnTo>
                <a:lnTo>
                  <a:pt x="18831" y="339026"/>
                </a:lnTo>
                <a:lnTo>
                  <a:pt x="18961" y="340715"/>
                </a:lnTo>
                <a:lnTo>
                  <a:pt x="18999" y="341198"/>
                </a:lnTo>
                <a:lnTo>
                  <a:pt x="19194" y="342633"/>
                </a:lnTo>
                <a:lnTo>
                  <a:pt x="19257" y="343115"/>
                </a:lnTo>
                <a:lnTo>
                  <a:pt x="19345" y="343801"/>
                </a:lnTo>
                <a:lnTo>
                  <a:pt x="19405" y="344271"/>
                </a:lnTo>
                <a:lnTo>
                  <a:pt x="19868" y="346837"/>
                </a:lnTo>
                <a:lnTo>
                  <a:pt x="19951" y="347306"/>
                </a:lnTo>
                <a:lnTo>
                  <a:pt x="20545" y="349821"/>
                </a:lnTo>
                <a:lnTo>
                  <a:pt x="20650" y="350278"/>
                </a:lnTo>
                <a:lnTo>
                  <a:pt x="21501" y="353187"/>
                </a:lnTo>
                <a:lnTo>
                  <a:pt x="29428" y="369404"/>
                </a:lnTo>
                <a:lnTo>
                  <a:pt x="32483" y="373481"/>
                </a:lnTo>
                <a:lnTo>
                  <a:pt x="32735" y="373855"/>
                </a:lnTo>
                <a:lnTo>
                  <a:pt x="33007" y="374180"/>
                </a:lnTo>
                <a:lnTo>
                  <a:pt x="34970" y="376275"/>
                </a:lnTo>
                <a:lnTo>
                  <a:pt x="36441" y="377888"/>
                </a:lnTo>
                <a:lnTo>
                  <a:pt x="36740" y="378248"/>
                </a:lnTo>
                <a:lnTo>
                  <a:pt x="37020" y="378523"/>
                </a:lnTo>
                <a:lnTo>
                  <a:pt x="38207" y="379552"/>
                </a:lnTo>
                <a:lnTo>
                  <a:pt x="40797" y="381901"/>
                </a:lnTo>
                <a:lnTo>
                  <a:pt x="41143" y="382245"/>
                </a:lnTo>
                <a:lnTo>
                  <a:pt x="41427" y="382473"/>
                </a:lnTo>
                <a:lnTo>
                  <a:pt x="46189" y="385991"/>
                </a:lnTo>
                <a:lnTo>
                  <a:pt x="46717" y="386295"/>
                </a:lnTo>
                <a:lnTo>
                  <a:pt x="48513" y="387451"/>
                </a:lnTo>
                <a:lnTo>
                  <a:pt x="76989" y="396151"/>
                </a:lnTo>
                <a:lnTo>
                  <a:pt x="80494" y="396151"/>
                </a:lnTo>
                <a:lnTo>
                  <a:pt x="80469" y="397154"/>
                </a:lnTo>
                <a:lnTo>
                  <a:pt x="80355" y="401637"/>
                </a:lnTo>
                <a:lnTo>
                  <a:pt x="80253" y="405663"/>
                </a:lnTo>
                <a:lnTo>
                  <a:pt x="80131" y="410476"/>
                </a:lnTo>
                <a:lnTo>
                  <a:pt x="80012" y="415175"/>
                </a:lnTo>
                <a:close/>
              </a:path>
              <a:path w="567690" h="415289">
                <a:moveTo>
                  <a:pt x="491032" y="415175"/>
                </a:moveTo>
                <a:lnTo>
                  <a:pt x="486889" y="415175"/>
                </a:lnTo>
                <a:lnTo>
                  <a:pt x="486770" y="410476"/>
                </a:lnTo>
                <a:lnTo>
                  <a:pt x="486648" y="405663"/>
                </a:lnTo>
                <a:lnTo>
                  <a:pt x="486546" y="401637"/>
                </a:lnTo>
                <a:lnTo>
                  <a:pt x="486433" y="397154"/>
                </a:lnTo>
                <a:lnTo>
                  <a:pt x="486407" y="396151"/>
                </a:lnTo>
                <a:lnTo>
                  <a:pt x="489925" y="396151"/>
                </a:lnTo>
                <a:lnTo>
                  <a:pt x="520185" y="386295"/>
                </a:lnTo>
                <a:lnTo>
                  <a:pt x="520712" y="385991"/>
                </a:lnTo>
                <a:lnTo>
                  <a:pt x="525487" y="382473"/>
                </a:lnTo>
                <a:lnTo>
                  <a:pt x="525832" y="382191"/>
                </a:lnTo>
                <a:lnTo>
                  <a:pt x="526117" y="381901"/>
                </a:lnTo>
                <a:lnTo>
                  <a:pt x="528708" y="379552"/>
                </a:lnTo>
                <a:lnTo>
                  <a:pt x="529894" y="378523"/>
                </a:lnTo>
                <a:lnTo>
                  <a:pt x="530175" y="378248"/>
                </a:lnTo>
                <a:lnTo>
                  <a:pt x="530473" y="377888"/>
                </a:lnTo>
                <a:lnTo>
                  <a:pt x="531585" y="376669"/>
                </a:lnTo>
                <a:lnTo>
                  <a:pt x="533907" y="374180"/>
                </a:lnTo>
                <a:lnTo>
                  <a:pt x="534175" y="373860"/>
                </a:lnTo>
                <a:lnTo>
                  <a:pt x="534429" y="373481"/>
                </a:lnTo>
                <a:lnTo>
                  <a:pt x="537764" y="369036"/>
                </a:lnTo>
                <a:lnTo>
                  <a:pt x="546142" y="350647"/>
                </a:lnTo>
                <a:lnTo>
                  <a:pt x="546252" y="350278"/>
                </a:lnTo>
                <a:lnTo>
                  <a:pt x="546950" y="347306"/>
                </a:lnTo>
                <a:lnTo>
                  <a:pt x="547509" y="344271"/>
                </a:lnTo>
                <a:lnTo>
                  <a:pt x="547916" y="341198"/>
                </a:lnTo>
                <a:lnTo>
                  <a:pt x="547893" y="74091"/>
                </a:lnTo>
                <a:lnTo>
                  <a:pt x="547654" y="72174"/>
                </a:lnTo>
                <a:lnTo>
                  <a:pt x="547573" y="71488"/>
                </a:lnTo>
                <a:lnTo>
                  <a:pt x="534572" y="41998"/>
                </a:lnTo>
                <a:lnTo>
                  <a:pt x="534492" y="41808"/>
                </a:lnTo>
                <a:lnTo>
                  <a:pt x="534175" y="41429"/>
                </a:lnTo>
                <a:lnTo>
                  <a:pt x="533855" y="41109"/>
                </a:lnTo>
                <a:lnTo>
                  <a:pt x="531944" y="39014"/>
                </a:lnTo>
                <a:lnTo>
                  <a:pt x="530542" y="37401"/>
                </a:lnTo>
                <a:lnTo>
                  <a:pt x="530175" y="37041"/>
                </a:lnTo>
                <a:lnTo>
                  <a:pt x="529842" y="36766"/>
                </a:lnTo>
                <a:lnTo>
                  <a:pt x="528092" y="35178"/>
                </a:lnTo>
                <a:lnTo>
                  <a:pt x="526186" y="33388"/>
                </a:lnTo>
                <a:lnTo>
                  <a:pt x="525832" y="33098"/>
                </a:lnTo>
                <a:lnTo>
                  <a:pt x="525421" y="32816"/>
                </a:lnTo>
                <a:lnTo>
                  <a:pt x="521062" y="29545"/>
                </a:lnTo>
                <a:lnTo>
                  <a:pt x="492721" y="19342"/>
                </a:lnTo>
                <a:lnTo>
                  <a:pt x="492548" y="19342"/>
                </a:lnTo>
                <a:lnTo>
                  <a:pt x="488777" y="19050"/>
                </a:lnTo>
                <a:lnTo>
                  <a:pt x="486409" y="19050"/>
                </a:lnTo>
                <a:lnTo>
                  <a:pt x="486536" y="14046"/>
                </a:lnTo>
                <a:lnTo>
                  <a:pt x="486648" y="9626"/>
                </a:lnTo>
                <a:lnTo>
                  <a:pt x="486766" y="4978"/>
                </a:lnTo>
                <a:lnTo>
                  <a:pt x="486892" y="0"/>
                </a:lnTo>
                <a:lnTo>
                  <a:pt x="489552" y="0"/>
                </a:lnTo>
                <a:lnTo>
                  <a:pt x="528675" y="11798"/>
                </a:lnTo>
                <a:lnTo>
                  <a:pt x="555739" y="39014"/>
                </a:lnTo>
                <a:lnTo>
                  <a:pt x="566707" y="71018"/>
                </a:lnTo>
                <a:lnTo>
                  <a:pt x="566766" y="71488"/>
                </a:lnTo>
                <a:lnTo>
                  <a:pt x="566851" y="72174"/>
                </a:lnTo>
                <a:lnTo>
                  <a:pt x="567181" y="76263"/>
                </a:lnTo>
                <a:lnTo>
                  <a:pt x="567181" y="339026"/>
                </a:lnTo>
                <a:lnTo>
                  <a:pt x="567051" y="340715"/>
                </a:lnTo>
                <a:lnTo>
                  <a:pt x="567013" y="341198"/>
                </a:lnTo>
                <a:lnTo>
                  <a:pt x="566902" y="342633"/>
                </a:lnTo>
                <a:lnTo>
                  <a:pt x="566407" y="346671"/>
                </a:lnTo>
                <a:lnTo>
                  <a:pt x="565853" y="349821"/>
                </a:lnTo>
                <a:lnTo>
                  <a:pt x="565773" y="350278"/>
                </a:lnTo>
                <a:lnTo>
                  <a:pt x="565708" y="350647"/>
                </a:lnTo>
                <a:lnTo>
                  <a:pt x="564819" y="354558"/>
                </a:lnTo>
                <a:lnTo>
                  <a:pt x="563726" y="358406"/>
                </a:lnTo>
                <a:lnTo>
                  <a:pt x="563604" y="358838"/>
                </a:lnTo>
                <a:lnTo>
                  <a:pt x="543842" y="391490"/>
                </a:lnTo>
                <a:lnTo>
                  <a:pt x="510400" y="411734"/>
                </a:lnTo>
                <a:lnTo>
                  <a:pt x="495122" y="414845"/>
                </a:lnTo>
                <a:lnTo>
                  <a:pt x="495310" y="414845"/>
                </a:lnTo>
                <a:lnTo>
                  <a:pt x="491032" y="415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77706" y="5683122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19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B0AA29-A442-DB0D-0B3E-49C98FEB1D74}"/>
              </a:ext>
            </a:extLst>
          </p:cNvPr>
          <p:cNvSpPr txBox="1"/>
          <p:nvPr/>
        </p:nvSpPr>
        <p:spPr>
          <a:xfrm>
            <a:off x="148634" y="117693"/>
            <a:ext cx="8382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 </a:t>
            </a:r>
            <a:r>
              <a:rPr lang="en-US" sz="2400" b="1" dirty="0"/>
              <a:t>CIRCULAR_DEQUE:</a:t>
            </a:r>
          </a:p>
          <a:p>
            <a:r>
              <a:rPr lang="en-US" sz="1600" dirty="0"/>
              <a:t>        initially front=rear=-1</a:t>
            </a:r>
          </a:p>
          <a:p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b="1" dirty="0" err="1"/>
              <a:t>enqueue_front</a:t>
            </a:r>
            <a:r>
              <a:rPr lang="en-US" sz="1600" b="1" dirty="0"/>
              <a:t>(Queue, n, front, rear, data):</a:t>
            </a:r>
          </a:p>
          <a:p>
            <a:r>
              <a:rPr lang="en-US" sz="1600" dirty="0"/>
              <a:t>        if (rear+1)%n=front</a:t>
            </a:r>
          </a:p>
          <a:p>
            <a:r>
              <a:rPr lang="en-US" sz="1600" dirty="0"/>
              <a:t>            write Overflow and return</a:t>
            </a:r>
          </a:p>
          <a:p>
            <a:r>
              <a:rPr lang="en-US" sz="1600" dirty="0"/>
              <a:t>        if front=-1</a:t>
            </a:r>
          </a:p>
          <a:p>
            <a:r>
              <a:rPr lang="en-US" sz="1600" dirty="0"/>
              <a:t>            front=rear=0</a:t>
            </a:r>
          </a:p>
          <a:p>
            <a:r>
              <a:rPr lang="en-US" sz="1600" dirty="0"/>
              <a:t>            Queue[front]=data</a:t>
            </a:r>
          </a:p>
          <a:p>
            <a:r>
              <a:rPr lang="en-US" sz="1600" dirty="0"/>
              <a:t>        else</a:t>
            </a:r>
          </a:p>
          <a:p>
            <a:r>
              <a:rPr lang="en-US" sz="1600" dirty="0"/>
              <a:t>            front=(front-1+n)%n</a:t>
            </a:r>
          </a:p>
          <a:p>
            <a:r>
              <a:rPr lang="en-US" sz="1600" dirty="0"/>
              <a:t>            Queue[front]=data</a:t>
            </a:r>
          </a:p>
          <a:p>
            <a:r>
              <a:rPr lang="en-US" sz="1600" dirty="0"/>
              <a:t>        return</a:t>
            </a:r>
          </a:p>
          <a:p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b="1" dirty="0" err="1"/>
              <a:t>enqueue_rear</a:t>
            </a:r>
            <a:r>
              <a:rPr lang="en-US" sz="1600" b="1" dirty="0"/>
              <a:t>(Queue, n, front, rear, data):</a:t>
            </a:r>
          </a:p>
          <a:p>
            <a:r>
              <a:rPr lang="en-US" sz="1600" dirty="0"/>
              <a:t>        if (rear+1)%n=front</a:t>
            </a:r>
          </a:p>
          <a:p>
            <a:r>
              <a:rPr lang="en-US" sz="1600" dirty="0"/>
              <a:t>            write Overflow and return</a:t>
            </a:r>
          </a:p>
          <a:p>
            <a:r>
              <a:rPr lang="en-US" sz="1600" dirty="0"/>
              <a:t>        if rear=-1</a:t>
            </a:r>
          </a:p>
          <a:p>
            <a:r>
              <a:rPr lang="en-US" sz="1600" dirty="0"/>
              <a:t>            front=rear=0</a:t>
            </a:r>
          </a:p>
          <a:p>
            <a:r>
              <a:rPr lang="en-US" sz="1600" dirty="0"/>
              <a:t>            Queue[rear]=data</a:t>
            </a:r>
          </a:p>
          <a:p>
            <a:r>
              <a:rPr lang="en-US" sz="1600" dirty="0"/>
              <a:t>        else</a:t>
            </a:r>
          </a:p>
          <a:p>
            <a:r>
              <a:rPr lang="en-US" sz="1600" dirty="0"/>
              <a:t>            rear=(rear+1)%n</a:t>
            </a:r>
          </a:p>
          <a:p>
            <a:r>
              <a:rPr lang="en-US" sz="1600" dirty="0"/>
              <a:t>            Queue[rear]=data</a:t>
            </a:r>
          </a:p>
          <a:p>
            <a:r>
              <a:rPr lang="en-US" sz="1600" dirty="0"/>
              <a:t>        return</a:t>
            </a:r>
          </a:p>
        </p:txBody>
      </p:sp>
    </p:spTree>
    <p:extLst>
      <p:ext uri="{BB962C8B-B14F-4D97-AF65-F5344CB8AC3E}">
        <p14:creationId xmlns:p14="http://schemas.microsoft.com/office/powerpoint/2010/main" val="2994428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94978" y="3126968"/>
            <a:ext cx="177800" cy="5937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DFDCB7"/>
                </a:solidFill>
                <a:latin typeface="Calibri"/>
                <a:cs typeface="Calibri"/>
              </a:rPr>
              <a:t>Chapter2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22652" y="5639434"/>
            <a:ext cx="567690" cy="415290"/>
          </a:xfrm>
          <a:custGeom>
            <a:avLst/>
            <a:gdLst/>
            <a:ahLst/>
            <a:cxnLst/>
            <a:rect l="l" t="t" r="r" b="b"/>
            <a:pathLst>
              <a:path w="567690" h="415289">
                <a:moveTo>
                  <a:pt x="80012" y="415175"/>
                </a:moveTo>
                <a:lnTo>
                  <a:pt x="75869" y="415175"/>
                </a:lnTo>
                <a:lnTo>
                  <a:pt x="72262" y="414896"/>
                </a:lnTo>
                <a:lnTo>
                  <a:pt x="35356" y="401637"/>
                </a:lnTo>
                <a:lnTo>
                  <a:pt x="9570" y="373481"/>
                </a:lnTo>
                <a:lnTo>
                  <a:pt x="0" y="72656"/>
                </a:lnTo>
                <a:lnTo>
                  <a:pt x="507" y="68618"/>
                </a:lnTo>
                <a:lnTo>
                  <a:pt x="1061" y="65468"/>
                </a:lnTo>
                <a:lnTo>
                  <a:pt x="1141" y="65011"/>
                </a:lnTo>
                <a:lnTo>
                  <a:pt x="17752" y="29692"/>
                </a:lnTo>
                <a:lnTo>
                  <a:pt x="49085" y="6248"/>
                </a:lnTo>
                <a:lnTo>
                  <a:pt x="77285" y="0"/>
                </a:lnTo>
                <a:lnTo>
                  <a:pt x="80009" y="0"/>
                </a:lnTo>
                <a:lnTo>
                  <a:pt x="80131" y="4813"/>
                </a:lnTo>
                <a:lnTo>
                  <a:pt x="80253" y="9626"/>
                </a:lnTo>
                <a:lnTo>
                  <a:pt x="80365" y="14046"/>
                </a:lnTo>
                <a:lnTo>
                  <a:pt x="80492" y="19050"/>
                </a:lnTo>
                <a:lnTo>
                  <a:pt x="78137" y="19050"/>
                </a:lnTo>
                <a:lnTo>
                  <a:pt x="74366" y="19342"/>
                </a:lnTo>
                <a:lnTo>
                  <a:pt x="74180" y="19342"/>
                </a:lnTo>
                <a:lnTo>
                  <a:pt x="71217" y="19723"/>
                </a:lnTo>
                <a:lnTo>
                  <a:pt x="57780" y="23304"/>
                </a:lnTo>
                <a:lnTo>
                  <a:pt x="56128" y="23952"/>
                </a:lnTo>
                <a:lnTo>
                  <a:pt x="41481" y="32816"/>
                </a:lnTo>
                <a:lnTo>
                  <a:pt x="41143" y="33044"/>
                </a:lnTo>
                <a:lnTo>
                  <a:pt x="40716" y="33388"/>
                </a:lnTo>
                <a:lnTo>
                  <a:pt x="38823" y="35178"/>
                </a:lnTo>
                <a:lnTo>
                  <a:pt x="37072" y="36766"/>
                </a:lnTo>
                <a:lnTo>
                  <a:pt x="36740" y="37041"/>
                </a:lnTo>
                <a:lnTo>
                  <a:pt x="36372" y="37401"/>
                </a:lnTo>
                <a:lnTo>
                  <a:pt x="35329" y="38620"/>
                </a:lnTo>
                <a:lnTo>
                  <a:pt x="33060" y="41109"/>
                </a:lnTo>
                <a:lnTo>
                  <a:pt x="32735" y="41434"/>
                </a:lnTo>
                <a:lnTo>
                  <a:pt x="32423" y="41808"/>
                </a:lnTo>
                <a:lnTo>
                  <a:pt x="32341" y="41998"/>
                </a:lnTo>
                <a:lnTo>
                  <a:pt x="28905" y="46583"/>
                </a:lnTo>
                <a:lnTo>
                  <a:pt x="19970" y="67983"/>
                </a:lnTo>
                <a:lnTo>
                  <a:pt x="19862" y="68452"/>
                </a:lnTo>
                <a:lnTo>
                  <a:pt x="19412" y="71018"/>
                </a:lnTo>
                <a:lnTo>
                  <a:pt x="19329" y="71488"/>
                </a:lnTo>
                <a:lnTo>
                  <a:pt x="19010" y="74091"/>
                </a:lnTo>
                <a:lnTo>
                  <a:pt x="18948" y="74574"/>
                </a:lnTo>
                <a:lnTo>
                  <a:pt x="18831" y="339026"/>
                </a:lnTo>
                <a:lnTo>
                  <a:pt x="18961" y="340715"/>
                </a:lnTo>
                <a:lnTo>
                  <a:pt x="18999" y="341198"/>
                </a:lnTo>
                <a:lnTo>
                  <a:pt x="19194" y="342633"/>
                </a:lnTo>
                <a:lnTo>
                  <a:pt x="19257" y="343115"/>
                </a:lnTo>
                <a:lnTo>
                  <a:pt x="19345" y="343801"/>
                </a:lnTo>
                <a:lnTo>
                  <a:pt x="19405" y="344271"/>
                </a:lnTo>
                <a:lnTo>
                  <a:pt x="19868" y="346837"/>
                </a:lnTo>
                <a:lnTo>
                  <a:pt x="19951" y="347306"/>
                </a:lnTo>
                <a:lnTo>
                  <a:pt x="20545" y="349821"/>
                </a:lnTo>
                <a:lnTo>
                  <a:pt x="20650" y="350278"/>
                </a:lnTo>
                <a:lnTo>
                  <a:pt x="21501" y="353187"/>
                </a:lnTo>
                <a:lnTo>
                  <a:pt x="29428" y="369404"/>
                </a:lnTo>
                <a:lnTo>
                  <a:pt x="32483" y="373481"/>
                </a:lnTo>
                <a:lnTo>
                  <a:pt x="32735" y="373855"/>
                </a:lnTo>
                <a:lnTo>
                  <a:pt x="33007" y="374180"/>
                </a:lnTo>
                <a:lnTo>
                  <a:pt x="34970" y="376275"/>
                </a:lnTo>
                <a:lnTo>
                  <a:pt x="36441" y="377888"/>
                </a:lnTo>
                <a:lnTo>
                  <a:pt x="36740" y="378248"/>
                </a:lnTo>
                <a:lnTo>
                  <a:pt x="37020" y="378523"/>
                </a:lnTo>
                <a:lnTo>
                  <a:pt x="38207" y="379552"/>
                </a:lnTo>
                <a:lnTo>
                  <a:pt x="40797" y="381901"/>
                </a:lnTo>
                <a:lnTo>
                  <a:pt x="41143" y="382245"/>
                </a:lnTo>
                <a:lnTo>
                  <a:pt x="41427" y="382473"/>
                </a:lnTo>
                <a:lnTo>
                  <a:pt x="46189" y="385991"/>
                </a:lnTo>
                <a:lnTo>
                  <a:pt x="46717" y="386295"/>
                </a:lnTo>
                <a:lnTo>
                  <a:pt x="48513" y="387451"/>
                </a:lnTo>
                <a:lnTo>
                  <a:pt x="76989" y="396151"/>
                </a:lnTo>
                <a:lnTo>
                  <a:pt x="80494" y="396151"/>
                </a:lnTo>
                <a:lnTo>
                  <a:pt x="80469" y="397154"/>
                </a:lnTo>
                <a:lnTo>
                  <a:pt x="80355" y="401637"/>
                </a:lnTo>
                <a:lnTo>
                  <a:pt x="80253" y="405663"/>
                </a:lnTo>
                <a:lnTo>
                  <a:pt x="80131" y="410476"/>
                </a:lnTo>
                <a:lnTo>
                  <a:pt x="80012" y="415175"/>
                </a:lnTo>
                <a:close/>
              </a:path>
              <a:path w="567690" h="415289">
                <a:moveTo>
                  <a:pt x="491032" y="415175"/>
                </a:moveTo>
                <a:lnTo>
                  <a:pt x="486889" y="415175"/>
                </a:lnTo>
                <a:lnTo>
                  <a:pt x="486770" y="410476"/>
                </a:lnTo>
                <a:lnTo>
                  <a:pt x="486648" y="405663"/>
                </a:lnTo>
                <a:lnTo>
                  <a:pt x="486546" y="401637"/>
                </a:lnTo>
                <a:lnTo>
                  <a:pt x="486433" y="397154"/>
                </a:lnTo>
                <a:lnTo>
                  <a:pt x="486407" y="396151"/>
                </a:lnTo>
                <a:lnTo>
                  <a:pt x="489925" y="396151"/>
                </a:lnTo>
                <a:lnTo>
                  <a:pt x="520185" y="386295"/>
                </a:lnTo>
                <a:lnTo>
                  <a:pt x="520712" y="385991"/>
                </a:lnTo>
                <a:lnTo>
                  <a:pt x="525487" y="382473"/>
                </a:lnTo>
                <a:lnTo>
                  <a:pt x="525832" y="382191"/>
                </a:lnTo>
                <a:lnTo>
                  <a:pt x="526117" y="381901"/>
                </a:lnTo>
                <a:lnTo>
                  <a:pt x="528708" y="379552"/>
                </a:lnTo>
                <a:lnTo>
                  <a:pt x="529894" y="378523"/>
                </a:lnTo>
                <a:lnTo>
                  <a:pt x="530175" y="378248"/>
                </a:lnTo>
                <a:lnTo>
                  <a:pt x="530473" y="377888"/>
                </a:lnTo>
                <a:lnTo>
                  <a:pt x="531585" y="376669"/>
                </a:lnTo>
                <a:lnTo>
                  <a:pt x="533907" y="374180"/>
                </a:lnTo>
                <a:lnTo>
                  <a:pt x="534175" y="373860"/>
                </a:lnTo>
                <a:lnTo>
                  <a:pt x="534429" y="373481"/>
                </a:lnTo>
                <a:lnTo>
                  <a:pt x="537764" y="369036"/>
                </a:lnTo>
                <a:lnTo>
                  <a:pt x="546142" y="350647"/>
                </a:lnTo>
                <a:lnTo>
                  <a:pt x="546252" y="350278"/>
                </a:lnTo>
                <a:lnTo>
                  <a:pt x="546950" y="347306"/>
                </a:lnTo>
                <a:lnTo>
                  <a:pt x="547509" y="344271"/>
                </a:lnTo>
                <a:lnTo>
                  <a:pt x="547916" y="341198"/>
                </a:lnTo>
                <a:lnTo>
                  <a:pt x="547893" y="74091"/>
                </a:lnTo>
                <a:lnTo>
                  <a:pt x="547654" y="72174"/>
                </a:lnTo>
                <a:lnTo>
                  <a:pt x="547573" y="71488"/>
                </a:lnTo>
                <a:lnTo>
                  <a:pt x="534572" y="41998"/>
                </a:lnTo>
                <a:lnTo>
                  <a:pt x="534492" y="41808"/>
                </a:lnTo>
                <a:lnTo>
                  <a:pt x="534175" y="41429"/>
                </a:lnTo>
                <a:lnTo>
                  <a:pt x="533855" y="41109"/>
                </a:lnTo>
                <a:lnTo>
                  <a:pt x="531944" y="39014"/>
                </a:lnTo>
                <a:lnTo>
                  <a:pt x="530542" y="37401"/>
                </a:lnTo>
                <a:lnTo>
                  <a:pt x="530175" y="37041"/>
                </a:lnTo>
                <a:lnTo>
                  <a:pt x="529842" y="36766"/>
                </a:lnTo>
                <a:lnTo>
                  <a:pt x="528092" y="35178"/>
                </a:lnTo>
                <a:lnTo>
                  <a:pt x="526186" y="33388"/>
                </a:lnTo>
                <a:lnTo>
                  <a:pt x="525832" y="33098"/>
                </a:lnTo>
                <a:lnTo>
                  <a:pt x="525421" y="32816"/>
                </a:lnTo>
                <a:lnTo>
                  <a:pt x="521062" y="29545"/>
                </a:lnTo>
                <a:lnTo>
                  <a:pt x="492721" y="19342"/>
                </a:lnTo>
                <a:lnTo>
                  <a:pt x="492548" y="19342"/>
                </a:lnTo>
                <a:lnTo>
                  <a:pt x="488777" y="19050"/>
                </a:lnTo>
                <a:lnTo>
                  <a:pt x="486409" y="19050"/>
                </a:lnTo>
                <a:lnTo>
                  <a:pt x="486536" y="14046"/>
                </a:lnTo>
                <a:lnTo>
                  <a:pt x="486648" y="9626"/>
                </a:lnTo>
                <a:lnTo>
                  <a:pt x="486766" y="4978"/>
                </a:lnTo>
                <a:lnTo>
                  <a:pt x="486892" y="0"/>
                </a:lnTo>
                <a:lnTo>
                  <a:pt x="489552" y="0"/>
                </a:lnTo>
                <a:lnTo>
                  <a:pt x="528675" y="11798"/>
                </a:lnTo>
                <a:lnTo>
                  <a:pt x="555739" y="39014"/>
                </a:lnTo>
                <a:lnTo>
                  <a:pt x="566707" y="71018"/>
                </a:lnTo>
                <a:lnTo>
                  <a:pt x="566766" y="71488"/>
                </a:lnTo>
                <a:lnTo>
                  <a:pt x="566851" y="72174"/>
                </a:lnTo>
                <a:lnTo>
                  <a:pt x="567181" y="76263"/>
                </a:lnTo>
                <a:lnTo>
                  <a:pt x="567181" y="339026"/>
                </a:lnTo>
                <a:lnTo>
                  <a:pt x="567051" y="340715"/>
                </a:lnTo>
                <a:lnTo>
                  <a:pt x="567013" y="341198"/>
                </a:lnTo>
                <a:lnTo>
                  <a:pt x="566902" y="342633"/>
                </a:lnTo>
                <a:lnTo>
                  <a:pt x="566407" y="346671"/>
                </a:lnTo>
                <a:lnTo>
                  <a:pt x="565853" y="349821"/>
                </a:lnTo>
                <a:lnTo>
                  <a:pt x="565773" y="350278"/>
                </a:lnTo>
                <a:lnTo>
                  <a:pt x="565708" y="350647"/>
                </a:lnTo>
                <a:lnTo>
                  <a:pt x="564819" y="354558"/>
                </a:lnTo>
                <a:lnTo>
                  <a:pt x="563726" y="358406"/>
                </a:lnTo>
                <a:lnTo>
                  <a:pt x="563604" y="358838"/>
                </a:lnTo>
                <a:lnTo>
                  <a:pt x="543842" y="391490"/>
                </a:lnTo>
                <a:lnTo>
                  <a:pt x="510400" y="411734"/>
                </a:lnTo>
                <a:lnTo>
                  <a:pt x="495122" y="414845"/>
                </a:lnTo>
                <a:lnTo>
                  <a:pt x="495310" y="414845"/>
                </a:lnTo>
                <a:lnTo>
                  <a:pt x="491032" y="415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77706" y="5683122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19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5AFEA-C5A2-C2C0-38A7-2A1356F4E1C2}"/>
              </a:ext>
            </a:extLst>
          </p:cNvPr>
          <p:cNvSpPr txBox="1"/>
          <p:nvPr/>
        </p:nvSpPr>
        <p:spPr>
          <a:xfrm>
            <a:off x="990600" y="330675"/>
            <a:ext cx="5638800" cy="6278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2400" b="1" dirty="0"/>
              <a:t>CIRCULAR_DEQUE:</a:t>
            </a:r>
          </a:p>
          <a:p>
            <a:r>
              <a:rPr lang="en-US" dirty="0"/>
              <a:t>        initially front=rear=-1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b="1" dirty="0" err="1"/>
              <a:t>dequeue_front</a:t>
            </a:r>
            <a:r>
              <a:rPr lang="en-US" b="1" dirty="0"/>
              <a:t>(Queue, n, front, rear):</a:t>
            </a:r>
          </a:p>
          <a:p>
            <a:r>
              <a:rPr lang="en-US" dirty="0"/>
              <a:t>        if front=-1</a:t>
            </a:r>
          </a:p>
          <a:p>
            <a:r>
              <a:rPr lang="en-US" dirty="0"/>
              <a:t>            write Underflow and return</a:t>
            </a:r>
          </a:p>
          <a:p>
            <a:r>
              <a:rPr lang="en-US" dirty="0"/>
              <a:t>        item=Queue[front]</a:t>
            </a:r>
          </a:p>
          <a:p>
            <a:r>
              <a:rPr lang="en-US" dirty="0"/>
              <a:t>        if front=rear</a:t>
            </a:r>
          </a:p>
          <a:p>
            <a:r>
              <a:rPr lang="en-US" dirty="0"/>
              <a:t>            front=rear=-1</a:t>
            </a:r>
          </a:p>
          <a:p>
            <a:r>
              <a:rPr lang="en-US" dirty="0"/>
              <a:t>        else</a:t>
            </a:r>
          </a:p>
          <a:p>
            <a:r>
              <a:rPr lang="en-US" dirty="0"/>
              <a:t>            front=(front-1+n)%n</a:t>
            </a:r>
          </a:p>
          <a:p>
            <a:r>
              <a:rPr lang="en-US" dirty="0"/>
              <a:t>        return item</a:t>
            </a:r>
          </a:p>
          <a:p>
            <a:endParaRPr lang="en-US" dirty="0"/>
          </a:p>
          <a:p>
            <a:r>
              <a:rPr lang="en-US" b="1" dirty="0"/>
              <a:t>        </a:t>
            </a:r>
            <a:r>
              <a:rPr lang="en-US" b="1" dirty="0" err="1"/>
              <a:t>dequeue_rear</a:t>
            </a:r>
            <a:r>
              <a:rPr lang="en-US" b="1" dirty="0"/>
              <a:t>(Queue, n, front, rear):</a:t>
            </a:r>
          </a:p>
          <a:p>
            <a:r>
              <a:rPr lang="en-US" dirty="0"/>
              <a:t>        if rear=-1</a:t>
            </a:r>
          </a:p>
          <a:p>
            <a:r>
              <a:rPr lang="en-US" dirty="0"/>
              <a:t>            write Underflow and return</a:t>
            </a:r>
          </a:p>
          <a:p>
            <a:r>
              <a:rPr lang="en-US" dirty="0"/>
              <a:t>        item=Queue[rear]</a:t>
            </a:r>
          </a:p>
          <a:p>
            <a:r>
              <a:rPr lang="en-US" dirty="0"/>
              <a:t>        if front=rear</a:t>
            </a:r>
          </a:p>
          <a:p>
            <a:r>
              <a:rPr lang="en-US" dirty="0"/>
              <a:t>            front=rear=-1</a:t>
            </a:r>
          </a:p>
          <a:p>
            <a:r>
              <a:rPr lang="en-US" dirty="0"/>
              <a:t>        else</a:t>
            </a:r>
          </a:p>
          <a:p>
            <a:r>
              <a:rPr lang="en-US" dirty="0"/>
              <a:t>            rear=(rear-1+n)%n</a:t>
            </a:r>
          </a:p>
          <a:p>
            <a:r>
              <a:rPr lang="en-US" dirty="0"/>
              <a:t>        return item</a:t>
            </a:r>
          </a:p>
        </p:txBody>
      </p:sp>
    </p:spTree>
    <p:extLst>
      <p:ext uri="{BB962C8B-B14F-4D97-AF65-F5344CB8AC3E}">
        <p14:creationId xmlns:p14="http://schemas.microsoft.com/office/powerpoint/2010/main" val="3159748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94978" y="3126968"/>
            <a:ext cx="177800" cy="5937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DFDCB7"/>
                </a:solidFill>
                <a:latin typeface="Calibri"/>
                <a:cs typeface="Calibri"/>
              </a:rPr>
              <a:t>Chapter2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22652" y="5639434"/>
            <a:ext cx="567690" cy="415290"/>
          </a:xfrm>
          <a:custGeom>
            <a:avLst/>
            <a:gdLst/>
            <a:ahLst/>
            <a:cxnLst/>
            <a:rect l="l" t="t" r="r" b="b"/>
            <a:pathLst>
              <a:path w="567690" h="415289">
                <a:moveTo>
                  <a:pt x="80012" y="415175"/>
                </a:moveTo>
                <a:lnTo>
                  <a:pt x="75869" y="415175"/>
                </a:lnTo>
                <a:lnTo>
                  <a:pt x="72262" y="414896"/>
                </a:lnTo>
                <a:lnTo>
                  <a:pt x="35356" y="401637"/>
                </a:lnTo>
                <a:lnTo>
                  <a:pt x="9570" y="373481"/>
                </a:lnTo>
                <a:lnTo>
                  <a:pt x="0" y="72656"/>
                </a:lnTo>
                <a:lnTo>
                  <a:pt x="507" y="68618"/>
                </a:lnTo>
                <a:lnTo>
                  <a:pt x="1061" y="65468"/>
                </a:lnTo>
                <a:lnTo>
                  <a:pt x="1141" y="65011"/>
                </a:lnTo>
                <a:lnTo>
                  <a:pt x="17752" y="29692"/>
                </a:lnTo>
                <a:lnTo>
                  <a:pt x="49085" y="6248"/>
                </a:lnTo>
                <a:lnTo>
                  <a:pt x="77285" y="0"/>
                </a:lnTo>
                <a:lnTo>
                  <a:pt x="80009" y="0"/>
                </a:lnTo>
                <a:lnTo>
                  <a:pt x="80131" y="4813"/>
                </a:lnTo>
                <a:lnTo>
                  <a:pt x="80253" y="9626"/>
                </a:lnTo>
                <a:lnTo>
                  <a:pt x="80365" y="14046"/>
                </a:lnTo>
                <a:lnTo>
                  <a:pt x="80492" y="19050"/>
                </a:lnTo>
                <a:lnTo>
                  <a:pt x="78137" y="19050"/>
                </a:lnTo>
                <a:lnTo>
                  <a:pt x="74366" y="19342"/>
                </a:lnTo>
                <a:lnTo>
                  <a:pt x="74180" y="19342"/>
                </a:lnTo>
                <a:lnTo>
                  <a:pt x="71217" y="19723"/>
                </a:lnTo>
                <a:lnTo>
                  <a:pt x="57780" y="23304"/>
                </a:lnTo>
                <a:lnTo>
                  <a:pt x="56128" y="23952"/>
                </a:lnTo>
                <a:lnTo>
                  <a:pt x="41481" y="32816"/>
                </a:lnTo>
                <a:lnTo>
                  <a:pt x="41143" y="33044"/>
                </a:lnTo>
                <a:lnTo>
                  <a:pt x="40716" y="33388"/>
                </a:lnTo>
                <a:lnTo>
                  <a:pt x="38823" y="35178"/>
                </a:lnTo>
                <a:lnTo>
                  <a:pt x="37072" y="36766"/>
                </a:lnTo>
                <a:lnTo>
                  <a:pt x="36740" y="37041"/>
                </a:lnTo>
                <a:lnTo>
                  <a:pt x="36372" y="37401"/>
                </a:lnTo>
                <a:lnTo>
                  <a:pt x="35329" y="38620"/>
                </a:lnTo>
                <a:lnTo>
                  <a:pt x="33060" y="41109"/>
                </a:lnTo>
                <a:lnTo>
                  <a:pt x="32735" y="41434"/>
                </a:lnTo>
                <a:lnTo>
                  <a:pt x="32423" y="41808"/>
                </a:lnTo>
                <a:lnTo>
                  <a:pt x="32341" y="41998"/>
                </a:lnTo>
                <a:lnTo>
                  <a:pt x="28905" y="46583"/>
                </a:lnTo>
                <a:lnTo>
                  <a:pt x="19970" y="67983"/>
                </a:lnTo>
                <a:lnTo>
                  <a:pt x="19862" y="68452"/>
                </a:lnTo>
                <a:lnTo>
                  <a:pt x="19412" y="71018"/>
                </a:lnTo>
                <a:lnTo>
                  <a:pt x="19329" y="71488"/>
                </a:lnTo>
                <a:lnTo>
                  <a:pt x="19010" y="74091"/>
                </a:lnTo>
                <a:lnTo>
                  <a:pt x="18948" y="74574"/>
                </a:lnTo>
                <a:lnTo>
                  <a:pt x="18831" y="339026"/>
                </a:lnTo>
                <a:lnTo>
                  <a:pt x="18961" y="340715"/>
                </a:lnTo>
                <a:lnTo>
                  <a:pt x="18999" y="341198"/>
                </a:lnTo>
                <a:lnTo>
                  <a:pt x="19194" y="342633"/>
                </a:lnTo>
                <a:lnTo>
                  <a:pt x="19257" y="343115"/>
                </a:lnTo>
                <a:lnTo>
                  <a:pt x="19345" y="343801"/>
                </a:lnTo>
                <a:lnTo>
                  <a:pt x="19405" y="344271"/>
                </a:lnTo>
                <a:lnTo>
                  <a:pt x="19868" y="346837"/>
                </a:lnTo>
                <a:lnTo>
                  <a:pt x="19951" y="347306"/>
                </a:lnTo>
                <a:lnTo>
                  <a:pt x="20545" y="349821"/>
                </a:lnTo>
                <a:lnTo>
                  <a:pt x="20650" y="350278"/>
                </a:lnTo>
                <a:lnTo>
                  <a:pt x="21501" y="353187"/>
                </a:lnTo>
                <a:lnTo>
                  <a:pt x="29428" y="369404"/>
                </a:lnTo>
                <a:lnTo>
                  <a:pt x="32483" y="373481"/>
                </a:lnTo>
                <a:lnTo>
                  <a:pt x="32735" y="373855"/>
                </a:lnTo>
                <a:lnTo>
                  <a:pt x="33007" y="374180"/>
                </a:lnTo>
                <a:lnTo>
                  <a:pt x="34970" y="376275"/>
                </a:lnTo>
                <a:lnTo>
                  <a:pt x="36441" y="377888"/>
                </a:lnTo>
                <a:lnTo>
                  <a:pt x="36740" y="378248"/>
                </a:lnTo>
                <a:lnTo>
                  <a:pt x="37020" y="378523"/>
                </a:lnTo>
                <a:lnTo>
                  <a:pt x="38207" y="379552"/>
                </a:lnTo>
                <a:lnTo>
                  <a:pt x="40797" y="381901"/>
                </a:lnTo>
                <a:lnTo>
                  <a:pt x="41143" y="382245"/>
                </a:lnTo>
                <a:lnTo>
                  <a:pt x="41427" y="382473"/>
                </a:lnTo>
                <a:lnTo>
                  <a:pt x="46189" y="385991"/>
                </a:lnTo>
                <a:lnTo>
                  <a:pt x="46717" y="386295"/>
                </a:lnTo>
                <a:lnTo>
                  <a:pt x="48513" y="387451"/>
                </a:lnTo>
                <a:lnTo>
                  <a:pt x="76989" y="396151"/>
                </a:lnTo>
                <a:lnTo>
                  <a:pt x="80494" y="396151"/>
                </a:lnTo>
                <a:lnTo>
                  <a:pt x="80469" y="397154"/>
                </a:lnTo>
                <a:lnTo>
                  <a:pt x="80355" y="401637"/>
                </a:lnTo>
                <a:lnTo>
                  <a:pt x="80253" y="405663"/>
                </a:lnTo>
                <a:lnTo>
                  <a:pt x="80131" y="410476"/>
                </a:lnTo>
                <a:lnTo>
                  <a:pt x="80012" y="415175"/>
                </a:lnTo>
                <a:close/>
              </a:path>
              <a:path w="567690" h="415289">
                <a:moveTo>
                  <a:pt x="491032" y="415175"/>
                </a:moveTo>
                <a:lnTo>
                  <a:pt x="486889" y="415175"/>
                </a:lnTo>
                <a:lnTo>
                  <a:pt x="486770" y="410476"/>
                </a:lnTo>
                <a:lnTo>
                  <a:pt x="486648" y="405663"/>
                </a:lnTo>
                <a:lnTo>
                  <a:pt x="486546" y="401637"/>
                </a:lnTo>
                <a:lnTo>
                  <a:pt x="486433" y="397154"/>
                </a:lnTo>
                <a:lnTo>
                  <a:pt x="486407" y="396151"/>
                </a:lnTo>
                <a:lnTo>
                  <a:pt x="489925" y="396151"/>
                </a:lnTo>
                <a:lnTo>
                  <a:pt x="520185" y="386295"/>
                </a:lnTo>
                <a:lnTo>
                  <a:pt x="520712" y="385991"/>
                </a:lnTo>
                <a:lnTo>
                  <a:pt x="525487" y="382473"/>
                </a:lnTo>
                <a:lnTo>
                  <a:pt x="525832" y="382191"/>
                </a:lnTo>
                <a:lnTo>
                  <a:pt x="526117" y="381901"/>
                </a:lnTo>
                <a:lnTo>
                  <a:pt x="528708" y="379552"/>
                </a:lnTo>
                <a:lnTo>
                  <a:pt x="529894" y="378523"/>
                </a:lnTo>
                <a:lnTo>
                  <a:pt x="530175" y="378248"/>
                </a:lnTo>
                <a:lnTo>
                  <a:pt x="530473" y="377888"/>
                </a:lnTo>
                <a:lnTo>
                  <a:pt x="531585" y="376669"/>
                </a:lnTo>
                <a:lnTo>
                  <a:pt x="533907" y="374180"/>
                </a:lnTo>
                <a:lnTo>
                  <a:pt x="534175" y="373860"/>
                </a:lnTo>
                <a:lnTo>
                  <a:pt x="534429" y="373481"/>
                </a:lnTo>
                <a:lnTo>
                  <a:pt x="537764" y="369036"/>
                </a:lnTo>
                <a:lnTo>
                  <a:pt x="546142" y="350647"/>
                </a:lnTo>
                <a:lnTo>
                  <a:pt x="546252" y="350278"/>
                </a:lnTo>
                <a:lnTo>
                  <a:pt x="546950" y="347306"/>
                </a:lnTo>
                <a:lnTo>
                  <a:pt x="547509" y="344271"/>
                </a:lnTo>
                <a:lnTo>
                  <a:pt x="547916" y="341198"/>
                </a:lnTo>
                <a:lnTo>
                  <a:pt x="547893" y="74091"/>
                </a:lnTo>
                <a:lnTo>
                  <a:pt x="547654" y="72174"/>
                </a:lnTo>
                <a:lnTo>
                  <a:pt x="547573" y="71488"/>
                </a:lnTo>
                <a:lnTo>
                  <a:pt x="534572" y="41998"/>
                </a:lnTo>
                <a:lnTo>
                  <a:pt x="534492" y="41808"/>
                </a:lnTo>
                <a:lnTo>
                  <a:pt x="534175" y="41429"/>
                </a:lnTo>
                <a:lnTo>
                  <a:pt x="533855" y="41109"/>
                </a:lnTo>
                <a:lnTo>
                  <a:pt x="531944" y="39014"/>
                </a:lnTo>
                <a:lnTo>
                  <a:pt x="530542" y="37401"/>
                </a:lnTo>
                <a:lnTo>
                  <a:pt x="530175" y="37041"/>
                </a:lnTo>
                <a:lnTo>
                  <a:pt x="529842" y="36766"/>
                </a:lnTo>
                <a:lnTo>
                  <a:pt x="528092" y="35178"/>
                </a:lnTo>
                <a:lnTo>
                  <a:pt x="526186" y="33388"/>
                </a:lnTo>
                <a:lnTo>
                  <a:pt x="525832" y="33098"/>
                </a:lnTo>
                <a:lnTo>
                  <a:pt x="525421" y="32816"/>
                </a:lnTo>
                <a:lnTo>
                  <a:pt x="521062" y="29545"/>
                </a:lnTo>
                <a:lnTo>
                  <a:pt x="492721" y="19342"/>
                </a:lnTo>
                <a:lnTo>
                  <a:pt x="492548" y="19342"/>
                </a:lnTo>
                <a:lnTo>
                  <a:pt x="488777" y="19050"/>
                </a:lnTo>
                <a:lnTo>
                  <a:pt x="486409" y="19050"/>
                </a:lnTo>
                <a:lnTo>
                  <a:pt x="486536" y="14046"/>
                </a:lnTo>
                <a:lnTo>
                  <a:pt x="486648" y="9626"/>
                </a:lnTo>
                <a:lnTo>
                  <a:pt x="486766" y="4978"/>
                </a:lnTo>
                <a:lnTo>
                  <a:pt x="486892" y="0"/>
                </a:lnTo>
                <a:lnTo>
                  <a:pt x="489552" y="0"/>
                </a:lnTo>
                <a:lnTo>
                  <a:pt x="528675" y="11798"/>
                </a:lnTo>
                <a:lnTo>
                  <a:pt x="555739" y="39014"/>
                </a:lnTo>
                <a:lnTo>
                  <a:pt x="566707" y="71018"/>
                </a:lnTo>
                <a:lnTo>
                  <a:pt x="566766" y="71488"/>
                </a:lnTo>
                <a:lnTo>
                  <a:pt x="566851" y="72174"/>
                </a:lnTo>
                <a:lnTo>
                  <a:pt x="567181" y="76263"/>
                </a:lnTo>
                <a:lnTo>
                  <a:pt x="567181" y="339026"/>
                </a:lnTo>
                <a:lnTo>
                  <a:pt x="567051" y="340715"/>
                </a:lnTo>
                <a:lnTo>
                  <a:pt x="567013" y="341198"/>
                </a:lnTo>
                <a:lnTo>
                  <a:pt x="566902" y="342633"/>
                </a:lnTo>
                <a:lnTo>
                  <a:pt x="566407" y="346671"/>
                </a:lnTo>
                <a:lnTo>
                  <a:pt x="565853" y="349821"/>
                </a:lnTo>
                <a:lnTo>
                  <a:pt x="565773" y="350278"/>
                </a:lnTo>
                <a:lnTo>
                  <a:pt x="565708" y="350647"/>
                </a:lnTo>
                <a:lnTo>
                  <a:pt x="564819" y="354558"/>
                </a:lnTo>
                <a:lnTo>
                  <a:pt x="563726" y="358406"/>
                </a:lnTo>
                <a:lnTo>
                  <a:pt x="563604" y="358838"/>
                </a:lnTo>
                <a:lnTo>
                  <a:pt x="543842" y="391490"/>
                </a:lnTo>
                <a:lnTo>
                  <a:pt x="510400" y="411734"/>
                </a:lnTo>
                <a:lnTo>
                  <a:pt x="495122" y="414845"/>
                </a:lnTo>
                <a:lnTo>
                  <a:pt x="495310" y="414845"/>
                </a:lnTo>
                <a:lnTo>
                  <a:pt x="491032" y="415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35491" y="568312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A14741-ED8F-4C83-47B5-BD4E2AA2D776}"/>
              </a:ext>
            </a:extLst>
          </p:cNvPr>
          <p:cNvSpPr txBox="1"/>
          <p:nvPr/>
        </p:nvSpPr>
        <p:spPr>
          <a:xfrm>
            <a:off x="914400" y="533400"/>
            <a:ext cx="60198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 LINEAR QUEUE:</a:t>
            </a:r>
          </a:p>
          <a:p>
            <a:r>
              <a:rPr lang="en-US" dirty="0"/>
              <a:t>        initially front=rear=-1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b="1" dirty="0"/>
              <a:t>Enqueue(Queue, n, front, rear, data):</a:t>
            </a:r>
          </a:p>
          <a:p>
            <a:r>
              <a:rPr lang="en-US" dirty="0"/>
              <a:t>        if rear=n-1</a:t>
            </a:r>
          </a:p>
          <a:p>
            <a:r>
              <a:rPr lang="en-US" dirty="0"/>
              <a:t>            write Overflow and return</a:t>
            </a:r>
          </a:p>
          <a:p>
            <a:r>
              <a:rPr lang="en-US" dirty="0"/>
              <a:t>        if front=-1</a:t>
            </a:r>
          </a:p>
          <a:p>
            <a:r>
              <a:rPr lang="en-US" dirty="0"/>
              <a:t>            front=rear=0</a:t>
            </a:r>
          </a:p>
          <a:p>
            <a:r>
              <a:rPr lang="en-US" dirty="0"/>
              <a:t>            Queue[rear]=data</a:t>
            </a:r>
          </a:p>
          <a:p>
            <a:r>
              <a:rPr lang="en-US" dirty="0"/>
              <a:t>        else</a:t>
            </a:r>
          </a:p>
          <a:p>
            <a:r>
              <a:rPr lang="en-US" dirty="0"/>
              <a:t>            rear=rear+1</a:t>
            </a:r>
          </a:p>
          <a:p>
            <a:r>
              <a:rPr lang="en-US" dirty="0"/>
              <a:t>            Queue[rear]=data</a:t>
            </a:r>
          </a:p>
          <a:p>
            <a:r>
              <a:rPr lang="en-US" dirty="0"/>
              <a:t>        return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89211A0-96DC-39C9-BE26-75F637C26B09}"/>
              </a:ext>
            </a:extLst>
          </p:cNvPr>
          <p:cNvSpPr txBox="1"/>
          <p:nvPr/>
        </p:nvSpPr>
        <p:spPr>
          <a:xfrm>
            <a:off x="1066800" y="685800"/>
            <a:ext cx="6248400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 LINEAR QUEUE:</a:t>
            </a:r>
          </a:p>
          <a:p>
            <a:r>
              <a:rPr lang="en-US" dirty="0"/>
              <a:t>        initially front = rear = -1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b="1" dirty="0"/>
              <a:t>Dequeue(Queue, n, front, rear):</a:t>
            </a:r>
          </a:p>
          <a:p>
            <a:r>
              <a:rPr lang="en-US" dirty="0"/>
              <a:t>        if front = -1</a:t>
            </a:r>
          </a:p>
          <a:p>
            <a:r>
              <a:rPr lang="en-US" dirty="0"/>
              <a:t>            write underflow and return</a:t>
            </a:r>
          </a:p>
          <a:p>
            <a:r>
              <a:rPr lang="en-US" dirty="0"/>
              <a:t>        item = Queue[front]</a:t>
            </a:r>
          </a:p>
          <a:p>
            <a:r>
              <a:rPr lang="en-US" dirty="0"/>
              <a:t>        if  front = rear</a:t>
            </a:r>
          </a:p>
          <a:p>
            <a:r>
              <a:rPr lang="en-US" dirty="0"/>
              <a:t>            front = rear = -1</a:t>
            </a:r>
          </a:p>
          <a:p>
            <a:r>
              <a:rPr lang="en-US" dirty="0"/>
              <a:t>        else</a:t>
            </a:r>
          </a:p>
          <a:p>
            <a:r>
              <a:rPr lang="en-US" dirty="0"/>
              <a:t>            front = front+1</a:t>
            </a:r>
          </a:p>
          <a:p>
            <a:r>
              <a:rPr lang="en-US" dirty="0"/>
              <a:t>        return item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3232"/>
            <a:ext cx="3575685" cy="725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Circular</a:t>
            </a:r>
            <a:r>
              <a:rPr spc="-195" dirty="0"/>
              <a:t> </a:t>
            </a:r>
            <a:r>
              <a:rPr spc="-65" dirty="0"/>
              <a:t>Queue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85458"/>
            <a:ext cx="7507605" cy="1298432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236220" indent="-142875">
              <a:lnSpc>
                <a:spcPct val="100000"/>
              </a:lnSpc>
              <a:spcBef>
                <a:spcPts val="685"/>
              </a:spcBef>
              <a:buClr>
                <a:srgbClr val="A9A47B"/>
              </a:buClr>
              <a:buFont typeface="Arial"/>
              <a:buChar char="•"/>
              <a:tabLst>
                <a:tab pos="236220" algn="l"/>
              </a:tabLst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Circular</a:t>
            </a:r>
            <a:r>
              <a:rPr sz="2200" spc="-10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queue</a:t>
            </a:r>
            <a:endParaRPr sz="2200" dirty="0">
              <a:latin typeface="Calibri"/>
              <a:cs typeface="Calibri"/>
            </a:endParaRPr>
          </a:p>
          <a:p>
            <a:pPr marL="25400" marR="5080" indent="-127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5400" algn="l"/>
                <a:tab pos="240665" algn="l"/>
              </a:tabLst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18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circular</a:t>
            </a:r>
            <a:r>
              <a:rPr sz="18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queue,</a:t>
            </a:r>
            <a:r>
              <a:rPr sz="18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once</a:t>
            </a:r>
            <a:r>
              <a:rPr sz="18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18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Queue</a:t>
            </a:r>
            <a:r>
              <a:rPr sz="18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18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full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,the</a:t>
            </a:r>
            <a:r>
              <a:rPr sz="18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"First"</a:t>
            </a:r>
            <a:r>
              <a:rPr sz="18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element</a:t>
            </a:r>
            <a:r>
              <a:rPr sz="18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18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18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queue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becomes</a:t>
            </a:r>
            <a:r>
              <a:rPr sz="18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18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“Rear"</a:t>
            </a:r>
            <a:r>
              <a:rPr sz="18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most</a:t>
            </a:r>
            <a:r>
              <a:rPr sz="18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element,</a:t>
            </a:r>
            <a:r>
              <a:rPr sz="18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if</a:t>
            </a:r>
            <a:r>
              <a:rPr sz="18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18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only</a:t>
            </a:r>
            <a:r>
              <a:rPr sz="18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if</a:t>
            </a:r>
            <a:r>
              <a:rPr sz="18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,the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"Front“</a:t>
            </a:r>
            <a:r>
              <a:rPr sz="18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has</a:t>
            </a:r>
            <a:r>
              <a:rPr sz="18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moved</a:t>
            </a:r>
            <a:r>
              <a:rPr sz="18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forward. Otherwise</a:t>
            </a:r>
            <a:r>
              <a:rPr sz="18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it</a:t>
            </a:r>
            <a:r>
              <a:rPr sz="18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will</a:t>
            </a:r>
            <a:r>
              <a:rPr sz="1800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again</a:t>
            </a:r>
            <a:r>
              <a:rPr sz="1800" spc="1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18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8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"Queue</a:t>
            </a:r>
            <a:r>
              <a:rPr sz="18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overflow"</a:t>
            </a:r>
            <a:r>
              <a:rPr sz="18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state.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63687" y="4797158"/>
            <a:ext cx="2921000" cy="1854200"/>
            <a:chOff x="1763687" y="4797158"/>
            <a:chExt cx="2921000" cy="18542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43629" y="4809845"/>
              <a:ext cx="2514081" cy="175250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763687" y="4797158"/>
              <a:ext cx="2921000" cy="1854200"/>
            </a:xfrm>
            <a:custGeom>
              <a:avLst/>
              <a:gdLst/>
              <a:ahLst/>
              <a:cxnLst/>
              <a:rect l="l" t="t" r="r" b="b"/>
              <a:pathLst>
                <a:path w="2921000" h="1854200">
                  <a:moveTo>
                    <a:pt x="2914650" y="1854200"/>
                  </a:moveTo>
                  <a:lnTo>
                    <a:pt x="6350" y="1854200"/>
                  </a:lnTo>
                  <a:lnTo>
                    <a:pt x="4394" y="1853882"/>
                  </a:lnTo>
                  <a:lnTo>
                    <a:pt x="2616" y="1852980"/>
                  </a:lnTo>
                  <a:lnTo>
                    <a:pt x="1219" y="1851571"/>
                  </a:lnTo>
                  <a:lnTo>
                    <a:pt x="317" y="1849805"/>
                  </a:lnTo>
                  <a:lnTo>
                    <a:pt x="0" y="1847850"/>
                  </a:lnTo>
                  <a:lnTo>
                    <a:pt x="0" y="6350"/>
                  </a:lnTo>
                  <a:lnTo>
                    <a:pt x="6350" y="0"/>
                  </a:lnTo>
                  <a:lnTo>
                    <a:pt x="2914650" y="0"/>
                  </a:lnTo>
                  <a:lnTo>
                    <a:pt x="2921000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1841500"/>
                  </a:lnTo>
                  <a:lnTo>
                    <a:pt x="6350" y="1841500"/>
                  </a:lnTo>
                  <a:lnTo>
                    <a:pt x="12700" y="1847850"/>
                  </a:lnTo>
                  <a:lnTo>
                    <a:pt x="2921000" y="1847850"/>
                  </a:lnTo>
                  <a:lnTo>
                    <a:pt x="2920695" y="1849805"/>
                  </a:lnTo>
                  <a:lnTo>
                    <a:pt x="2919793" y="1851571"/>
                  </a:lnTo>
                  <a:lnTo>
                    <a:pt x="2918383" y="1852980"/>
                  </a:lnTo>
                  <a:lnTo>
                    <a:pt x="2916618" y="1853882"/>
                  </a:lnTo>
                  <a:lnTo>
                    <a:pt x="2914650" y="1854200"/>
                  </a:lnTo>
                  <a:close/>
                </a:path>
                <a:path w="2921000" h="185420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2921000" h="1854200">
                  <a:moveTo>
                    <a:pt x="2908300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2908300" y="6350"/>
                  </a:lnTo>
                  <a:lnTo>
                    <a:pt x="2908300" y="12700"/>
                  </a:lnTo>
                  <a:close/>
                </a:path>
                <a:path w="2921000" h="1854200">
                  <a:moveTo>
                    <a:pt x="2908300" y="1847850"/>
                  </a:moveTo>
                  <a:lnTo>
                    <a:pt x="2908300" y="6350"/>
                  </a:lnTo>
                  <a:lnTo>
                    <a:pt x="2914650" y="12700"/>
                  </a:lnTo>
                  <a:lnTo>
                    <a:pt x="2921000" y="12700"/>
                  </a:lnTo>
                  <a:lnTo>
                    <a:pt x="2921000" y="1841500"/>
                  </a:lnTo>
                  <a:lnTo>
                    <a:pt x="2914650" y="1841500"/>
                  </a:lnTo>
                  <a:lnTo>
                    <a:pt x="2908300" y="1847850"/>
                  </a:lnTo>
                  <a:close/>
                </a:path>
                <a:path w="2921000" h="1854200">
                  <a:moveTo>
                    <a:pt x="2921000" y="12700"/>
                  </a:moveTo>
                  <a:lnTo>
                    <a:pt x="2914650" y="12700"/>
                  </a:lnTo>
                  <a:lnTo>
                    <a:pt x="2908300" y="6350"/>
                  </a:lnTo>
                  <a:lnTo>
                    <a:pt x="2921000" y="6350"/>
                  </a:lnTo>
                  <a:lnTo>
                    <a:pt x="2921000" y="12700"/>
                  </a:lnTo>
                  <a:close/>
                </a:path>
                <a:path w="2921000" h="1854200">
                  <a:moveTo>
                    <a:pt x="12700" y="1847850"/>
                  </a:moveTo>
                  <a:lnTo>
                    <a:pt x="6350" y="1841500"/>
                  </a:lnTo>
                  <a:lnTo>
                    <a:pt x="12700" y="1841500"/>
                  </a:lnTo>
                  <a:lnTo>
                    <a:pt x="12700" y="1847850"/>
                  </a:lnTo>
                  <a:close/>
                </a:path>
                <a:path w="2921000" h="1854200">
                  <a:moveTo>
                    <a:pt x="2908300" y="1847850"/>
                  </a:moveTo>
                  <a:lnTo>
                    <a:pt x="12700" y="1847850"/>
                  </a:lnTo>
                  <a:lnTo>
                    <a:pt x="12700" y="1841500"/>
                  </a:lnTo>
                  <a:lnTo>
                    <a:pt x="2908300" y="1841500"/>
                  </a:lnTo>
                  <a:lnTo>
                    <a:pt x="2908300" y="1847850"/>
                  </a:lnTo>
                  <a:close/>
                </a:path>
                <a:path w="2921000" h="1854200">
                  <a:moveTo>
                    <a:pt x="2921000" y="1847850"/>
                  </a:moveTo>
                  <a:lnTo>
                    <a:pt x="2908300" y="1847850"/>
                  </a:lnTo>
                  <a:lnTo>
                    <a:pt x="2914650" y="1841500"/>
                  </a:lnTo>
                  <a:lnTo>
                    <a:pt x="2921000" y="1841500"/>
                  </a:lnTo>
                  <a:lnTo>
                    <a:pt x="2921000" y="18478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878832" y="6202388"/>
            <a:ext cx="2705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E2B1F"/>
                </a:solidFill>
                <a:latin typeface="Arial"/>
                <a:cs typeface="Arial"/>
              </a:rPr>
              <a:t>Figure:</a:t>
            </a:r>
            <a:r>
              <a:rPr sz="1200" spc="-5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E2B1F"/>
                </a:solidFill>
                <a:latin typeface="Arial"/>
                <a:cs typeface="Arial"/>
              </a:rPr>
              <a:t>Circular</a:t>
            </a:r>
            <a:r>
              <a:rPr sz="1200" spc="-4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E2B1F"/>
                </a:solidFill>
                <a:latin typeface="Arial"/>
                <a:cs typeface="Arial"/>
              </a:rPr>
              <a:t>Queue</a:t>
            </a:r>
            <a:r>
              <a:rPr sz="1200" spc="-5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E2B1F"/>
                </a:solidFill>
                <a:latin typeface="Arial"/>
                <a:cs typeface="Arial"/>
              </a:rPr>
              <a:t>having</a:t>
            </a:r>
            <a:r>
              <a:rPr sz="1200" spc="25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E2B1F"/>
                </a:solidFill>
                <a:latin typeface="Arial"/>
                <a:cs typeface="Arial"/>
              </a:rPr>
              <a:t>Rear</a:t>
            </a:r>
            <a:r>
              <a:rPr sz="1200" spc="-4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E2B1F"/>
                </a:solidFill>
                <a:latin typeface="Arial"/>
                <a:cs typeface="Arial"/>
              </a:rPr>
              <a:t>=</a:t>
            </a:r>
            <a:r>
              <a:rPr sz="1200" spc="-3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2E2B1F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  <a:p>
            <a:pPr marL="836930">
              <a:lnSpc>
                <a:spcPct val="100000"/>
              </a:lnSpc>
            </a:pPr>
            <a:r>
              <a:rPr sz="1200" dirty="0">
                <a:solidFill>
                  <a:srgbClr val="2E2B1F"/>
                </a:solidFill>
                <a:latin typeface="Arial"/>
                <a:cs typeface="Arial"/>
              </a:rPr>
              <a:t>and</a:t>
            </a:r>
            <a:r>
              <a:rPr sz="1200" spc="-4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E2B1F"/>
                </a:solidFill>
                <a:latin typeface="Arial"/>
                <a:cs typeface="Arial"/>
              </a:rPr>
              <a:t>Front</a:t>
            </a:r>
            <a:r>
              <a:rPr sz="1200" spc="-3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E2B1F"/>
                </a:solidFill>
                <a:latin typeface="Arial"/>
                <a:cs typeface="Arial"/>
              </a:rPr>
              <a:t>=</a:t>
            </a:r>
            <a:r>
              <a:rPr sz="1200" spc="-6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2E2B1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94978" y="3126968"/>
            <a:ext cx="177800" cy="5937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DFDCB7"/>
                </a:solidFill>
                <a:latin typeface="Calibri"/>
                <a:cs typeface="Calibri"/>
              </a:rPr>
              <a:t>Chapter2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522652" y="5639434"/>
            <a:ext cx="567690" cy="415290"/>
          </a:xfrm>
          <a:custGeom>
            <a:avLst/>
            <a:gdLst/>
            <a:ahLst/>
            <a:cxnLst/>
            <a:rect l="l" t="t" r="r" b="b"/>
            <a:pathLst>
              <a:path w="567690" h="415289">
                <a:moveTo>
                  <a:pt x="80012" y="415175"/>
                </a:moveTo>
                <a:lnTo>
                  <a:pt x="75869" y="415175"/>
                </a:lnTo>
                <a:lnTo>
                  <a:pt x="72262" y="414896"/>
                </a:lnTo>
                <a:lnTo>
                  <a:pt x="35356" y="401637"/>
                </a:lnTo>
                <a:lnTo>
                  <a:pt x="9570" y="373481"/>
                </a:lnTo>
                <a:lnTo>
                  <a:pt x="0" y="72656"/>
                </a:lnTo>
                <a:lnTo>
                  <a:pt x="507" y="68618"/>
                </a:lnTo>
                <a:lnTo>
                  <a:pt x="1061" y="65468"/>
                </a:lnTo>
                <a:lnTo>
                  <a:pt x="1141" y="65011"/>
                </a:lnTo>
                <a:lnTo>
                  <a:pt x="17752" y="29692"/>
                </a:lnTo>
                <a:lnTo>
                  <a:pt x="49085" y="6248"/>
                </a:lnTo>
                <a:lnTo>
                  <a:pt x="77285" y="0"/>
                </a:lnTo>
                <a:lnTo>
                  <a:pt x="80009" y="0"/>
                </a:lnTo>
                <a:lnTo>
                  <a:pt x="80131" y="4813"/>
                </a:lnTo>
                <a:lnTo>
                  <a:pt x="80253" y="9626"/>
                </a:lnTo>
                <a:lnTo>
                  <a:pt x="80365" y="14046"/>
                </a:lnTo>
                <a:lnTo>
                  <a:pt x="80492" y="19050"/>
                </a:lnTo>
                <a:lnTo>
                  <a:pt x="78137" y="19050"/>
                </a:lnTo>
                <a:lnTo>
                  <a:pt x="74366" y="19342"/>
                </a:lnTo>
                <a:lnTo>
                  <a:pt x="74180" y="19342"/>
                </a:lnTo>
                <a:lnTo>
                  <a:pt x="71217" y="19723"/>
                </a:lnTo>
                <a:lnTo>
                  <a:pt x="57780" y="23304"/>
                </a:lnTo>
                <a:lnTo>
                  <a:pt x="56128" y="23952"/>
                </a:lnTo>
                <a:lnTo>
                  <a:pt x="41481" y="32816"/>
                </a:lnTo>
                <a:lnTo>
                  <a:pt x="41143" y="33044"/>
                </a:lnTo>
                <a:lnTo>
                  <a:pt x="40716" y="33388"/>
                </a:lnTo>
                <a:lnTo>
                  <a:pt x="38823" y="35178"/>
                </a:lnTo>
                <a:lnTo>
                  <a:pt x="37072" y="36766"/>
                </a:lnTo>
                <a:lnTo>
                  <a:pt x="36740" y="37041"/>
                </a:lnTo>
                <a:lnTo>
                  <a:pt x="36372" y="37401"/>
                </a:lnTo>
                <a:lnTo>
                  <a:pt x="35329" y="38620"/>
                </a:lnTo>
                <a:lnTo>
                  <a:pt x="33060" y="41109"/>
                </a:lnTo>
                <a:lnTo>
                  <a:pt x="32735" y="41434"/>
                </a:lnTo>
                <a:lnTo>
                  <a:pt x="32423" y="41808"/>
                </a:lnTo>
                <a:lnTo>
                  <a:pt x="32341" y="41998"/>
                </a:lnTo>
                <a:lnTo>
                  <a:pt x="28905" y="46583"/>
                </a:lnTo>
                <a:lnTo>
                  <a:pt x="19970" y="67983"/>
                </a:lnTo>
                <a:lnTo>
                  <a:pt x="19862" y="68452"/>
                </a:lnTo>
                <a:lnTo>
                  <a:pt x="19412" y="71018"/>
                </a:lnTo>
                <a:lnTo>
                  <a:pt x="19329" y="71488"/>
                </a:lnTo>
                <a:lnTo>
                  <a:pt x="19010" y="74091"/>
                </a:lnTo>
                <a:lnTo>
                  <a:pt x="18948" y="74574"/>
                </a:lnTo>
                <a:lnTo>
                  <a:pt x="18831" y="339026"/>
                </a:lnTo>
                <a:lnTo>
                  <a:pt x="18961" y="340715"/>
                </a:lnTo>
                <a:lnTo>
                  <a:pt x="18999" y="341198"/>
                </a:lnTo>
                <a:lnTo>
                  <a:pt x="19194" y="342633"/>
                </a:lnTo>
                <a:lnTo>
                  <a:pt x="19257" y="343115"/>
                </a:lnTo>
                <a:lnTo>
                  <a:pt x="19345" y="343801"/>
                </a:lnTo>
                <a:lnTo>
                  <a:pt x="19405" y="344271"/>
                </a:lnTo>
                <a:lnTo>
                  <a:pt x="19868" y="346837"/>
                </a:lnTo>
                <a:lnTo>
                  <a:pt x="19951" y="347306"/>
                </a:lnTo>
                <a:lnTo>
                  <a:pt x="20545" y="349821"/>
                </a:lnTo>
                <a:lnTo>
                  <a:pt x="20650" y="350278"/>
                </a:lnTo>
                <a:lnTo>
                  <a:pt x="21501" y="353187"/>
                </a:lnTo>
                <a:lnTo>
                  <a:pt x="29428" y="369404"/>
                </a:lnTo>
                <a:lnTo>
                  <a:pt x="32483" y="373481"/>
                </a:lnTo>
                <a:lnTo>
                  <a:pt x="32735" y="373855"/>
                </a:lnTo>
                <a:lnTo>
                  <a:pt x="33007" y="374180"/>
                </a:lnTo>
                <a:lnTo>
                  <a:pt x="34970" y="376275"/>
                </a:lnTo>
                <a:lnTo>
                  <a:pt x="36441" y="377888"/>
                </a:lnTo>
                <a:lnTo>
                  <a:pt x="36740" y="378248"/>
                </a:lnTo>
                <a:lnTo>
                  <a:pt x="37020" y="378523"/>
                </a:lnTo>
                <a:lnTo>
                  <a:pt x="38207" y="379552"/>
                </a:lnTo>
                <a:lnTo>
                  <a:pt x="40797" y="381901"/>
                </a:lnTo>
                <a:lnTo>
                  <a:pt x="41143" y="382245"/>
                </a:lnTo>
                <a:lnTo>
                  <a:pt x="41427" y="382473"/>
                </a:lnTo>
                <a:lnTo>
                  <a:pt x="46189" y="385991"/>
                </a:lnTo>
                <a:lnTo>
                  <a:pt x="46717" y="386295"/>
                </a:lnTo>
                <a:lnTo>
                  <a:pt x="48513" y="387451"/>
                </a:lnTo>
                <a:lnTo>
                  <a:pt x="76989" y="396151"/>
                </a:lnTo>
                <a:lnTo>
                  <a:pt x="80494" y="396151"/>
                </a:lnTo>
                <a:lnTo>
                  <a:pt x="80469" y="397154"/>
                </a:lnTo>
                <a:lnTo>
                  <a:pt x="80355" y="401637"/>
                </a:lnTo>
                <a:lnTo>
                  <a:pt x="80253" y="405663"/>
                </a:lnTo>
                <a:lnTo>
                  <a:pt x="80131" y="410476"/>
                </a:lnTo>
                <a:lnTo>
                  <a:pt x="80012" y="415175"/>
                </a:lnTo>
                <a:close/>
              </a:path>
              <a:path w="567690" h="415289">
                <a:moveTo>
                  <a:pt x="491032" y="415175"/>
                </a:moveTo>
                <a:lnTo>
                  <a:pt x="486889" y="415175"/>
                </a:lnTo>
                <a:lnTo>
                  <a:pt x="486770" y="410476"/>
                </a:lnTo>
                <a:lnTo>
                  <a:pt x="486648" y="405663"/>
                </a:lnTo>
                <a:lnTo>
                  <a:pt x="486546" y="401637"/>
                </a:lnTo>
                <a:lnTo>
                  <a:pt x="486433" y="397154"/>
                </a:lnTo>
                <a:lnTo>
                  <a:pt x="486407" y="396151"/>
                </a:lnTo>
                <a:lnTo>
                  <a:pt x="489925" y="396151"/>
                </a:lnTo>
                <a:lnTo>
                  <a:pt x="520185" y="386295"/>
                </a:lnTo>
                <a:lnTo>
                  <a:pt x="520712" y="385991"/>
                </a:lnTo>
                <a:lnTo>
                  <a:pt x="525487" y="382473"/>
                </a:lnTo>
                <a:lnTo>
                  <a:pt x="525832" y="382191"/>
                </a:lnTo>
                <a:lnTo>
                  <a:pt x="526117" y="381901"/>
                </a:lnTo>
                <a:lnTo>
                  <a:pt x="528708" y="379552"/>
                </a:lnTo>
                <a:lnTo>
                  <a:pt x="529894" y="378523"/>
                </a:lnTo>
                <a:lnTo>
                  <a:pt x="530175" y="378248"/>
                </a:lnTo>
                <a:lnTo>
                  <a:pt x="530473" y="377888"/>
                </a:lnTo>
                <a:lnTo>
                  <a:pt x="531585" y="376669"/>
                </a:lnTo>
                <a:lnTo>
                  <a:pt x="533907" y="374180"/>
                </a:lnTo>
                <a:lnTo>
                  <a:pt x="534175" y="373860"/>
                </a:lnTo>
                <a:lnTo>
                  <a:pt x="534429" y="373481"/>
                </a:lnTo>
                <a:lnTo>
                  <a:pt x="537764" y="369036"/>
                </a:lnTo>
                <a:lnTo>
                  <a:pt x="546142" y="350647"/>
                </a:lnTo>
                <a:lnTo>
                  <a:pt x="546252" y="350278"/>
                </a:lnTo>
                <a:lnTo>
                  <a:pt x="546950" y="347306"/>
                </a:lnTo>
                <a:lnTo>
                  <a:pt x="547509" y="344271"/>
                </a:lnTo>
                <a:lnTo>
                  <a:pt x="547916" y="341198"/>
                </a:lnTo>
                <a:lnTo>
                  <a:pt x="547893" y="74091"/>
                </a:lnTo>
                <a:lnTo>
                  <a:pt x="547654" y="72174"/>
                </a:lnTo>
                <a:lnTo>
                  <a:pt x="547573" y="71488"/>
                </a:lnTo>
                <a:lnTo>
                  <a:pt x="534572" y="41998"/>
                </a:lnTo>
                <a:lnTo>
                  <a:pt x="534492" y="41808"/>
                </a:lnTo>
                <a:lnTo>
                  <a:pt x="534175" y="41429"/>
                </a:lnTo>
                <a:lnTo>
                  <a:pt x="533855" y="41109"/>
                </a:lnTo>
                <a:lnTo>
                  <a:pt x="531944" y="39014"/>
                </a:lnTo>
                <a:lnTo>
                  <a:pt x="530542" y="37401"/>
                </a:lnTo>
                <a:lnTo>
                  <a:pt x="530175" y="37041"/>
                </a:lnTo>
                <a:lnTo>
                  <a:pt x="529842" y="36766"/>
                </a:lnTo>
                <a:lnTo>
                  <a:pt x="528092" y="35178"/>
                </a:lnTo>
                <a:lnTo>
                  <a:pt x="526186" y="33388"/>
                </a:lnTo>
                <a:lnTo>
                  <a:pt x="525832" y="33098"/>
                </a:lnTo>
                <a:lnTo>
                  <a:pt x="525421" y="32816"/>
                </a:lnTo>
                <a:lnTo>
                  <a:pt x="521062" y="29545"/>
                </a:lnTo>
                <a:lnTo>
                  <a:pt x="492721" y="19342"/>
                </a:lnTo>
                <a:lnTo>
                  <a:pt x="492548" y="19342"/>
                </a:lnTo>
                <a:lnTo>
                  <a:pt x="488777" y="19050"/>
                </a:lnTo>
                <a:lnTo>
                  <a:pt x="486409" y="19050"/>
                </a:lnTo>
                <a:lnTo>
                  <a:pt x="486536" y="14046"/>
                </a:lnTo>
                <a:lnTo>
                  <a:pt x="486648" y="9626"/>
                </a:lnTo>
                <a:lnTo>
                  <a:pt x="486766" y="4978"/>
                </a:lnTo>
                <a:lnTo>
                  <a:pt x="486892" y="0"/>
                </a:lnTo>
                <a:lnTo>
                  <a:pt x="489552" y="0"/>
                </a:lnTo>
                <a:lnTo>
                  <a:pt x="528675" y="11798"/>
                </a:lnTo>
                <a:lnTo>
                  <a:pt x="555739" y="39014"/>
                </a:lnTo>
                <a:lnTo>
                  <a:pt x="566707" y="71018"/>
                </a:lnTo>
                <a:lnTo>
                  <a:pt x="566766" y="71488"/>
                </a:lnTo>
                <a:lnTo>
                  <a:pt x="566851" y="72174"/>
                </a:lnTo>
                <a:lnTo>
                  <a:pt x="567181" y="76263"/>
                </a:lnTo>
                <a:lnTo>
                  <a:pt x="567181" y="339026"/>
                </a:lnTo>
                <a:lnTo>
                  <a:pt x="567051" y="340715"/>
                </a:lnTo>
                <a:lnTo>
                  <a:pt x="567013" y="341198"/>
                </a:lnTo>
                <a:lnTo>
                  <a:pt x="566902" y="342633"/>
                </a:lnTo>
                <a:lnTo>
                  <a:pt x="566407" y="346671"/>
                </a:lnTo>
                <a:lnTo>
                  <a:pt x="565853" y="349821"/>
                </a:lnTo>
                <a:lnTo>
                  <a:pt x="565773" y="350278"/>
                </a:lnTo>
                <a:lnTo>
                  <a:pt x="565708" y="350647"/>
                </a:lnTo>
                <a:lnTo>
                  <a:pt x="564819" y="354558"/>
                </a:lnTo>
                <a:lnTo>
                  <a:pt x="563726" y="358406"/>
                </a:lnTo>
                <a:lnTo>
                  <a:pt x="563604" y="358838"/>
                </a:lnTo>
                <a:lnTo>
                  <a:pt x="543842" y="391490"/>
                </a:lnTo>
                <a:lnTo>
                  <a:pt x="510400" y="411734"/>
                </a:lnTo>
                <a:lnTo>
                  <a:pt x="495122" y="414845"/>
                </a:lnTo>
                <a:lnTo>
                  <a:pt x="495310" y="414845"/>
                </a:lnTo>
                <a:lnTo>
                  <a:pt x="491032" y="415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735491" y="568312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94978" y="3126968"/>
            <a:ext cx="177800" cy="5937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DFDCB7"/>
                </a:solidFill>
                <a:latin typeface="Calibri"/>
                <a:cs typeface="Calibri"/>
              </a:rPr>
              <a:t>Chapter2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22652" y="5639434"/>
            <a:ext cx="567690" cy="415290"/>
          </a:xfrm>
          <a:custGeom>
            <a:avLst/>
            <a:gdLst/>
            <a:ahLst/>
            <a:cxnLst/>
            <a:rect l="l" t="t" r="r" b="b"/>
            <a:pathLst>
              <a:path w="567690" h="415289">
                <a:moveTo>
                  <a:pt x="80012" y="415175"/>
                </a:moveTo>
                <a:lnTo>
                  <a:pt x="75869" y="415175"/>
                </a:lnTo>
                <a:lnTo>
                  <a:pt x="72262" y="414896"/>
                </a:lnTo>
                <a:lnTo>
                  <a:pt x="35356" y="401637"/>
                </a:lnTo>
                <a:lnTo>
                  <a:pt x="9570" y="373481"/>
                </a:lnTo>
                <a:lnTo>
                  <a:pt x="0" y="72656"/>
                </a:lnTo>
                <a:lnTo>
                  <a:pt x="507" y="68618"/>
                </a:lnTo>
                <a:lnTo>
                  <a:pt x="1061" y="65468"/>
                </a:lnTo>
                <a:lnTo>
                  <a:pt x="1141" y="65011"/>
                </a:lnTo>
                <a:lnTo>
                  <a:pt x="17752" y="29692"/>
                </a:lnTo>
                <a:lnTo>
                  <a:pt x="49085" y="6248"/>
                </a:lnTo>
                <a:lnTo>
                  <a:pt x="77285" y="0"/>
                </a:lnTo>
                <a:lnTo>
                  <a:pt x="80009" y="0"/>
                </a:lnTo>
                <a:lnTo>
                  <a:pt x="80131" y="4813"/>
                </a:lnTo>
                <a:lnTo>
                  <a:pt x="80253" y="9626"/>
                </a:lnTo>
                <a:lnTo>
                  <a:pt x="80365" y="14046"/>
                </a:lnTo>
                <a:lnTo>
                  <a:pt x="80492" y="19050"/>
                </a:lnTo>
                <a:lnTo>
                  <a:pt x="78137" y="19050"/>
                </a:lnTo>
                <a:lnTo>
                  <a:pt x="74366" y="19342"/>
                </a:lnTo>
                <a:lnTo>
                  <a:pt x="74180" y="19342"/>
                </a:lnTo>
                <a:lnTo>
                  <a:pt x="71217" y="19723"/>
                </a:lnTo>
                <a:lnTo>
                  <a:pt x="57780" y="23304"/>
                </a:lnTo>
                <a:lnTo>
                  <a:pt x="56128" y="23952"/>
                </a:lnTo>
                <a:lnTo>
                  <a:pt x="41481" y="32816"/>
                </a:lnTo>
                <a:lnTo>
                  <a:pt x="41143" y="33044"/>
                </a:lnTo>
                <a:lnTo>
                  <a:pt x="40716" y="33388"/>
                </a:lnTo>
                <a:lnTo>
                  <a:pt x="38823" y="35178"/>
                </a:lnTo>
                <a:lnTo>
                  <a:pt x="37072" y="36766"/>
                </a:lnTo>
                <a:lnTo>
                  <a:pt x="36740" y="37041"/>
                </a:lnTo>
                <a:lnTo>
                  <a:pt x="36372" y="37401"/>
                </a:lnTo>
                <a:lnTo>
                  <a:pt x="35329" y="38620"/>
                </a:lnTo>
                <a:lnTo>
                  <a:pt x="33060" y="41109"/>
                </a:lnTo>
                <a:lnTo>
                  <a:pt x="32735" y="41434"/>
                </a:lnTo>
                <a:lnTo>
                  <a:pt x="32423" y="41808"/>
                </a:lnTo>
                <a:lnTo>
                  <a:pt x="32341" y="41998"/>
                </a:lnTo>
                <a:lnTo>
                  <a:pt x="28905" y="46583"/>
                </a:lnTo>
                <a:lnTo>
                  <a:pt x="19970" y="67983"/>
                </a:lnTo>
                <a:lnTo>
                  <a:pt x="19862" y="68452"/>
                </a:lnTo>
                <a:lnTo>
                  <a:pt x="19412" y="71018"/>
                </a:lnTo>
                <a:lnTo>
                  <a:pt x="19329" y="71488"/>
                </a:lnTo>
                <a:lnTo>
                  <a:pt x="19010" y="74091"/>
                </a:lnTo>
                <a:lnTo>
                  <a:pt x="18948" y="74574"/>
                </a:lnTo>
                <a:lnTo>
                  <a:pt x="18831" y="339026"/>
                </a:lnTo>
                <a:lnTo>
                  <a:pt x="18961" y="340715"/>
                </a:lnTo>
                <a:lnTo>
                  <a:pt x="18999" y="341198"/>
                </a:lnTo>
                <a:lnTo>
                  <a:pt x="19194" y="342633"/>
                </a:lnTo>
                <a:lnTo>
                  <a:pt x="19257" y="343115"/>
                </a:lnTo>
                <a:lnTo>
                  <a:pt x="19345" y="343801"/>
                </a:lnTo>
                <a:lnTo>
                  <a:pt x="19405" y="344271"/>
                </a:lnTo>
                <a:lnTo>
                  <a:pt x="19868" y="346837"/>
                </a:lnTo>
                <a:lnTo>
                  <a:pt x="19951" y="347306"/>
                </a:lnTo>
                <a:lnTo>
                  <a:pt x="20545" y="349821"/>
                </a:lnTo>
                <a:lnTo>
                  <a:pt x="20650" y="350278"/>
                </a:lnTo>
                <a:lnTo>
                  <a:pt x="21501" y="353187"/>
                </a:lnTo>
                <a:lnTo>
                  <a:pt x="29428" y="369404"/>
                </a:lnTo>
                <a:lnTo>
                  <a:pt x="32483" y="373481"/>
                </a:lnTo>
                <a:lnTo>
                  <a:pt x="32735" y="373855"/>
                </a:lnTo>
                <a:lnTo>
                  <a:pt x="33007" y="374180"/>
                </a:lnTo>
                <a:lnTo>
                  <a:pt x="34970" y="376275"/>
                </a:lnTo>
                <a:lnTo>
                  <a:pt x="36441" y="377888"/>
                </a:lnTo>
                <a:lnTo>
                  <a:pt x="36740" y="378248"/>
                </a:lnTo>
                <a:lnTo>
                  <a:pt x="37020" y="378523"/>
                </a:lnTo>
                <a:lnTo>
                  <a:pt x="38207" y="379552"/>
                </a:lnTo>
                <a:lnTo>
                  <a:pt x="40797" y="381901"/>
                </a:lnTo>
                <a:lnTo>
                  <a:pt x="41143" y="382245"/>
                </a:lnTo>
                <a:lnTo>
                  <a:pt x="41427" y="382473"/>
                </a:lnTo>
                <a:lnTo>
                  <a:pt x="46189" y="385991"/>
                </a:lnTo>
                <a:lnTo>
                  <a:pt x="46717" y="386295"/>
                </a:lnTo>
                <a:lnTo>
                  <a:pt x="48513" y="387451"/>
                </a:lnTo>
                <a:lnTo>
                  <a:pt x="76989" y="396151"/>
                </a:lnTo>
                <a:lnTo>
                  <a:pt x="80494" y="396151"/>
                </a:lnTo>
                <a:lnTo>
                  <a:pt x="80469" y="397154"/>
                </a:lnTo>
                <a:lnTo>
                  <a:pt x="80355" y="401637"/>
                </a:lnTo>
                <a:lnTo>
                  <a:pt x="80253" y="405663"/>
                </a:lnTo>
                <a:lnTo>
                  <a:pt x="80131" y="410476"/>
                </a:lnTo>
                <a:lnTo>
                  <a:pt x="80012" y="415175"/>
                </a:lnTo>
                <a:close/>
              </a:path>
              <a:path w="567690" h="415289">
                <a:moveTo>
                  <a:pt x="491032" y="415175"/>
                </a:moveTo>
                <a:lnTo>
                  <a:pt x="486889" y="415175"/>
                </a:lnTo>
                <a:lnTo>
                  <a:pt x="486770" y="410476"/>
                </a:lnTo>
                <a:lnTo>
                  <a:pt x="486648" y="405663"/>
                </a:lnTo>
                <a:lnTo>
                  <a:pt x="486546" y="401637"/>
                </a:lnTo>
                <a:lnTo>
                  <a:pt x="486433" y="397154"/>
                </a:lnTo>
                <a:lnTo>
                  <a:pt x="486407" y="396151"/>
                </a:lnTo>
                <a:lnTo>
                  <a:pt x="489925" y="396151"/>
                </a:lnTo>
                <a:lnTo>
                  <a:pt x="520185" y="386295"/>
                </a:lnTo>
                <a:lnTo>
                  <a:pt x="520712" y="385991"/>
                </a:lnTo>
                <a:lnTo>
                  <a:pt x="525487" y="382473"/>
                </a:lnTo>
                <a:lnTo>
                  <a:pt x="525832" y="382191"/>
                </a:lnTo>
                <a:lnTo>
                  <a:pt x="526117" y="381901"/>
                </a:lnTo>
                <a:lnTo>
                  <a:pt x="528708" y="379552"/>
                </a:lnTo>
                <a:lnTo>
                  <a:pt x="529894" y="378523"/>
                </a:lnTo>
                <a:lnTo>
                  <a:pt x="530175" y="378248"/>
                </a:lnTo>
                <a:lnTo>
                  <a:pt x="530473" y="377888"/>
                </a:lnTo>
                <a:lnTo>
                  <a:pt x="531585" y="376669"/>
                </a:lnTo>
                <a:lnTo>
                  <a:pt x="533907" y="374180"/>
                </a:lnTo>
                <a:lnTo>
                  <a:pt x="534175" y="373860"/>
                </a:lnTo>
                <a:lnTo>
                  <a:pt x="534429" y="373481"/>
                </a:lnTo>
                <a:lnTo>
                  <a:pt x="537764" y="369036"/>
                </a:lnTo>
                <a:lnTo>
                  <a:pt x="546142" y="350647"/>
                </a:lnTo>
                <a:lnTo>
                  <a:pt x="546252" y="350278"/>
                </a:lnTo>
                <a:lnTo>
                  <a:pt x="546950" y="347306"/>
                </a:lnTo>
                <a:lnTo>
                  <a:pt x="547509" y="344271"/>
                </a:lnTo>
                <a:lnTo>
                  <a:pt x="547916" y="341198"/>
                </a:lnTo>
                <a:lnTo>
                  <a:pt x="547893" y="74091"/>
                </a:lnTo>
                <a:lnTo>
                  <a:pt x="547654" y="72174"/>
                </a:lnTo>
                <a:lnTo>
                  <a:pt x="547573" y="71488"/>
                </a:lnTo>
                <a:lnTo>
                  <a:pt x="534572" y="41998"/>
                </a:lnTo>
                <a:lnTo>
                  <a:pt x="534492" y="41808"/>
                </a:lnTo>
                <a:lnTo>
                  <a:pt x="534175" y="41429"/>
                </a:lnTo>
                <a:lnTo>
                  <a:pt x="533855" y="41109"/>
                </a:lnTo>
                <a:lnTo>
                  <a:pt x="531944" y="39014"/>
                </a:lnTo>
                <a:lnTo>
                  <a:pt x="530542" y="37401"/>
                </a:lnTo>
                <a:lnTo>
                  <a:pt x="530175" y="37041"/>
                </a:lnTo>
                <a:lnTo>
                  <a:pt x="529842" y="36766"/>
                </a:lnTo>
                <a:lnTo>
                  <a:pt x="528092" y="35178"/>
                </a:lnTo>
                <a:lnTo>
                  <a:pt x="526186" y="33388"/>
                </a:lnTo>
                <a:lnTo>
                  <a:pt x="525832" y="33098"/>
                </a:lnTo>
                <a:lnTo>
                  <a:pt x="525421" y="32816"/>
                </a:lnTo>
                <a:lnTo>
                  <a:pt x="521062" y="29545"/>
                </a:lnTo>
                <a:lnTo>
                  <a:pt x="492721" y="19342"/>
                </a:lnTo>
                <a:lnTo>
                  <a:pt x="492548" y="19342"/>
                </a:lnTo>
                <a:lnTo>
                  <a:pt x="488777" y="19050"/>
                </a:lnTo>
                <a:lnTo>
                  <a:pt x="486409" y="19050"/>
                </a:lnTo>
                <a:lnTo>
                  <a:pt x="486536" y="14046"/>
                </a:lnTo>
                <a:lnTo>
                  <a:pt x="486648" y="9626"/>
                </a:lnTo>
                <a:lnTo>
                  <a:pt x="486766" y="4978"/>
                </a:lnTo>
                <a:lnTo>
                  <a:pt x="486892" y="0"/>
                </a:lnTo>
                <a:lnTo>
                  <a:pt x="489552" y="0"/>
                </a:lnTo>
                <a:lnTo>
                  <a:pt x="528675" y="11798"/>
                </a:lnTo>
                <a:lnTo>
                  <a:pt x="555739" y="39014"/>
                </a:lnTo>
                <a:lnTo>
                  <a:pt x="566707" y="71018"/>
                </a:lnTo>
                <a:lnTo>
                  <a:pt x="566766" y="71488"/>
                </a:lnTo>
                <a:lnTo>
                  <a:pt x="566851" y="72174"/>
                </a:lnTo>
                <a:lnTo>
                  <a:pt x="567181" y="76263"/>
                </a:lnTo>
                <a:lnTo>
                  <a:pt x="567181" y="339026"/>
                </a:lnTo>
                <a:lnTo>
                  <a:pt x="567051" y="340715"/>
                </a:lnTo>
                <a:lnTo>
                  <a:pt x="567013" y="341198"/>
                </a:lnTo>
                <a:lnTo>
                  <a:pt x="566902" y="342633"/>
                </a:lnTo>
                <a:lnTo>
                  <a:pt x="566407" y="346671"/>
                </a:lnTo>
                <a:lnTo>
                  <a:pt x="565853" y="349821"/>
                </a:lnTo>
                <a:lnTo>
                  <a:pt x="565773" y="350278"/>
                </a:lnTo>
                <a:lnTo>
                  <a:pt x="565708" y="350647"/>
                </a:lnTo>
                <a:lnTo>
                  <a:pt x="564819" y="354558"/>
                </a:lnTo>
                <a:lnTo>
                  <a:pt x="563726" y="358406"/>
                </a:lnTo>
                <a:lnTo>
                  <a:pt x="563604" y="358838"/>
                </a:lnTo>
                <a:lnTo>
                  <a:pt x="543842" y="391490"/>
                </a:lnTo>
                <a:lnTo>
                  <a:pt x="510400" y="411734"/>
                </a:lnTo>
                <a:lnTo>
                  <a:pt x="495122" y="414845"/>
                </a:lnTo>
                <a:lnTo>
                  <a:pt x="495310" y="414845"/>
                </a:lnTo>
                <a:lnTo>
                  <a:pt x="491032" y="415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77706" y="5683122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B66A6B-7905-0008-DBA6-1FB8CCA82692}"/>
              </a:ext>
            </a:extLst>
          </p:cNvPr>
          <p:cNvSpPr txBox="1"/>
          <p:nvPr/>
        </p:nvSpPr>
        <p:spPr>
          <a:xfrm>
            <a:off x="355600" y="457200"/>
            <a:ext cx="7772400" cy="587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 </a:t>
            </a:r>
            <a:r>
              <a:rPr lang="en-US" sz="4000" b="1" dirty="0"/>
              <a:t>Circular QUEUE:</a:t>
            </a:r>
          </a:p>
          <a:p>
            <a:r>
              <a:rPr lang="en-US" sz="2800" dirty="0"/>
              <a:t>        initially front=rear=-1</a:t>
            </a:r>
          </a:p>
          <a:p>
            <a:endParaRPr lang="en-US" sz="2800" dirty="0"/>
          </a:p>
          <a:p>
            <a:r>
              <a:rPr lang="en-US" sz="2800" dirty="0"/>
              <a:t>        </a:t>
            </a:r>
            <a:r>
              <a:rPr lang="en-US" sz="2800" b="1" dirty="0"/>
              <a:t>Enqueue(Queue, n, front, rear, data):</a:t>
            </a:r>
          </a:p>
          <a:p>
            <a:r>
              <a:rPr lang="en-US" sz="2800" dirty="0"/>
              <a:t>        if (rear+1)%n = front</a:t>
            </a:r>
          </a:p>
          <a:p>
            <a:r>
              <a:rPr lang="en-US" sz="2800" dirty="0"/>
              <a:t>            write Overflow and return</a:t>
            </a:r>
          </a:p>
          <a:p>
            <a:r>
              <a:rPr lang="en-US" sz="2800" dirty="0"/>
              <a:t>        if  front = -1</a:t>
            </a:r>
          </a:p>
          <a:p>
            <a:r>
              <a:rPr lang="en-US" sz="2800" dirty="0"/>
              <a:t>            front = rear = 0</a:t>
            </a:r>
          </a:p>
          <a:p>
            <a:r>
              <a:rPr lang="en-US" sz="2800" dirty="0"/>
              <a:t>            Queue[rear] = data</a:t>
            </a:r>
          </a:p>
          <a:p>
            <a:r>
              <a:rPr lang="en-US" sz="2800" dirty="0"/>
              <a:t>        else</a:t>
            </a:r>
          </a:p>
          <a:p>
            <a:r>
              <a:rPr lang="en-US" sz="2800" dirty="0"/>
              <a:t>            rear = (rear + 1) % n</a:t>
            </a:r>
          </a:p>
          <a:p>
            <a:r>
              <a:rPr lang="en-US" sz="2800" dirty="0"/>
              <a:t>            Queue[rear] = data</a:t>
            </a:r>
          </a:p>
          <a:p>
            <a:r>
              <a:rPr lang="en-US" sz="2800" dirty="0"/>
              <a:t>        return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94978" y="3126968"/>
            <a:ext cx="177800" cy="5937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DFDCB7"/>
                </a:solidFill>
                <a:latin typeface="Calibri"/>
                <a:cs typeface="Calibri"/>
              </a:rPr>
              <a:t>Chapter2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22652" y="5639434"/>
            <a:ext cx="567690" cy="415290"/>
          </a:xfrm>
          <a:custGeom>
            <a:avLst/>
            <a:gdLst/>
            <a:ahLst/>
            <a:cxnLst/>
            <a:rect l="l" t="t" r="r" b="b"/>
            <a:pathLst>
              <a:path w="567690" h="415289">
                <a:moveTo>
                  <a:pt x="80012" y="415175"/>
                </a:moveTo>
                <a:lnTo>
                  <a:pt x="75869" y="415175"/>
                </a:lnTo>
                <a:lnTo>
                  <a:pt x="72262" y="414896"/>
                </a:lnTo>
                <a:lnTo>
                  <a:pt x="35356" y="401637"/>
                </a:lnTo>
                <a:lnTo>
                  <a:pt x="9570" y="373481"/>
                </a:lnTo>
                <a:lnTo>
                  <a:pt x="0" y="72656"/>
                </a:lnTo>
                <a:lnTo>
                  <a:pt x="507" y="68618"/>
                </a:lnTo>
                <a:lnTo>
                  <a:pt x="1061" y="65468"/>
                </a:lnTo>
                <a:lnTo>
                  <a:pt x="1141" y="65011"/>
                </a:lnTo>
                <a:lnTo>
                  <a:pt x="17752" y="29692"/>
                </a:lnTo>
                <a:lnTo>
                  <a:pt x="49085" y="6248"/>
                </a:lnTo>
                <a:lnTo>
                  <a:pt x="77285" y="0"/>
                </a:lnTo>
                <a:lnTo>
                  <a:pt x="80009" y="0"/>
                </a:lnTo>
                <a:lnTo>
                  <a:pt x="80131" y="4813"/>
                </a:lnTo>
                <a:lnTo>
                  <a:pt x="80253" y="9626"/>
                </a:lnTo>
                <a:lnTo>
                  <a:pt x="80365" y="14046"/>
                </a:lnTo>
                <a:lnTo>
                  <a:pt x="80492" y="19050"/>
                </a:lnTo>
                <a:lnTo>
                  <a:pt x="78137" y="19050"/>
                </a:lnTo>
                <a:lnTo>
                  <a:pt x="74366" y="19342"/>
                </a:lnTo>
                <a:lnTo>
                  <a:pt x="74180" y="19342"/>
                </a:lnTo>
                <a:lnTo>
                  <a:pt x="71217" y="19723"/>
                </a:lnTo>
                <a:lnTo>
                  <a:pt x="57780" y="23304"/>
                </a:lnTo>
                <a:lnTo>
                  <a:pt x="56128" y="23952"/>
                </a:lnTo>
                <a:lnTo>
                  <a:pt x="41481" y="32816"/>
                </a:lnTo>
                <a:lnTo>
                  <a:pt x="41143" y="33044"/>
                </a:lnTo>
                <a:lnTo>
                  <a:pt x="40716" y="33388"/>
                </a:lnTo>
                <a:lnTo>
                  <a:pt x="38823" y="35178"/>
                </a:lnTo>
                <a:lnTo>
                  <a:pt x="37072" y="36766"/>
                </a:lnTo>
                <a:lnTo>
                  <a:pt x="36740" y="37041"/>
                </a:lnTo>
                <a:lnTo>
                  <a:pt x="36372" y="37401"/>
                </a:lnTo>
                <a:lnTo>
                  <a:pt x="35329" y="38620"/>
                </a:lnTo>
                <a:lnTo>
                  <a:pt x="33060" y="41109"/>
                </a:lnTo>
                <a:lnTo>
                  <a:pt x="32735" y="41434"/>
                </a:lnTo>
                <a:lnTo>
                  <a:pt x="32423" y="41808"/>
                </a:lnTo>
                <a:lnTo>
                  <a:pt x="32341" y="41998"/>
                </a:lnTo>
                <a:lnTo>
                  <a:pt x="28905" y="46583"/>
                </a:lnTo>
                <a:lnTo>
                  <a:pt x="19970" y="67983"/>
                </a:lnTo>
                <a:lnTo>
                  <a:pt x="19862" y="68452"/>
                </a:lnTo>
                <a:lnTo>
                  <a:pt x="19412" y="71018"/>
                </a:lnTo>
                <a:lnTo>
                  <a:pt x="19329" y="71488"/>
                </a:lnTo>
                <a:lnTo>
                  <a:pt x="19010" y="74091"/>
                </a:lnTo>
                <a:lnTo>
                  <a:pt x="18948" y="74574"/>
                </a:lnTo>
                <a:lnTo>
                  <a:pt x="18831" y="339026"/>
                </a:lnTo>
                <a:lnTo>
                  <a:pt x="18961" y="340715"/>
                </a:lnTo>
                <a:lnTo>
                  <a:pt x="18999" y="341198"/>
                </a:lnTo>
                <a:lnTo>
                  <a:pt x="19194" y="342633"/>
                </a:lnTo>
                <a:lnTo>
                  <a:pt x="19257" y="343115"/>
                </a:lnTo>
                <a:lnTo>
                  <a:pt x="19345" y="343801"/>
                </a:lnTo>
                <a:lnTo>
                  <a:pt x="19405" y="344271"/>
                </a:lnTo>
                <a:lnTo>
                  <a:pt x="19868" y="346837"/>
                </a:lnTo>
                <a:lnTo>
                  <a:pt x="19951" y="347306"/>
                </a:lnTo>
                <a:lnTo>
                  <a:pt x="20545" y="349821"/>
                </a:lnTo>
                <a:lnTo>
                  <a:pt x="20650" y="350278"/>
                </a:lnTo>
                <a:lnTo>
                  <a:pt x="21501" y="353187"/>
                </a:lnTo>
                <a:lnTo>
                  <a:pt x="29428" y="369404"/>
                </a:lnTo>
                <a:lnTo>
                  <a:pt x="32483" y="373481"/>
                </a:lnTo>
                <a:lnTo>
                  <a:pt x="32735" y="373855"/>
                </a:lnTo>
                <a:lnTo>
                  <a:pt x="33007" y="374180"/>
                </a:lnTo>
                <a:lnTo>
                  <a:pt x="34970" y="376275"/>
                </a:lnTo>
                <a:lnTo>
                  <a:pt x="36441" y="377888"/>
                </a:lnTo>
                <a:lnTo>
                  <a:pt x="36740" y="378248"/>
                </a:lnTo>
                <a:lnTo>
                  <a:pt x="37020" y="378523"/>
                </a:lnTo>
                <a:lnTo>
                  <a:pt x="38207" y="379552"/>
                </a:lnTo>
                <a:lnTo>
                  <a:pt x="40797" y="381901"/>
                </a:lnTo>
                <a:lnTo>
                  <a:pt x="41143" y="382245"/>
                </a:lnTo>
                <a:lnTo>
                  <a:pt x="41427" y="382473"/>
                </a:lnTo>
                <a:lnTo>
                  <a:pt x="46189" y="385991"/>
                </a:lnTo>
                <a:lnTo>
                  <a:pt x="46717" y="386295"/>
                </a:lnTo>
                <a:lnTo>
                  <a:pt x="48513" y="387451"/>
                </a:lnTo>
                <a:lnTo>
                  <a:pt x="76989" y="396151"/>
                </a:lnTo>
                <a:lnTo>
                  <a:pt x="80494" y="396151"/>
                </a:lnTo>
                <a:lnTo>
                  <a:pt x="80469" y="397154"/>
                </a:lnTo>
                <a:lnTo>
                  <a:pt x="80355" y="401637"/>
                </a:lnTo>
                <a:lnTo>
                  <a:pt x="80253" y="405663"/>
                </a:lnTo>
                <a:lnTo>
                  <a:pt x="80131" y="410476"/>
                </a:lnTo>
                <a:lnTo>
                  <a:pt x="80012" y="415175"/>
                </a:lnTo>
                <a:close/>
              </a:path>
              <a:path w="567690" h="415289">
                <a:moveTo>
                  <a:pt x="491032" y="415175"/>
                </a:moveTo>
                <a:lnTo>
                  <a:pt x="486889" y="415175"/>
                </a:lnTo>
                <a:lnTo>
                  <a:pt x="486770" y="410476"/>
                </a:lnTo>
                <a:lnTo>
                  <a:pt x="486648" y="405663"/>
                </a:lnTo>
                <a:lnTo>
                  <a:pt x="486546" y="401637"/>
                </a:lnTo>
                <a:lnTo>
                  <a:pt x="486433" y="397154"/>
                </a:lnTo>
                <a:lnTo>
                  <a:pt x="486407" y="396151"/>
                </a:lnTo>
                <a:lnTo>
                  <a:pt x="489925" y="396151"/>
                </a:lnTo>
                <a:lnTo>
                  <a:pt x="520185" y="386295"/>
                </a:lnTo>
                <a:lnTo>
                  <a:pt x="520712" y="385991"/>
                </a:lnTo>
                <a:lnTo>
                  <a:pt x="525487" y="382473"/>
                </a:lnTo>
                <a:lnTo>
                  <a:pt x="525832" y="382191"/>
                </a:lnTo>
                <a:lnTo>
                  <a:pt x="526117" y="381901"/>
                </a:lnTo>
                <a:lnTo>
                  <a:pt x="528708" y="379552"/>
                </a:lnTo>
                <a:lnTo>
                  <a:pt x="529894" y="378523"/>
                </a:lnTo>
                <a:lnTo>
                  <a:pt x="530175" y="378248"/>
                </a:lnTo>
                <a:lnTo>
                  <a:pt x="530473" y="377888"/>
                </a:lnTo>
                <a:lnTo>
                  <a:pt x="531585" y="376669"/>
                </a:lnTo>
                <a:lnTo>
                  <a:pt x="533907" y="374180"/>
                </a:lnTo>
                <a:lnTo>
                  <a:pt x="534175" y="373860"/>
                </a:lnTo>
                <a:lnTo>
                  <a:pt x="534429" y="373481"/>
                </a:lnTo>
                <a:lnTo>
                  <a:pt x="537764" y="369036"/>
                </a:lnTo>
                <a:lnTo>
                  <a:pt x="546142" y="350647"/>
                </a:lnTo>
                <a:lnTo>
                  <a:pt x="546252" y="350278"/>
                </a:lnTo>
                <a:lnTo>
                  <a:pt x="546950" y="347306"/>
                </a:lnTo>
                <a:lnTo>
                  <a:pt x="547509" y="344271"/>
                </a:lnTo>
                <a:lnTo>
                  <a:pt x="547916" y="341198"/>
                </a:lnTo>
                <a:lnTo>
                  <a:pt x="547893" y="74091"/>
                </a:lnTo>
                <a:lnTo>
                  <a:pt x="547654" y="72174"/>
                </a:lnTo>
                <a:lnTo>
                  <a:pt x="547573" y="71488"/>
                </a:lnTo>
                <a:lnTo>
                  <a:pt x="534572" y="41998"/>
                </a:lnTo>
                <a:lnTo>
                  <a:pt x="534492" y="41808"/>
                </a:lnTo>
                <a:lnTo>
                  <a:pt x="534175" y="41429"/>
                </a:lnTo>
                <a:lnTo>
                  <a:pt x="533855" y="41109"/>
                </a:lnTo>
                <a:lnTo>
                  <a:pt x="531944" y="39014"/>
                </a:lnTo>
                <a:lnTo>
                  <a:pt x="530542" y="37401"/>
                </a:lnTo>
                <a:lnTo>
                  <a:pt x="530175" y="37041"/>
                </a:lnTo>
                <a:lnTo>
                  <a:pt x="529842" y="36766"/>
                </a:lnTo>
                <a:lnTo>
                  <a:pt x="528092" y="35178"/>
                </a:lnTo>
                <a:lnTo>
                  <a:pt x="526186" y="33388"/>
                </a:lnTo>
                <a:lnTo>
                  <a:pt x="525832" y="33098"/>
                </a:lnTo>
                <a:lnTo>
                  <a:pt x="525421" y="32816"/>
                </a:lnTo>
                <a:lnTo>
                  <a:pt x="521062" y="29545"/>
                </a:lnTo>
                <a:lnTo>
                  <a:pt x="492721" y="19342"/>
                </a:lnTo>
                <a:lnTo>
                  <a:pt x="492548" y="19342"/>
                </a:lnTo>
                <a:lnTo>
                  <a:pt x="488777" y="19050"/>
                </a:lnTo>
                <a:lnTo>
                  <a:pt x="486409" y="19050"/>
                </a:lnTo>
                <a:lnTo>
                  <a:pt x="486536" y="14046"/>
                </a:lnTo>
                <a:lnTo>
                  <a:pt x="486648" y="9626"/>
                </a:lnTo>
                <a:lnTo>
                  <a:pt x="486766" y="4978"/>
                </a:lnTo>
                <a:lnTo>
                  <a:pt x="486892" y="0"/>
                </a:lnTo>
                <a:lnTo>
                  <a:pt x="489552" y="0"/>
                </a:lnTo>
                <a:lnTo>
                  <a:pt x="528675" y="11798"/>
                </a:lnTo>
                <a:lnTo>
                  <a:pt x="555739" y="39014"/>
                </a:lnTo>
                <a:lnTo>
                  <a:pt x="566707" y="71018"/>
                </a:lnTo>
                <a:lnTo>
                  <a:pt x="566766" y="71488"/>
                </a:lnTo>
                <a:lnTo>
                  <a:pt x="566851" y="72174"/>
                </a:lnTo>
                <a:lnTo>
                  <a:pt x="567181" y="76263"/>
                </a:lnTo>
                <a:lnTo>
                  <a:pt x="567181" y="339026"/>
                </a:lnTo>
                <a:lnTo>
                  <a:pt x="567051" y="340715"/>
                </a:lnTo>
                <a:lnTo>
                  <a:pt x="567013" y="341198"/>
                </a:lnTo>
                <a:lnTo>
                  <a:pt x="566902" y="342633"/>
                </a:lnTo>
                <a:lnTo>
                  <a:pt x="566407" y="346671"/>
                </a:lnTo>
                <a:lnTo>
                  <a:pt x="565853" y="349821"/>
                </a:lnTo>
                <a:lnTo>
                  <a:pt x="565773" y="350278"/>
                </a:lnTo>
                <a:lnTo>
                  <a:pt x="565708" y="350647"/>
                </a:lnTo>
                <a:lnTo>
                  <a:pt x="564819" y="354558"/>
                </a:lnTo>
                <a:lnTo>
                  <a:pt x="563726" y="358406"/>
                </a:lnTo>
                <a:lnTo>
                  <a:pt x="563604" y="358838"/>
                </a:lnTo>
                <a:lnTo>
                  <a:pt x="543842" y="391490"/>
                </a:lnTo>
                <a:lnTo>
                  <a:pt x="510400" y="411734"/>
                </a:lnTo>
                <a:lnTo>
                  <a:pt x="495122" y="414845"/>
                </a:lnTo>
                <a:lnTo>
                  <a:pt x="495310" y="414845"/>
                </a:lnTo>
                <a:lnTo>
                  <a:pt x="491032" y="415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77706" y="5683122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11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6D28D2-E139-B7B0-93B2-3FF3F7C536A0}"/>
              </a:ext>
            </a:extLst>
          </p:cNvPr>
          <p:cNvSpPr txBox="1"/>
          <p:nvPr/>
        </p:nvSpPr>
        <p:spPr>
          <a:xfrm>
            <a:off x="303380" y="152400"/>
            <a:ext cx="7700301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/>
              <a:t> Circular QUEUE:</a:t>
            </a:r>
          </a:p>
          <a:p>
            <a:r>
              <a:rPr lang="en-US" sz="3200" dirty="0"/>
              <a:t>        initially front=rear=-1</a:t>
            </a:r>
          </a:p>
          <a:p>
            <a:endParaRPr lang="en-US" sz="3200" dirty="0"/>
          </a:p>
          <a:p>
            <a:r>
              <a:rPr lang="en-US" sz="3200" dirty="0"/>
              <a:t>        </a:t>
            </a:r>
            <a:r>
              <a:rPr lang="en-US" sz="3200" b="1" dirty="0"/>
              <a:t>Dequeue(Queue, n, front, rear):</a:t>
            </a:r>
          </a:p>
          <a:p>
            <a:r>
              <a:rPr lang="en-US" sz="3200" dirty="0"/>
              <a:t>        if front=-1</a:t>
            </a:r>
          </a:p>
          <a:p>
            <a:r>
              <a:rPr lang="en-US" sz="3200" dirty="0"/>
              <a:t>            write Overflow and return</a:t>
            </a:r>
          </a:p>
          <a:p>
            <a:r>
              <a:rPr lang="en-US" sz="3200" dirty="0"/>
              <a:t>        item=Queue[front]</a:t>
            </a:r>
          </a:p>
          <a:p>
            <a:r>
              <a:rPr lang="en-US" sz="3200" dirty="0"/>
              <a:t>        if front=rear</a:t>
            </a:r>
          </a:p>
          <a:p>
            <a:r>
              <a:rPr lang="en-US" sz="3200" dirty="0"/>
              <a:t>            front=rear=-1</a:t>
            </a:r>
          </a:p>
          <a:p>
            <a:r>
              <a:rPr lang="en-US" sz="3200" dirty="0"/>
              <a:t>        else</a:t>
            </a:r>
          </a:p>
          <a:p>
            <a:r>
              <a:rPr lang="en-US" sz="3200" dirty="0"/>
              <a:t>            front=(front+1)%n</a:t>
            </a:r>
          </a:p>
          <a:p>
            <a:r>
              <a:rPr lang="en-US" sz="3200" dirty="0"/>
              <a:t>        return item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3232"/>
            <a:ext cx="3527425" cy="725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Priority</a:t>
            </a:r>
            <a:r>
              <a:rPr spc="-190" dirty="0"/>
              <a:t> </a:t>
            </a:r>
            <a:r>
              <a:rPr spc="-65" dirty="0"/>
              <a:t>Queue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94978" y="3126968"/>
            <a:ext cx="177800" cy="5937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DFDCB7"/>
                </a:solidFill>
                <a:latin typeface="Calibri"/>
                <a:cs typeface="Calibri"/>
              </a:rPr>
              <a:t>Chapter2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22652" y="5639434"/>
            <a:ext cx="567690" cy="415290"/>
          </a:xfrm>
          <a:custGeom>
            <a:avLst/>
            <a:gdLst/>
            <a:ahLst/>
            <a:cxnLst/>
            <a:rect l="l" t="t" r="r" b="b"/>
            <a:pathLst>
              <a:path w="567690" h="415289">
                <a:moveTo>
                  <a:pt x="80012" y="415175"/>
                </a:moveTo>
                <a:lnTo>
                  <a:pt x="75869" y="415175"/>
                </a:lnTo>
                <a:lnTo>
                  <a:pt x="72262" y="414896"/>
                </a:lnTo>
                <a:lnTo>
                  <a:pt x="35356" y="401637"/>
                </a:lnTo>
                <a:lnTo>
                  <a:pt x="9570" y="373481"/>
                </a:lnTo>
                <a:lnTo>
                  <a:pt x="0" y="72656"/>
                </a:lnTo>
                <a:lnTo>
                  <a:pt x="507" y="68618"/>
                </a:lnTo>
                <a:lnTo>
                  <a:pt x="1061" y="65468"/>
                </a:lnTo>
                <a:lnTo>
                  <a:pt x="1141" y="65011"/>
                </a:lnTo>
                <a:lnTo>
                  <a:pt x="17752" y="29692"/>
                </a:lnTo>
                <a:lnTo>
                  <a:pt x="49085" y="6248"/>
                </a:lnTo>
                <a:lnTo>
                  <a:pt x="77285" y="0"/>
                </a:lnTo>
                <a:lnTo>
                  <a:pt x="80009" y="0"/>
                </a:lnTo>
                <a:lnTo>
                  <a:pt x="80131" y="4813"/>
                </a:lnTo>
                <a:lnTo>
                  <a:pt x="80253" y="9626"/>
                </a:lnTo>
                <a:lnTo>
                  <a:pt x="80365" y="14046"/>
                </a:lnTo>
                <a:lnTo>
                  <a:pt x="80492" y="19050"/>
                </a:lnTo>
                <a:lnTo>
                  <a:pt x="78137" y="19050"/>
                </a:lnTo>
                <a:lnTo>
                  <a:pt x="74366" y="19342"/>
                </a:lnTo>
                <a:lnTo>
                  <a:pt x="74180" y="19342"/>
                </a:lnTo>
                <a:lnTo>
                  <a:pt x="71217" y="19723"/>
                </a:lnTo>
                <a:lnTo>
                  <a:pt x="57780" y="23304"/>
                </a:lnTo>
                <a:lnTo>
                  <a:pt x="56128" y="23952"/>
                </a:lnTo>
                <a:lnTo>
                  <a:pt x="41481" y="32816"/>
                </a:lnTo>
                <a:lnTo>
                  <a:pt x="41143" y="33044"/>
                </a:lnTo>
                <a:lnTo>
                  <a:pt x="40716" y="33388"/>
                </a:lnTo>
                <a:lnTo>
                  <a:pt x="38823" y="35178"/>
                </a:lnTo>
                <a:lnTo>
                  <a:pt x="37072" y="36766"/>
                </a:lnTo>
                <a:lnTo>
                  <a:pt x="36740" y="37041"/>
                </a:lnTo>
                <a:lnTo>
                  <a:pt x="36372" y="37401"/>
                </a:lnTo>
                <a:lnTo>
                  <a:pt x="35329" y="38620"/>
                </a:lnTo>
                <a:lnTo>
                  <a:pt x="33060" y="41109"/>
                </a:lnTo>
                <a:lnTo>
                  <a:pt x="32735" y="41434"/>
                </a:lnTo>
                <a:lnTo>
                  <a:pt x="32423" y="41808"/>
                </a:lnTo>
                <a:lnTo>
                  <a:pt x="32341" y="41998"/>
                </a:lnTo>
                <a:lnTo>
                  <a:pt x="28905" y="46583"/>
                </a:lnTo>
                <a:lnTo>
                  <a:pt x="19970" y="67983"/>
                </a:lnTo>
                <a:lnTo>
                  <a:pt x="19862" y="68452"/>
                </a:lnTo>
                <a:lnTo>
                  <a:pt x="19412" y="71018"/>
                </a:lnTo>
                <a:lnTo>
                  <a:pt x="19329" y="71488"/>
                </a:lnTo>
                <a:lnTo>
                  <a:pt x="19010" y="74091"/>
                </a:lnTo>
                <a:lnTo>
                  <a:pt x="18948" y="74574"/>
                </a:lnTo>
                <a:lnTo>
                  <a:pt x="18831" y="339026"/>
                </a:lnTo>
                <a:lnTo>
                  <a:pt x="18961" y="340715"/>
                </a:lnTo>
                <a:lnTo>
                  <a:pt x="18999" y="341198"/>
                </a:lnTo>
                <a:lnTo>
                  <a:pt x="19194" y="342633"/>
                </a:lnTo>
                <a:lnTo>
                  <a:pt x="19257" y="343115"/>
                </a:lnTo>
                <a:lnTo>
                  <a:pt x="19345" y="343801"/>
                </a:lnTo>
                <a:lnTo>
                  <a:pt x="19405" y="344271"/>
                </a:lnTo>
                <a:lnTo>
                  <a:pt x="19868" y="346837"/>
                </a:lnTo>
                <a:lnTo>
                  <a:pt x="19951" y="347306"/>
                </a:lnTo>
                <a:lnTo>
                  <a:pt x="20545" y="349821"/>
                </a:lnTo>
                <a:lnTo>
                  <a:pt x="20650" y="350278"/>
                </a:lnTo>
                <a:lnTo>
                  <a:pt x="21501" y="353187"/>
                </a:lnTo>
                <a:lnTo>
                  <a:pt x="29428" y="369404"/>
                </a:lnTo>
                <a:lnTo>
                  <a:pt x="32483" y="373481"/>
                </a:lnTo>
                <a:lnTo>
                  <a:pt x="32735" y="373855"/>
                </a:lnTo>
                <a:lnTo>
                  <a:pt x="33007" y="374180"/>
                </a:lnTo>
                <a:lnTo>
                  <a:pt x="34970" y="376275"/>
                </a:lnTo>
                <a:lnTo>
                  <a:pt x="36441" y="377888"/>
                </a:lnTo>
                <a:lnTo>
                  <a:pt x="36740" y="378248"/>
                </a:lnTo>
                <a:lnTo>
                  <a:pt x="37020" y="378523"/>
                </a:lnTo>
                <a:lnTo>
                  <a:pt x="38207" y="379552"/>
                </a:lnTo>
                <a:lnTo>
                  <a:pt x="40797" y="381901"/>
                </a:lnTo>
                <a:lnTo>
                  <a:pt x="41143" y="382245"/>
                </a:lnTo>
                <a:lnTo>
                  <a:pt x="41427" y="382473"/>
                </a:lnTo>
                <a:lnTo>
                  <a:pt x="46189" y="385991"/>
                </a:lnTo>
                <a:lnTo>
                  <a:pt x="46717" y="386295"/>
                </a:lnTo>
                <a:lnTo>
                  <a:pt x="48513" y="387451"/>
                </a:lnTo>
                <a:lnTo>
                  <a:pt x="76989" y="396151"/>
                </a:lnTo>
                <a:lnTo>
                  <a:pt x="80494" y="396151"/>
                </a:lnTo>
                <a:lnTo>
                  <a:pt x="80469" y="397154"/>
                </a:lnTo>
                <a:lnTo>
                  <a:pt x="80355" y="401637"/>
                </a:lnTo>
                <a:lnTo>
                  <a:pt x="80253" y="405663"/>
                </a:lnTo>
                <a:lnTo>
                  <a:pt x="80131" y="410476"/>
                </a:lnTo>
                <a:lnTo>
                  <a:pt x="80012" y="415175"/>
                </a:lnTo>
                <a:close/>
              </a:path>
              <a:path w="567690" h="415289">
                <a:moveTo>
                  <a:pt x="491032" y="415175"/>
                </a:moveTo>
                <a:lnTo>
                  <a:pt x="486889" y="415175"/>
                </a:lnTo>
                <a:lnTo>
                  <a:pt x="486770" y="410476"/>
                </a:lnTo>
                <a:lnTo>
                  <a:pt x="486648" y="405663"/>
                </a:lnTo>
                <a:lnTo>
                  <a:pt x="486546" y="401637"/>
                </a:lnTo>
                <a:lnTo>
                  <a:pt x="486433" y="397154"/>
                </a:lnTo>
                <a:lnTo>
                  <a:pt x="486407" y="396151"/>
                </a:lnTo>
                <a:lnTo>
                  <a:pt x="489925" y="396151"/>
                </a:lnTo>
                <a:lnTo>
                  <a:pt x="520185" y="386295"/>
                </a:lnTo>
                <a:lnTo>
                  <a:pt x="520712" y="385991"/>
                </a:lnTo>
                <a:lnTo>
                  <a:pt x="525487" y="382473"/>
                </a:lnTo>
                <a:lnTo>
                  <a:pt x="525832" y="382191"/>
                </a:lnTo>
                <a:lnTo>
                  <a:pt x="526117" y="381901"/>
                </a:lnTo>
                <a:lnTo>
                  <a:pt x="528708" y="379552"/>
                </a:lnTo>
                <a:lnTo>
                  <a:pt x="529894" y="378523"/>
                </a:lnTo>
                <a:lnTo>
                  <a:pt x="530175" y="378248"/>
                </a:lnTo>
                <a:lnTo>
                  <a:pt x="530473" y="377888"/>
                </a:lnTo>
                <a:lnTo>
                  <a:pt x="531585" y="376669"/>
                </a:lnTo>
                <a:lnTo>
                  <a:pt x="533907" y="374180"/>
                </a:lnTo>
                <a:lnTo>
                  <a:pt x="534175" y="373860"/>
                </a:lnTo>
                <a:lnTo>
                  <a:pt x="534429" y="373481"/>
                </a:lnTo>
                <a:lnTo>
                  <a:pt x="537764" y="369036"/>
                </a:lnTo>
                <a:lnTo>
                  <a:pt x="546142" y="350647"/>
                </a:lnTo>
                <a:lnTo>
                  <a:pt x="546252" y="350278"/>
                </a:lnTo>
                <a:lnTo>
                  <a:pt x="546950" y="347306"/>
                </a:lnTo>
                <a:lnTo>
                  <a:pt x="547509" y="344271"/>
                </a:lnTo>
                <a:lnTo>
                  <a:pt x="547916" y="341198"/>
                </a:lnTo>
                <a:lnTo>
                  <a:pt x="547893" y="74091"/>
                </a:lnTo>
                <a:lnTo>
                  <a:pt x="547654" y="72174"/>
                </a:lnTo>
                <a:lnTo>
                  <a:pt x="547573" y="71488"/>
                </a:lnTo>
                <a:lnTo>
                  <a:pt x="534572" y="41998"/>
                </a:lnTo>
                <a:lnTo>
                  <a:pt x="534492" y="41808"/>
                </a:lnTo>
                <a:lnTo>
                  <a:pt x="534175" y="41429"/>
                </a:lnTo>
                <a:lnTo>
                  <a:pt x="533855" y="41109"/>
                </a:lnTo>
                <a:lnTo>
                  <a:pt x="531944" y="39014"/>
                </a:lnTo>
                <a:lnTo>
                  <a:pt x="530542" y="37401"/>
                </a:lnTo>
                <a:lnTo>
                  <a:pt x="530175" y="37041"/>
                </a:lnTo>
                <a:lnTo>
                  <a:pt x="529842" y="36766"/>
                </a:lnTo>
                <a:lnTo>
                  <a:pt x="528092" y="35178"/>
                </a:lnTo>
                <a:lnTo>
                  <a:pt x="526186" y="33388"/>
                </a:lnTo>
                <a:lnTo>
                  <a:pt x="525832" y="33098"/>
                </a:lnTo>
                <a:lnTo>
                  <a:pt x="525421" y="32816"/>
                </a:lnTo>
                <a:lnTo>
                  <a:pt x="521062" y="29545"/>
                </a:lnTo>
                <a:lnTo>
                  <a:pt x="492721" y="19342"/>
                </a:lnTo>
                <a:lnTo>
                  <a:pt x="492548" y="19342"/>
                </a:lnTo>
                <a:lnTo>
                  <a:pt x="488777" y="19050"/>
                </a:lnTo>
                <a:lnTo>
                  <a:pt x="486409" y="19050"/>
                </a:lnTo>
                <a:lnTo>
                  <a:pt x="486536" y="14046"/>
                </a:lnTo>
                <a:lnTo>
                  <a:pt x="486648" y="9626"/>
                </a:lnTo>
                <a:lnTo>
                  <a:pt x="486766" y="4978"/>
                </a:lnTo>
                <a:lnTo>
                  <a:pt x="486892" y="0"/>
                </a:lnTo>
                <a:lnTo>
                  <a:pt x="489552" y="0"/>
                </a:lnTo>
                <a:lnTo>
                  <a:pt x="528675" y="11798"/>
                </a:lnTo>
                <a:lnTo>
                  <a:pt x="555739" y="39014"/>
                </a:lnTo>
                <a:lnTo>
                  <a:pt x="566707" y="71018"/>
                </a:lnTo>
                <a:lnTo>
                  <a:pt x="566766" y="71488"/>
                </a:lnTo>
                <a:lnTo>
                  <a:pt x="566851" y="72174"/>
                </a:lnTo>
                <a:lnTo>
                  <a:pt x="567181" y="76263"/>
                </a:lnTo>
                <a:lnTo>
                  <a:pt x="567181" y="339026"/>
                </a:lnTo>
                <a:lnTo>
                  <a:pt x="567051" y="340715"/>
                </a:lnTo>
                <a:lnTo>
                  <a:pt x="567013" y="341198"/>
                </a:lnTo>
                <a:lnTo>
                  <a:pt x="566902" y="342633"/>
                </a:lnTo>
                <a:lnTo>
                  <a:pt x="566407" y="346671"/>
                </a:lnTo>
                <a:lnTo>
                  <a:pt x="565853" y="349821"/>
                </a:lnTo>
                <a:lnTo>
                  <a:pt x="565773" y="350278"/>
                </a:lnTo>
                <a:lnTo>
                  <a:pt x="565708" y="350647"/>
                </a:lnTo>
                <a:lnTo>
                  <a:pt x="564819" y="354558"/>
                </a:lnTo>
                <a:lnTo>
                  <a:pt x="563726" y="358406"/>
                </a:lnTo>
                <a:lnTo>
                  <a:pt x="563604" y="358838"/>
                </a:lnTo>
                <a:lnTo>
                  <a:pt x="543842" y="391490"/>
                </a:lnTo>
                <a:lnTo>
                  <a:pt x="510400" y="411734"/>
                </a:lnTo>
                <a:lnTo>
                  <a:pt x="495122" y="414845"/>
                </a:lnTo>
                <a:lnTo>
                  <a:pt x="495310" y="414845"/>
                </a:lnTo>
                <a:lnTo>
                  <a:pt x="491032" y="415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50240" y="1550543"/>
            <a:ext cx="8284845" cy="4029949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5"/>
              </a:spcBef>
              <a:buClr>
                <a:srgbClr val="A9A47B"/>
              </a:buClr>
              <a:buFont typeface="Arial"/>
              <a:buChar char="•"/>
            </a:pPr>
            <a:r>
              <a:rPr lang="en-US" sz="2200" dirty="0">
                <a:latin typeface="Calibri"/>
                <a:cs typeface="Calibri"/>
              </a:rPr>
              <a:t>Each element has a priority and element with highest priority is</a:t>
            </a:r>
            <a:br>
              <a:rPr lang="en-US" sz="2200" dirty="0">
                <a:latin typeface="Calibri"/>
                <a:cs typeface="Calibri"/>
              </a:rPr>
            </a:br>
            <a:r>
              <a:rPr lang="en-US" sz="2200" dirty="0">
                <a:latin typeface="Calibri"/>
                <a:cs typeface="Calibri"/>
              </a:rPr>
              <a:t>  served first.</a:t>
            </a:r>
            <a:br>
              <a:rPr lang="en-US" sz="2200" dirty="0">
                <a:latin typeface="Calibri"/>
                <a:cs typeface="Calibri"/>
              </a:rPr>
            </a:br>
            <a:r>
              <a:rPr lang="en-US" sz="2200" dirty="0">
                <a:latin typeface="Calibri"/>
                <a:cs typeface="Calibri"/>
              </a:rPr>
              <a:t>  If some elements have same priority then FCFS(</a:t>
            </a:r>
            <a:r>
              <a:rPr lang="en-US" dirty="0">
                <a:latin typeface="Calibri"/>
                <a:cs typeface="Calibri"/>
              </a:rPr>
              <a:t>First Come First Serve</a:t>
            </a:r>
            <a:r>
              <a:rPr lang="en-US" sz="2200" dirty="0">
                <a:latin typeface="Calibri"/>
                <a:cs typeface="Calibri"/>
              </a:rPr>
              <a:t>)</a:t>
            </a:r>
          </a:p>
          <a:p>
            <a:pPr>
              <a:lnSpc>
                <a:spcPct val="100000"/>
              </a:lnSpc>
              <a:spcBef>
                <a:spcPts val="1005"/>
              </a:spcBef>
              <a:buClr>
                <a:srgbClr val="A9A47B"/>
              </a:buClr>
              <a:buFont typeface="Arial"/>
              <a:buChar char="•"/>
            </a:pPr>
            <a:endParaRPr lang="en-US"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05"/>
              </a:spcBef>
              <a:buClr>
                <a:srgbClr val="A9A47B"/>
              </a:buClr>
              <a:buFont typeface="Arial"/>
              <a:buChar char="•"/>
            </a:pPr>
            <a:endParaRPr sz="2200" dirty="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0665" algn="l"/>
              </a:tabLst>
            </a:pP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Two</a:t>
            </a:r>
            <a:r>
              <a:rPr sz="2200" spc="-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types</a:t>
            </a:r>
            <a:endParaRPr sz="2200" dirty="0">
              <a:latin typeface="Calibri"/>
              <a:cs typeface="Calibri"/>
            </a:endParaRPr>
          </a:p>
          <a:p>
            <a:pPr marL="537845" lvl="1" indent="-228600">
              <a:lnSpc>
                <a:spcPct val="100000"/>
              </a:lnSpc>
              <a:spcBef>
                <a:spcPts val="495"/>
              </a:spcBef>
              <a:buClr>
                <a:srgbClr val="9CBDBC"/>
              </a:buClr>
              <a:buFont typeface="Arial"/>
              <a:buChar char="•"/>
              <a:tabLst>
                <a:tab pos="53784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Ascending</a:t>
            </a:r>
            <a:r>
              <a:rPr sz="2000" spc="-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priority</a:t>
            </a:r>
            <a:r>
              <a:rPr sz="2000" spc="-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queue</a:t>
            </a:r>
            <a:endParaRPr sz="2000" dirty="0">
              <a:latin typeface="Calibri"/>
              <a:cs typeface="Calibri"/>
            </a:endParaRPr>
          </a:p>
          <a:p>
            <a:pPr marL="903605" lvl="2" indent="-227965">
              <a:lnSpc>
                <a:spcPct val="100000"/>
              </a:lnSpc>
              <a:spcBef>
                <a:spcPts val="440"/>
              </a:spcBef>
              <a:buClr>
                <a:srgbClr val="D2CA6C"/>
              </a:buClr>
              <a:buFont typeface="Arial"/>
              <a:buChar char="•"/>
              <a:tabLst>
                <a:tab pos="903605" algn="l"/>
              </a:tabLst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Items</a:t>
            </a:r>
            <a:r>
              <a:rPr sz="18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18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inserted</a:t>
            </a:r>
            <a:r>
              <a:rPr sz="18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arbitrarily</a:t>
            </a:r>
            <a:r>
              <a:rPr sz="18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but</a:t>
            </a:r>
            <a:r>
              <a:rPr sz="18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removes</a:t>
            </a:r>
            <a:r>
              <a:rPr sz="18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smallest</a:t>
            </a:r>
            <a:r>
              <a:rPr sz="18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element</a:t>
            </a:r>
            <a:r>
              <a:rPr sz="18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first</a:t>
            </a:r>
            <a:endParaRPr sz="1800" dirty="0">
              <a:latin typeface="Calibri"/>
              <a:cs typeface="Calibri"/>
            </a:endParaRPr>
          </a:p>
          <a:p>
            <a:pPr marL="537845" lvl="1" indent="-228600">
              <a:lnSpc>
                <a:spcPct val="100000"/>
              </a:lnSpc>
              <a:spcBef>
                <a:spcPts val="470"/>
              </a:spcBef>
              <a:buClr>
                <a:srgbClr val="9CBDBC"/>
              </a:buClr>
              <a:buFont typeface="Arial"/>
              <a:buChar char="•"/>
              <a:tabLst>
                <a:tab pos="53784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Descending</a:t>
            </a:r>
            <a:r>
              <a:rPr sz="2000" spc="-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priority</a:t>
            </a:r>
            <a:r>
              <a:rPr sz="2000" spc="-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queue</a:t>
            </a:r>
            <a:endParaRPr sz="2000" dirty="0">
              <a:latin typeface="Calibri"/>
              <a:cs typeface="Calibri"/>
            </a:endParaRPr>
          </a:p>
          <a:p>
            <a:pPr marL="903605" lvl="2" indent="-227965">
              <a:lnSpc>
                <a:spcPts val="2130"/>
              </a:lnSpc>
              <a:spcBef>
                <a:spcPts val="440"/>
              </a:spcBef>
              <a:buClr>
                <a:srgbClr val="D2CA6C"/>
              </a:buClr>
              <a:buFont typeface="Arial"/>
              <a:buChar char="•"/>
              <a:tabLst>
                <a:tab pos="903605" algn="l"/>
              </a:tabLst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Items</a:t>
            </a:r>
            <a:r>
              <a:rPr sz="18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18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inserted</a:t>
            </a:r>
            <a:r>
              <a:rPr sz="18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arbitrarily</a:t>
            </a:r>
            <a:r>
              <a:rPr sz="18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but</a:t>
            </a:r>
            <a:r>
              <a:rPr sz="18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removes</a:t>
            </a:r>
            <a:r>
              <a:rPr sz="18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largest</a:t>
            </a:r>
            <a:r>
              <a:rPr sz="18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element</a:t>
            </a:r>
            <a:r>
              <a:rPr sz="18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first</a:t>
            </a:r>
            <a:endParaRPr sz="1800" dirty="0">
              <a:latin typeface="Calibri"/>
              <a:cs typeface="Calibri"/>
            </a:endParaRPr>
          </a:p>
          <a:p>
            <a:pPr marL="8039734">
              <a:lnSpc>
                <a:spcPts val="2130"/>
              </a:lnSpc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15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3232"/>
            <a:ext cx="3527425" cy="725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Priority</a:t>
            </a:r>
            <a:r>
              <a:rPr spc="-190" dirty="0"/>
              <a:t> </a:t>
            </a:r>
            <a:r>
              <a:rPr spc="-65" dirty="0"/>
              <a:t>Queue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551104"/>
            <a:ext cx="6998334" cy="78996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62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Application</a:t>
            </a:r>
            <a:endParaRPr sz="2200" dirty="0">
              <a:latin typeface="Calibri"/>
              <a:cs typeface="Calibri"/>
            </a:endParaRPr>
          </a:p>
          <a:p>
            <a:pPr marL="537845" marR="5080" lvl="1" indent="-228600">
              <a:lnSpc>
                <a:spcPct val="100000"/>
              </a:lnSpc>
              <a:spcBef>
                <a:spcPts val="484"/>
              </a:spcBef>
              <a:buClr>
                <a:srgbClr val="9CBDBC"/>
              </a:buClr>
              <a:buFont typeface="Arial"/>
              <a:buChar char="•"/>
              <a:tabLst>
                <a:tab pos="537845" algn="l"/>
              </a:tabLst>
            </a:pPr>
            <a:r>
              <a:rPr sz="2000" dirty="0">
                <a:solidFill>
                  <a:srgbClr val="2E2B1F"/>
                </a:solidFill>
                <a:latin typeface="Book Antiqua"/>
                <a:cs typeface="Book Antiqua"/>
              </a:rPr>
              <a:t>Scheduling</a:t>
            </a:r>
            <a:r>
              <a:rPr sz="2000" spc="-70" dirty="0">
                <a:solidFill>
                  <a:srgbClr val="2E2B1F"/>
                </a:solidFill>
                <a:latin typeface="Book Antiqua"/>
                <a:cs typeface="Book Antiqua"/>
              </a:rPr>
              <a:t> </a:t>
            </a:r>
            <a:r>
              <a:rPr sz="2000" dirty="0">
                <a:solidFill>
                  <a:srgbClr val="2E2B1F"/>
                </a:solidFill>
                <a:latin typeface="Book Antiqua"/>
                <a:cs typeface="Book Antiqua"/>
              </a:rPr>
              <a:t>queue</a:t>
            </a:r>
            <a:r>
              <a:rPr sz="2000" b="1" u="heavy" dirty="0">
                <a:solidFill>
                  <a:srgbClr val="2E2B1F"/>
                </a:solidFill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s</a:t>
            </a:r>
            <a:r>
              <a:rPr sz="2000" b="1" u="none" spc="-70" dirty="0">
                <a:solidFill>
                  <a:srgbClr val="2E2B1F"/>
                </a:solidFill>
                <a:latin typeface="Book Antiqua"/>
                <a:cs typeface="Book Antiqua"/>
              </a:rPr>
              <a:t> </a:t>
            </a:r>
            <a:r>
              <a:rPr sz="2000" u="none" dirty="0">
                <a:solidFill>
                  <a:srgbClr val="2E2B1F"/>
                </a:solidFill>
                <a:latin typeface="Book Antiqua"/>
                <a:cs typeface="Book Antiqua"/>
              </a:rPr>
              <a:t>for</a:t>
            </a:r>
            <a:r>
              <a:rPr sz="2000" u="none" spc="-65" dirty="0">
                <a:solidFill>
                  <a:srgbClr val="2E2B1F"/>
                </a:solidFill>
                <a:latin typeface="Book Antiqua"/>
                <a:cs typeface="Book Antiqua"/>
              </a:rPr>
              <a:t> </a:t>
            </a:r>
            <a:r>
              <a:rPr sz="2000" u="none" dirty="0">
                <a:solidFill>
                  <a:srgbClr val="2E2B1F"/>
                </a:solidFill>
                <a:latin typeface="Book Antiqua"/>
                <a:cs typeface="Book Antiqua"/>
              </a:rPr>
              <a:t>a</a:t>
            </a:r>
            <a:r>
              <a:rPr sz="2000" u="none" spc="-65" dirty="0">
                <a:solidFill>
                  <a:srgbClr val="2E2B1F"/>
                </a:solidFill>
                <a:latin typeface="Book Antiqua"/>
                <a:cs typeface="Book Antiqua"/>
              </a:rPr>
              <a:t> </a:t>
            </a:r>
            <a:r>
              <a:rPr sz="2000" u="none" dirty="0">
                <a:solidFill>
                  <a:srgbClr val="2E2B1F"/>
                </a:solidFill>
                <a:latin typeface="Book Antiqua"/>
                <a:cs typeface="Book Antiqua"/>
              </a:rPr>
              <a:t>processor,</a:t>
            </a:r>
            <a:r>
              <a:rPr sz="2000" u="none" spc="-75" dirty="0">
                <a:solidFill>
                  <a:srgbClr val="2E2B1F"/>
                </a:solidFill>
                <a:latin typeface="Book Antiqua"/>
                <a:cs typeface="Book Antiqua"/>
              </a:rPr>
              <a:t> </a:t>
            </a:r>
            <a:r>
              <a:rPr sz="2000" u="none" dirty="0">
                <a:solidFill>
                  <a:srgbClr val="2E2B1F"/>
                </a:solidFill>
                <a:latin typeface="Book Antiqua"/>
                <a:cs typeface="Book Antiqua"/>
              </a:rPr>
              <a:t>print</a:t>
            </a:r>
            <a:r>
              <a:rPr sz="2000" u="none" spc="-75" dirty="0">
                <a:solidFill>
                  <a:srgbClr val="2E2B1F"/>
                </a:solidFill>
                <a:latin typeface="Book Antiqua"/>
                <a:cs typeface="Book Antiqua"/>
              </a:rPr>
              <a:t> </a:t>
            </a:r>
            <a:r>
              <a:rPr sz="2000" u="none" dirty="0">
                <a:solidFill>
                  <a:srgbClr val="2E2B1F"/>
                </a:solidFill>
                <a:latin typeface="Book Antiqua"/>
                <a:cs typeface="Book Antiqua"/>
              </a:rPr>
              <a:t>queues,</a:t>
            </a:r>
            <a:r>
              <a:rPr sz="2000" u="none" spc="-75" dirty="0">
                <a:solidFill>
                  <a:srgbClr val="2E2B1F"/>
                </a:solidFill>
                <a:latin typeface="Book Antiqua"/>
                <a:cs typeface="Book Antiqua"/>
              </a:rPr>
              <a:t> </a:t>
            </a:r>
            <a:r>
              <a:rPr sz="2000" u="none" spc="-10" dirty="0">
                <a:solidFill>
                  <a:srgbClr val="2E2B1F"/>
                </a:solidFill>
                <a:latin typeface="Book Antiqua"/>
                <a:cs typeface="Book Antiqua"/>
              </a:rPr>
              <a:t>transmit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94978" y="3126968"/>
            <a:ext cx="177800" cy="5937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DFDCB7"/>
                </a:solidFill>
                <a:latin typeface="Calibri"/>
                <a:cs typeface="Calibri"/>
              </a:rPr>
              <a:t>Chapter2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22652" y="5639434"/>
            <a:ext cx="567690" cy="415290"/>
          </a:xfrm>
          <a:custGeom>
            <a:avLst/>
            <a:gdLst/>
            <a:ahLst/>
            <a:cxnLst/>
            <a:rect l="l" t="t" r="r" b="b"/>
            <a:pathLst>
              <a:path w="567690" h="415289">
                <a:moveTo>
                  <a:pt x="80012" y="415175"/>
                </a:moveTo>
                <a:lnTo>
                  <a:pt x="75869" y="415175"/>
                </a:lnTo>
                <a:lnTo>
                  <a:pt x="72262" y="414896"/>
                </a:lnTo>
                <a:lnTo>
                  <a:pt x="35356" y="401637"/>
                </a:lnTo>
                <a:lnTo>
                  <a:pt x="9570" y="373481"/>
                </a:lnTo>
                <a:lnTo>
                  <a:pt x="0" y="72656"/>
                </a:lnTo>
                <a:lnTo>
                  <a:pt x="507" y="68618"/>
                </a:lnTo>
                <a:lnTo>
                  <a:pt x="1061" y="65468"/>
                </a:lnTo>
                <a:lnTo>
                  <a:pt x="1141" y="65011"/>
                </a:lnTo>
                <a:lnTo>
                  <a:pt x="17752" y="29692"/>
                </a:lnTo>
                <a:lnTo>
                  <a:pt x="49085" y="6248"/>
                </a:lnTo>
                <a:lnTo>
                  <a:pt x="77285" y="0"/>
                </a:lnTo>
                <a:lnTo>
                  <a:pt x="80009" y="0"/>
                </a:lnTo>
                <a:lnTo>
                  <a:pt x="80131" y="4813"/>
                </a:lnTo>
                <a:lnTo>
                  <a:pt x="80253" y="9626"/>
                </a:lnTo>
                <a:lnTo>
                  <a:pt x="80365" y="14046"/>
                </a:lnTo>
                <a:lnTo>
                  <a:pt x="80492" y="19050"/>
                </a:lnTo>
                <a:lnTo>
                  <a:pt x="78137" y="19050"/>
                </a:lnTo>
                <a:lnTo>
                  <a:pt x="74366" y="19342"/>
                </a:lnTo>
                <a:lnTo>
                  <a:pt x="74180" y="19342"/>
                </a:lnTo>
                <a:lnTo>
                  <a:pt x="71217" y="19723"/>
                </a:lnTo>
                <a:lnTo>
                  <a:pt x="57780" y="23304"/>
                </a:lnTo>
                <a:lnTo>
                  <a:pt x="56128" y="23952"/>
                </a:lnTo>
                <a:lnTo>
                  <a:pt x="41481" y="32816"/>
                </a:lnTo>
                <a:lnTo>
                  <a:pt x="41143" y="33044"/>
                </a:lnTo>
                <a:lnTo>
                  <a:pt x="40716" y="33388"/>
                </a:lnTo>
                <a:lnTo>
                  <a:pt x="38823" y="35178"/>
                </a:lnTo>
                <a:lnTo>
                  <a:pt x="37072" y="36766"/>
                </a:lnTo>
                <a:lnTo>
                  <a:pt x="36740" y="37041"/>
                </a:lnTo>
                <a:lnTo>
                  <a:pt x="36372" y="37401"/>
                </a:lnTo>
                <a:lnTo>
                  <a:pt x="35329" y="38620"/>
                </a:lnTo>
                <a:lnTo>
                  <a:pt x="33060" y="41109"/>
                </a:lnTo>
                <a:lnTo>
                  <a:pt x="32735" y="41434"/>
                </a:lnTo>
                <a:lnTo>
                  <a:pt x="32423" y="41808"/>
                </a:lnTo>
                <a:lnTo>
                  <a:pt x="32341" y="41998"/>
                </a:lnTo>
                <a:lnTo>
                  <a:pt x="28905" y="46583"/>
                </a:lnTo>
                <a:lnTo>
                  <a:pt x="19970" y="67983"/>
                </a:lnTo>
                <a:lnTo>
                  <a:pt x="19862" y="68452"/>
                </a:lnTo>
                <a:lnTo>
                  <a:pt x="19412" y="71018"/>
                </a:lnTo>
                <a:lnTo>
                  <a:pt x="19329" y="71488"/>
                </a:lnTo>
                <a:lnTo>
                  <a:pt x="19010" y="74091"/>
                </a:lnTo>
                <a:lnTo>
                  <a:pt x="18948" y="74574"/>
                </a:lnTo>
                <a:lnTo>
                  <a:pt x="18831" y="339026"/>
                </a:lnTo>
                <a:lnTo>
                  <a:pt x="18961" y="340715"/>
                </a:lnTo>
                <a:lnTo>
                  <a:pt x="18999" y="341198"/>
                </a:lnTo>
                <a:lnTo>
                  <a:pt x="19194" y="342633"/>
                </a:lnTo>
                <a:lnTo>
                  <a:pt x="19257" y="343115"/>
                </a:lnTo>
                <a:lnTo>
                  <a:pt x="19345" y="343801"/>
                </a:lnTo>
                <a:lnTo>
                  <a:pt x="19405" y="344271"/>
                </a:lnTo>
                <a:lnTo>
                  <a:pt x="19868" y="346837"/>
                </a:lnTo>
                <a:lnTo>
                  <a:pt x="19951" y="347306"/>
                </a:lnTo>
                <a:lnTo>
                  <a:pt x="20545" y="349821"/>
                </a:lnTo>
                <a:lnTo>
                  <a:pt x="20650" y="350278"/>
                </a:lnTo>
                <a:lnTo>
                  <a:pt x="21501" y="353187"/>
                </a:lnTo>
                <a:lnTo>
                  <a:pt x="29428" y="369404"/>
                </a:lnTo>
                <a:lnTo>
                  <a:pt x="32483" y="373481"/>
                </a:lnTo>
                <a:lnTo>
                  <a:pt x="32735" y="373855"/>
                </a:lnTo>
                <a:lnTo>
                  <a:pt x="33007" y="374180"/>
                </a:lnTo>
                <a:lnTo>
                  <a:pt x="34970" y="376275"/>
                </a:lnTo>
                <a:lnTo>
                  <a:pt x="36441" y="377888"/>
                </a:lnTo>
                <a:lnTo>
                  <a:pt x="36740" y="378248"/>
                </a:lnTo>
                <a:lnTo>
                  <a:pt x="37020" y="378523"/>
                </a:lnTo>
                <a:lnTo>
                  <a:pt x="38207" y="379552"/>
                </a:lnTo>
                <a:lnTo>
                  <a:pt x="40797" y="381901"/>
                </a:lnTo>
                <a:lnTo>
                  <a:pt x="41143" y="382245"/>
                </a:lnTo>
                <a:lnTo>
                  <a:pt x="41427" y="382473"/>
                </a:lnTo>
                <a:lnTo>
                  <a:pt x="46189" y="385991"/>
                </a:lnTo>
                <a:lnTo>
                  <a:pt x="46717" y="386295"/>
                </a:lnTo>
                <a:lnTo>
                  <a:pt x="48513" y="387451"/>
                </a:lnTo>
                <a:lnTo>
                  <a:pt x="76989" y="396151"/>
                </a:lnTo>
                <a:lnTo>
                  <a:pt x="80494" y="396151"/>
                </a:lnTo>
                <a:lnTo>
                  <a:pt x="80469" y="397154"/>
                </a:lnTo>
                <a:lnTo>
                  <a:pt x="80355" y="401637"/>
                </a:lnTo>
                <a:lnTo>
                  <a:pt x="80253" y="405663"/>
                </a:lnTo>
                <a:lnTo>
                  <a:pt x="80131" y="410476"/>
                </a:lnTo>
                <a:lnTo>
                  <a:pt x="80012" y="415175"/>
                </a:lnTo>
                <a:close/>
              </a:path>
              <a:path w="567690" h="415289">
                <a:moveTo>
                  <a:pt x="491032" y="415175"/>
                </a:moveTo>
                <a:lnTo>
                  <a:pt x="486889" y="415175"/>
                </a:lnTo>
                <a:lnTo>
                  <a:pt x="486770" y="410476"/>
                </a:lnTo>
                <a:lnTo>
                  <a:pt x="486648" y="405663"/>
                </a:lnTo>
                <a:lnTo>
                  <a:pt x="486546" y="401637"/>
                </a:lnTo>
                <a:lnTo>
                  <a:pt x="486433" y="397154"/>
                </a:lnTo>
                <a:lnTo>
                  <a:pt x="486407" y="396151"/>
                </a:lnTo>
                <a:lnTo>
                  <a:pt x="489925" y="396151"/>
                </a:lnTo>
                <a:lnTo>
                  <a:pt x="520185" y="386295"/>
                </a:lnTo>
                <a:lnTo>
                  <a:pt x="520712" y="385991"/>
                </a:lnTo>
                <a:lnTo>
                  <a:pt x="525487" y="382473"/>
                </a:lnTo>
                <a:lnTo>
                  <a:pt x="525832" y="382191"/>
                </a:lnTo>
                <a:lnTo>
                  <a:pt x="526117" y="381901"/>
                </a:lnTo>
                <a:lnTo>
                  <a:pt x="528708" y="379552"/>
                </a:lnTo>
                <a:lnTo>
                  <a:pt x="529894" y="378523"/>
                </a:lnTo>
                <a:lnTo>
                  <a:pt x="530175" y="378248"/>
                </a:lnTo>
                <a:lnTo>
                  <a:pt x="530473" y="377888"/>
                </a:lnTo>
                <a:lnTo>
                  <a:pt x="531585" y="376669"/>
                </a:lnTo>
                <a:lnTo>
                  <a:pt x="533907" y="374180"/>
                </a:lnTo>
                <a:lnTo>
                  <a:pt x="534175" y="373860"/>
                </a:lnTo>
                <a:lnTo>
                  <a:pt x="534429" y="373481"/>
                </a:lnTo>
                <a:lnTo>
                  <a:pt x="537764" y="369036"/>
                </a:lnTo>
                <a:lnTo>
                  <a:pt x="546142" y="350647"/>
                </a:lnTo>
                <a:lnTo>
                  <a:pt x="546252" y="350278"/>
                </a:lnTo>
                <a:lnTo>
                  <a:pt x="546950" y="347306"/>
                </a:lnTo>
                <a:lnTo>
                  <a:pt x="547509" y="344271"/>
                </a:lnTo>
                <a:lnTo>
                  <a:pt x="547916" y="341198"/>
                </a:lnTo>
                <a:lnTo>
                  <a:pt x="547893" y="74091"/>
                </a:lnTo>
                <a:lnTo>
                  <a:pt x="547654" y="72174"/>
                </a:lnTo>
                <a:lnTo>
                  <a:pt x="547573" y="71488"/>
                </a:lnTo>
                <a:lnTo>
                  <a:pt x="534572" y="41998"/>
                </a:lnTo>
                <a:lnTo>
                  <a:pt x="534492" y="41808"/>
                </a:lnTo>
                <a:lnTo>
                  <a:pt x="534175" y="41429"/>
                </a:lnTo>
                <a:lnTo>
                  <a:pt x="533855" y="41109"/>
                </a:lnTo>
                <a:lnTo>
                  <a:pt x="531944" y="39014"/>
                </a:lnTo>
                <a:lnTo>
                  <a:pt x="530542" y="37401"/>
                </a:lnTo>
                <a:lnTo>
                  <a:pt x="530175" y="37041"/>
                </a:lnTo>
                <a:lnTo>
                  <a:pt x="529842" y="36766"/>
                </a:lnTo>
                <a:lnTo>
                  <a:pt x="528092" y="35178"/>
                </a:lnTo>
                <a:lnTo>
                  <a:pt x="526186" y="33388"/>
                </a:lnTo>
                <a:lnTo>
                  <a:pt x="525832" y="33098"/>
                </a:lnTo>
                <a:lnTo>
                  <a:pt x="525421" y="32816"/>
                </a:lnTo>
                <a:lnTo>
                  <a:pt x="521062" y="29545"/>
                </a:lnTo>
                <a:lnTo>
                  <a:pt x="492721" y="19342"/>
                </a:lnTo>
                <a:lnTo>
                  <a:pt x="492548" y="19342"/>
                </a:lnTo>
                <a:lnTo>
                  <a:pt x="488777" y="19050"/>
                </a:lnTo>
                <a:lnTo>
                  <a:pt x="486409" y="19050"/>
                </a:lnTo>
                <a:lnTo>
                  <a:pt x="486536" y="14046"/>
                </a:lnTo>
                <a:lnTo>
                  <a:pt x="486648" y="9626"/>
                </a:lnTo>
                <a:lnTo>
                  <a:pt x="486766" y="4978"/>
                </a:lnTo>
                <a:lnTo>
                  <a:pt x="486892" y="0"/>
                </a:lnTo>
                <a:lnTo>
                  <a:pt x="489552" y="0"/>
                </a:lnTo>
                <a:lnTo>
                  <a:pt x="528675" y="11798"/>
                </a:lnTo>
                <a:lnTo>
                  <a:pt x="555739" y="39014"/>
                </a:lnTo>
                <a:lnTo>
                  <a:pt x="566707" y="71018"/>
                </a:lnTo>
                <a:lnTo>
                  <a:pt x="566766" y="71488"/>
                </a:lnTo>
                <a:lnTo>
                  <a:pt x="566851" y="72174"/>
                </a:lnTo>
                <a:lnTo>
                  <a:pt x="567181" y="76263"/>
                </a:lnTo>
                <a:lnTo>
                  <a:pt x="567181" y="339026"/>
                </a:lnTo>
                <a:lnTo>
                  <a:pt x="567051" y="340715"/>
                </a:lnTo>
                <a:lnTo>
                  <a:pt x="567013" y="341198"/>
                </a:lnTo>
                <a:lnTo>
                  <a:pt x="566902" y="342633"/>
                </a:lnTo>
                <a:lnTo>
                  <a:pt x="566407" y="346671"/>
                </a:lnTo>
                <a:lnTo>
                  <a:pt x="565853" y="349821"/>
                </a:lnTo>
                <a:lnTo>
                  <a:pt x="565773" y="350278"/>
                </a:lnTo>
                <a:lnTo>
                  <a:pt x="565708" y="350647"/>
                </a:lnTo>
                <a:lnTo>
                  <a:pt x="564819" y="354558"/>
                </a:lnTo>
                <a:lnTo>
                  <a:pt x="563726" y="358406"/>
                </a:lnTo>
                <a:lnTo>
                  <a:pt x="563604" y="358838"/>
                </a:lnTo>
                <a:lnTo>
                  <a:pt x="543842" y="391490"/>
                </a:lnTo>
                <a:lnTo>
                  <a:pt x="510400" y="411734"/>
                </a:lnTo>
                <a:lnTo>
                  <a:pt x="495122" y="414845"/>
                </a:lnTo>
                <a:lnTo>
                  <a:pt x="495310" y="414845"/>
                </a:lnTo>
                <a:lnTo>
                  <a:pt x="491032" y="415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77706" y="5683122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16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3232"/>
            <a:ext cx="1811655" cy="725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0" dirty="0"/>
              <a:t>Deques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79118"/>
            <a:ext cx="6680200" cy="114681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40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</a:tabLst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It</a:t>
            </a:r>
            <a:r>
              <a:rPr sz="2200" spc="1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spc="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105" dirty="0">
                <a:solidFill>
                  <a:srgbClr val="2E2B1F"/>
                </a:solidFill>
                <a:latin typeface="Calibri"/>
                <a:cs typeface="Calibri"/>
              </a:rPr>
              <a:t>double-</a:t>
            </a:r>
            <a:r>
              <a:rPr sz="2200" spc="80" dirty="0">
                <a:solidFill>
                  <a:srgbClr val="2E2B1F"/>
                </a:solidFill>
                <a:latin typeface="Calibri"/>
                <a:cs typeface="Calibri"/>
              </a:rPr>
              <a:t>ended</a:t>
            </a:r>
            <a:r>
              <a:rPr sz="2200" spc="-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70" dirty="0">
                <a:solidFill>
                  <a:srgbClr val="2E2B1F"/>
                </a:solidFill>
                <a:latin typeface="Calibri"/>
                <a:cs typeface="Calibri"/>
              </a:rPr>
              <a:t>queue.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30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</a:tabLst>
            </a:pPr>
            <a:r>
              <a:rPr sz="2200" spc="55" dirty="0">
                <a:solidFill>
                  <a:srgbClr val="2E2B1F"/>
                </a:solidFill>
                <a:latin typeface="Calibri"/>
                <a:cs typeface="Calibri"/>
              </a:rPr>
              <a:t>Items</a:t>
            </a:r>
            <a:r>
              <a:rPr sz="2200" spc="1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60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200" spc="1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2200" spc="1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80" dirty="0">
                <a:solidFill>
                  <a:srgbClr val="2E2B1F"/>
                </a:solidFill>
                <a:latin typeface="Calibri"/>
                <a:cs typeface="Calibri"/>
              </a:rPr>
              <a:t>inserted</a:t>
            </a:r>
            <a:r>
              <a:rPr sz="2200" spc="1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9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200" spc="1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75" dirty="0">
                <a:solidFill>
                  <a:srgbClr val="2E2B1F"/>
                </a:solidFill>
                <a:latin typeface="Calibri"/>
                <a:cs typeface="Calibri"/>
              </a:rPr>
              <a:t>deleted</a:t>
            </a:r>
            <a:r>
              <a:rPr sz="2200" spc="1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200" spc="11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85" dirty="0">
                <a:solidFill>
                  <a:srgbClr val="2E2B1F"/>
                </a:solidFill>
                <a:latin typeface="Calibri"/>
                <a:cs typeface="Calibri"/>
              </a:rPr>
              <a:t>either</a:t>
            </a:r>
            <a:r>
              <a:rPr sz="2200" spc="1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45" dirty="0">
                <a:solidFill>
                  <a:srgbClr val="2E2B1F"/>
                </a:solidFill>
                <a:latin typeface="Calibri"/>
                <a:cs typeface="Calibri"/>
              </a:rPr>
              <a:t>ends.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31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</a:tabLst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More</a:t>
            </a:r>
            <a:r>
              <a:rPr sz="2200" spc="1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versatile</a:t>
            </a:r>
            <a:r>
              <a:rPr sz="2200" spc="1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75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r>
              <a:rPr sz="2200" spc="25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85" dirty="0">
                <a:solidFill>
                  <a:srgbClr val="2E2B1F"/>
                </a:solidFill>
                <a:latin typeface="Calibri"/>
                <a:cs typeface="Calibri"/>
              </a:rPr>
              <a:t>structure</a:t>
            </a:r>
            <a:r>
              <a:rPr sz="2200" spc="2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114" dirty="0">
                <a:solidFill>
                  <a:srgbClr val="2E2B1F"/>
                </a:solidFill>
                <a:latin typeface="Calibri"/>
                <a:cs typeface="Calibri"/>
              </a:rPr>
              <a:t>than</a:t>
            </a:r>
            <a:r>
              <a:rPr sz="2200" spc="2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stack</a:t>
            </a:r>
            <a:r>
              <a:rPr sz="2200" spc="1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or</a:t>
            </a:r>
            <a:r>
              <a:rPr sz="2200" spc="2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70" dirty="0">
                <a:solidFill>
                  <a:srgbClr val="2E2B1F"/>
                </a:solidFill>
                <a:latin typeface="Calibri"/>
                <a:cs typeface="Calibri"/>
              </a:rPr>
              <a:t>queue.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1340" y="2776855"/>
            <a:ext cx="7057390" cy="313880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85115" marR="5080" indent="-272415">
              <a:lnSpc>
                <a:spcPts val="2590"/>
              </a:lnSpc>
              <a:spcBef>
                <a:spcPts val="220"/>
              </a:spcBef>
              <a:buClr>
                <a:srgbClr val="A9A47B"/>
              </a:buClr>
              <a:buFont typeface="Arial"/>
              <a:buChar char="•"/>
              <a:tabLst>
                <a:tab pos="920115" algn="l"/>
                <a:tab pos="1859914" algn="l"/>
                <a:tab pos="2711450" algn="l"/>
                <a:tab pos="4324350" algn="l"/>
                <a:tab pos="5026025" algn="l"/>
                <a:tab pos="5631180" algn="l"/>
                <a:tab pos="6758940" algn="l"/>
              </a:tabLst>
            </a:pP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E.g.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	policy-</a:t>
            </a:r>
            <a:r>
              <a:rPr sz="2200" spc="55" dirty="0">
                <a:solidFill>
                  <a:srgbClr val="2E2B1F"/>
                </a:solidFill>
                <a:latin typeface="Calibri"/>
                <a:cs typeface="Calibri"/>
              </a:rPr>
              <a:t>based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	</a:t>
            </a:r>
            <a:r>
              <a:rPr sz="2200" spc="50" dirty="0">
                <a:solidFill>
                  <a:srgbClr val="2E2B1F"/>
                </a:solidFill>
                <a:latin typeface="Calibri"/>
                <a:cs typeface="Calibri"/>
              </a:rPr>
              <a:t>application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	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(e.g.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	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low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	</a:t>
            </a:r>
            <a:r>
              <a:rPr sz="2200" spc="50" dirty="0">
                <a:solidFill>
                  <a:srgbClr val="2E2B1F"/>
                </a:solidFill>
                <a:latin typeface="Calibri"/>
                <a:cs typeface="Calibri"/>
              </a:rPr>
              <a:t>priority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	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go 	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4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4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	</a:t>
            </a:r>
            <a:r>
              <a:rPr sz="2200" spc="75" dirty="0">
                <a:solidFill>
                  <a:srgbClr val="2E2B1F"/>
                </a:solidFill>
                <a:latin typeface="Calibri"/>
                <a:cs typeface="Calibri"/>
              </a:rPr>
              <a:t>end,</a:t>
            </a:r>
            <a:r>
              <a:rPr sz="2200" spc="1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70" dirty="0">
                <a:solidFill>
                  <a:srgbClr val="2E2B1F"/>
                </a:solidFill>
                <a:latin typeface="Calibri"/>
                <a:cs typeface="Calibri"/>
              </a:rPr>
              <a:t>high</a:t>
            </a:r>
            <a:r>
              <a:rPr sz="2200" spc="1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go</a:t>
            </a:r>
            <a:r>
              <a:rPr sz="2200" spc="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1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8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1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50" dirty="0">
                <a:solidFill>
                  <a:srgbClr val="2E2B1F"/>
                </a:solidFill>
                <a:latin typeface="Calibri"/>
                <a:cs typeface="Calibri"/>
              </a:rPr>
              <a:t>front)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45"/>
              </a:spcBef>
              <a:buClr>
                <a:srgbClr val="A9A47B"/>
              </a:buClr>
              <a:buFont typeface="Arial"/>
              <a:buChar char="•"/>
            </a:pPr>
            <a:endParaRPr sz="2200">
              <a:latin typeface="Calibri"/>
              <a:cs typeface="Calibri"/>
            </a:endParaRPr>
          </a:p>
          <a:p>
            <a:pPr marL="285115" indent="-272415">
              <a:lnSpc>
                <a:spcPct val="100000"/>
              </a:lnSpc>
              <a:spcBef>
                <a:spcPts val="5"/>
              </a:spcBef>
              <a:buClr>
                <a:srgbClr val="A9A47B"/>
              </a:buClr>
              <a:buFont typeface="Arial"/>
              <a:buChar char="•"/>
              <a:tabLst>
                <a:tab pos="285115" algn="l"/>
              </a:tabLst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Two</a:t>
            </a:r>
            <a:r>
              <a:rPr sz="2200" spc="2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60" dirty="0">
                <a:solidFill>
                  <a:srgbClr val="2E2B1F"/>
                </a:solidFill>
                <a:latin typeface="Calibri"/>
                <a:cs typeface="Calibri"/>
              </a:rPr>
              <a:t>types:</a:t>
            </a:r>
            <a:endParaRPr sz="2200">
              <a:latin typeface="Calibri"/>
              <a:cs typeface="Calibri"/>
            </a:endParaRPr>
          </a:p>
          <a:p>
            <a:pPr marL="582295" lvl="1" indent="-273050">
              <a:lnSpc>
                <a:spcPct val="100000"/>
              </a:lnSpc>
              <a:spcBef>
                <a:spcPts val="795"/>
              </a:spcBef>
              <a:buClr>
                <a:srgbClr val="9CBDBC"/>
              </a:buClr>
              <a:buFont typeface="Arial"/>
              <a:buChar char="•"/>
              <a:tabLst>
                <a:tab pos="582295" algn="l"/>
              </a:tabLst>
            </a:pPr>
            <a:r>
              <a:rPr sz="2000" spc="70" dirty="0">
                <a:solidFill>
                  <a:srgbClr val="2E2B1F"/>
                </a:solidFill>
                <a:latin typeface="Calibri"/>
                <a:cs typeface="Calibri"/>
              </a:rPr>
              <a:t>Input</a:t>
            </a:r>
            <a:r>
              <a:rPr sz="2000" spc="1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55" dirty="0">
                <a:solidFill>
                  <a:srgbClr val="2E2B1F"/>
                </a:solidFill>
                <a:latin typeface="Calibri"/>
                <a:cs typeface="Calibri"/>
              </a:rPr>
              <a:t>restricted</a:t>
            </a:r>
            <a:endParaRPr sz="2000">
              <a:latin typeface="Calibri"/>
              <a:cs typeface="Calibri"/>
            </a:endParaRPr>
          </a:p>
          <a:p>
            <a:pPr marL="948055" lvl="2" indent="-272415">
              <a:lnSpc>
                <a:spcPct val="100000"/>
              </a:lnSpc>
              <a:spcBef>
                <a:spcPts val="1035"/>
              </a:spcBef>
              <a:buClr>
                <a:srgbClr val="D2CA6C"/>
              </a:buClr>
              <a:buFont typeface="Arial"/>
              <a:buChar char="•"/>
              <a:tabLst>
                <a:tab pos="948055" algn="l"/>
              </a:tabLst>
            </a:pPr>
            <a:r>
              <a:rPr sz="1800" spc="65" dirty="0">
                <a:solidFill>
                  <a:srgbClr val="2E2B1F"/>
                </a:solidFill>
                <a:latin typeface="Calibri"/>
                <a:cs typeface="Calibri"/>
              </a:rPr>
              <a:t>Input</a:t>
            </a:r>
            <a:r>
              <a:rPr sz="1800" spc="1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60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1800" spc="1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50" dirty="0">
                <a:solidFill>
                  <a:srgbClr val="2E2B1F"/>
                </a:solidFill>
                <a:latin typeface="Calibri"/>
                <a:cs typeface="Calibri"/>
              </a:rPr>
              <a:t>one</a:t>
            </a:r>
            <a:r>
              <a:rPr sz="1800" spc="1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50" dirty="0">
                <a:solidFill>
                  <a:srgbClr val="2E2B1F"/>
                </a:solidFill>
                <a:latin typeface="Calibri"/>
                <a:cs typeface="Calibri"/>
              </a:rPr>
              <a:t>end</a:t>
            </a:r>
            <a:r>
              <a:rPr sz="1800" spc="1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65" dirty="0">
                <a:solidFill>
                  <a:srgbClr val="2E2B1F"/>
                </a:solidFill>
                <a:latin typeface="Calibri"/>
                <a:cs typeface="Calibri"/>
              </a:rPr>
              <a:t>only</a:t>
            </a:r>
            <a:r>
              <a:rPr sz="1800" spc="1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50" dirty="0">
                <a:solidFill>
                  <a:srgbClr val="2E2B1F"/>
                </a:solidFill>
                <a:latin typeface="Calibri"/>
                <a:cs typeface="Calibri"/>
              </a:rPr>
              <a:t>but</a:t>
            </a:r>
            <a:r>
              <a:rPr sz="1800" spc="1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65" dirty="0">
                <a:solidFill>
                  <a:srgbClr val="2E2B1F"/>
                </a:solidFill>
                <a:latin typeface="Calibri"/>
                <a:cs typeface="Calibri"/>
              </a:rPr>
              <a:t>delete</a:t>
            </a:r>
            <a:r>
              <a:rPr sz="1800" spc="1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60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1800" spc="1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40" dirty="0">
                <a:solidFill>
                  <a:srgbClr val="2E2B1F"/>
                </a:solidFill>
                <a:latin typeface="Calibri"/>
                <a:cs typeface="Calibri"/>
              </a:rPr>
              <a:t>both</a:t>
            </a:r>
            <a:endParaRPr sz="1800">
              <a:latin typeface="Calibri"/>
              <a:cs typeface="Calibri"/>
            </a:endParaRPr>
          </a:p>
          <a:p>
            <a:pPr marL="582295" lvl="1" indent="-273050">
              <a:lnSpc>
                <a:spcPct val="100000"/>
              </a:lnSpc>
              <a:spcBef>
                <a:spcPts val="855"/>
              </a:spcBef>
              <a:buClr>
                <a:srgbClr val="9CBDBC"/>
              </a:buClr>
              <a:buFont typeface="Arial"/>
              <a:buChar char="•"/>
              <a:tabLst>
                <a:tab pos="582295" algn="l"/>
              </a:tabLst>
            </a:pPr>
            <a:r>
              <a:rPr sz="2000" spc="70" dirty="0">
                <a:solidFill>
                  <a:srgbClr val="2E2B1F"/>
                </a:solidFill>
                <a:latin typeface="Calibri"/>
                <a:cs typeface="Calibri"/>
              </a:rPr>
              <a:t>Output</a:t>
            </a:r>
            <a:r>
              <a:rPr sz="2000" spc="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55" dirty="0">
                <a:solidFill>
                  <a:srgbClr val="2E2B1F"/>
                </a:solidFill>
                <a:latin typeface="Calibri"/>
                <a:cs typeface="Calibri"/>
              </a:rPr>
              <a:t>restricted</a:t>
            </a:r>
            <a:endParaRPr sz="2000">
              <a:latin typeface="Calibri"/>
              <a:cs typeface="Calibri"/>
            </a:endParaRPr>
          </a:p>
          <a:p>
            <a:pPr marL="948055" lvl="2" indent="-272415">
              <a:lnSpc>
                <a:spcPct val="100000"/>
              </a:lnSpc>
              <a:spcBef>
                <a:spcPts val="1035"/>
              </a:spcBef>
              <a:buClr>
                <a:srgbClr val="D2CA6C"/>
              </a:buClr>
              <a:buFont typeface="Arial"/>
              <a:buChar char="•"/>
              <a:tabLst>
                <a:tab pos="948055" algn="l"/>
                <a:tab pos="4894580" algn="l"/>
              </a:tabLst>
            </a:pPr>
            <a:r>
              <a:rPr sz="1800" spc="65" dirty="0">
                <a:solidFill>
                  <a:srgbClr val="2E2B1F"/>
                </a:solidFill>
                <a:latin typeface="Calibri"/>
                <a:cs typeface="Calibri"/>
              </a:rPr>
              <a:t>Input</a:t>
            </a:r>
            <a:r>
              <a:rPr sz="1800" spc="1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60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1800" spc="1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60" dirty="0">
                <a:solidFill>
                  <a:srgbClr val="2E2B1F"/>
                </a:solidFill>
                <a:latin typeface="Calibri"/>
                <a:cs typeface="Calibri"/>
              </a:rPr>
              <a:t>both</a:t>
            </a:r>
            <a:r>
              <a:rPr sz="1800" spc="1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50" dirty="0">
                <a:solidFill>
                  <a:srgbClr val="2E2B1F"/>
                </a:solidFill>
                <a:latin typeface="Calibri"/>
                <a:cs typeface="Calibri"/>
              </a:rPr>
              <a:t>end</a:t>
            </a:r>
            <a:r>
              <a:rPr sz="1800" spc="1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50" dirty="0">
                <a:solidFill>
                  <a:srgbClr val="2E2B1F"/>
                </a:solidFill>
                <a:latin typeface="Calibri"/>
                <a:cs typeface="Calibri"/>
              </a:rPr>
              <a:t>but</a:t>
            </a:r>
            <a:r>
              <a:rPr sz="1800" spc="1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65" dirty="0">
                <a:solidFill>
                  <a:srgbClr val="2E2B1F"/>
                </a:solidFill>
                <a:latin typeface="Calibri"/>
                <a:cs typeface="Calibri"/>
              </a:rPr>
              <a:t>delete</a:t>
            </a:r>
            <a:r>
              <a:rPr sz="1800" spc="1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40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	</a:t>
            </a:r>
            <a:r>
              <a:rPr sz="1800" spc="50" dirty="0">
                <a:solidFill>
                  <a:srgbClr val="2E2B1F"/>
                </a:solidFill>
                <a:latin typeface="Calibri"/>
                <a:cs typeface="Calibri"/>
              </a:rPr>
              <a:t>one</a:t>
            </a:r>
            <a:r>
              <a:rPr sz="1800" spc="1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50" dirty="0">
                <a:solidFill>
                  <a:srgbClr val="2E2B1F"/>
                </a:solidFill>
                <a:latin typeface="Calibri"/>
                <a:cs typeface="Calibri"/>
              </a:rPr>
              <a:t>end</a:t>
            </a:r>
            <a:r>
              <a:rPr sz="1800" spc="1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45" dirty="0">
                <a:solidFill>
                  <a:srgbClr val="2E2B1F"/>
                </a:solidFill>
                <a:latin typeface="Calibri"/>
                <a:cs typeface="Calibri"/>
              </a:rPr>
              <a:t>only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94978" y="3126968"/>
            <a:ext cx="177800" cy="5937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DFDCB7"/>
                </a:solidFill>
                <a:latin typeface="Calibri"/>
                <a:cs typeface="Calibri"/>
              </a:rPr>
              <a:t>Chapter2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522652" y="5639434"/>
            <a:ext cx="567690" cy="415290"/>
          </a:xfrm>
          <a:custGeom>
            <a:avLst/>
            <a:gdLst/>
            <a:ahLst/>
            <a:cxnLst/>
            <a:rect l="l" t="t" r="r" b="b"/>
            <a:pathLst>
              <a:path w="567690" h="415289">
                <a:moveTo>
                  <a:pt x="80012" y="415175"/>
                </a:moveTo>
                <a:lnTo>
                  <a:pt x="75869" y="415175"/>
                </a:lnTo>
                <a:lnTo>
                  <a:pt x="72262" y="414896"/>
                </a:lnTo>
                <a:lnTo>
                  <a:pt x="35356" y="401637"/>
                </a:lnTo>
                <a:lnTo>
                  <a:pt x="9570" y="373481"/>
                </a:lnTo>
                <a:lnTo>
                  <a:pt x="0" y="72656"/>
                </a:lnTo>
                <a:lnTo>
                  <a:pt x="507" y="68618"/>
                </a:lnTo>
                <a:lnTo>
                  <a:pt x="1061" y="65468"/>
                </a:lnTo>
                <a:lnTo>
                  <a:pt x="1141" y="65011"/>
                </a:lnTo>
                <a:lnTo>
                  <a:pt x="17752" y="29692"/>
                </a:lnTo>
                <a:lnTo>
                  <a:pt x="49085" y="6248"/>
                </a:lnTo>
                <a:lnTo>
                  <a:pt x="77285" y="0"/>
                </a:lnTo>
                <a:lnTo>
                  <a:pt x="80009" y="0"/>
                </a:lnTo>
                <a:lnTo>
                  <a:pt x="80131" y="4813"/>
                </a:lnTo>
                <a:lnTo>
                  <a:pt x="80253" y="9626"/>
                </a:lnTo>
                <a:lnTo>
                  <a:pt x="80365" y="14046"/>
                </a:lnTo>
                <a:lnTo>
                  <a:pt x="80492" y="19050"/>
                </a:lnTo>
                <a:lnTo>
                  <a:pt x="78137" y="19050"/>
                </a:lnTo>
                <a:lnTo>
                  <a:pt x="74366" y="19342"/>
                </a:lnTo>
                <a:lnTo>
                  <a:pt x="74180" y="19342"/>
                </a:lnTo>
                <a:lnTo>
                  <a:pt x="71217" y="19723"/>
                </a:lnTo>
                <a:lnTo>
                  <a:pt x="57780" y="23304"/>
                </a:lnTo>
                <a:lnTo>
                  <a:pt x="56128" y="23952"/>
                </a:lnTo>
                <a:lnTo>
                  <a:pt x="41481" y="32816"/>
                </a:lnTo>
                <a:lnTo>
                  <a:pt x="41143" y="33044"/>
                </a:lnTo>
                <a:lnTo>
                  <a:pt x="40716" y="33388"/>
                </a:lnTo>
                <a:lnTo>
                  <a:pt x="38823" y="35178"/>
                </a:lnTo>
                <a:lnTo>
                  <a:pt x="37072" y="36766"/>
                </a:lnTo>
                <a:lnTo>
                  <a:pt x="36740" y="37041"/>
                </a:lnTo>
                <a:lnTo>
                  <a:pt x="36372" y="37401"/>
                </a:lnTo>
                <a:lnTo>
                  <a:pt x="35329" y="38620"/>
                </a:lnTo>
                <a:lnTo>
                  <a:pt x="33060" y="41109"/>
                </a:lnTo>
                <a:lnTo>
                  <a:pt x="32735" y="41434"/>
                </a:lnTo>
                <a:lnTo>
                  <a:pt x="32423" y="41808"/>
                </a:lnTo>
                <a:lnTo>
                  <a:pt x="32341" y="41998"/>
                </a:lnTo>
                <a:lnTo>
                  <a:pt x="28905" y="46583"/>
                </a:lnTo>
                <a:lnTo>
                  <a:pt x="19970" y="67983"/>
                </a:lnTo>
                <a:lnTo>
                  <a:pt x="19862" y="68452"/>
                </a:lnTo>
                <a:lnTo>
                  <a:pt x="19412" y="71018"/>
                </a:lnTo>
                <a:lnTo>
                  <a:pt x="19329" y="71488"/>
                </a:lnTo>
                <a:lnTo>
                  <a:pt x="19010" y="74091"/>
                </a:lnTo>
                <a:lnTo>
                  <a:pt x="18948" y="74574"/>
                </a:lnTo>
                <a:lnTo>
                  <a:pt x="18831" y="339026"/>
                </a:lnTo>
                <a:lnTo>
                  <a:pt x="18961" y="340715"/>
                </a:lnTo>
                <a:lnTo>
                  <a:pt x="18999" y="341198"/>
                </a:lnTo>
                <a:lnTo>
                  <a:pt x="19194" y="342633"/>
                </a:lnTo>
                <a:lnTo>
                  <a:pt x="19257" y="343115"/>
                </a:lnTo>
                <a:lnTo>
                  <a:pt x="19345" y="343801"/>
                </a:lnTo>
                <a:lnTo>
                  <a:pt x="19405" y="344271"/>
                </a:lnTo>
                <a:lnTo>
                  <a:pt x="19868" y="346837"/>
                </a:lnTo>
                <a:lnTo>
                  <a:pt x="19951" y="347306"/>
                </a:lnTo>
                <a:lnTo>
                  <a:pt x="20545" y="349821"/>
                </a:lnTo>
                <a:lnTo>
                  <a:pt x="20650" y="350278"/>
                </a:lnTo>
                <a:lnTo>
                  <a:pt x="21501" y="353187"/>
                </a:lnTo>
                <a:lnTo>
                  <a:pt x="29428" y="369404"/>
                </a:lnTo>
                <a:lnTo>
                  <a:pt x="32483" y="373481"/>
                </a:lnTo>
                <a:lnTo>
                  <a:pt x="32735" y="373855"/>
                </a:lnTo>
                <a:lnTo>
                  <a:pt x="33007" y="374180"/>
                </a:lnTo>
                <a:lnTo>
                  <a:pt x="34970" y="376275"/>
                </a:lnTo>
                <a:lnTo>
                  <a:pt x="36441" y="377888"/>
                </a:lnTo>
                <a:lnTo>
                  <a:pt x="36740" y="378248"/>
                </a:lnTo>
                <a:lnTo>
                  <a:pt x="37020" y="378523"/>
                </a:lnTo>
                <a:lnTo>
                  <a:pt x="38207" y="379552"/>
                </a:lnTo>
                <a:lnTo>
                  <a:pt x="40797" y="381901"/>
                </a:lnTo>
                <a:lnTo>
                  <a:pt x="41143" y="382245"/>
                </a:lnTo>
                <a:lnTo>
                  <a:pt x="41427" y="382473"/>
                </a:lnTo>
                <a:lnTo>
                  <a:pt x="46189" y="385991"/>
                </a:lnTo>
                <a:lnTo>
                  <a:pt x="46717" y="386295"/>
                </a:lnTo>
                <a:lnTo>
                  <a:pt x="48513" y="387451"/>
                </a:lnTo>
                <a:lnTo>
                  <a:pt x="76989" y="396151"/>
                </a:lnTo>
                <a:lnTo>
                  <a:pt x="80494" y="396151"/>
                </a:lnTo>
                <a:lnTo>
                  <a:pt x="80469" y="397154"/>
                </a:lnTo>
                <a:lnTo>
                  <a:pt x="80355" y="401637"/>
                </a:lnTo>
                <a:lnTo>
                  <a:pt x="80253" y="405663"/>
                </a:lnTo>
                <a:lnTo>
                  <a:pt x="80131" y="410476"/>
                </a:lnTo>
                <a:lnTo>
                  <a:pt x="80012" y="415175"/>
                </a:lnTo>
                <a:close/>
              </a:path>
              <a:path w="567690" h="415289">
                <a:moveTo>
                  <a:pt x="491032" y="415175"/>
                </a:moveTo>
                <a:lnTo>
                  <a:pt x="486889" y="415175"/>
                </a:lnTo>
                <a:lnTo>
                  <a:pt x="486770" y="410476"/>
                </a:lnTo>
                <a:lnTo>
                  <a:pt x="486648" y="405663"/>
                </a:lnTo>
                <a:lnTo>
                  <a:pt x="486546" y="401637"/>
                </a:lnTo>
                <a:lnTo>
                  <a:pt x="486433" y="397154"/>
                </a:lnTo>
                <a:lnTo>
                  <a:pt x="486407" y="396151"/>
                </a:lnTo>
                <a:lnTo>
                  <a:pt x="489925" y="396151"/>
                </a:lnTo>
                <a:lnTo>
                  <a:pt x="520185" y="386295"/>
                </a:lnTo>
                <a:lnTo>
                  <a:pt x="520712" y="385991"/>
                </a:lnTo>
                <a:lnTo>
                  <a:pt x="525487" y="382473"/>
                </a:lnTo>
                <a:lnTo>
                  <a:pt x="525832" y="382191"/>
                </a:lnTo>
                <a:lnTo>
                  <a:pt x="526117" y="381901"/>
                </a:lnTo>
                <a:lnTo>
                  <a:pt x="528708" y="379552"/>
                </a:lnTo>
                <a:lnTo>
                  <a:pt x="529894" y="378523"/>
                </a:lnTo>
                <a:lnTo>
                  <a:pt x="530175" y="378248"/>
                </a:lnTo>
                <a:lnTo>
                  <a:pt x="530473" y="377888"/>
                </a:lnTo>
                <a:lnTo>
                  <a:pt x="531585" y="376669"/>
                </a:lnTo>
                <a:lnTo>
                  <a:pt x="533907" y="374180"/>
                </a:lnTo>
                <a:lnTo>
                  <a:pt x="534175" y="373860"/>
                </a:lnTo>
                <a:lnTo>
                  <a:pt x="534429" y="373481"/>
                </a:lnTo>
                <a:lnTo>
                  <a:pt x="537764" y="369036"/>
                </a:lnTo>
                <a:lnTo>
                  <a:pt x="546142" y="350647"/>
                </a:lnTo>
                <a:lnTo>
                  <a:pt x="546252" y="350278"/>
                </a:lnTo>
                <a:lnTo>
                  <a:pt x="546950" y="347306"/>
                </a:lnTo>
                <a:lnTo>
                  <a:pt x="547509" y="344271"/>
                </a:lnTo>
                <a:lnTo>
                  <a:pt x="547916" y="341198"/>
                </a:lnTo>
                <a:lnTo>
                  <a:pt x="547893" y="74091"/>
                </a:lnTo>
                <a:lnTo>
                  <a:pt x="547654" y="72174"/>
                </a:lnTo>
                <a:lnTo>
                  <a:pt x="547573" y="71488"/>
                </a:lnTo>
                <a:lnTo>
                  <a:pt x="534572" y="41998"/>
                </a:lnTo>
                <a:lnTo>
                  <a:pt x="534492" y="41808"/>
                </a:lnTo>
                <a:lnTo>
                  <a:pt x="534175" y="41429"/>
                </a:lnTo>
                <a:lnTo>
                  <a:pt x="533855" y="41109"/>
                </a:lnTo>
                <a:lnTo>
                  <a:pt x="531944" y="39014"/>
                </a:lnTo>
                <a:lnTo>
                  <a:pt x="530542" y="37401"/>
                </a:lnTo>
                <a:lnTo>
                  <a:pt x="530175" y="37041"/>
                </a:lnTo>
                <a:lnTo>
                  <a:pt x="529842" y="36766"/>
                </a:lnTo>
                <a:lnTo>
                  <a:pt x="528092" y="35178"/>
                </a:lnTo>
                <a:lnTo>
                  <a:pt x="526186" y="33388"/>
                </a:lnTo>
                <a:lnTo>
                  <a:pt x="525832" y="33098"/>
                </a:lnTo>
                <a:lnTo>
                  <a:pt x="525421" y="32816"/>
                </a:lnTo>
                <a:lnTo>
                  <a:pt x="521062" y="29545"/>
                </a:lnTo>
                <a:lnTo>
                  <a:pt x="492721" y="19342"/>
                </a:lnTo>
                <a:lnTo>
                  <a:pt x="492548" y="19342"/>
                </a:lnTo>
                <a:lnTo>
                  <a:pt x="488777" y="19050"/>
                </a:lnTo>
                <a:lnTo>
                  <a:pt x="486409" y="19050"/>
                </a:lnTo>
                <a:lnTo>
                  <a:pt x="486536" y="14046"/>
                </a:lnTo>
                <a:lnTo>
                  <a:pt x="486648" y="9626"/>
                </a:lnTo>
                <a:lnTo>
                  <a:pt x="486766" y="4978"/>
                </a:lnTo>
                <a:lnTo>
                  <a:pt x="486892" y="0"/>
                </a:lnTo>
                <a:lnTo>
                  <a:pt x="489552" y="0"/>
                </a:lnTo>
                <a:lnTo>
                  <a:pt x="528675" y="11798"/>
                </a:lnTo>
                <a:lnTo>
                  <a:pt x="555739" y="39014"/>
                </a:lnTo>
                <a:lnTo>
                  <a:pt x="566707" y="71018"/>
                </a:lnTo>
                <a:lnTo>
                  <a:pt x="566766" y="71488"/>
                </a:lnTo>
                <a:lnTo>
                  <a:pt x="566851" y="72174"/>
                </a:lnTo>
                <a:lnTo>
                  <a:pt x="567181" y="76263"/>
                </a:lnTo>
                <a:lnTo>
                  <a:pt x="567181" y="339026"/>
                </a:lnTo>
                <a:lnTo>
                  <a:pt x="567051" y="340715"/>
                </a:lnTo>
                <a:lnTo>
                  <a:pt x="567013" y="341198"/>
                </a:lnTo>
                <a:lnTo>
                  <a:pt x="566902" y="342633"/>
                </a:lnTo>
                <a:lnTo>
                  <a:pt x="566407" y="346671"/>
                </a:lnTo>
                <a:lnTo>
                  <a:pt x="565853" y="349821"/>
                </a:lnTo>
                <a:lnTo>
                  <a:pt x="565773" y="350278"/>
                </a:lnTo>
                <a:lnTo>
                  <a:pt x="565708" y="350647"/>
                </a:lnTo>
                <a:lnTo>
                  <a:pt x="564819" y="354558"/>
                </a:lnTo>
                <a:lnTo>
                  <a:pt x="563726" y="358406"/>
                </a:lnTo>
                <a:lnTo>
                  <a:pt x="563604" y="358838"/>
                </a:lnTo>
                <a:lnTo>
                  <a:pt x="543842" y="391490"/>
                </a:lnTo>
                <a:lnTo>
                  <a:pt x="510400" y="411734"/>
                </a:lnTo>
                <a:lnTo>
                  <a:pt x="495122" y="414845"/>
                </a:lnTo>
                <a:lnTo>
                  <a:pt x="495310" y="414845"/>
                </a:lnTo>
                <a:lnTo>
                  <a:pt x="491032" y="415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77706" y="5683122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17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1109</Words>
  <Application>Microsoft Office PowerPoint</Application>
  <PresentationFormat>On-screen Show (4:3)</PresentationFormat>
  <Paragraphs>203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Bahnschrift Light SemiCondensed</vt:lpstr>
      <vt:lpstr>Book Antiqua</vt:lpstr>
      <vt:lpstr>Calibri</vt:lpstr>
      <vt:lpstr>Cambria</vt:lpstr>
      <vt:lpstr>Times New Roman</vt:lpstr>
      <vt:lpstr>Office Theme</vt:lpstr>
      <vt:lpstr>Queue : Introduction</vt:lpstr>
      <vt:lpstr>PowerPoint Presentation</vt:lpstr>
      <vt:lpstr>PowerPoint Presentation</vt:lpstr>
      <vt:lpstr>Circular Queue</vt:lpstr>
      <vt:lpstr>PowerPoint Presentation</vt:lpstr>
      <vt:lpstr>PowerPoint Presentation</vt:lpstr>
      <vt:lpstr>Priority Queue</vt:lpstr>
      <vt:lpstr>Priority Queue</vt:lpstr>
      <vt:lpstr>Deques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description/>
  <cp:lastModifiedBy>Bhim Prasad Upadhaya</cp:lastModifiedBy>
  <cp:revision>10</cp:revision>
  <dcterms:created xsi:type="dcterms:W3CDTF">2025-09-03T10:30:23Z</dcterms:created>
  <dcterms:modified xsi:type="dcterms:W3CDTF">2025-09-03T16:50:35Z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2025-06-14T00:00:00Z</vt:filetime>
  </property>
  <property fmtid="{D5CDD505-2E9C-101B-9397-08002B2CF9AE}" pid="3" name="Creator">
    <vt:lpwstr>WPS Presentation</vt:lpwstr>
  </property>
  <property fmtid="{D5CDD505-2E9C-101B-9397-08002B2CF9AE}" pid="4" name="LastSaved">
    <vt:filetime>2025-09-03T00:00:00Z</vt:filetime>
  </property>
  <property fmtid="{D5CDD505-2E9C-101B-9397-08002B2CF9AE}" pid="5" name="SourceModified">
    <vt:lpwstr>D:20250614210325+05'45'</vt:lpwstr>
  </property>
</Properties>
</file>