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2"/>
    <p:sldId id="259" r:id="rId3"/>
    <p:sldId id="261" r:id="rId4"/>
    <p:sldId id="262" r:id="rId5"/>
    <p:sldId id="263" r:id="rId6"/>
    <p:sldId id="266" r:id="rId7"/>
    <p:sldId id="267" r:id="rId8"/>
    <p:sldId id="269" r:id="rId9"/>
    <p:sldId id="271" r:id="rId10"/>
    <p:sldId id="273" r:id="rId11"/>
    <p:sldId id="336" r:id="rId12"/>
    <p:sldId id="277" r:id="rId13"/>
    <p:sldId id="282" r:id="rId14"/>
    <p:sldId id="283" r:id="rId15"/>
    <p:sldId id="285" r:id="rId16"/>
    <p:sldId id="287" r:id="rId17"/>
    <p:sldId id="288" r:id="rId18"/>
    <p:sldId id="289" r:id="rId19"/>
    <p:sldId id="291" r:id="rId20"/>
    <p:sldId id="293" r:id="rId21"/>
    <p:sldId id="295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8" r:id="rId32"/>
    <p:sldId id="309" r:id="rId33"/>
    <p:sldId id="310" r:id="rId34"/>
    <p:sldId id="311" r:id="rId35"/>
    <p:sldId id="313" r:id="rId36"/>
    <p:sldId id="315" r:id="rId37"/>
    <p:sldId id="317" r:id="rId38"/>
    <p:sldId id="319" r:id="rId39"/>
    <p:sldId id="320" r:id="rId40"/>
    <p:sldId id="321" r:id="rId41"/>
    <p:sldId id="322" r:id="rId42"/>
    <p:sldId id="324" r:id="rId43"/>
    <p:sldId id="326" r:id="rId44"/>
    <p:sldId id="327" r:id="rId45"/>
    <p:sldId id="329" r:id="rId46"/>
    <p:sldId id="331" r:id="rId47"/>
    <p:sldId id="333" r:id="rId48"/>
    <p:sldId id="335" r:id="rId4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7915-4B1E-43D0-9936-897B382557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B83E3-EA84-4974-9B37-2A6A8AA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1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B83E3-EA84-4974-9B37-2A6A8AA956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463232"/>
            <a:ext cx="7442200" cy="725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605" y="1562227"/>
            <a:ext cx="4869815" cy="472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2103" y="5740056"/>
            <a:ext cx="3206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50" dirty="0"/>
              <a:t> </a:t>
            </a:r>
            <a:r>
              <a:rPr dirty="0"/>
              <a:t>Vs</a:t>
            </a:r>
            <a:r>
              <a:rPr spc="-50" dirty="0"/>
              <a:t> </a:t>
            </a:r>
            <a:r>
              <a:rPr dirty="0"/>
              <a:t>Linked</a:t>
            </a:r>
            <a:r>
              <a:rPr spc="-5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76983"/>
            <a:ext cx="7620000" cy="44470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5AEDA-F8CF-E9E3-1B21-2DF2F00A0FC4}"/>
              </a:ext>
            </a:extLst>
          </p:cNvPr>
          <p:cNvSpPr txBox="1"/>
          <p:nvPr/>
        </p:nvSpPr>
        <p:spPr>
          <a:xfrm>
            <a:off x="838200" y="533400"/>
            <a:ext cx="6477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insertBeforeSpecificNode</a:t>
            </a:r>
            <a:r>
              <a:rPr lang="en-US" sz="3200" b="1" dirty="0">
                <a:solidFill>
                  <a:srgbClr val="002060"/>
                </a:solidFill>
                <a:latin typeface="Aptos Narrow" panose="020B0004020202020204" pitchFamily="34" charset="0"/>
              </a:rPr>
              <a:t>(data, key):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if start=null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return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if start-&gt;data=key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insertAtBeginning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(data)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=start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Repeat while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!= null and current-&gt;data != key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-&gt;next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!=null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allocate memory for new node 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if n=null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  write Memory Allocation Failed and return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n-&gt;data=data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n-&gt;next=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-next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-&gt;next=n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363AB-D13B-8CEE-A751-D1DFE3A896EA}"/>
              </a:ext>
            </a:extLst>
          </p:cNvPr>
          <p:cNvSpPr txBox="1"/>
          <p:nvPr/>
        </p:nvSpPr>
        <p:spPr>
          <a:xfrm>
            <a:off x="990600" y="561121"/>
            <a:ext cx="5486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insertAtPosition</a:t>
            </a:r>
            <a:r>
              <a:rPr lang="en-US" b="1" dirty="0">
                <a:solidFill>
                  <a:srgbClr val="002060"/>
                </a:solidFill>
                <a:latin typeface="Aptos Narrow" panose="020B0004020202020204" pitchFamily="34" charset="0"/>
              </a:rPr>
              <a:t>(data, pos):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if pos&lt;=0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return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if pos=1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insertAtBeginning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(data)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temp=start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=1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Repeat while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&lt;pos-1 and temp!=null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temp=temp-&gt;next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=i+1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if temp!=null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allocate memory for new node 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if n=null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    write Memory Allocation Failed and return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n-&gt;data=data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n-&gt;next=temp-&gt;next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temp-&gt;next=n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60960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-30760"/>
            <a:ext cx="744220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Insertion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sorted</a:t>
            </a:r>
            <a:r>
              <a:rPr spc="-40" dirty="0"/>
              <a:t> </a:t>
            </a:r>
            <a:r>
              <a:rPr spc="-20" dirty="0"/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3600-C550-3638-BDA9-B4E9E2032FCB}"/>
              </a:ext>
            </a:extLst>
          </p:cNvPr>
          <p:cNvSpPr txBox="1"/>
          <p:nvPr/>
        </p:nvSpPr>
        <p:spPr>
          <a:xfrm>
            <a:off x="838200" y="762000"/>
            <a:ext cx="66294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insertInSortedList</a:t>
            </a:r>
            <a:r>
              <a:rPr lang="en-US" b="1" dirty="0">
                <a:solidFill>
                  <a:srgbClr val="002060"/>
                </a:solidFill>
                <a:latin typeface="Aptos Narrow" panose="020B0004020202020204" pitchFamily="34" charset="0"/>
              </a:rPr>
              <a:t>(data):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if start=null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startAtBeginning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(data)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return</a:t>
            </a:r>
          </a:p>
          <a:p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=null</a:t>
            </a:r>
          </a:p>
          <a:p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=start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Repeat while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-&gt;data &lt; data   and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!=null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-&gt;next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if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curr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insertAtEnd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(data)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return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allocate memory for new node 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if n=null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write Memory Allocation Failed and return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n-&gt;data=data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n-&gt;next=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-&gt;next</a:t>
            </a:r>
          </a:p>
          <a:p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prev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-&gt;next=n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return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463232"/>
            <a:ext cx="2207895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</a:t>
            </a:r>
            <a:r>
              <a:rPr lang="en-US" dirty="0"/>
              <a:t>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E3F5C-BA58-F808-7242-BC3ACCFBA7BF}"/>
              </a:ext>
            </a:extLst>
          </p:cNvPr>
          <p:cNvSpPr txBox="1"/>
          <p:nvPr/>
        </p:nvSpPr>
        <p:spPr>
          <a:xfrm>
            <a:off x="535305" y="1600200"/>
            <a:ext cx="6477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deletionFromBeginning</a:t>
            </a:r>
            <a:r>
              <a:rPr lang="en-US" sz="4400" b="1" dirty="0">
                <a:solidFill>
                  <a:srgbClr val="002060"/>
                </a:solidFill>
                <a:latin typeface="Aptos Narrow" panose="020B0004020202020204" pitchFamily="34" charset="0"/>
              </a:rPr>
              <a:t>():</a:t>
            </a:r>
          </a:p>
          <a:p>
            <a:r>
              <a:rPr lang="en-US" sz="3600" dirty="0">
                <a:solidFill>
                  <a:srgbClr val="002060"/>
                </a:solidFill>
                <a:latin typeface="Aptos Narrow" panose="020B0004020202020204" pitchFamily="34" charset="0"/>
              </a:rPr>
              <a:t>if start=null</a:t>
            </a:r>
          </a:p>
          <a:p>
            <a:r>
              <a:rPr lang="en-US" sz="3600" dirty="0">
                <a:solidFill>
                  <a:srgbClr val="002060"/>
                </a:solidFill>
                <a:latin typeface="Aptos Narrow" panose="020B0004020202020204" pitchFamily="34" charset="0"/>
              </a:rPr>
              <a:t>    	write Underflow and return</a:t>
            </a:r>
          </a:p>
          <a:p>
            <a:r>
              <a:rPr lang="en-US" sz="3600" dirty="0">
                <a:solidFill>
                  <a:srgbClr val="002060"/>
                </a:solidFill>
                <a:latin typeface="Aptos Narrow" panose="020B0004020202020204" pitchFamily="34" charset="0"/>
              </a:rPr>
              <a:t>temp=start</a:t>
            </a:r>
          </a:p>
          <a:p>
            <a:r>
              <a:rPr lang="en-US" sz="3600" dirty="0">
                <a:solidFill>
                  <a:srgbClr val="002060"/>
                </a:solidFill>
                <a:latin typeface="Aptos Narrow" panose="020B0004020202020204" pitchFamily="34" charset="0"/>
              </a:rPr>
              <a:t>start=start-&gt;next</a:t>
            </a:r>
          </a:p>
          <a:p>
            <a:r>
              <a:rPr lang="en-US" sz="3600" dirty="0">
                <a:solidFill>
                  <a:srgbClr val="002060"/>
                </a:solidFill>
                <a:latin typeface="Aptos Narrow" panose="020B0004020202020204" pitchFamily="34" charset="0"/>
              </a:rPr>
              <a:t>free(temp)</a:t>
            </a:r>
          </a:p>
          <a:p>
            <a:r>
              <a:rPr lang="en-US" sz="3600" dirty="0">
                <a:solidFill>
                  <a:srgbClr val="002060"/>
                </a:solidFill>
                <a:latin typeface="Aptos Narrow" panose="020B0004020202020204" pitchFamily="34" charset="0"/>
              </a:rPr>
              <a:t>return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B4225-AACC-DCBC-3B47-876F8DD4605D}"/>
              </a:ext>
            </a:extLst>
          </p:cNvPr>
          <p:cNvSpPr txBox="1"/>
          <p:nvPr/>
        </p:nvSpPr>
        <p:spPr>
          <a:xfrm>
            <a:off x="552856" y="181957"/>
            <a:ext cx="809924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deletionFromEnd</a:t>
            </a:r>
            <a:r>
              <a:rPr lang="en-US" sz="3600" b="1" dirty="0">
                <a:solidFill>
                  <a:srgbClr val="002060"/>
                </a:solidFill>
                <a:latin typeface="Aptos Narrow" panose="020B0004020202020204" pitchFamily="34" charset="0"/>
              </a:rPr>
              <a:t>():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if start=null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    write Underflow and return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if start-&gt;next=null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    free(start)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    start=null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    return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temp=start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Repeat while temp-&gt;next-&gt;next != null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    temp=temp-&gt;next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free(temp-&gt;next)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temp-&gt;next=null</a:t>
            </a:r>
          </a:p>
          <a:p>
            <a:r>
              <a:rPr lang="en-US" sz="3200" dirty="0">
                <a:solidFill>
                  <a:srgbClr val="002060"/>
                </a:solidFill>
                <a:latin typeface="Aptos Narrow" panose="020B0004020202020204" pitchFamily="34" charset="0"/>
              </a:rPr>
              <a:t>return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1962C-AEA1-3BFD-A4E1-142EC5E0967B}"/>
              </a:ext>
            </a:extLst>
          </p:cNvPr>
          <p:cNvSpPr txBox="1"/>
          <p:nvPr/>
        </p:nvSpPr>
        <p:spPr>
          <a:xfrm>
            <a:off x="533400" y="427101"/>
            <a:ext cx="73914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deletionAfterSpecificNode</a:t>
            </a:r>
            <a:r>
              <a:rPr lang="en-US" sz="4000" b="1" dirty="0">
                <a:solidFill>
                  <a:srgbClr val="002060"/>
                </a:solidFill>
                <a:latin typeface="Aptos Narrow" panose="020B0004020202020204" pitchFamily="34" charset="0"/>
              </a:rPr>
              <a:t>(key):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if start=null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   write Underflow and return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temp=start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Repeat while temp != null and temp-&gt;data != key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   temp=temp-&gt;next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if temp!=null and temp-&gt;next!=null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sz="2800" dirty="0" err="1">
                <a:solidFill>
                  <a:srgbClr val="002060"/>
                </a:solidFill>
                <a:latin typeface="Aptos Narrow" panose="020B0004020202020204" pitchFamily="34" charset="0"/>
              </a:rPr>
              <a:t>node_to_delete</a:t>
            </a:r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=   temp-&gt;next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   temp-&gt;next     =   </a:t>
            </a:r>
            <a:r>
              <a:rPr lang="en-US" sz="2800" dirty="0" err="1">
                <a:solidFill>
                  <a:srgbClr val="002060"/>
                </a:solidFill>
                <a:latin typeface="Aptos Narrow" panose="020B0004020202020204" pitchFamily="34" charset="0"/>
              </a:rPr>
              <a:t>node_to_delete</a:t>
            </a:r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-&gt;next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   free(</a:t>
            </a:r>
            <a:r>
              <a:rPr lang="en-US" sz="2800" dirty="0" err="1">
                <a:solidFill>
                  <a:srgbClr val="002060"/>
                </a:solidFill>
                <a:latin typeface="Aptos Narrow" panose="020B0004020202020204" pitchFamily="34" charset="0"/>
              </a:rPr>
              <a:t>node_to_delete</a:t>
            </a:r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)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   return</a:t>
            </a:r>
          </a:p>
          <a:p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write </a:t>
            </a:r>
            <a:r>
              <a:rPr lang="en-US" sz="2800" dirty="0" err="1">
                <a:solidFill>
                  <a:srgbClr val="002060"/>
                </a:solidFill>
                <a:latin typeface="Aptos Narrow" panose="020B0004020202020204" pitchFamily="34" charset="0"/>
              </a:rPr>
              <a:t>NodeNotFound</a:t>
            </a:r>
            <a:r>
              <a:rPr lang="en-US" sz="2800" dirty="0">
                <a:solidFill>
                  <a:srgbClr val="002060"/>
                </a:solidFill>
                <a:latin typeface="Aptos Narrow" panose="020B0004020202020204" pitchFamily="34" charset="0"/>
              </a:rPr>
              <a:t> and return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sorted</a:t>
            </a:r>
            <a:r>
              <a:rPr spc="-5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3A854-A012-DFCF-AF7A-7A0D85CFA360}"/>
              </a:ext>
            </a:extLst>
          </p:cNvPr>
          <p:cNvSpPr txBox="1"/>
          <p:nvPr/>
        </p:nvSpPr>
        <p:spPr>
          <a:xfrm>
            <a:off x="535305" y="1371600"/>
            <a:ext cx="683450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deletionInSortedList</a:t>
            </a:r>
            <a:r>
              <a:rPr lang="en-US" sz="2400" b="1" dirty="0"/>
              <a:t>(key):</a:t>
            </a:r>
          </a:p>
          <a:p>
            <a:r>
              <a:rPr lang="en-US" sz="2400" dirty="0"/>
              <a:t>if start=null</a:t>
            </a:r>
          </a:p>
          <a:p>
            <a:r>
              <a:rPr lang="en-US" sz="2400" dirty="0"/>
              <a:t>    	write Underflow and return</a:t>
            </a:r>
          </a:p>
          <a:p>
            <a:r>
              <a:rPr lang="en-US" sz="2400" dirty="0" err="1"/>
              <a:t>prev</a:t>
            </a:r>
            <a:r>
              <a:rPr lang="en-US" sz="2400" dirty="0"/>
              <a:t>=null</a:t>
            </a:r>
          </a:p>
          <a:p>
            <a:r>
              <a:rPr lang="en-US" sz="2400" dirty="0" err="1"/>
              <a:t>curr</a:t>
            </a:r>
            <a:r>
              <a:rPr lang="en-US" sz="2400" dirty="0"/>
              <a:t>=start</a:t>
            </a:r>
          </a:p>
          <a:p>
            <a:r>
              <a:rPr lang="en-US" sz="2400" dirty="0"/>
              <a:t>Repeat while </a:t>
            </a:r>
            <a:r>
              <a:rPr lang="en-US" sz="2400" dirty="0" err="1"/>
              <a:t>curr</a:t>
            </a:r>
            <a:r>
              <a:rPr lang="en-US" sz="2400" dirty="0"/>
              <a:t> != null and </a:t>
            </a:r>
            <a:r>
              <a:rPr lang="en-US" sz="2400" dirty="0" err="1"/>
              <a:t>curr</a:t>
            </a:r>
            <a:r>
              <a:rPr lang="en-US" sz="2400" dirty="0"/>
              <a:t>-&gt;data != key</a:t>
            </a:r>
          </a:p>
          <a:p>
            <a:r>
              <a:rPr lang="en-US" sz="2400" dirty="0"/>
              <a:t>    	</a:t>
            </a:r>
            <a:r>
              <a:rPr lang="en-US" sz="2400" dirty="0" err="1"/>
              <a:t>prev</a:t>
            </a:r>
            <a:r>
              <a:rPr lang="en-US" sz="2400" dirty="0"/>
              <a:t>=</a:t>
            </a:r>
            <a:r>
              <a:rPr lang="en-US" sz="2400" dirty="0" err="1"/>
              <a:t>curr</a:t>
            </a:r>
            <a:endParaRPr lang="en-US" sz="2400" dirty="0"/>
          </a:p>
          <a:p>
            <a:r>
              <a:rPr lang="en-US" sz="2400" dirty="0"/>
              <a:t>    	</a:t>
            </a:r>
            <a:r>
              <a:rPr lang="en-US" sz="2400" dirty="0" err="1"/>
              <a:t>curr</a:t>
            </a:r>
            <a:r>
              <a:rPr lang="en-US" sz="2400" dirty="0"/>
              <a:t>=</a:t>
            </a:r>
            <a:r>
              <a:rPr lang="en-US" sz="2400" dirty="0" err="1"/>
              <a:t>curr</a:t>
            </a:r>
            <a:r>
              <a:rPr lang="en-US" sz="2400" dirty="0"/>
              <a:t>-&gt;next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curr</a:t>
            </a:r>
            <a:r>
              <a:rPr lang="en-US" sz="2400" dirty="0"/>
              <a:t>!=null</a:t>
            </a:r>
          </a:p>
          <a:p>
            <a:r>
              <a:rPr lang="en-US" sz="2400" dirty="0"/>
              <a:t>    	</a:t>
            </a:r>
            <a:r>
              <a:rPr lang="en-US" sz="2400" dirty="0" err="1"/>
              <a:t>prev</a:t>
            </a:r>
            <a:r>
              <a:rPr lang="en-US" sz="2400" dirty="0"/>
              <a:t>-&gt;next=</a:t>
            </a:r>
            <a:r>
              <a:rPr lang="en-US" sz="2400" dirty="0" err="1"/>
              <a:t>curr</a:t>
            </a:r>
            <a:r>
              <a:rPr lang="en-US" sz="2400" dirty="0"/>
              <a:t>-&gt;next</a:t>
            </a:r>
          </a:p>
          <a:p>
            <a:r>
              <a:rPr lang="en-US" sz="2400" dirty="0"/>
              <a:t>    	free(</a:t>
            </a:r>
            <a:r>
              <a:rPr lang="en-US" sz="2400" dirty="0" err="1"/>
              <a:t>curr</a:t>
            </a:r>
            <a:r>
              <a:rPr lang="en-US" sz="2400" dirty="0"/>
              <a:t>)</a:t>
            </a:r>
          </a:p>
          <a:p>
            <a:r>
              <a:rPr lang="en-US" sz="2400" dirty="0"/>
              <a:t>    	return</a:t>
            </a:r>
          </a:p>
          <a:p>
            <a:r>
              <a:rPr lang="en-US" sz="2400" dirty="0"/>
              <a:t>write </a:t>
            </a:r>
            <a:r>
              <a:rPr lang="en-US" sz="2400" dirty="0" err="1"/>
              <a:t>NodeNotFound</a:t>
            </a:r>
            <a:r>
              <a:rPr lang="en-US" sz="2400" dirty="0"/>
              <a:t> and return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Complexity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array</a:t>
            </a:r>
            <a:r>
              <a:rPr spc="-60" dirty="0"/>
              <a:t> </a:t>
            </a:r>
            <a:r>
              <a:rPr dirty="0"/>
              <a:t>Vs</a:t>
            </a:r>
            <a:r>
              <a:rPr spc="-65" dirty="0"/>
              <a:t> </a:t>
            </a:r>
            <a:r>
              <a:rPr spc="-25" dirty="0"/>
              <a:t>SLL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rcRect b="47447"/>
          <a:stretch/>
        </p:blipFill>
        <p:spPr>
          <a:xfrm>
            <a:off x="457200" y="1746504"/>
            <a:ext cx="7620000" cy="23682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Circular</a:t>
            </a:r>
            <a:r>
              <a:rPr spc="-75" dirty="0"/>
              <a:t> </a:t>
            </a:r>
            <a:r>
              <a:rPr dirty="0"/>
              <a:t>linked</a:t>
            </a:r>
            <a:r>
              <a:rPr spc="-7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615440"/>
            <a:ext cx="731647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circular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singly-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list,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first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instead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pointing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  <a:buClr>
                <a:srgbClr val="A9A47B"/>
              </a:buClr>
              <a:buFont typeface="Arial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240029" marR="474345" indent="-227329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circular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end,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two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pointers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4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4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point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last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respectively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(but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necessarily).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60" y="4797552"/>
            <a:ext cx="5925312" cy="1581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Inserting</a:t>
            </a:r>
            <a:r>
              <a:rPr spc="-45" dirty="0"/>
              <a:t> </a:t>
            </a:r>
            <a:r>
              <a:rPr dirty="0"/>
              <a:t>at</a:t>
            </a:r>
            <a:r>
              <a:rPr spc="-50" dirty="0"/>
              <a:t> </a:t>
            </a:r>
            <a:r>
              <a:rPr dirty="0"/>
              <a:t>beginning</a:t>
            </a:r>
            <a:r>
              <a:rPr spc="-4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" y="1524000"/>
            <a:ext cx="6856095" cy="5181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Linked</a:t>
            </a:r>
            <a:r>
              <a:rPr spc="-40" dirty="0"/>
              <a:t> </a:t>
            </a: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:</a:t>
            </a:r>
            <a:r>
              <a:rPr spc="-35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705" y="1615440"/>
            <a:ext cx="74390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0500" indent="-3429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2472690" algn="l"/>
                <a:tab pos="3147695" algn="l"/>
                <a:tab pos="497459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BE"/>
                </a:solidFill>
                <a:latin typeface="Calibri"/>
                <a:cs typeface="Calibri"/>
              </a:rPr>
              <a:t>list</a:t>
            </a:r>
            <a:r>
              <a:rPr sz="2400" b="1" spc="-15" dirty="0">
                <a:solidFill>
                  <a:srgbClr val="006E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BE"/>
                </a:solidFill>
                <a:latin typeface="Calibri"/>
                <a:cs typeface="Calibri"/>
              </a:rPr>
              <a:t>or</a:t>
            </a:r>
            <a:r>
              <a:rPr sz="2400" b="1" spc="-20" dirty="0">
                <a:solidFill>
                  <a:srgbClr val="006E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BE"/>
                </a:solidFill>
                <a:latin typeface="Calibri"/>
                <a:cs typeface="Calibri"/>
              </a:rPr>
              <a:t>collection</a:t>
            </a:r>
            <a:r>
              <a:rPr sz="2400" b="1" spc="-15" dirty="0">
                <a:solidFill>
                  <a:srgbClr val="006E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BE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006EBE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BE"/>
                </a:solidFill>
                <a:latin typeface="Calibri"/>
                <a:cs typeface="Calibri"/>
              </a:rPr>
              <a:t>data</a:t>
            </a:r>
            <a:r>
              <a:rPr sz="2400" b="1" spc="-15" dirty="0">
                <a:solidFill>
                  <a:srgbClr val="006EBE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BE"/>
                </a:solidFill>
                <a:latin typeface="Calibri"/>
                <a:cs typeface="Calibri"/>
              </a:rPr>
              <a:t>items</a:t>
            </a:r>
            <a:r>
              <a:rPr sz="2400" b="1" dirty="0">
                <a:solidFill>
                  <a:srgbClr val="006EBE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stored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scattered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locations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(positions)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establishing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EBE"/>
                </a:solidFill>
                <a:latin typeface="Calibri"/>
                <a:cs typeface="Calibri"/>
              </a:rPr>
              <a:t>link</a:t>
            </a:r>
            <a:r>
              <a:rPr sz="2400" dirty="0">
                <a:solidFill>
                  <a:srgbClr val="006EBE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EBE"/>
                </a:solidFill>
                <a:latin typeface="Calibri"/>
                <a:cs typeface="Calibri"/>
              </a:rPr>
              <a:t>items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Inserting</a:t>
            </a:r>
            <a:r>
              <a:rPr spc="-55" dirty="0"/>
              <a:t> </a:t>
            </a:r>
            <a:r>
              <a:rPr dirty="0"/>
              <a:t>at</a:t>
            </a:r>
            <a:r>
              <a:rPr spc="-55" dirty="0"/>
              <a:t> </a:t>
            </a:r>
            <a:r>
              <a:rPr dirty="0"/>
              <a:t>end-</a:t>
            </a:r>
            <a:r>
              <a:rPr spc="-60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518" y="1300400"/>
            <a:ext cx="7442199" cy="47543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113347"/>
            <a:ext cx="6417310" cy="1426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65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beginning</a:t>
            </a:r>
            <a:r>
              <a:rPr spc="-55" dirty="0"/>
              <a:t> </a:t>
            </a:r>
            <a:r>
              <a:rPr spc="-50" dirty="0"/>
              <a:t>-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19" y="2133600"/>
            <a:ext cx="4907280" cy="32400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55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end-</a:t>
            </a:r>
            <a:r>
              <a:rPr spc="-55" dirty="0"/>
              <a:t> </a:t>
            </a:r>
            <a:r>
              <a:rPr spc="-25" dirty="0"/>
              <a:t>CLL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088" y="2961132"/>
            <a:ext cx="3314700" cy="20772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spc="-75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dirty="0"/>
              <a:t>linked</a:t>
            </a:r>
            <a:r>
              <a:rPr spc="-7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617344"/>
            <a:ext cx="7268209" cy="1468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pointer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TOP.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5"/>
              </a:spcBef>
              <a:buClr>
                <a:srgbClr val="A9A47B"/>
              </a:buClr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241300" marR="206375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insertions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deletions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done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pointed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TOP.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TOP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NULL,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indicates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stack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empty.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Operations</a:t>
            </a:r>
            <a:r>
              <a:rPr spc="-7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linked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" y="2023655"/>
            <a:ext cx="6894195" cy="2234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Push (top, data) :</a:t>
            </a:r>
          </a:p>
          <a:p>
            <a:pPr marL="12700" marR="5080">
              <a:lnSpc>
                <a:spcPct val="106600"/>
              </a:lnSpc>
              <a:spcBef>
                <a:spcPts val="100"/>
              </a:spcBef>
            </a:pPr>
            <a:endParaRPr lang="en-US" sz="22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Allocate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new node n</a:t>
            </a:r>
          </a:p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n-&gt;data=data</a:t>
            </a:r>
          </a:p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n-&gt;next=top</a:t>
            </a:r>
          </a:p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lang="en-US" sz="2200" dirty="0">
                <a:solidFill>
                  <a:srgbClr val="2E2B1F"/>
                </a:solidFill>
                <a:latin typeface="Calibri"/>
                <a:cs typeface="Calibri"/>
              </a:rPr>
              <a:t>top=n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Operations</a:t>
            </a:r>
            <a:r>
              <a:rPr spc="-7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linked</a:t>
            </a:r>
            <a:r>
              <a:rPr spc="-65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92580"/>
            <a:ext cx="5598795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Pop(top):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if top=null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		write Underflow and return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temp=top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top=top-&gt;next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free temp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return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Queue</a:t>
            </a:r>
            <a:r>
              <a:rPr spc="-55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dirty="0"/>
              <a:t>linked</a:t>
            </a:r>
            <a:r>
              <a:rPr spc="-6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92580"/>
            <a:ext cx="7346950" cy="117660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38735" indent="-228600">
              <a:lnSpc>
                <a:spcPts val="216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pointer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FRONT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3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38735" indent="-228600">
              <a:lnSpc>
                <a:spcPts val="216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2000" spc="-3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38735" indent="-228600">
              <a:lnSpc>
                <a:spcPts val="216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pointer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REAR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queue.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Operations</a:t>
            </a:r>
            <a:r>
              <a:rPr spc="-7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linked</a:t>
            </a:r>
            <a:r>
              <a:rPr spc="-65" dirty="0"/>
              <a:t> </a:t>
            </a:r>
            <a:r>
              <a:rPr spc="-10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72260"/>
            <a:ext cx="415099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400" b="1" dirty="0">
                <a:solidFill>
                  <a:srgbClr val="2E2B1F"/>
                </a:solidFill>
                <a:latin typeface="Calibri"/>
                <a:cs typeface="Calibri"/>
              </a:rPr>
              <a:t>enqueue(front, rear, data) :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604" y="2269808"/>
            <a:ext cx="7873187" cy="4005583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allocate memory for new node n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if n=null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	write </a:t>
            </a:r>
            <a:r>
              <a:rPr lang="en-US" sz="1900" dirty="0" err="1">
                <a:latin typeface="Calibri"/>
                <a:cs typeface="Calibri"/>
              </a:rPr>
              <a:t>MemoryAllocationFailed</a:t>
            </a:r>
            <a:r>
              <a:rPr lang="en-US" sz="1900" dirty="0">
                <a:latin typeface="Calibri"/>
                <a:cs typeface="Calibri"/>
              </a:rPr>
              <a:t> and return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n-&gt;data=data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endParaRPr lang="en-US" sz="1900" dirty="0">
              <a:latin typeface="Calibri"/>
              <a:cs typeface="Calibri"/>
            </a:endParaRP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if rear=null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	front=rear=n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	n-&gt;next=null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else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	rear-&gt;next=n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	rear=n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	rear-&gt;next=null</a:t>
            </a:r>
          </a:p>
          <a:p>
            <a:pPr marL="12700" marR="1104900">
              <a:lnSpc>
                <a:spcPts val="2200"/>
              </a:lnSpc>
              <a:spcBef>
                <a:spcPts val="234"/>
              </a:spcBef>
            </a:pPr>
            <a:r>
              <a:rPr lang="en-US" sz="1900" dirty="0">
                <a:latin typeface="Calibri"/>
                <a:cs typeface="Calibri"/>
              </a:rPr>
              <a:t>return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Operations</a:t>
            </a:r>
            <a:r>
              <a:rPr spc="-7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linked</a:t>
            </a:r>
            <a:r>
              <a:rPr spc="-65" dirty="0"/>
              <a:t> </a:t>
            </a:r>
            <a:r>
              <a:rPr spc="-10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4" y="1592580"/>
            <a:ext cx="4608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3600" b="1" dirty="0">
                <a:latin typeface="Calibri"/>
                <a:cs typeface="Calibri"/>
              </a:rPr>
              <a:t>dequeue(front, rear):</a:t>
            </a:r>
            <a:endParaRPr sz="36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286000"/>
            <a:ext cx="6629400" cy="207236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sz="2000" dirty="0">
                <a:latin typeface="Calibri"/>
                <a:cs typeface="Calibri"/>
              </a:rPr>
              <a:t>if front=null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sz="2000" dirty="0">
                <a:latin typeface="Calibri"/>
                <a:cs typeface="Calibri"/>
              </a:rPr>
              <a:t>	write Underflow and return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sz="2000" dirty="0">
                <a:latin typeface="Calibri"/>
                <a:cs typeface="Calibri"/>
              </a:rPr>
              <a:t>temp=front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sz="2000" dirty="0">
                <a:latin typeface="Calibri"/>
                <a:cs typeface="Calibri"/>
              </a:rPr>
              <a:t>front=front-&gt;next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sz="2000" dirty="0">
                <a:latin typeface="Calibri"/>
                <a:cs typeface="Calibri"/>
              </a:rPr>
              <a:t>free temp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lang="en-US" sz="2000" dirty="0">
                <a:latin typeface="Calibri"/>
                <a:cs typeface="Calibri"/>
              </a:rPr>
              <a:t>return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linked</a:t>
            </a:r>
            <a:r>
              <a:rPr spc="-6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205" y="1566418"/>
            <a:ext cx="7104380" cy="197682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Addition</a:t>
            </a:r>
            <a:r>
              <a:rPr sz="22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polynomials:</a:t>
            </a:r>
            <a:endParaRPr sz="2200" dirty="0">
              <a:latin typeface="Calibri"/>
              <a:cs typeface="Calibri"/>
            </a:endParaRPr>
          </a:p>
          <a:p>
            <a:pPr marL="266700" marR="17780" indent="-228600">
              <a:lnSpc>
                <a:spcPts val="2380"/>
              </a:lnSpc>
              <a:buClr>
                <a:srgbClr val="A9A47B"/>
              </a:buClr>
              <a:buFont typeface="Arial"/>
              <a:buChar char="•"/>
              <a:tabLst>
                <a:tab pos="2667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representation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polynomials,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term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considered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fields.</a:t>
            </a:r>
            <a:endParaRPr sz="2200" dirty="0">
              <a:latin typeface="Calibri"/>
              <a:cs typeface="Calibri"/>
            </a:endParaRPr>
          </a:p>
          <a:p>
            <a:pPr marL="563245" lvl="1" indent="-227965">
              <a:lnSpc>
                <a:spcPct val="100000"/>
              </a:lnSpc>
              <a:spcBef>
                <a:spcPts val="130"/>
              </a:spcBef>
              <a:buClr>
                <a:srgbClr val="9CBDBC"/>
              </a:buClr>
              <a:buFont typeface="Arial"/>
              <a:buChar char="•"/>
              <a:tabLst>
                <a:tab pos="5632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Coefficient</a:t>
            </a:r>
            <a:r>
              <a:rPr sz="20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endParaRPr sz="2000" dirty="0">
              <a:latin typeface="Calibri"/>
              <a:cs typeface="Calibri"/>
            </a:endParaRPr>
          </a:p>
          <a:p>
            <a:pPr marL="563245" lvl="1" indent="-227965">
              <a:lnSpc>
                <a:spcPct val="100000"/>
              </a:lnSpc>
              <a:spcBef>
                <a:spcPts val="160"/>
              </a:spcBef>
              <a:buClr>
                <a:srgbClr val="9CBDBC"/>
              </a:buClr>
              <a:buFont typeface="Arial"/>
              <a:buChar char="•"/>
              <a:tabLst>
                <a:tab pos="5632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Exponent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endParaRPr sz="2000" dirty="0">
              <a:latin typeface="Calibri"/>
              <a:cs typeface="Calibri"/>
            </a:endParaRPr>
          </a:p>
          <a:p>
            <a:pPr marL="563245" lvl="1" indent="-227965">
              <a:lnSpc>
                <a:spcPct val="100000"/>
              </a:lnSpc>
              <a:spcBef>
                <a:spcPts val="160"/>
              </a:spcBef>
              <a:buClr>
                <a:srgbClr val="9CBDBC"/>
              </a:buClr>
              <a:buFont typeface="Arial"/>
              <a:buChar char="•"/>
              <a:tabLst>
                <a:tab pos="5632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Link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4191000"/>
            <a:ext cx="493712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660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Consider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polynomial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6x</a:t>
            </a:r>
            <a:r>
              <a:rPr sz="2100" baseline="21825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100" spc="240" baseline="218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9x</a:t>
            </a:r>
            <a:r>
              <a:rPr sz="2100" baseline="21825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100" spc="240" baseline="218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7x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5105" y="4680839"/>
            <a:ext cx="5562600" cy="8366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Types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linked</a:t>
            </a:r>
            <a:r>
              <a:rPr spc="-6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005" y="1615440"/>
            <a:ext cx="5367020" cy="231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indent="-278130">
              <a:lnSpc>
                <a:spcPct val="100000"/>
              </a:lnSpc>
              <a:spcBef>
                <a:spcPts val="100"/>
              </a:spcBef>
              <a:buClr>
                <a:srgbClr val="09D0D9"/>
              </a:buClr>
              <a:buSzPct val="91666"/>
              <a:buFont typeface="Segoe UI Symbol"/>
              <a:buChar char="⚫"/>
              <a:tabLst>
                <a:tab pos="290830" algn="l"/>
              </a:tabLst>
            </a:pP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There</a:t>
            </a:r>
            <a:r>
              <a:rPr sz="24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are</a:t>
            </a:r>
            <a:r>
              <a:rPr sz="24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two</a:t>
            </a:r>
            <a:r>
              <a:rPr sz="2400" spc="-4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basic</a:t>
            </a:r>
            <a:r>
              <a:rPr sz="24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types</a:t>
            </a:r>
            <a:r>
              <a:rPr sz="24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of</a:t>
            </a:r>
            <a:r>
              <a:rPr sz="2400" spc="-4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linked</a:t>
            </a:r>
            <a:r>
              <a:rPr sz="24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onstantia"/>
                <a:cs typeface="Constantia"/>
              </a:rPr>
              <a:t>list</a:t>
            </a:r>
            <a:endParaRPr sz="24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45"/>
              </a:spcBef>
              <a:buFont typeface="Segoe UI Symbol"/>
              <a:buChar char="⚫"/>
            </a:pPr>
            <a:endParaRPr sz="2400" dirty="0">
              <a:latin typeface="Constantia"/>
              <a:cs typeface="Constantia"/>
            </a:endParaRPr>
          </a:p>
          <a:p>
            <a:pPr marL="393065" indent="-380365">
              <a:lnSpc>
                <a:spcPct val="100000"/>
              </a:lnSpc>
              <a:buClr>
                <a:srgbClr val="09D0D9"/>
              </a:buClr>
              <a:buSzPct val="93750"/>
              <a:buFont typeface="Segoe UI Symbol"/>
              <a:buChar char="⚫"/>
              <a:tabLst>
                <a:tab pos="393065" algn="l"/>
              </a:tabLst>
            </a:pPr>
            <a:r>
              <a:rPr sz="3200" dirty="0">
                <a:solidFill>
                  <a:srgbClr val="2E2B1F"/>
                </a:solidFill>
                <a:latin typeface="Constantia"/>
                <a:cs typeface="Constantia"/>
              </a:rPr>
              <a:t>Singly</a:t>
            </a:r>
            <a:r>
              <a:rPr sz="3200" spc="-6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E2B1F"/>
                </a:solidFill>
                <a:latin typeface="Constantia"/>
                <a:cs typeface="Constantia"/>
              </a:rPr>
              <a:t>Linked</a:t>
            </a:r>
            <a:r>
              <a:rPr sz="3200" spc="-5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onstantia"/>
                <a:cs typeface="Constantia"/>
              </a:rPr>
              <a:t>list</a:t>
            </a:r>
            <a:endParaRPr sz="3200" dirty="0">
              <a:latin typeface="Constantia"/>
              <a:cs typeface="Constantia"/>
            </a:endParaRPr>
          </a:p>
          <a:p>
            <a:pPr marL="1004569" lvl="1" indent="-329565">
              <a:lnSpc>
                <a:spcPct val="100000"/>
              </a:lnSpc>
              <a:spcBef>
                <a:spcPts val="585"/>
              </a:spcBef>
              <a:buClr>
                <a:srgbClr val="09D0D9"/>
              </a:buClr>
              <a:buSzPct val="92857"/>
              <a:buFont typeface="Segoe UI Symbol"/>
              <a:buChar char="⚫"/>
              <a:tabLst>
                <a:tab pos="1004569" algn="l"/>
              </a:tabLst>
            </a:pP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Singly</a:t>
            </a:r>
            <a:r>
              <a:rPr sz="2800" spc="-4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linear</a:t>
            </a:r>
            <a:r>
              <a:rPr sz="2800" spc="-3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linked</a:t>
            </a:r>
            <a:r>
              <a:rPr sz="2800" spc="-3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onstantia"/>
                <a:cs typeface="Constantia"/>
              </a:rPr>
              <a:t>list</a:t>
            </a:r>
            <a:endParaRPr sz="2800" dirty="0">
              <a:latin typeface="Constantia"/>
              <a:cs typeface="Constantia"/>
            </a:endParaRPr>
          </a:p>
          <a:p>
            <a:pPr marL="1004569" lvl="1" indent="-329565">
              <a:lnSpc>
                <a:spcPct val="100000"/>
              </a:lnSpc>
              <a:spcBef>
                <a:spcPts val="560"/>
              </a:spcBef>
              <a:buClr>
                <a:srgbClr val="09D0D9"/>
              </a:buClr>
              <a:buSzPct val="92857"/>
              <a:buFont typeface="Segoe UI Symbol"/>
              <a:buChar char="⚫"/>
              <a:tabLst>
                <a:tab pos="1004569" algn="l"/>
              </a:tabLst>
            </a:pP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Singly</a:t>
            </a:r>
            <a:r>
              <a:rPr sz="2800" spc="-5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Circular</a:t>
            </a:r>
            <a:r>
              <a:rPr sz="28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linked</a:t>
            </a:r>
            <a:r>
              <a:rPr sz="28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onstantia"/>
                <a:cs typeface="Constantia"/>
              </a:rPr>
              <a:t>list</a:t>
            </a:r>
            <a:endParaRPr sz="28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005" y="4633543"/>
            <a:ext cx="5101590" cy="15982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780"/>
              </a:spcBef>
              <a:buClr>
                <a:srgbClr val="09D0D9"/>
              </a:buClr>
              <a:buSzPct val="93750"/>
              <a:buFont typeface="Segoe UI Symbol"/>
              <a:buChar char="⚫"/>
              <a:tabLst>
                <a:tab pos="393065" algn="l"/>
              </a:tabLst>
            </a:pPr>
            <a:r>
              <a:rPr sz="3200" dirty="0">
                <a:solidFill>
                  <a:srgbClr val="2E2B1F"/>
                </a:solidFill>
                <a:latin typeface="Constantia"/>
                <a:cs typeface="Constantia"/>
              </a:rPr>
              <a:t>Doubly</a:t>
            </a:r>
            <a:r>
              <a:rPr sz="3200" spc="-6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E2B1F"/>
                </a:solidFill>
                <a:latin typeface="Constantia"/>
                <a:cs typeface="Constantia"/>
              </a:rPr>
              <a:t>linked</a:t>
            </a:r>
            <a:r>
              <a:rPr sz="3200" spc="-6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3200" spc="-20" dirty="0">
                <a:solidFill>
                  <a:srgbClr val="2E2B1F"/>
                </a:solidFill>
                <a:latin typeface="Constantia"/>
                <a:cs typeface="Constantia"/>
              </a:rPr>
              <a:t>list</a:t>
            </a:r>
            <a:endParaRPr sz="3200">
              <a:latin typeface="Constantia"/>
              <a:cs typeface="Constantia"/>
            </a:endParaRPr>
          </a:p>
          <a:p>
            <a:pPr marL="1004569" lvl="1" indent="-329565">
              <a:lnSpc>
                <a:spcPct val="100000"/>
              </a:lnSpc>
              <a:spcBef>
                <a:spcPts val="585"/>
              </a:spcBef>
              <a:buClr>
                <a:srgbClr val="09D0D9"/>
              </a:buClr>
              <a:buSzPct val="92857"/>
              <a:buFont typeface="Segoe UI Symbol"/>
              <a:buChar char="⚫"/>
              <a:tabLst>
                <a:tab pos="1004569" algn="l"/>
              </a:tabLst>
            </a:pP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Doubly</a:t>
            </a:r>
            <a:r>
              <a:rPr sz="28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linear</a:t>
            </a:r>
            <a:r>
              <a:rPr sz="2800" spc="-4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linked</a:t>
            </a:r>
            <a:r>
              <a:rPr sz="2800" spc="-4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onstantia"/>
                <a:cs typeface="Constantia"/>
              </a:rPr>
              <a:t>list</a:t>
            </a:r>
            <a:endParaRPr sz="2800">
              <a:latin typeface="Constantia"/>
              <a:cs typeface="Constantia"/>
            </a:endParaRPr>
          </a:p>
          <a:p>
            <a:pPr marL="1004569" lvl="1" indent="-329565">
              <a:lnSpc>
                <a:spcPct val="100000"/>
              </a:lnSpc>
              <a:spcBef>
                <a:spcPts val="560"/>
              </a:spcBef>
              <a:buClr>
                <a:srgbClr val="09D0D9"/>
              </a:buClr>
              <a:buSzPct val="92857"/>
              <a:buFont typeface="Segoe UI Symbol"/>
              <a:buChar char="⚫"/>
              <a:tabLst>
                <a:tab pos="1004569" algn="l"/>
              </a:tabLst>
            </a:pP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Doubly</a:t>
            </a:r>
            <a:r>
              <a:rPr sz="2800" spc="-6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Circular</a:t>
            </a:r>
            <a:r>
              <a:rPr sz="2800" spc="-6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dirty="0">
                <a:solidFill>
                  <a:srgbClr val="2E2B1F"/>
                </a:solidFill>
                <a:latin typeface="Constantia"/>
                <a:cs typeface="Constantia"/>
              </a:rPr>
              <a:t>linked</a:t>
            </a:r>
            <a:r>
              <a:rPr sz="2800" spc="-6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onstantia"/>
                <a:cs typeface="Constantia"/>
              </a:rPr>
              <a:t>list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5288" y="568290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40D90-3BA4-8105-EDDE-2B2BAEA1BE6A}"/>
              </a:ext>
            </a:extLst>
          </p:cNvPr>
          <p:cNvSpPr txBox="1"/>
          <p:nvPr/>
        </p:nvSpPr>
        <p:spPr>
          <a:xfrm>
            <a:off x="415005" y="487573"/>
            <a:ext cx="831399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ptos Narrow" panose="020B0004020202020204" pitchFamily="34" charset="0"/>
              </a:rPr>
              <a:t>ADDITION_OF_TWO_POLYNOMIAL():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//input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Read no. of terms of first Polynomial P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Read coefficient and exponent of P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Read no. of terms of second Polynomial Q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Read coefficient and exponent of Q</a:t>
            </a:r>
          </a:p>
          <a:p>
            <a:endParaRPr lang="en-US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make a Resultant Polynomial R</a:t>
            </a:r>
          </a:p>
          <a:p>
            <a:endParaRPr lang="en-US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set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temporart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pointers </a:t>
            </a:r>
            <a:r>
              <a:rPr lang="en-US" dirty="0" err="1">
                <a:solidFill>
                  <a:srgbClr val="002060"/>
                </a:solidFill>
                <a:latin typeface="Aptos Narrow" panose="020B0004020202020204" pitchFamily="34" charset="0"/>
              </a:rPr>
              <a:t>p,q</a:t>
            </a:r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to traverse P,Q respectively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compare the exponent of two nodes pointed by p and q until p=null or q=null: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	if exponent of p = exponent of q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		add coefficient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		add sum and common exponent into R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	if exponent of p &gt; exponent of q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		add p's content into R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	if exponent of p &lt; exponent of q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        		add q's content into R</a:t>
            </a:r>
          </a:p>
          <a:p>
            <a:r>
              <a:rPr lang="en-US" dirty="0">
                <a:solidFill>
                  <a:srgbClr val="002060"/>
                </a:solidFill>
                <a:latin typeface="Aptos Narrow" panose="020B0004020202020204" pitchFamily="34" charset="0"/>
              </a:rPr>
              <a:t>Append remaining terms either from P or Q (if any) into 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Doubly</a:t>
            </a:r>
            <a:r>
              <a:rPr spc="-45" dirty="0"/>
              <a:t> </a:t>
            </a:r>
            <a:r>
              <a:rPr dirty="0"/>
              <a:t>linked</a:t>
            </a:r>
            <a:r>
              <a:rPr spc="-5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05" y="1615440"/>
            <a:ext cx="7463790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54305" indent="-227329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Doubly</a:t>
            </a:r>
            <a:r>
              <a:rPr sz="24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4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4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consists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4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sequentially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400">
              <a:latin typeface="Calibri"/>
              <a:cs typeface="Calibri"/>
            </a:endParaRPr>
          </a:p>
          <a:p>
            <a:pPr marL="118745" indent="-114300" algn="just">
              <a:lnSpc>
                <a:spcPct val="100000"/>
              </a:lnSpc>
              <a:buClr>
                <a:srgbClr val="A9A47B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fields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::</a:t>
            </a:r>
            <a:endParaRPr sz="2400">
              <a:latin typeface="Calibri"/>
              <a:cs typeface="Calibri"/>
            </a:endParaRPr>
          </a:p>
          <a:p>
            <a:pPr marL="448945" lvl="1" indent="-227329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44894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only.</a:t>
            </a:r>
            <a:endParaRPr sz="2400">
              <a:latin typeface="Calibri"/>
              <a:cs typeface="Calibri"/>
            </a:endParaRPr>
          </a:p>
          <a:p>
            <a:pPr marL="633730" marR="5080" lvl="2" indent="-183515" algn="just">
              <a:lnSpc>
                <a:spcPct val="120000"/>
              </a:lnSpc>
              <a:spcBef>
                <a:spcPts val="384"/>
              </a:spcBef>
              <a:buClr>
                <a:srgbClr val="9CBDBC"/>
              </a:buClr>
              <a:buFont typeface="Arial"/>
              <a:buChar char="•"/>
              <a:tabLst>
                <a:tab pos="6350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links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pointer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references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400" spc="6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sequence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05" y="5504815"/>
            <a:ext cx="713994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687260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beginning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ending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nodes'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24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next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links,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respectively,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point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kind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terminator,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typically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sentinel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facilitate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traversal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of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463232"/>
            <a:ext cx="426847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1040" algn="l"/>
              </a:tabLst>
            </a:pPr>
            <a:r>
              <a:rPr dirty="0"/>
              <a:t>Structure</a:t>
            </a:r>
            <a:r>
              <a:rPr spc="-8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DLL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305" y="1577975"/>
            <a:ext cx="1975485" cy="26231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struct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1115" marR="5080">
              <a:lnSpc>
                <a:spcPts val="3640"/>
              </a:lnSpc>
              <a:spcBef>
                <a:spcPts val="204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data; node*next; node*previous;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4436364"/>
            <a:ext cx="4401311" cy="15834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0386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DLL</a:t>
            </a:r>
            <a:r>
              <a:rPr spc="-5" dirty="0"/>
              <a:t> </a:t>
            </a:r>
            <a:r>
              <a:rPr dirty="0"/>
              <a:t>vs.</a:t>
            </a:r>
            <a:r>
              <a:rPr spc="-10" dirty="0"/>
              <a:t> </a:t>
            </a:r>
            <a:r>
              <a:rPr spc="-25" dirty="0"/>
              <a:t>SLL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005" y="1522095"/>
            <a:ext cx="7359015" cy="21342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90830" indent="-278130">
              <a:lnSpc>
                <a:spcPct val="100000"/>
              </a:lnSpc>
              <a:spcBef>
                <a:spcPts val="835"/>
              </a:spcBef>
              <a:buClr>
                <a:srgbClr val="09D0D9"/>
              </a:buClr>
              <a:buSzPct val="91666"/>
              <a:buFont typeface="Segoe UI Symbol"/>
              <a:buChar char="⚫"/>
              <a:tabLst>
                <a:tab pos="29083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Advantages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DLL:</a:t>
            </a:r>
            <a:endParaRPr sz="2400">
              <a:latin typeface="Calibri"/>
              <a:cs typeface="Calibri"/>
            </a:endParaRPr>
          </a:p>
          <a:p>
            <a:pPr marL="584200" marR="5080" lvl="1" indent="-274320">
              <a:lnSpc>
                <a:spcPct val="100000"/>
              </a:lnSpc>
              <a:spcBef>
                <a:spcPts val="735"/>
              </a:spcBef>
              <a:buSzPct val="91666"/>
              <a:buFont typeface="Segoe UI Symbol"/>
              <a:buChar char="⚫"/>
              <a:tabLst>
                <a:tab pos="584200" algn="l"/>
                <a:tab pos="588010" algn="l"/>
                <a:tab pos="1825625" algn="l"/>
                <a:tab pos="3937000" algn="l"/>
                <a:tab pos="6254750" algn="l"/>
              </a:tabLst>
            </a:pPr>
            <a:r>
              <a:rPr sz="2400" dirty="0">
                <a:solidFill>
                  <a:srgbClr val="09D0D9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traversed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either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direction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(may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essential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programs)</a:t>
            </a:r>
            <a:endParaRPr sz="2400">
              <a:latin typeface="Calibri"/>
              <a:cs typeface="Calibri"/>
            </a:endParaRPr>
          </a:p>
          <a:p>
            <a:pPr marL="584200" marR="759460" lvl="1" indent="-274320">
              <a:lnSpc>
                <a:spcPct val="100000"/>
              </a:lnSpc>
              <a:spcBef>
                <a:spcPts val="735"/>
              </a:spcBef>
              <a:buSzPct val="91666"/>
              <a:buFont typeface="Segoe UI Symbol"/>
              <a:buChar char="⚫"/>
              <a:tabLst>
                <a:tab pos="584200" algn="l"/>
                <a:tab pos="588010" algn="l"/>
                <a:tab pos="3603625" algn="l"/>
                <a:tab pos="3877310" algn="l"/>
              </a:tabLst>
            </a:pPr>
            <a:r>
              <a:rPr sz="2400" dirty="0">
                <a:solidFill>
                  <a:srgbClr val="09D0D9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operations,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deletion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inserting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node,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become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easier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005" y="4089400"/>
            <a:ext cx="7451090" cy="251523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0830" indent="-278130">
              <a:lnSpc>
                <a:spcPct val="100000"/>
              </a:lnSpc>
              <a:spcBef>
                <a:spcPts val="685"/>
              </a:spcBef>
              <a:buClr>
                <a:srgbClr val="09D0D9"/>
              </a:buClr>
              <a:buSzPct val="91666"/>
              <a:buFont typeface="Segoe UI Symbol"/>
              <a:buChar char="⚫"/>
              <a:tabLst>
                <a:tab pos="29083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Disadvantages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DLL:</a:t>
            </a:r>
            <a:endParaRPr sz="2400">
              <a:latin typeface="Calibri"/>
              <a:cs typeface="Calibri"/>
            </a:endParaRPr>
          </a:p>
          <a:p>
            <a:pPr marL="658495" lvl="1" indent="-253365">
              <a:lnSpc>
                <a:spcPct val="100000"/>
              </a:lnSpc>
              <a:spcBef>
                <a:spcPts val="585"/>
              </a:spcBef>
              <a:buClr>
                <a:srgbClr val="0E6DC5"/>
              </a:buClr>
              <a:buSzPct val="83333"/>
              <a:buFont typeface="Segoe UI Symbol"/>
              <a:buChar char="⚫"/>
              <a:tabLst>
                <a:tab pos="65849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Requires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  <a:p>
            <a:pPr marL="652780" marR="483870" lvl="1" indent="-247015">
              <a:lnSpc>
                <a:spcPct val="100000"/>
              </a:lnSpc>
              <a:spcBef>
                <a:spcPts val="580"/>
              </a:spcBef>
              <a:buSzPct val="83333"/>
              <a:buFont typeface="Segoe UI Symbol"/>
              <a:buChar char="⚫"/>
              <a:tabLst>
                <a:tab pos="652780" algn="l"/>
                <a:tab pos="659130" algn="l"/>
                <a:tab pos="3526790" algn="l"/>
                <a:tab pos="6401435" algn="l"/>
              </a:tabLst>
            </a:pPr>
            <a:r>
              <a:rPr sz="2400" dirty="0">
                <a:solidFill>
                  <a:srgbClr val="0E6DC5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manipulations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slower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(because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links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changed)</a:t>
            </a:r>
            <a:endParaRPr sz="2400">
              <a:latin typeface="Calibri"/>
              <a:cs typeface="Calibri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SzPct val="83333"/>
              <a:buFont typeface="Segoe UI Symbol"/>
              <a:buChar char="⚫"/>
              <a:tabLst>
                <a:tab pos="652780" algn="l"/>
                <a:tab pos="659130" algn="l"/>
                <a:tab pos="4122420" algn="l"/>
              </a:tabLst>
            </a:pPr>
            <a:r>
              <a:rPr sz="2400" dirty="0">
                <a:solidFill>
                  <a:srgbClr val="0E6DC5"/>
                </a:solidFill>
                <a:latin typeface="Calibri"/>
                <a:cs typeface="Calibri"/>
              </a:rPr>
              <a:t>	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Greater</a:t>
            </a:r>
            <a:r>
              <a:rPr sz="24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chance</a:t>
            </a:r>
            <a:r>
              <a:rPr sz="24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	bugs</a:t>
            </a:r>
            <a:r>
              <a:rPr sz="240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(because</a:t>
            </a:r>
            <a:r>
              <a:rPr sz="240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400" spc="2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links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manipulated)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386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Operations</a:t>
            </a:r>
            <a:r>
              <a:rPr spc="-6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25" dirty="0"/>
              <a:t>DLL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54480"/>
            <a:ext cx="3072130" cy="42926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Insertion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beginning</a:t>
            </a:r>
            <a:endParaRPr sz="240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10"/>
              </a:spcBef>
              <a:buClr>
                <a:srgbClr val="9CBDBC"/>
              </a:buClr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Deletion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beginning</a:t>
            </a:r>
            <a:endParaRPr sz="240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end</a:t>
            </a:r>
            <a:endParaRPr sz="2400">
              <a:latin typeface="Calibri"/>
              <a:cs typeface="Calibri"/>
            </a:endParaRPr>
          </a:p>
          <a:p>
            <a:pPr marL="537210" lvl="1" indent="-227329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21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7503" y="5740056"/>
            <a:ext cx="2571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785" y="5911512"/>
            <a:ext cx="277495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r>
              <a:rPr sz="2400" spc="235" dirty="0">
                <a:solidFill>
                  <a:srgbClr val="9CBDB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Insertion</a:t>
            </a:r>
            <a:r>
              <a:rPr spc="-55" dirty="0"/>
              <a:t> </a:t>
            </a:r>
            <a:r>
              <a:rPr dirty="0"/>
              <a:t>at</a:t>
            </a:r>
            <a:r>
              <a:rPr spc="-50" dirty="0"/>
              <a:t> </a:t>
            </a:r>
            <a:r>
              <a:rPr spc="-10" dirty="0"/>
              <a:t>beginning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67814"/>
            <a:ext cx="6120765" cy="44653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94839">
              <a:lnSpc>
                <a:spcPts val="233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Allocate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NEW_NODE=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ts val="221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OVERFLOW</a:t>
            </a:r>
            <a:endParaRPr sz="2000">
              <a:latin typeface="Calibri"/>
              <a:cs typeface="Calibri"/>
            </a:endParaRPr>
          </a:p>
          <a:p>
            <a:pPr marL="812800" marR="4024629">
              <a:lnSpc>
                <a:spcPts val="233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9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-&gt;DATA=VAL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330"/>
              </a:lnSpc>
              <a:spcBef>
                <a:spcPts val="9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-&gt;PREV=NEW_NODE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-&gt;NEXT=NULL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ts val="221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2000">
              <a:latin typeface="Calibri"/>
              <a:cs typeface="Calibri"/>
            </a:endParaRPr>
          </a:p>
          <a:p>
            <a:pPr marL="869950" marR="3985260">
              <a:lnSpc>
                <a:spcPts val="233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9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1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NEW_NODE-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&gt;NEXT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2000">
              <a:latin typeface="Calibri"/>
              <a:cs typeface="Calibri"/>
            </a:endParaRPr>
          </a:p>
          <a:p>
            <a:pPr marL="12700" marR="2021839">
              <a:lnSpc>
                <a:spcPts val="233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&gt;PREV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8: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9: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Insertion</a:t>
            </a:r>
            <a:r>
              <a:rPr spc="-55" dirty="0"/>
              <a:t> </a:t>
            </a:r>
            <a:r>
              <a:rPr dirty="0"/>
              <a:t>at</a:t>
            </a:r>
            <a:r>
              <a:rPr spc="-50" dirty="0"/>
              <a:t> </a:t>
            </a:r>
            <a:r>
              <a:rPr spc="-25" dirty="0"/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75561"/>
            <a:ext cx="4294505" cy="3418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9055">
              <a:lnSpc>
                <a:spcPct val="122300"/>
              </a:lnSpc>
              <a:spcBef>
                <a:spcPts val="100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Allocate</a:t>
            </a:r>
            <a:r>
              <a:rPr sz="1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NEW_NODE=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  <a:p>
            <a:pPr marL="812800" marR="2189480">
              <a:lnSpc>
                <a:spcPct val="1223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1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OVERFLOW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11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-&gt;DATA=VAL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223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NEW_NODE -&gt;PREV=NEW_NODE -&gt;NEXT=NULL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NULL</a:t>
            </a:r>
            <a:endParaRPr sz="1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1400">
              <a:latin typeface="Calibri"/>
              <a:cs typeface="Calibri"/>
            </a:endParaRPr>
          </a:p>
          <a:p>
            <a:pPr marL="852805" marR="2461260">
              <a:lnSpc>
                <a:spcPct val="1223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11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8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!=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05" y="5015229"/>
            <a:ext cx="527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8: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4968366"/>
            <a:ext cx="251714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22300"/>
              </a:lnSpc>
              <a:spcBef>
                <a:spcPts val="100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NEXT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05" y="5490336"/>
            <a:ext cx="2835910" cy="80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300"/>
              </a:lnSpc>
              <a:spcBef>
                <a:spcPts val="100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9: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PREV=PTR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10: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11: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Insertion</a:t>
            </a:r>
            <a:r>
              <a:rPr spc="-65" dirty="0"/>
              <a:t> </a:t>
            </a:r>
            <a:r>
              <a:rPr dirty="0"/>
              <a:t>after</a:t>
            </a:r>
            <a:r>
              <a:rPr spc="-65" dirty="0"/>
              <a:t> </a:t>
            </a:r>
            <a:r>
              <a:rPr dirty="0"/>
              <a:t>specific</a:t>
            </a:r>
            <a:r>
              <a:rPr spc="-60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84325"/>
            <a:ext cx="4598670" cy="29667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421130">
              <a:lnSpc>
                <a:spcPts val="1780"/>
              </a:lnSpc>
              <a:spcBef>
                <a:spcPts val="175"/>
              </a:spcBef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Allocate</a:t>
            </a:r>
            <a:r>
              <a:rPr sz="15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NEW_NODE=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1500">
              <a:latin typeface="Calibri"/>
              <a:cs typeface="Calibri"/>
            </a:endParaRPr>
          </a:p>
          <a:p>
            <a:pPr marL="812800" marR="2402205">
              <a:lnSpc>
                <a:spcPts val="178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15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OVERFLOW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13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15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-&gt;DATA=VAL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ts val="1780"/>
              </a:lnSpc>
              <a:spcBef>
                <a:spcPts val="65"/>
              </a:spcBef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-&gt;PREV=NEW_NODE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-&gt;NEXT=NULL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1500">
              <a:latin typeface="Calibri"/>
              <a:cs typeface="Calibri"/>
            </a:endParaRPr>
          </a:p>
          <a:p>
            <a:pPr marL="812800">
              <a:lnSpc>
                <a:spcPts val="1714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NEW_NODE</a:t>
            </a:r>
            <a:endParaRPr sz="1500">
              <a:latin typeface="Calibri"/>
              <a:cs typeface="Calibri"/>
            </a:endParaRPr>
          </a:p>
          <a:p>
            <a:pPr marL="812800" marR="2694940" indent="43180">
              <a:lnSpc>
                <a:spcPts val="1780"/>
              </a:lnSpc>
              <a:spcBef>
                <a:spcPts val="65"/>
              </a:spcBef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13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4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89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8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DATA!=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NUM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05" y="4523104"/>
            <a:ext cx="562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8: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4523104"/>
            <a:ext cx="2630805" cy="48005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914400">
              <a:lnSpc>
                <a:spcPts val="1780"/>
              </a:lnSpc>
              <a:spcBef>
                <a:spcPts val="175"/>
              </a:spcBef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PTR-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05" y="4975225"/>
            <a:ext cx="3679825" cy="11582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139700">
              <a:lnSpc>
                <a:spcPts val="1780"/>
              </a:lnSpc>
              <a:spcBef>
                <a:spcPts val="175"/>
              </a:spcBef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9: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&gt;NEXT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NEXT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10:SET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NEW_NODE-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PREV=PTR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ts val="178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11: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PREV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12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:SET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25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13:</a:t>
            </a:r>
            <a:r>
              <a:rPr sz="15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62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386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Insertion</a:t>
            </a:r>
            <a:r>
              <a:rPr spc="-65" dirty="0"/>
              <a:t> </a:t>
            </a:r>
            <a:r>
              <a:rPr dirty="0"/>
              <a:t>before</a:t>
            </a:r>
            <a:r>
              <a:rPr spc="-55" dirty="0"/>
              <a:t> </a:t>
            </a:r>
            <a:r>
              <a:rPr dirty="0"/>
              <a:t>specific</a:t>
            </a:r>
            <a:r>
              <a:rPr spc="-55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87499"/>
            <a:ext cx="429450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2905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Allocate</a:t>
            </a:r>
            <a:r>
              <a:rPr sz="1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NEW_NODE=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  <a:p>
            <a:pPr marL="812800" marR="218948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1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OVERFLOW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13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-&gt;DATA=VAL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NEW_NODE -&gt;PREV=NEW_NODE -&gt;NEXT=NULL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NULL</a:t>
            </a:r>
            <a:endParaRPr sz="1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1400">
              <a:latin typeface="Calibri"/>
              <a:cs typeface="Calibri"/>
            </a:endParaRPr>
          </a:p>
          <a:p>
            <a:pPr marL="812800" marR="2461260" indent="40005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13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8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DATA!=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NUM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05" y="4361179"/>
            <a:ext cx="527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8: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4361179"/>
            <a:ext cx="2517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NEXT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05" y="4787900"/>
            <a:ext cx="343535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9: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&gt;NEXT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PTR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10:SET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PREV=PTR-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&gt;PREV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11: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PREV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12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:SET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PREV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13: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64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6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spc="-10" dirty="0"/>
              <a:t>beginning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67942"/>
            <a:ext cx="3563620" cy="32258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UNDERFLOW</a:t>
            </a:r>
            <a:endParaRPr sz="2000">
              <a:latin typeface="Calibri"/>
              <a:cs typeface="Calibri"/>
            </a:endParaRPr>
          </a:p>
          <a:p>
            <a:pPr marL="812800" marR="1410335" indent="57150">
              <a:lnSpc>
                <a:spcPct val="1167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6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START-&gt;PREV=NULL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FREE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Types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linked</a:t>
            </a:r>
            <a:r>
              <a:rPr spc="-6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4276" y="2756916"/>
            <a:ext cx="7153909" cy="2344420"/>
            <a:chOff x="684276" y="2756916"/>
            <a:chExt cx="7153909" cy="23444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8" y="3433572"/>
              <a:ext cx="6362700" cy="11338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532" y="2756916"/>
              <a:ext cx="6463284" cy="1175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276" y="3986783"/>
              <a:ext cx="7153656" cy="111404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28472" y="5373623"/>
            <a:ext cx="7124700" cy="1359535"/>
            <a:chOff x="728472" y="5373623"/>
            <a:chExt cx="7124700" cy="13595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472" y="5373623"/>
              <a:ext cx="7124700" cy="13594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2697" y="5985484"/>
              <a:ext cx="601979" cy="1741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2187" y="5810211"/>
              <a:ext cx="457961" cy="17411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6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spc="-25" dirty="0"/>
              <a:t>end</a:t>
            </a:r>
          </a:p>
        </p:txBody>
      </p:sp>
      <p:sp>
        <p:nvSpPr>
          <p:cNvPr id="3" name="object 3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0032" y="2718816"/>
            <a:ext cx="4972812" cy="25618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6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spc="-25" dirty="0"/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567942"/>
            <a:ext cx="4836160" cy="21590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UNDERFLOW</a:t>
            </a:r>
            <a:endParaRPr sz="2000">
              <a:latin typeface="Calibri"/>
              <a:cs typeface="Calibri"/>
            </a:endParaRPr>
          </a:p>
          <a:p>
            <a:pPr marL="812800" marR="2682875" indent="57150">
              <a:lnSpc>
                <a:spcPct val="1167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7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-&gt;NEXT!=NULL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05" y="3751579"/>
            <a:ext cx="741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3701541"/>
            <a:ext cx="3193415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4400">
              <a:lnSpc>
                <a:spcPct val="116700"/>
              </a:lnSpc>
              <a:spcBef>
                <a:spcPts val="9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NEXT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05" y="4412741"/>
            <a:ext cx="376872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PTR-&gt;PREV-&gt;NEXT=NULL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FREE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70" dirty="0"/>
              <a:t> </a:t>
            </a:r>
            <a:r>
              <a:rPr dirty="0"/>
              <a:t>after</a:t>
            </a:r>
            <a:r>
              <a:rPr spc="-65" dirty="0"/>
              <a:t> </a:t>
            </a:r>
            <a:r>
              <a:rPr dirty="0"/>
              <a:t>specific</a:t>
            </a:r>
            <a:r>
              <a:rPr spc="-65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1:</a:t>
            </a:r>
            <a:r>
              <a:rPr spc="-3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START</a:t>
            </a:r>
            <a:r>
              <a:rPr spc="-30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20" dirty="0"/>
              <a:t>NULL</a:t>
            </a:r>
          </a:p>
          <a:p>
            <a:pPr marL="812800">
              <a:lnSpc>
                <a:spcPct val="100000"/>
              </a:lnSpc>
              <a:spcBef>
                <a:spcPts val="160"/>
              </a:spcBef>
            </a:pPr>
            <a:r>
              <a:rPr dirty="0"/>
              <a:t>Write</a:t>
            </a:r>
            <a:r>
              <a:rPr spc="-55" dirty="0"/>
              <a:t> </a:t>
            </a:r>
            <a:r>
              <a:rPr spc="-10" dirty="0"/>
              <a:t>UNDERFLOW</a:t>
            </a:r>
          </a:p>
          <a:p>
            <a:pPr marL="812800" marR="2716530" indent="57150">
              <a:lnSpc>
                <a:spcPct val="106700"/>
              </a:lnSpc>
            </a:pPr>
            <a:r>
              <a:rPr dirty="0"/>
              <a:t>Go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Step</a:t>
            </a:r>
            <a:r>
              <a:rPr spc="-30" dirty="0"/>
              <a:t> </a:t>
            </a:r>
            <a:r>
              <a:rPr spc="-50" dirty="0"/>
              <a:t>9 </a:t>
            </a:r>
            <a:r>
              <a:rPr dirty="0"/>
              <a:t>[END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IF]</a:t>
            </a: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2:</a:t>
            </a:r>
            <a:r>
              <a:rPr spc="-25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PTR</a:t>
            </a:r>
            <a:r>
              <a:rPr spc="-3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0" dirty="0"/>
              <a:t>START</a:t>
            </a:r>
          </a:p>
          <a:p>
            <a:pPr marL="12700" marR="5080">
              <a:lnSpc>
                <a:spcPct val="106700"/>
              </a:lnSpc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3:</a:t>
            </a:r>
            <a:r>
              <a:rPr spc="-35" dirty="0"/>
              <a:t> </a:t>
            </a:r>
            <a:r>
              <a:rPr dirty="0"/>
              <a:t>Repeat</a:t>
            </a:r>
            <a:r>
              <a:rPr spc="-35" dirty="0"/>
              <a:t>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4</a:t>
            </a:r>
            <a:r>
              <a:rPr spc="-35" dirty="0"/>
              <a:t> </a:t>
            </a:r>
            <a:r>
              <a:rPr dirty="0"/>
              <a:t>while</a:t>
            </a:r>
            <a:r>
              <a:rPr spc="-35" dirty="0"/>
              <a:t> </a:t>
            </a:r>
            <a:r>
              <a:rPr dirty="0"/>
              <a:t>PTR</a:t>
            </a:r>
            <a:r>
              <a:rPr spc="-40" dirty="0"/>
              <a:t> </a:t>
            </a:r>
            <a:r>
              <a:rPr spc="-10" dirty="0"/>
              <a:t>-&gt;DATA!=NUM </a:t>
            </a:r>
            <a:r>
              <a:rPr dirty="0"/>
              <a:t>Step</a:t>
            </a:r>
            <a:r>
              <a:rPr spc="-30" dirty="0"/>
              <a:t> </a:t>
            </a:r>
            <a:r>
              <a:rPr dirty="0"/>
              <a:t>4:</a:t>
            </a:r>
            <a:r>
              <a:rPr spc="190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PTR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10" dirty="0"/>
              <a:t>PTR-</a:t>
            </a:r>
            <a:r>
              <a:rPr dirty="0"/>
              <a:t>&gt;</a:t>
            </a:r>
            <a:r>
              <a:rPr spc="-25" dirty="0"/>
              <a:t> </a:t>
            </a:r>
            <a:r>
              <a:rPr spc="-20" dirty="0"/>
              <a:t>NEXT</a:t>
            </a:r>
          </a:p>
          <a:p>
            <a:pPr marR="1661795" algn="ctr">
              <a:lnSpc>
                <a:spcPct val="100000"/>
              </a:lnSpc>
              <a:spcBef>
                <a:spcPts val="160"/>
              </a:spcBef>
            </a:pPr>
            <a:r>
              <a:rPr dirty="0"/>
              <a:t>[END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LOOP]</a:t>
            </a:r>
          </a:p>
          <a:p>
            <a:pPr marR="1721485" algn="ctr">
              <a:lnSpc>
                <a:spcPct val="100000"/>
              </a:lnSpc>
              <a:spcBef>
                <a:spcPts val="160"/>
              </a:spcBef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5:</a:t>
            </a:r>
            <a:r>
              <a:rPr spc="-3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TEMP=</a:t>
            </a:r>
            <a:r>
              <a:rPr spc="-35" dirty="0"/>
              <a:t> </a:t>
            </a:r>
            <a:r>
              <a:rPr spc="-10" dirty="0"/>
              <a:t>PTR-</a:t>
            </a:r>
            <a:r>
              <a:rPr spc="-20" dirty="0"/>
              <a:t>&gt;NEXT</a:t>
            </a:r>
          </a:p>
          <a:p>
            <a:pPr marL="12700" marR="929640" algn="just">
              <a:lnSpc>
                <a:spcPct val="106700"/>
              </a:lnSpc>
            </a:pPr>
            <a:r>
              <a:rPr dirty="0"/>
              <a:t>Step</a:t>
            </a:r>
            <a:r>
              <a:rPr spc="-30" dirty="0"/>
              <a:t> </a:t>
            </a:r>
            <a:r>
              <a:rPr dirty="0"/>
              <a:t>6:</a:t>
            </a:r>
            <a:r>
              <a:rPr spc="-20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spc="-10" dirty="0"/>
              <a:t>PTR-</a:t>
            </a:r>
            <a:r>
              <a:rPr dirty="0"/>
              <a:t>&gt;NEXT</a:t>
            </a:r>
            <a:r>
              <a:rPr spc="-2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10" dirty="0"/>
              <a:t>TEMP-&gt;NEXT </a:t>
            </a:r>
            <a:r>
              <a:rPr dirty="0"/>
              <a:t>Step</a:t>
            </a:r>
            <a:r>
              <a:rPr spc="-30" dirty="0"/>
              <a:t> </a:t>
            </a:r>
            <a:r>
              <a:rPr dirty="0"/>
              <a:t>7:</a:t>
            </a:r>
            <a:r>
              <a:rPr spc="-20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spc="-10" dirty="0"/>
              <a:t>TEMP-&gt;NEXT-</a:t>
            </a:r>
            <a:r>
              <a:rPr dirty="0"/>
              <a:t>&gt;PREV</a:t>
            </a:r>
            <a:r>
              <a:rPr spc="-2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5" dirty="0"/>
              <a:t>PTR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8:</a:t>
            </a:r>
            <a:r>
              <a:rPr spc="-30" dirty="0"/>
              <a:t> </a:t>
            </a:r>
            <a:r>
              <a:rPr dirty="0"/>
              <a:t>FREE</a:t>
            </a:r>
            <a:r>
              <a:rPr spc="-35" dirty="0"/>
              <a:t> </a:t>
            </a:r>
            <a:r>
              <a:rPr spc="-20" dirty="0"/>
              <a:t>TEMP</a:t>
            </a:r>
          </a:p>
          <a:p>
            <a:pPr marL="12700" algn="just">
              <a:lnSpc>
                <a:spcPct val="100000"/>
              </a:lnSpc>
              <a:spcBef>
                <a:spcPts val="160"/>
              </a:spcBef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9:</a:t>
            </a:r>
            <a:r>
              <a:rPr spc="-30" dirty="0"/>
              <a:t> </a:t>
            </a:r>
            <a:r>
              <a:rPr spc="-20" dirty="0"/>
              <a:t>EXIT</a:t>
            </a: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Deletion</a:t>
            </a:r>
            <a:r>
              <a:rPr spc="-65" dirty="0"/>
              <a:t> </a:t>
            </a:r>
            <a:r>
              <a:rPr dirty="0"/>
              <a:t>before</a:t>
            </a:r>
            <a:r>
              <a:rPr spc="-60" dirty="0"/>
              <a:t> </a:t>
            </a:r>
            <a:r>
              <a:rPr dirty="0"/>
              <a:t>specific</a:t>
            </a:r>
            <a:r>
              <a:rPr spc="-60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1:</a:t>
            </a:r>
            <a:r>
              <a:rPr spc="-3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START</a:t>
            </a:r>
            <a:r>
              <a:rPr spc="-30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20" dirty="0"/>
              <a:t>NULL</a:t>
            </a:r>
          </a:p>
          <a:p>
            <a:pPr marL="812800" algn="just">
              <a:lnSpc>
                <a:spcPct val="100000"/>
              </a:lnSpc>
              <a:spcBef>
                <a:spcPts val="445"/>
              </a:spcBef>
            </a:pPr>
            <a:r>
              <a:rPr dirty="0"/>
              <a:t>Write</a:t>
            </a:r>
            <a:r>
              <a:rPr spc="-55" dirty="0"/>
              <a:t> </a:t>
            </a:r>
            <a:r>
              <a:rPr spc="-10" dirty="0"/>
              <a:t>UNDERFLOW</a:t>
            </a:r>
          </a:p>
          <a:p>
            <a:pPr marL="812800" marR="2716530" indent="57150" algn="just">
              <a:lnSpc>
                <a:spcPct val="118500"/>
              </a:lnSpc>
              <a:spcBef>
                <a:spcPts val="5"/>
              </a:spcBef>
            </a:pPr>
            <a:r>
              <a:rPr dirty="0"/>
              <a:t>Go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Step</a:t>
            </a:r>
            <a:r>
              <a:rPr spc="-30" dirty="0"/>
              <a:t> </a:t>
            </a:r>
            <a:r>
              <a:rPr spc="-50" dirty="0"/>
              <a:t>9 </a:t>
            </a:r>
            <a:r>
              <a:rPr dirty="0"/>
              <a:t>[END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IF]</a:t>
            </a: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2:</a:t>
            </a:r>
            <a:r>
              <a:rPr spc="-25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PTR</a:t>
            </a:r>
            <a:r>
              <a:rPr spc="-3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0" dirty="0"/>
              <a:t>START</a:t>
            </a:r>
          </a:p>
          <a:p>
            <a:pPr marL="12700" marR="5080" algn="just">
              <a:lnSpc>
                <a:spcPct val="118500"/>
              </a:lnSpc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3:</a:t>
            </a:r>
            <a:r>
              <a:rPr spc="-35" dirty="0"/>
              <a:t> </a:t>
            </a:r>
            <a:r>
              <a:rPr dirty="0"/>
              <a:t>Repeat</a:t>
            </a:r>
            <a:r>
              <a:rPr spc="-35" dirty="0"/>
              <a:t>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4</a:t>
            </a:r>
            <a:r>
              <a:rPr spc="-35" dirty="0"/>
              <a:t> </a:t>
            </a:r>
            <a:r>
              <a:rPr dirty="0"/>
              <a:t>while</a:t>
            </a:r>
            <a:r>
              <a:rPr spc="-35" dirty="0"/>
              <a:t> </a:t>
            </a:r>
            <a:r>
              <a:rPr dirty="0"/>
              <a:t>PTR</a:t>
            </a:r>
            <a:r>
              <a:rPr spc="-40" dirty="0"/>
              <a:t> </a:t>
            </a:r>
            <a:r>
              <a:rPr spc="-10" dirty="0"/>
              <a:t>-&gt;DATA!=NUM </a:t>
            </a:r>
            <a:r>
              <a:rPr dirty="0"/>
              <a:t>Step</a:t>
            </a:r>
            <a:r>
              <a:rPr spc="-30" dirty="0"/>
              <a:t> </a:t>
            </a:r>
            <a:r>
              <a:rPr dirty="0"/>
              <a:t>4:</a:t>
            </a:r>
            <a:r>
              <a:rPr spc="190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PTR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10" dirty="0"/>
              <a:t>PTR-</a:t>
            </a:r>
            <a:r>
              <a:rPr dirty="0"/>
              <a:t>&gt;</a:t>
            </a:r>
            <a:r>
              <a:rPr spc="-25" dirty="0"/>
              <a:t> </a:t>
            </a:r>
            <a:r>
              <a:rPr spc="-20" dirty="0"/>
              <a:t>NEXT</a:t>
            </a:r>
          </a:p>
          <a:p>
            <a:pPr marL="812800" algn="just">
              <a:lnSpc>
                <a:spcPct val="100000"/>
              </a:lnSpc>
              <a:spcBef>
                <a:spcPts val="445"/>
              </a:spcBef>
            </a:pPr>
            <a:r>
              <a:rPr dirty="0"/>
              <a:t>[END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LOOP]</a:t>
            </a: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5:</a:t>
            </a:r>
            <a:r>
              <a:rPr spc="-3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TEMP=</a:t>
            </a:r>
            <a:r>
              <a:rPr spc="-35" dirty="0"/>
              <a:t> </a:t>
            </a:r>
            <a:r>
              <a:rPr spc="-10" dirty="0"/>
              <a:t>PTR-</a:t>
            </a:r>
            <a:r>
              <a:rPr spc="-20" dirty="0"/>
              <a:t>&gt;PREV</a:t>
            </a:r>
          </a:p>
          <a:p>
            <a:pPr marL="12700" marR="885190" algn="just">
              <a:lnSpc>
                <a:spcPct val="118500"/>
              </a:lnSpc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6:</a:t>
            </a:r>
            <a:r>
              <a:rPr spc="-3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TEMP</a:t>
            </a:r>
            <a:r>
              <a:rPr spc="-30" dirty="0"/>
              <a:t> </a:t>
            </a:r>
            <a:r>
              <a:rPr spc="-10" dirty="0"/>
              <a:t>-&gt;PREV-</a:t>
            </a:r>
            <a:r>
              <a:rPr dirty="0"/>
              <a:t>&gt;NEXT=</a:t>
            </a:r>
            <a:r>
              <a:rPr spc="-35" dirty="0"/>
              <a:t> </a:t>
            </a:r>
            <a:r>
              <a:rPr spc="-25" dirty="0"/>
              <a:t>PTR </a:t>
            </a: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7:</a:t>
            </a:r>
            <a:r>
              <a:rPr spc="-25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spc="-10" dirty="0"/>
              <a:t>PTR-</a:t>
            </a:r>
            <a:r>
              <a:rPr dirty="0"/>
              <a:t>&gt;PREV</a:t>
            </a:r>
            <a:r>
              <a:rPr spc="-25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dirty="0"/>
              <a:t>TEMP</a:t>
            </a:r>
            <a:r>
              <a:rPr spc="-30" dirty="0"/>
              <a:t> </a:t>
            </a:r>
            <a:r>
              <a:rPr spc="-10" dirty="0"/>
              <a:t>-&gt;PREV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8:</a:t>
            </a:r>
            <a:r>
              <a:rPr spc="-30" dirty="0"/>
              <a:t> </a:t>
            </a:r>
            <a:r>
              <a:rPr dirty="0"/>
              <a:t>FREE</a:t>
            </a:r>
            <a:r>
              <a:rPr spc="-35" dirty="0"/>
              <a:t> </a:t>
            </a:r>
            <a:r>
              <a:rPr spc="-20" dirty="0"/>
              <a:t>TEMP</a:t>
            </a:r>
          </a:p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9:</a:t>
            </a:r>
            <a:r>
              <a:rPr spc="-30" dirty="0"/>
              <a:t> </a:t>
            </a:r>
            <a:r>
              <a:rPr spc="-20" dirty="0"/>
              <a:t>EXIT</a:t>
            </a: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71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Circular</a:t>
            </a:r>
            <a:r>
              <a:rPr spc="-65" dirty="0"/>
              <a:t> </a:t>
            </a:r>
            <a:r>
              <a:rPr dirty="0"/>
              <a:t>doubly</a:t>
            </a:r>
            <a:r>
              <a:rPr spc="-55" dirty="0"/>
              <a:t> </a:t>
            </a:r>
            <a:r>
              <a:rPr dirty="0"/>
              <a:t>linked</a:t>
            </a:r>
            <a:r>
              <a:rPr spc="-6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605" y="1617344"/>
            <a:ext cx="7156450" cy="315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circular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doubly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circular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two-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pointer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sequence.</a:t>
            </a:r>
            <a:endParaRPr sz="2200">
              <a:latin typeface="Calibri"/>
              <a:cs typeface="Calibri"/>
            </a:endParaRPr>
          </a:p>
          <a:p>
            <a:pPr marL="241300" marR="218440" indent="-228600" algn="just">
              <a:lnSpc>
                <a:spcPct val="100000"/>
              </a:lnSpc>
              <a:spcBef>
                <a:spcPts val="4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circular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doubly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does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last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endParaRPr sz="2200">
              <a:latin typeface="Calibri"/>
              <a:cs typeface="Calibri"/>
            </a:endParaRPr>
          </a:p>
          <a:p>
            <a:pPr marL="241300" marR="224154" indent="-228600" algn="just">
              <a:lnSpc>
                <a:spcPct val="100000"/>
              </a:lnSpc>
              <a:spcBef>
                <a:spcPts val="4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Rather,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stores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i.e.,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START.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Similarly,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previous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stores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5085588"/>
            <a:ext cx="5614416" cy="10805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543242"/>
            <a:ext cx="7429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3960" algn="l"/>
              </a:tabLst>
            </a:pPr>
            <a:r>
              <a:rPr sz="3600" dirty="0"/>
              <a:t>Insertion</a:t>
            </a:r>
            <a:r>
              <a:rPr sz="3600" spc="-75" dirty="0"/>
              <a:t> </a:t>
            </a:r>
            <a:r>
              <a:rPr sz="3600" dirty="0"/>
              <a:t>at</a:t>
            </a:r>
            <a:r>
              <a:rPr sz="3600" spc="-75" dirty="0"/>
              <a:t> </a:t>
            </a:r>
            <a:r>
              <a:rPr sz="3600" dirty="0"/>
              <a:t>beginning</a:t>
            </a:r>
            <a:r>
              <a:rPr sz="3600" spc="-70" dirty="0"/>
              <a:t> </a:t>
            </a:r>
            <a:r>
              <a:rPr sz="3600" spc="-25" dirty="0"/>
              <a:t>in</a:t>
            </a:r>
            <a:r>
              <a:rPr sz="3600" dirty="0"/>
              <a:t>	circular</a:t>
            </a:r>
            <a:r>
              <a:rPr sz="3600" spc="-70" dirty="0"/>
              <a:t> </a:t>
            </a:r>
            <a:r>
              <a:rPr sz="3600" spc="-25" dirty="0"/>
              <a:t>DLL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9605" y="1591944"/>
            <a:ext cx="4451985" cy="26384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696720">
              <a:lnSpc>
                <a:spcPct val="101600"/>
              </a:lnSpc>
              <a:spcBef>
                <a:spcPts val="70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Allocate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NEW_NODE=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1300">
              <a:latin typeface="Calibri"/>
              <a:cs typeface="Calibri"/>
            </a:endParaRPr>
          </a:p>
          <a:p>
            <a:pPr marL="812800" marR="2440305">
              <a:lnSpc>
                <a:spcPct val="101600"/>
              </a:lnSpc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OVERFLOW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35" dirty="0">
                <a:solidFill>
                  <a:srgbClr val="2E2B1F"/>
                </a:solidFill>
                <a:latin typeface="Calibri"/>
                <a:cs typeface="Calibri"/>
              </a:rPr>
              <a:t>14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-&gt;DATA=VAL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01600"/>
              </a:lnSpc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-&gt;PREV=NEW_NODE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-&gt;NEXT=NEW_NODE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NULL</a:t>
            </a:r>
            <a:endParaRPr sz="13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1300">
              <a:latin typeface="Calibri"/>
              <a:cs typeface="Calibri"/>
            </a:endParaRPr>
          </a:p>
          <a:p>
            <a:pPr marL="812800" marR="2691765" indent="37465">
              <a:lnSpc>
                <a:spcPct val="101600"/>
              </a:lnSpc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14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START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8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NEXT!=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05" y="4208779"/>
            <a:ext cx="4908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8: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4208779"/>
            <a:ext cx="2405380" cy="4241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914400">
              <a:lnSpc>
                <a:spcPct val="101600"/>
              </a:lnSpc>
              <a:spcBef>
                <a:spcPts val="70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PTR-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05" y="4611370"/>
            <a:ext cx="2802890" cy="12293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9: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NEW_NODE-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PREV=PTR</a:t>
            </a:r>
            <a:r>
              <a:rPr sz="1300" spc="5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10: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NEXT=</a:t>
            </a:r>
            <a:r>
              <a:rPr sz="13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11: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&gt;NEXT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12:</a:t>
            </a:r>
            <a:r>
              <a:rPr sz="130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START-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PREV=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 NEW_NODE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13:</a:t>
            </a:r>
            <a:r>
              <a:rPr sz="1300" spc="25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START=</a:t>
            </a:r>
            <a:r>
              <a:rPr sz="13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2E2B1F"/>
                </a:solidFill>
                <a:latin typeface="Calibri"/>
                <a:cs typeface="Calibri"/>
              </a:rPr>
              <a:t>14:</a:t>
            </a:r>
            <a:r>
              <a:rPr sz="130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74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511492"/>
            <a:ext cx="690054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8305" algn="l"/>
              </a:tabLst>
            </a:pPr>
            <a:r>
              <a:rPr sz="4000" dirty="0"/>
              <a:t>Insertion</a:t>
            </a:r>
            <a:r>
              <a:rPr sz="4000" spc="-75" dirty="0"/>
              <a:t> </a:t>
            </a:r>
            <a:r>
              <a:rPr sz="4000" dirty="0"/>
              <a:t>at</a:t>
            </a:r>
            <a:r>
              <a:rPr sz="4000" spc="-65" dirty="0"/>
              <a:t> </a:t>
            </a:r>
            <a:r>
              <a:rPr sz="4000" dirty="0"/>
              <a:t>end</a:t>
            </a:r>
            <a:r>
              <a:rPr sz="4000" spc="-65" dirty="0"/>
              <a:t> </a:t>
            </a:r>
            <a:r>
              <a:rPr sz="4000" spc="-25" dirty="0"/>
              <a:t>in</a:t>
            </a:r>
            <a:r>
              <a:rPr sz="4000" dirty="0"/>
              <a:t>	circular</a:t>
            </a:r>
            <a:r>
              <a:rPr sz="4000" spc="-80" dirty="0"/>
              <a:t> </a:t>
            </a:r>
            <a:r>
              <a:rPr sz="4000" spc="-25" dirty="0"/>
              <a:t>DLL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9605" y="1587499"/>
            <a:ext cx="479234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75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Allocate</a:t>
            </a:r>
            <a:r>
              <a:rPr sz="1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NEW_NODE=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  <a:p>
            <a:pPr marL="812800" marR="268732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1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OVERFLOW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13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-&gt;DATA=VAL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 NEW_NODE -&gt;PREV=NEW_NODE -&gt;NEXT=NEW_NODE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NULL</a:t>
            </a:r>
            <a:endParaRPr sz="1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</a:t>
            </a:r>
            <a:endParaRPr sz="1400">
              <a:latin typeface="Calibri"/>
              <a:cs typeface="Calibri"/>
            </a:endParaRPr>
          </a:p>
          <a:p>
            <a:pPr marL="812800" marR="2959100" indent="40005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13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8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1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NEXT!=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605" y="4361179"/>
            <a:ext cx="527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8: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9705" y="4361179"/>
            <a:ext cx="25171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NEXT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605" y="4787900"/>
            <a:ext cx="297497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9:</a:t>
            </a:r>
            <a:r>
              <a:rPr sz="1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PREV=PTR</a:t>
            </a:r>
            <a:r>
              <a:rPr sz="1400" spc="5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10: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=START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11: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&gt;NEXT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12: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START-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PREV=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E2B1F"/>
                </a:solidFill>
                <a:latin typeface="Calibri"/>
                <a:cs typeface="Calibri"/>
              </a:rPr>
              <a:t>NEW_NODE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E2B1F"/>
                </a:solidFill>
                <a:latin typeface="Calibri"/>
                <a:cs typeface="Calibri"/>
              </a:rPr>
              <a:t>13:</a:t>
            </a:r>
            <a:r>
              <a:rPr sz="1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76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574992"/>
            <a:ext cx="6990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41875" algn="l"/>
              </a:tabLst>
            </a:pPr>
            <a:r>
              <a:rPr sz="3200" dirty="0"/>
              <a:t>Deletion</a:t>
            </a:r>
            <a:r>
              <a:rPr sz="3200" spc="-60" dirty="0"/>
              <a:t> </a:t>
            </a:r>
            <a:r>
              <a:rPr sz="3200" dirty="0"/>
              <a:t>from</a:t>
            </a:r>
            <a:r>
              <a:rPr sz="3200" spc="-55" dirty="0"/>
              <a:t> </a:t>
            </a:r>
            <a:r>
              <a:rPr sz="3200" dirty="0"/>
              <a:t>beginning</a:t>
            </a:r>
            <a:r>
              <a:rPr sz="3200" spc="-55" dirty="0"/>
              <a:t> </a:t>
            </a:r>
            <a:r>
              <a:rPr sz="3200" spc="-25" dirty="0"/>
              <a:t>in</a:t>
            </a:r>
            <a:r>
              <a:rPr sz="3200" dirty="0"/>
              <a:t>	circular</a:t>
            </a:r>
            <a:r>
              <a:rPr sz="3200" spc="-45" dirty="0"/>
              <a:t> </a:t>
            </a:r>
            <a:r>
              <a:rPr sz="3200" spc="-25" dirty="0"/>
              <a:t>DLL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1:</a:t>
            </a:r>
            <a:r>
              <a:rPr spc="-3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START</a:t>
            </a:r>
            <a:r>
              <a:rPr spc="-30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20" dirty="0"/>
              <a:t>NULL</a:t>
            </a:r>
          </a:p>
          <a:p>
            <a:pPr marL="812800">
              <a:lnSpc>
                <a:spcPct val="100000"/>
              </a:lnSpc>
              <a:spcBef>
                <a:spcPts val="445"/>
              </a:spcBef>
            </a:pPr>
            <a:r>
              <a:rPr dirty="0"/>
              <a:t>Write</a:t>
            </a:r>
            <a:r>
              <a:rPr spc="-55" dirty="0"/>
              <a:t> </a:t>
            </a:r>
            <a:r>
              <a:rPr spc="-10" dirty="0"/>
              <a:t>UNDERFLOW</a:t>
            </a:r>
          </a:p>
          <a:p>
            <a:pPr marL="812800" marR="2716530" indent="57150">
              <a:lnSpc>
                <a:spcPct val="118500"/>
              </a:lnSpc>
              <a:spcBef>
                <a:spcPts val="5"/>
              </a:spcBef>
            </a:pPr>
            <a:r>
              <a:rPr dirty="0"/>
              <a:t>Go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Step</a:t>
            </a:r>
            <a:r>
              <a:rPr spc="-30" dirty="0"/>
              <a:t> </a:t>
            </a:r>
            <a:r>
              <a:rPr spc="-50" dirty="0"/>
              <a:t>9 </a:t>
            </a:r>
            <a:r>
              <a:rPr dirty="0"/>
              <a:t>[END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IF]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2:</a:t>
            </a:r>
            <a:r>
              <a:rPr spc="-25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PTR</a:t>
            </a:r>
            <a:r>
              <a:rPr spc="-3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20" dirty="0"/>
              <a:t>START</a:t>
            </a:r>
          </a:p>
          <a:p>
            <a:pPr marL="12700" marR="5080">
              <a:lnSpc>
                <a:spcPct val="118500"/>
              </a:lnSpc>
            </a:pP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3:</a:t>
            </a:r>
            <a:r>
              <a:rPr spc="-35" dirty="0"/>
              <a:t> </a:t>
            </a:r>
            <a:r>
              <a:rPr dirty="0"/>
              <a:t>Repeat</a:t>
            </a:r>
            <a:r>
              <a:rPr spc="-35" dirty="0"/>
              <a:t>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4</a:t>
            </a:r>
            <a:r>
              <a:rPr spc="-35" dirty="0"/>
              <a:t> </a:t>
            </a:r>
            <a:r>
              <a:rPr dirty="0"/>
              <a:t>while</a:t>
            </a:r>
            <a:r>
              <a:rPr spc="-35" dirty="0"/>
              <a:t> </a:t>
            </a:r>
            <a:r>
              <a:rPr dirty="0"/>
              <a:t>PTR</a:t>
            </a:r>
            <a:r>
              <a:rPr spc="-40" dirty="0"/>
              <a:t> </a:t>
            </a:r>
            <a:r>
              <a:rPr spc="-10" dirty="0"/>
              <a:t>-&gt;DATA!=NUM </a:t>
            </a:r>
            <a:r>
              <a:rPr dirty="0"/>
              <a:t>Step</a:t>
            </a:r>
            <a:r>
              <a:rPr spc="-30" dirty="0"/>
              <a:t> </a:t>
            </a:r>
            <a:r>
              <a:rPr dirty="0"/>
              <a:t>4:</a:t>
            </a:r>
            <a:r>
              <a:rPr spc="190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PTR</a:t>
            </a:r>
            <a:r>
              <a:rPr spc="-3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10" dirty="0"/>
              <a:t>PTR-</a:t>
            </a:r>
            <a:r>
              <a:rPr dirty="0"/>
              <a:t>&gt;</a:t>
            </a:r>
            <a:r>
              <a:rPr spc="-25" dirty="0"/>
              <a:t> </a:t>
            </a:r>
            <a:r>
              <a:rPr spc="-20" dirty="0"/>
              <a:t>NEXT</a:t>
            </a:r>
          </a:p>
          <a:p>
            <a:pPr marL="812800">
              <a:lnSpc>
                <a:spcPct val="100000"/>
              </a:lnSpc>
              <a:spcBef>
                <a:spcPts val="445"/>
              </a:spcBef>
            </a:pPr>
            <a:r>
              <a:rPr dirty="0"/>
              <a:t>[END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0" dirty="0"/>
              <a:t>LOOP]</a:t>
            </a:r>
          </a:p>
          <a:p>
            <a:pPr marL="12700" marR="819785">
              <a:lnSpc>
                <a:spcPct val="118500"/>
              </a:lnSpc>
            </a:pP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5:</a:t>
            </a:r>
            <a:r>
              <a:rPr spc="-3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spc="-10" dirty="0"/>
              <a:t>PTR-</a:t>
            </a:r>
            <a:r>
              <a:rPr dirty="0"/>
              <a:t>&gt;NEXT</a:t>
            </a:r>
            <a:r>
              <a:rPr spc="-25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dirty="0"/>
              <a:t>START</a:t>
            </a:r>
            <a:r>
              <a:rPr spc="-30" dirty="0"/>
              <a:t> </a:t>
            </a:r>
            <a:r>
              <a:rPr spc="-10" dirty="0"/>
              <a:t>-&gt;NEXT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6:</a:t>
            </a:r>
            <a:r>
              <a:rPr spc="-3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spc="-10" dirty="0"/>
              <a:t>START-&gt;NEXT-</a:t>
            </a:r>
            <a:r>
              <a:rPr dirty="0"/>
              <a:t>&gt;PREV=</a:t>
            </a:r>
            <a:r>
              <a:rPr spc="-35" dirty="0"/>
              <a:t> </a:t>
            </a:r>
            <a:r>
              <a:rPr spc="-25" dirty="0"/>
              <a:t>PTR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7:</a:t>
            </a:r>
            <a:r>
              <a:rPr spc="-30" dirty="0"/>
              <a:t> </a:t>
            </a:r>
            <a:r>
              <a:rPr dirty="0"/>
              <a:t>FREE</a:t>
            </a:r>
            <a:r>
              <a:rPr spc="-35" dirty="0"/>
              <a:t> </a:t>
            </a:r>
            <a:r>
              <a:rPr spc="-10" dirty="0"/>
              <a:t>START</a:t>
            </a:r>
          </a:p>
          <a:p>
            <a:pPr marL="12700" marR="1681480">
              <a:lnSpc>
                <a:spcPct val="118500"/>
              </a:lnSpc>
            </a:pPr>
            <a:r>
              <a:rPr dirty="0"/>
              <a:t>Step</a:t>
            </a:r>
            <a:r>
              <a:rPr spc="-45" dirty="0"/>
              <a:t> </a:t>
            </a:r>
            <a:r>
              <a:rPr dirty="0"/>
              <a:t>8:</a:t>
            </a:r>
            <a:r>
              <a:rPr spc="-35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dirty="0"/>
              <a:t>START=</a:t>
            </a:r>
            <a:r>
              <a:rPr spc="-40" dirty="0"/>
              <a:t> </a:t>
            </a:r>
            <a:r>
              <a:rPr spc="-10" dirty="0"/>
              <a:t>PTR-</a:t>
            </a:r>
            <a:r>
              <a:rPr spc="-20" dirty="0"/>
              <a:t>&gt;NEXT </a:t>
            </a:r>
            <a:r>
              <a:rPr dirty="0"/>
              <a:t>Step</a:t>
            </a:r>
            <a:r>
              <a:rPr spc="-40" dirty="0"/>
              <a:t> </a:t>
            </a:r>
            <a:r>
              <a:rPr dirty="0"/>
              <a:t>9:</a:t>
            </a:r>
            <a:r>
              <a:rPr spc="-30" dirty="0"/>
              <a:t> </a:t>
            </a:r>
            <a:r>
              <a:rPr spc="-20" dirty="0"/>
              <a:t>EXIT</a:t>
            </a: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503" y="5682906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78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511492"/>
            <a:ext cx="73818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9635" algn="l"/>
              </a:tabLst>
            </a:pPr>
            <a:r>
              <a:rPr sz="4000" dirty="0"/>
              <a:t>Deletion</a:t>
            </a:r>
            <a:r>
              <a:rPr sz="4000" spc="-95" dirty="0"/>
              <a:t> </a:t>
            </a:r>
            <a:r>
              <a:rPr sz="4000" dirty="0"/>
              <a:t>from</a:t>
            </a:r>
            <a:r>
              <a:rPr sz="4000" spc="-80" dirty="0"/>
              <a:t> </a:t>
            </a:r>
            <a:r>
              <a:rPr sz="4000" dirty="0"/>
              <a:t>end</a:t>
            </a:r>
            <a:r>
              <a:rPr sz="4000" spc="-90" dirty="0"/>
              <a:t> </a:t>
            </a:r>
            <a:r>
              <a:rPr sz="4000" spc="-25" dirty="0"/>
              <a:t>in</a:t>
            </a:r>
            <a:r>
              <a:rPr sz="4000" dirty="0"/>
              <a:t>	circular</a:t>
            </a:r>
            <a:r>
              <a:rPr sz="4000" spc="-80" dirty="0"/>
              <a:t> </a:t>
            </a:r>
            <a:r>
              <a:rPr sz="4000" spc="-25" dirty="0"/>
              <a:t>DLL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9605" y="1567814"/>
            <a:ext cx="4944745" cy="357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ts val="236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endParaRPr sz="2000">
              <a:latin typeface="Calibri"/>
              <a:cs typeface="Calibri"/>
            </a:endParaRPr>
          </a:p>
          <a:p>
            <a:pPr marL="812800" algn="just">
              <a:lnSpc>
                <a:spcPts val="232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UNDERFLOW</a:t>
            </a:r>
            <a:endParaRPr sz="2000">
              <a:latin typeface="Calibri"/>
              <a:cs typeface="Calibri"/>
            </a:endParaRPr>
          </a:p>
          <a:p>
            <a:pPr marL="812800" marR="2791460" indent="57150" algn="just">
              <a:lnSpc>
                <a:spcPts val="2320"/>
              </a:lnSpc>
              <a:spcBef>
                <a:spcPts val="10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9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21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ts val="232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-&gt;NEXT!=START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20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PTR-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endParaRPr sz="2000">
              <a:latin typeface="Calibri"/>
              <a:cs typeface="Calibri"/>
            </a:endParaRPr>
          </a:p>
          <a:p>
            <a:pPr marL="812800" algn="just">
              <a:lnSpc>
                <a:spcPts val="221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2000">
              <a:latin typeface="Calibri"/>
              <a:cs typeface="Calibri"/>
            </a:endParaRPr>
          </a:p>
          <a:p>
            <a:pPr marL="12700" marR="1015365" algn="just">
              <a:lnSpc>
                <a:spcPts val="2320"/>
              </a:lnSpc>
              <a:spcBef>
                <a:spcPts val="1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PTR-&gt;PREV-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&gt;NEXT=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&gt;PREV=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PTR-&gt;PREV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7: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FREE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PTR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ts val="2255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8: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EXIT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4978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Singly</a:t>
            </a:r>
            <a:r>
              <a:rPr spc="-65" dirty="0"/>
              <a:t> </a:t>
            </a:r>
            <a:r>
              <a:rPr dirty="0"/>
              <a:t>Linked</a:t>
            </a:r>
            <a:r>
              <a:rPr spc="-65" dirty="0"/>
              <a:t> </a:t>
            </a:r>
            <a:r>
              <a:rPr spc="-20" dirty="0"/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Creating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20" dirty="0"/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5A2A7-5C58-5F29-1816-30290E6A72BC}"/>
              </a:ext>
            </a:extLst>
          </p:cNvPr>
          <p:cNvSpPr txBox="1"/>
          <p:nvPr/>
        </p:nvSpPr>
        <p:spPr>
          <a:xfrm>
            <a:off x="685800" y="137160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E2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AEE57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7373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AEE5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27A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F7373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4BB5B-0A2C-A9A3-842B-5464AC16D768}"/>
              </a:ext>
            </a:extLst>
          </p:cNvPr>
          <p:cNvSpPr txBox="1"/>
          <p:nvPr/>
        </p:nvSpPr>
        <p:spPr>
          <a:xfrm>
            <a:off x="716560" y="4267200"/>
            <a:ext cx="744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AEE5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27A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F7373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	//pointer to head of linked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7333D-A586-FC7A-6724-FF12E686B2C8}"/>
              </a:ext>
            </a:extLst>
          </p:cNvPr>
          <p:cNvSpPr txBox="1"/>
          <p:nvPr/>
        </p:nvSpPr>
        <p:spPr>
          <a:xfrm>
            <a:off x="838200" y="990600"/>
            <a:ext cx="636610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SINGLY_LINKED_LIST: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insertAtBeginning</a:t>
            </a:r>
            <a:r>
              <a:rPr lang="en-US" b="1" dirty="0"/>
              <a:t>(data):</a:t>
            </a:r>
          </a:p>
          <a:p>
            <a:r>
              <a:rPr lang="en-US" dirty="0"/>
              <a:t>    allocate memory for new node new</a:t>
            </a:r>
          </a:p>
          <a:p>
            <a:r>
              <a:rPr lang="en-US" dirty="0"/>
              <a:t>    if n=null</a:t>
            </a:r>
          </a:p>
          <a:p>
            <a:r>
              <a:rPr lang="en-US" dirty="0"/>
              <a:t>      write Memory Allocation Failed and return</a:t>
            </a:r>
          </a:p>
          <a:p>
            <a:r>
              <a:rPr lang="en-US" dirty="0"/>
              <a:t>    n-&gt;data=data</a:t>
            </a:r>
          </a:p>
          <a:p>
            <a:r>
              <a:rPr lang="en-US" dirty="0"/>
              <a:t>    n-&gt;next=start</a:t>
            </a:r>
          </a:p>
          <a:p>
            <a:r>
              <a:rPr lang="en-US" dirty="0"/>
              <a:t>    start=n</a:t>
            </a:r>
          </a:p>
          <a:p>
            <a:r>
              <a:rPr lang="en-US" dirty="0"/>
              <a:t>    return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D0426-203A-FF69-2552-269205AB3F7D}"/>
              </a:ext>
            </a:extLst>
          </p:cNvPr>
          <p:cNvSpPr txBox="1"/>
          <p:nvPr/>
        </p:nvSpPr>
        <p:spPr>
          <a:xfrm>
            <a:off x="838200" y="533400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insertAtEnd</a:t>
            </a:r>
            <a:r>
              <a:rPr lang="en-US" b="1" dirty="0"/>
              <a:t>(data):</a:t>
            </a:r>
          </a:p>
          <a:p>
            <a:r>
              <a:rPr lang="en-US" dirty="0"/>
              <a:t>    allocate memory for new node n</a:t>
            </a:r>
          </a:p>
          <a:p>
            <a:r>
              <a:rPr lang="en-US" dirty="0"/>
              <a:t>    if n=null</a:t>
            </a:r>
          </a:p>
          <a:p>
            <a:r>
              <a:rPr lang="en-US" dirty="0"/>
              <a:t>      write Memory Allocation Failed and return</a:t>
            </a:r>
          </a:p>
          <a:p>
            <a:r>
              <a:rPr lang="en-US" dirty="0"/>
              <a:t>    n-&gt;data=data</a:t>
            </a:r>
          </a:p>
          <a:p>
            <a:r>
              <a:rPr lang="en-US" dirty="0"/>
              <a:t>    n-&gt;next=null</a:t>
            </a:r>
          </a:p>
          <a:p>
            <a:r>
              <a:rPr lang="en-US" dirty="0"/>
              <a:t>    if start=null</a:t>
            </a:r>
          </a:p>
          <a:p>
            <a:r>
              <a:rPr lang="en-US" dirty="0"/>
              <a:t>       start=n</a:t>
            </a:r>
          </a:p>
          <a:p>
            <a:r>
              <a:rPr lang="en-US" dirty="0"/>
              <a:t>       return</a:t>
            </a:r>
          </a:p>
          <a:p>
            <a:r>
              <a:rPr lang="en-US" dirty="0"/>
              <a:t>    temp=start</a:t>
            </a:r>
          </a:p>
          <a:p>
            <a:r>
              <a:rPr lang="en-US" dirty="0"/>
              <a:t>    Repeat while temp-&gt;next != null</a:t>
            </a:r>
          </a:p>
          <a:p>
            <a:r>
              <a:rPr lang="en-US" dirty="0"/>
              <a:t>      temp=temp-&gt;next</a:t>
            </a:r>
          </a:p>
          <a:p>
            <a:r>
              <a:rPr lang="en-US" dirty="0"/>
              <a:t>    temp-&gt;next</a:t>
            </a:r>
          </a:p>
          <a:p>
            <a:r>
              <a:rPr lang="en-US" dirty="0"/>
              <a:t>    return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94991" y="3126333"/>
            <a:ext cx="177800" cy="6311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3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792" y="5639434"/>
            <a:ext cx="567055" cy="415290"/>
          </a:xfrm>
          <a:custGeom>
            <a:avLst/>
            <a:gdLst/>
            <a:ahLst/>
            <a:cxnLst/>
            <a:rect l="l" t="t" r="r" b="b"/>
            <a:pathLst>
              <a:path w="567054" h="415289">
                <a:moveTo>
                  <a:pt x="74805" y="415239"/>
                </a:moveTo>
                <a:lnTo>
                  <a:pt x="70929" y="415239"/>
                </a:lnTo>
                <a:lnTo>
                  <a:pt x="67576" y="414985"/>
                </a:lnTo>
                <a:lnTo>
                  <a:pt x="27330" y="398373"/>
                </a:lnTo>
                <a:lnTo>
                  <a:pt x="3974" y="365531"/>
                </a:lnTo>
                <a:lnTo>
                  <a:pt x="0" y="348627"/>
                </a:lnTo>
                <a:lnTo>
                  <a:pt x="6" y="66713"/>
                </a:lnTo>
                <a:lnTo>
                  <a:pt x="304" y="64312"/>
                </a:lnTo>
                <a:lnTo>
                  <a:pt x="773" y="61671"/>
                </a:lnTo>
                <a:lnTo>
                  <a:pt x="854" y="61213"/>
                </a:lnTo>
                <a:lnTo>
                  <a:pt x="965" y="60591"/>
                </a:lnTo>
                <a:lnTo>
                  <a:pt x="21372" y="22390"/>
                </a:lnTo>
                <a:lnTo>
                  <a:pt x="55943" y="2438"/>
                </a:lnTo>
                <a:lnTo>
                  <a:pt x="72367" y="0"/>
                </a:lnTo>
                <a:lnTo>
                  <a:pt x="74802" y="0"/>
                </a:lnTo>
                <a:lnTo>
                  <a:pt x="74917" y="4508"/>
                </a:lnTo>
                <a:lnTo>
                  <a:pt x="75039" y="9359"/>
                </a:lnTo>
                <a:lnTo>
                  <a:pt x="75136" y="13182"/>
                </a:lnTo>
                <a:lnTo>
                  <a:pt x="75247" y="17564"/>
                </a:lnTo>
                <a:lnTo>
                  <a:pt x="75285" y="19050"/>
                </a:lnTo>
                <a:lnTo>
                  <a:pt x="73202" y="19050"/>
                </a:lnTo>
                <a:lnTo>
                  <a:pt x="69682" y="19316"/>
                </a:lnTo>
                <a:lnTo>
                  <a:pt x="69494" y="19316"/>
                </a:lnTo>
                <a:lnTo>
                  <a:pt x="66792" y="19659"/>
                </a:lnTo>
                <a:lnTo>
                  <a:pt x="66662" y="19659"/>
                </a:lnTo>
                <a:lnTo>
                  <a:pt x="48596" y="25641"/>
                </a:lnTo>
                <a:lnTo>
                  <a:pt x="48147" y="25835"/>
                </a:lnTo>
                <a:lnTo>
                  <a:pt x="47701" y="26073"/>
                </a:lnTo>
                <a:lnTo>
                  <a:pt x="46020" y="27152"/>
                </a:lnTo>
                <a:lnTo>
                  <a:pt x="43903" y="28435"/>
                </a:lnTo>
                <a:lnTo>
                  <a:pt x="43394" y="28720"/>
                </a:lnTo>
                <a:lnTo>
                  <a:pt x="43065" y="28943"/>
                </a:lnTo>
                <a:lnTo>
                  <a:pt x="39499" y="31661"/>
                </a:lnTo>
                <a:lnTo>
                  <a:pt x="39091" y="31940"/>
                </a:lnTo>
                <a:lnTo>
                  <a:pt x="38734" y="32232"/>
                </a:lnTo>
                <a:lnTo>
                  <a:pt x="38020" y="32943"/>
                </a:lnTo>
                <a:lnTo>
                  <a:pt x="35446" y="35280"/>
                </a:lnTo>
                <a:lnTo>
                  <a:pt x="35118" y="35551"/>
                </a:lnTo>
                <a:lnTo>
                  <a:pt x="34747" y="35915"/>
                </a:lnTo>
                <a:lnTo>
                  <a:pt x="31138" y="39954"/>
                </a:lnTo>
                <a:lnTo>
                  <a:pt x="28473" y="43586"/>
                </a:lnTo>
                <a:lnTo>
                  <a:pt x="28177" y="43945"/>
                </a:lnTo>
                <a:lnTo>
                  <a:pt x="27901" y="44348"/>
                </a:lnTo>
                <a:lnTo>
                  <a:pt x="27116" y="45732"/>
                </a:lnTo>
                <a:lnTo>
                  <a:pt x="25602" y="48221"/>
                </a:lnTo>
                <a:lnTo>
                  <a:pt x="25337" y="48615"/>
                </a:lnTo>
                <a:lnTo>
                  <a:pt x="25107" y="49034"/>
                </a:lnTo>
                <a:lnTo>
                  <a:pt x="24788" y="49809"/>
                </a:lnTo>
                <a:lnTo>
                  <a:pt x="22770" y="54000"/>
                </a:lnTo>
                <a:lnTo>
                  <a:pt x="21869" y="56362"/>
                </a:lnTo>
                <a:lnTo>
                  <a:pt x="20992" y="58991"/>
                </a:lnTo>
                <a:lnTo>
                  <a:pt x="20243" y="61671"/>
                </a:lnTo>
                <a:lnTo>
                  <a:pt x="19727" y="63944"/>
                </a:lnTo>
                <a:lnTo>
                  <a:pt x="19638" y="64312"/>
                </a:lnTo>
                <a:lnTo>
                  <a:pt x="19223" y="66713"/>
                </a:lnTo>
                <a:lnTo>
                  <a:pt x="19138" y="67195"/>
                </a:lnTo>
                <a:lnTo>
                  <a:pt x="18844" y="69545"/>
                </a:lnTo>
                <a:lnTo>
                  <a:pt x="18833" y="345808"/>
                </a:lnTo>
                <a:lnTo>
                  <a:pt x="19087" y="347725"/>
                </a:lnTo>
                <a:lnTo>
                  <a:pt x="19202" y="348627"/>
                </a:lnTo>
                <a:lnTo>
                  <a:pt x="19627" y="350939"/>
                </a:lnTo>
                <a:lnTo>
                  <a:pt x="19710" y="351409"/>
                </a:lnTo>
                <a:lnTo>
                  <a:pt x="20252" y="353682"/>
                </a:lnTo>
                <a:lnTo>
                  <a:pt x="25160" y="366306"/>
                </a:lnTo>
                <a:lnTo>
                  <a:pt x="25335" y="366722"/>
                </a:lnTo>
                <a:lnTo>
                  <a:pt x="25552" y="367118"/>
                </a:lnTo>
                <a:lnTo>
                  <a:pt x="26730" y="368973"/>
                </a:lnTo>
                <a:lnTo>
                  <a:pt x="27966" y="371005"/>
                </a:lnTo>
                <a:lnTo>
                  <a:pt x="28219" y="371462"/>
                </a:lnTo>
                <a:lnTo>
                  <a:pt x="28422" y="371754"/>
                </a:lnTo>
                <a:lnTo>
                  <a:pt x="31187" y="375386"/>
                </a:lnTo>
                <a:lnTo>
                  <a:pt x="31441" y="375762"/>
                </a:lnTo>
                <a:lnTo>
                  <a:pt x="31711" y="376085"/>
                </a:lnTo>
                <a:lnTo>
                  <a:pt x="34804" y="379425"/>
                </a:lnTo>
                <a:lnTo>
                  <a:pt x="35055" y="379733"/>
                </a:lnTo>
                <a:lnTo>
                  <a:pt x="35394" y="380072"/>
                </a:lnTo>
                <a:lnTo>
                  <a:pt x="37187" y="381647"/>
                </a:lnTo>
                <a:lnTo>
                  <a:pt x="38791" y="383108"/>
                </a:lnTo>
                <a:lnTo>
                  <a:pt x="39024" y="383350"/>
                </a:lnTo>
                <a:lnTo>
                  <a:pt x="39433" y="383692"/>
                </a:lnTo>
                <a:lnTo>
                  <a:pt x="43120" y="386397"/>
                </a:lnTo>
                <a:lnTo>
                  <a:pt x="43320" y="386574"/>
                </a:lnTo>
                <a:lnTo>
                  <a:pt x="43814" y="386918"/>
                </a:lnTo>
                <a:lnTo>
                  <a:pt x="44860" y="387489"/>
                </a:lnTo>
                <a:lnTo>
                  <a:pt x="47783" y="389267"/>
                </a:lnTo>
                <a:lnTo>
                  <a:pt x="72029" y="396214"/>
                </a:lnTo>
                <a:lnTo>
                  <a:pt x="75287" y="396214"/>
                </a:lnTo>
                <a:lnTo>
                  <a:pt x="75232" y="398373"/>
                </a:lnTo>
                <a:lnTo>
                  <a:pt x="75123" y="402678"/>
                </a:lnTo>
                <a:lnTo>
                  <a:pt x="75028" y="406438"/>
                </a:lnTo>
                <a:lnTo>
                  <a:pt x="74916" y="410844"/>
                </a:lnTo>
                <a:lnTo>
                  <a:pt x="74805" y="415239"/>
                </a:lnTo>
                <a:close/>
              </a:path>
              <a:path w="567054" h="415289">
                <a:moveTo>
                  <a:pt x="495769" y="415239"/>
                </a:moveTo>
                <a:lnTo>
                  <a:pt x="491880" y="415239"/>
                </a:lnTo>
                <a:lnTo>
                  <a:pt x="491769" y="410844"/>
                </a:lnTo>
                <a:lnTo>
                  <a:pt x="491657" y="406438"/>
                </a:lnTo>
                <a:lnTo>
                  <a:pt x="491562" y="402678"/>
                </a:lnTo>
                <a:lnTo>
                  <a:pt x="491453" y="398373"/>
                </a:lnTo>
                <a:lnTo>
                  <a:pt x="491398" y="396214"/>
                </a:lnTo>
                <a:lnTo>
                  <a:pt x="494657" y="396214"/>
                </a:lnTo>
                <a:lnTo>
                  <a:pt x="497593" y="395986"/>
                </a:lnTo>
                <a:lnTo>
                  <a:pt x="518915" y="389267"/>
                </a:lnTo>
                <a:lnTo>
                  <a:pt x="521838" y="387489"/>
                </a:lnTo>
                <a:lnTo>
                  <a:pt x="522871" y="386918"/>
                </a:lnTo>
                <a:lnTo>
                  <a:pt x="523314" y="386615"/>
                </a:lnTo>
                <a:lnTo>
                  <a:pt x="523565" y="386397"/>
                </a:lnTo>
                <a:lnTo>
                  <a:pt x="527253" y="383692"/>
                </a:lnTo>
                <a:lnTo>
                  <a:pt x="527662" y="383350"/>
                </a:lnTo>
                <a:lnTo>
                  <a:pt x="527894" y="383108"/>
                </a:lnTo>
                <a:lnTo>
                  <a:pt x="529498" y="381647"/>
                </a:lnTo>
                <a:lnTo>
                  <a:pt x="531304" y="380072"/>
                </a:lnTo>
                <a:lnTo>
                  <a:pt x="531697" y="379672"/>
                </a:lnTo>
                <a:lnTo>
                  <a:pt x="531892" y="379425"/>
                </a:lnTo>
                <a:lnTo>
                  <a:pt x="534987" y="376085"/>
                </a:lnTo>
                <a:lnTo>
                  <a:pt x="535306" y="375694"/>
                </a:lnTo>
                <a:lnTo>
                  <a:pt x="535509" y="375386"/>
                </a:lnTo>
                <a:lnTo>
                  <a:pt x="538276" y="371754"/>
                </a:lnTo>
                <a:lnTo>
                  <a:pt x="538526" y="371386"/>
                </a:lnTo>
                <a:lnTo>
                  <a:pt x="538730" y="371005"/>
                </a:lnTo>
                <a:lnTo>
                  <a:pt x="539962" y="368973"/>
                </a:lnTo>
                <a:lnTo>
                  <a:pt x="541146" y="367118"/>
                </a:lnTo>
                <a:lnTo>
                  <a:pt x="541408" y="366627"/>
                </a:lnTo>
                <a:lnTo>
                  <a:pt x="541538" y="366306"/>
                </a:lnTo>
                <a:lnTo>
                  <a:pt x="543389" y="362470"/>
                </a:lnTo>
                <a:lnTo>
                  <a:pt x="547852" y="345808"/>
                </a:lnTo>
                <a:lnTo>
                  <a:pt x="547842" y="69545"/>
                </a:lnTo>
                <a:lnTo>
                  <a:pt x="547659" y="68097"/>
                </a:lnTo>
                <a:lnTo>
                  <a:pt x="547599" y="67627"/>
                </a:lnTo>
                <a:lnTo>
                  <a:pt x="541910" y="49809"/>
                </a:lnTo>
                <a:lnTo>
                  <a:pt x="541578" y="49034"/>
                </a:lnTo>
                <a:lnTo>
                  <a:pt x="541405" y="48709"/>
                </a:lnTo>
                <a:lnTo>
                  <a:pt x="541086" y="48221"/>
                </a:lnTo>
                <a:lnTo>
                  <a:pt x="539577" y="45732"/>
                </a:lnTo>
                <a:lnTo>
                  <a:pt x="538784" y="44348"/>
                </a:lnTo>
                <a:lnTo>
                  <a:pt x="538566" y="44021"/>
                </a:lnTo>
                <a:lnTo>
                  <a:pt x="538215" y="43586"/>
                </a:lnTo>
                <a:lnTo>
                  <a:pt x="535548" y="39954"/>
                </a:lnTo>
                <a:lnTo>
                  <a:pt x="531939" y="35915"/>
                </a:lnTo>
                <a:lnTo>
                  <a:pt x="531637" y="35613"/>
                </a:lnTo>
                <a:lnTo>
                  <a:pt x="531239" y="35280"/>
                </a:lnTo>
                <a:lnTo>
                  <a:pt x="528665" y="32943"/>
                </a:lnTo>
                <a:lnTo>
                  <a:pt x="527951" y="32232"/>
                </a:lnTo>
                <a:lnTo>
                  <a:pt x="527594" y="31940"/>
                </a:lnTo>
                <a:lnTo>
                  <a:pt x="527187" y="31661"/>
                </a:lnTo>
                <a:lnTo>
                  <a:pt x="523633" y="28943"/>
                </a:lnTo>
                <a:lnTo>
                  <a:pt x="523237" y="28679"/>
                </a:lnTo>
                <a:lnTo>
                  <a:pt x="522795" y="28435"/>
                </a:lnTo>
                <a:lnTo>
                  <a:pt x="520678" y="27152"/>
                </a:lnTo>
                <a:lnTo>
                  <a:pt x="518998" y="26073"/>
                </a:lnTo>
                <a:lnTo>
                  <a:pt x="518556" y="25838"/>
                </a:lnTo>
                <a:lnTo>
                  <a:pt x="518100" y="25641"/>
                </a:lnTo>
                <a:lnTo>
                  <a:pt x="513854" y="23571"/>
                </a:lnTo>
                <a:lnTo>
                  <a:pt x="497192" y="19316"/>
                </a:lnTo>
                <a:lnTo>
                  <a:pt x="497004" y="19316"/>
                </a:lnTo>
                <a:lnTo>
                  <a:pt x="493483" y="19050"/>
                </a:lnTo>
                <a:lnTo>
                  <a:pt x="491400" y="19050"/>
                </a:lnTo>
                <a:lnTo>
                  <a:pt x="491438" y="17564"/>
                </a:lnTo>
                <a:lnTo>
                  <a:pt x="491549" y="13182"/>
                </a:lnTo>
                <a:lnTo>
                  <a:pt x="491646" y="9359"/>
                </a:lnTo>
                <a:lnTo>
                  <a:pt x="491765" y="4673"/>
                </a:lnTo>
                <a:lnTo>
                  <a:pt x="491883" y="0"/>
                </a:lnTo>
                <a:lnTo>
                  <a:pt x="494260" y="0"/>
                </a:lnTo>
                <a:lnTo>
                  <a:pt x="499122" y="368"/>
                </a:lnTo>
                <a:lnTo>
                  <a:pt x="539368" y="16979"/>
                </a:lnTo>
                <a:lnTo>
                  <a:pt x="562711" y="49809"/>
                </a:lnTo>
                <a:lnTo>
                  <a:pt x="566685" y="66713"/>
                </a:lnTo>
                <a:lnTo>
                  <a:pt x="566679" y="348627"/>
                </a:lnTo>
                <a:lnTo>
                  <a:pt x="550240" y="387489"/>
                </a:lnTo>
                <a:lnTo>
                  <a:pt x="517410" y="410844"/>
                </a:lnTo>
                <a:lnTo>
                  <a:pt x="503377" y="414439"/>
                </a:lnTo>
                <a:lnTo>
                  <a:pt x="503509" y="414439"/>
                </a:lnTo>
                <a:lnTo>
                  <a:pt x="499592" y="414934"/>
                </a:lnTo>
                <a:lnTo>
                  <a:pt x="499793" y="414934"/>
                </a:lnTo>
                <a:lnTo>
                  <a:pt x="495769" y="4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47D6A-BFFF-6861-3A87-3D9D1745DB8E}"/>
              </a:ext>
            </a:extLst>
          </p:cNvPr>
          <p:cNvSpPr txBox="1"/>
          <p:nvPr/>
        </p:nvSpPr>
        <p:spPr>
          <a:xfrm>
            <a:off x="838200" y="440589"/>
            <a:ext cx="6629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ptos Narrow" panose="020B0004020202020204" pitchFamily="34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insertAfterSpecificNode</a:t>
            </a:r>
            <a:r>
              <a:rPr lang="en-US" sz="2400" b="1" dirty="0">
                <a:solidFill>
                  <a:srgbClr val="002060"/>
                </a:solidFill>
                <a:latin typeface="Aptos Narrow" panose="020B0004020202020204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Aptos Narrow" panose="020B0004020202020204" pitchFamily="34" charset="0"/>
              </a:rPr>
              <a:t>data,key</a:t>
            </a:r>
            <a:r>
              <a:rPr lang="en-US" sz="2400" b="1" dirty="0">
                <a:solidFill>
                  <a:srgbClr val="002060"/>
                </a:solidFill>
                <a:latin typeface="Aptos Narrow" panose="020B0004020202020204" pitchFamily="34" charset="0"/>
              </a:rPr>
              <a:t>):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allocate memory for new node n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if n=null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  write Memory Allocation Failed and return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n-&gt;data=data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temp=start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Repeat while temp-&gt;data != key and temp != null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  temp=temp-&gt;next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n-&gt;next=temp-&gt;next  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temp-&gt;next=n</a:t>
            </a:r>
          </a:p>
          <a:p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    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3295</Words>
  <Application>Microsoft Office PowerPoint</Application>
  <PresentationFormat>On-screen Show (4:3)</PresentationFormat>
  <Paragraphs>504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Aptos</vt:lpstr>
      <vt:lpstr>Aptos Narrow</vt:lpstr>
      <vt:lpstr>Arial</vt:lpstr>
      <vt:lpstr>Calibri</vt:lpstr>
      <vt:lpstr>Cambria</vt:lpstr>
      <vt:lpstr>Consolas</vt:lpstr>
      <vt:lpstr>Constantia</vt:lpstr>
      <vt:lpstr>Segoe UI Symbol</vt:lpstr>
      <vt:lpstr>Office Theme</vt:lpstr>
      <vt:lpstr>Array Vs Linked List</vt:lpstr>
      <vt:lpstr>Linked List : Introduction</vt:lpstr>
      <vt:lpstr>Types of linked list</vt:lpstr>
      <vt:lpstr>Types of linked list</vt:lpstr>
      <vt:lpstr>Singly Linked List</vt:lpstr>
      <vt:lpstr>Creating a node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in a sorted list</vt:lpstr>
      <vt:lpstr>Deletion</vt:lpstr>
      <vt:lpstr>PowerPoint Presentation</vt:lpstr>
      <vt:lpstr>PowerPoint Presentation</vt:lpstr>
      <vt:lpstr>Deletion in sorted list</vt:lpstr>
      <vt:lpstr>Complexity of array Vs SLL</vt:lpstr>
      <vt:lpstr>Circular linked list</vt:lpstr>
      <vt:lpstr>Inserting at beginning - CLL</vt:lpstr>
      <vt:lpstr>Inserting at end- CLL</vt:lpstr>
      <vt:lpstr>Deletion from beginning - CLL</vt:lpstr>
      <vt:lpstr>Deletion from end- CLL</vt:lpstr>
      <vt:lpstr>Stack as linked list</vt:lpstr>
      <vt:lpstr>Operations on linked stack</vt:lpstr>
      <vt:lpstr>Operations on linked stack</vt:lpstr>
      <vt:lpstr>Queue as linked list</vt:lpstr>
      <vt:lpstr>Operations on linked queue</vt:lpstr>
      <vt:lpstr>Operations on linked queue</vt:lpstr>
      <vt:lpstr>Application of linked list</vt:lpstr>
      <vt:lpstr>PowerPoint Presentation</vt:lpstr>
      <vt:lpstr>Doubly linked list</vt:lpstr>
      <vt:lpstr>Structure of DLL</vt:lpstr>
      <vt:lpstr>DLL vs. SLL</vt:lpstr>
      <vt:lpstr>Operations in DLL</vt:lpstr>
      <vt:lpstr>Insertion at beginning</vt:lpstr>
      <vt:lpstr>Insertion at end</vt:lpstr>
      <vt:lpstr>Insertion after specific node</vt:lpstr>
      <vt:lpstr>Insertion before specific node</vt:lpstr>
      <vt:lpstr>Deletion from beginning</vt:lpstr>
      <vt:lpstr>Deletion from end</vt:lpstr>
      <vt:lpstr>Deletion from end</vt:lpstr>
      <vt:lpstr>Deletion after specific node</vt:lpstr>
      <vt:lpstr>Deletion before specific node</vt:lpstr>
      <vt:lpstr>Circular doubly linked list</vt:lpstr>
      <vt:lpstr>Insertion at beginning in circular DLL</vt:lpstr>
      <vt:lpstr>Insertion at end in circular DLL</vt:lpstr>
      <vt:lpstr>Deletion from beginning in circular DLL</vt:lpstr>
      <vt:lpstr>Deletion from end in circular DLL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Bhim Prasad Upadhaya</cp:lastModifiedBy>
  <cp:revision>18</cp:revision>
  <dcterms:created xsi:type="dcterms:W3CDTF">2025-09-03T10:30:54Z</dcterms:created>
  <dcterms:modified xsi:type="dcterms:W3CDTF">2025-09-03T20:17:25Z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2025-09-03T00:00:00Z</vt:filetime>
  </property>
  <property fmtid="{D5CDD505-2E9C-101B-9397-08002B2CF9AE}" pid="5" name="SourceModified">
    <vt:lpwstr>D:20250614212919+05'45'</vt:lpwstr>
  </property>
</Properties>
</file>