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5" r:id="rId9"/>
    <p:sldId id="266" r:id="rId10"/>
    <p:sldId id="270" r:id="rId11"/>
    <p:sldId id="273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3" r:id="rId30"/>
    <p:sldId id="294" r:id="rId31"/>
    <p:sldId id="305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210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2E2B1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rgbClr val="2E2B1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613528" y="2130679"/>
            <a:ext cx="3582670" cy="42506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006FC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458200" y="0"/>
            <a:ext cx="685800" cy="6858000"/>
          </a:xfrm>
          <a:custGeom>
            <a:avLst/>
            <a:gdLst/>
            <a:ahLst/>
            <a:cxnLst/>
            <a:rect l="l" t="t" r="r" b="b"/>
            <a:pathLst>
              <a:path w="685800" h="6858000">
                <a:moveTo>
                  <a:pt x="685800" y="6172200"/>
                </a:moveTo>
                <a:lnTo>
                  <a:pt x="0" y="6172200"/>
                </a:lnTo>
                <a:lnTo>
                  <a:pt x="0" y="6858000"/>
                </a:lnTo>
                <a:lnTo>
                  <a:pt x="685800" y="6858000"/>
                </a:lnTo>
                <a:lnTo>
                  <a:pt x="685800" y="6172200"/>
                </a:lnTo>
                <a:close/>
              </a:path>
              <a:path w="685800" h="6858000">
                <a:moveTo>
                  <a:pt x="685800" y="0"/>
                </a:moveTo>
                <a:lnTo>
                  <a:pt x="0" y="0"/>
                </a:lnTo>
                <a:lnTo>
                  <a:pt x="0" y="5486400"/>
                </a:lnTo>
                <a:lnTo>
                  <a:pt x="685800" y="5486400"/>
                </a:lnTo>
                <a:lnTo>
                  <a:pt x="685800" y="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458200" y="5486399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800" y="0"/>
                </a:moveTo>
                <a:lnTo>
                  <a:pt x="0" y="0"/>
                </a:lnTo>
                <a:lnTo>
                  <a:pt x="0" y="685800"/>
                </a:lnTo>
                <a:lnTo>
                  <a:pt x="685800" y="685800"/>
                </a:lnTo>
                <a:lnTo>
                  <a:pt x="685800" y="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482930"/>
            <a:ext cx="7241540" cy="697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600" b="0" i="0">
                <a:solidFill>
                  <a:srgbClr val="675E46"/>
                </a:solidFill>
                <a:latin typeface="Cambria"/>
                <a:cs typeface="Cambri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5992" y="1547172"/>
            <a:ext cx="4384675" cy="33750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rgbClr val="2E2B1F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653271" y="5740247"/>
            <a:ext cx="320675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Searching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040" y="1616710"/>
            <a:ext cx="7851140" cy="40493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  <a:tab pos="3850004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process</a:t>
            </a:r>
            <a:r>
              <a:rPr sz="22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retrieving</a:t>
            </a:r>
            <a:r>
              <a:rPr sz="22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some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	particular</a:t>
            </a:r>
            <a:r>
              <a:rPr sz="2200" spc="4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information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large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amount</a:t>
            </a:r>
            <a:r>
              <a:rPr sz="22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previously</a:t>
            </a:r>
            <a:r>
              <a:rPr sz="2200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stored</a:t>
            </a:r>
            <a:r>
              <a:rPr sz="22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information.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information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sorted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or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unsorted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form.</a:t>
            </a:r>
            <a:endParaRPr sz="2200">
              <a:latin typeface="Calibri"/>
              <a:cs typeface="Calibri"/>
            </a:endParaRPr>
          </a:p>
          <a:p>
            <a:pPr marL="241300" marR="344805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3213100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Normally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think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information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divided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up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into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records,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each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record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having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4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key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	for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use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searching.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goal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search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find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all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records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keys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matching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given</a:t>
            </a:r>
            <a:r>
              <a:rPr sz="2200" spc="4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search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key.</a:t>
            </a:r>
            <a:endParaRPr sz="2200">
              <a:latin typeface="Calibri"/>
              <a:cs typeface="Calibri"/>
            </a:endParaRPr>
          </a:p>
          <a:p>
            <a:pPr marL="241300" marR="159385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  <a:tab pos="4717415" algn="l"/>
                <a:tab pos="5570855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purpose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search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usually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	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access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	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information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within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record</a:t>
            </a:r>
            <a:r>
              <a:rPr sz="22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processing.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not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compulsory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searched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key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values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found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records.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96959" y="3128867"/>
            <a:ext cx="177800" cy="6267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6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36583" y="5740247"/>
            <a:ext cx="14160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810"/>
              </a:lnSpc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Binary</a:t>
            </a:r>
            <a:r>
              <a:rPr spc="-180" dirty="0"/>
              <a:t> </a:t>
            </a:r>
            <a:r>
              <a:rPr spc="-120" dirty="0"/>
              <a:t>Search</a:t>
            </a:r>
            <a:r>
              <a:rPr spc="-170" dirty="0"/>
              <a:t> </a:t>
            </a:r>
            <a:r>
              <a:rPr spc="-75" dirty="0"/>
              <a:t>(Algorithm)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7981" y="1292430"/>
            <a:ext cx="7499808" cy="469038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228600">
              <a:lnSpc>
                <a:spcPct val="100000"/>
              </a:lnSpc>
            </a:pPr>
            <a:r>
              <a:rPr lang="en-US" sz="1900" dirty="0" err="1">
                <a:solidFill>
                  <a:srgbClr val="2E2B1F"/>
                </a:solidFill>
                <a:latin typeface="Calibri"/>
                <a:cs typeface="Calibri"/>
              </a:rPr>
              <a:t>Binary_Search</a:t>
            </a:r>
            <a:r>
              <a:rPr lang="en-US" sz="1900" dirty="0">
                <a:solidFill>
                  <a:srgbClr val="2E2B1F"/>
                </a:solidFill>
                <a:latin typeface="Calibri"/>
                <a:cs typeface="Calibri"/>
              </a:rPr>
              <a:t>(</a:t>
            </a:r>
            <a:r>
              <a:rPr lang="en-US" sz="1900" dirty="0" err="1">
                <a:solidFill>
                  <a:srgbClr val="2E2B1F"/>
                </a:solidFill>
                <a:latin typeface="Calibri"/>
                <a:cs typeface="Calibri"/>
              </a:rPr>
              <a:t>A,n,item</a:t>
            </a:r>
            <a:r>
              <a:rPr lang="en-US" sz="1900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</a:p>
          <a:p>
            <a:pPr marL="12700" marR="5080" indent="228600">
              <a:lnSpc>
                <a:spcPct val="100000"/>
              </a:lnSpc>
            </a:pPr>
            <a:r>
              <a:rPr lang="en-US" sz="1900" dirty="0">
                <a:solidFill>
                  <a:srgbClr val="2E2B1F"/>
                </a:solidFill>
                <a:latin typeface="Calibri"/>
                <a:cs typeface="Calibri"/>
              </a:rPr>
              <a:t>first=0       last=n-1      flag=0</a:t>
            </a:r>
          </a:p>
          <a:p>
            <a:pPr marL="12700" marR="5080" indent="228600">
              <a:lnSpc>
                <a:spcPct val="100000"/>
              </a:lnSpc>
            </a:pPr>
            <a:r>
              <a:rPr lang="en-US" sz="1900" dirty="0">
                <a:solidFill>
                  <a:srgbClr val="2E2B1F"/>
                </a:solidFill>
                <a:latin typeface="Calibri"/>
                <a:cs typeface="Calibri"/>
              </a:rPr>
              <a:t>While (first&lt;=last)</a:t>
            </a:r>
          </a:p>
          <a:p>
            <a:pPr marL="12700" marR="5080" indent="228600">
              <a:lnSpc>
                <a:spcPct val="100000"/>
              </a:lnSpc>
            </a:pPr>
            <a:r>
              <a:rPr lang="en-US" sz="1900" dirty="0">
                <a:solidFill>
                  <a:srgbClr val="2E2B1F"/>
                </a:solidFill>
                <a:latin typeface="Calibri"/>
                <a:cs typeface="Calibri"/>
              </a:rPr>
              <a:t>    middle=(first + last)/2</a:t>
            </a:r>
          </a:p>
          <a:p>
            <a:pPr marL="12700" marR="5080" indent="228600">
              <a:lnSpc>
                <a:spcPct val="100000"/>
              </a:lnSpc>
            </a:pPr>
            <a:r>
              <a:rPr lang="en-US" sz="1900" dirty="0">
                <a:solidFill>
                  <a:srgbClr val="2E2B1F"/>
                </a:solidFill>
                <a:latin typeface="Calibri"/>
                <a:cs typeface="Calibri"/>
              </a:rPr>
              <a:t>    if (a[middle]=item)</a:t>
            </a:r>
          </a:p>
          <a:p>
            <a:pPr marL="12700" marR="5080" indent="228600">
              <a:lnSpc>
                <a:spcPct val="100000"/>
              </a:lnSpc>
            </a:pPr>
            <a:r>
              <a:rPr lang="en-US" sz="1900" dirty="0">
                <a:solidFill>
                  <a:srgbClr val="2E2B1F"/>
                </a:solidFill>
                <a:latin typeface="Calibri"/>
                <a:cs typeface="Calibri"/>
              </a:rPr>
              <a:t>        display “Search Successful” </a:t>
            </a:r>
          </a:p>
          <a:p>
            <a:pPr marL="12700" marR="5080" indent="228600">
              <a:lnSpc>
                <a:spcPct val="100000"/>
              </a:lnSpc>
            </a:pPr>
            <a:r>
              <a:rPr lang="en-US" sz="1900" dirty="0">
                <a:solidFill>
                  <a:srgbClr val="2E2B1F"/>
                </a:solidFill>
                <a:latin typeface="Calibri"/>
                <a:cs typeface="Calibri"/>
              </a:rPr>
              <a:t>        flag=1;</a:t>
            </a:r>
          </a:p>
          <a:p>
            <a:pPr marL="12700" marR="5080" indent="228600">
              <a:lnSpc>
                <a:spcPct val="100000"/>
              </a:lnSpc>
            </a:pPr>
            <a:r>
              <a:rPr lang="en-US" sz="1900" dirty="0">
                <a:solidFill>
                  <a:srgbClr val="2E2B1F"/>
                </a:solidFill>
                <a:latin typeface="Calibri"/>
                <a:cs typeface="Calibri"/>
              </a:rPr>
              <a:t>        exit</a:t>
            </a:r>
          </a:p>
          <a:p>
            <a:pPr marL="12700" marR="5080" indent="228600">
              <a:lnSpc>
                <a:spcPct val="100000"/>
              </a:lnSpc>
            </a:pPr>
            <a:r>
              <a:rPr lang="en-US" sz="1900" dirty="0">
                <a:solidFill>
                  <a:srgbClr val="2E2B1F"/>
                </a:solidFill>
                <a:latin typeface="Calibri"/>
                <a:cs typeface="Calibri"/>
              </a:rPr>
              <a:t>    else if item&lt;a[middle]</a:t>
            </a:r>
          </a:p>
          <a:p>
            <a:pPr marL="12700" marR="5080" indent="228600">
              <a:lnSpc>
                <a:spcPct val="100000"/>
              </a:lnSpc>
            </a:pPr>
            <a:r>
              <a:rPr lang="en-US" sz="1900" dirty="0">
                <a:solidFill>
                  <a:srgbClr val="2E2B1F"/>
                </a:solidFill>
                <a:latin typeface="Calibri"/>
                <a:cs typeface="Calibri"/>
              </a:rPr>
              <a:t>        last=middle-1</a:t>
            </a:r>
          </a:p>
          <a:p>
            <a:pPr marL="12700" marR="5080" indent="228600">
              <a:lnSpc>
                <a:spcPct val="100000"/>
              </a:lnSpc>
            </a:pPr>
            <a:r>
              <a:rPr lang="en-US" sz="1900" dirty="0">
                <a:solidFill>
                  <a:srgbClr val="2E2B1F"/>
                </a:solidFill>
                <a:latin typeface="Calibri"/>
                <a:cs typeface="Calibri"/>
              </a:rPr>
              <a:t>    else</a:t>
            </a:r>
          </a:p>
          <a:p>
            <a:pPr marL="12700" marR="5080" indent="228600">
              <a:lnSpc>
                <a:spcPct val="100000"/>
              </a:lnSpc>
            </a:pPr>
            <a:r>
              <a:rPr lang="en-US" sz="1900" dirty="0">
                <a:solidFill>
                  <a:srgbClr val="2E2B1F"/>
                </a:solidFill>
                <a:latin typeface="Calibri"/>
                <a:cs typeface="Calibri"/>
              </a:rPr>
              <a:t>        first=middle+1</a:t>
            </a:r>
          </a:p>
          <a:p>
            <a:pPr marL="12700" marR="5080" indent="228600">
              <a:lnSpc>
                <a:spcPct val="100000"/>
              </a:lnSpc>
            </a:pPr>
            <a:r>
              <a:rPr lang="en-US" sz="1900" dirty="0">
                <a:solidFill>
                  <a:srgbClr val="2E2B1F"/>
                </a:solidFill>
                <a:latin typeface="Calibri"/>
                <a:cs typeface="Calibri"/>
              </a:rPr>
              <a:t>    middle=(first + last)/2 </a:t>
            </a:r>
          </a:p>
          <a:p>
            <a:pPr marL="12700" marR="5080" indent="228600">
              <a:lnSpc>
                <a:spcPct val="100000"/>
              </a:lnSpc>
            </a:pPr>
            <a:r>
              <a:rPr lang="en-US" sz="1900" dirty="0">
                <a:solidFill>
                  <a:srgbClr val="2E2B1F"/>
                </a:solidFill>
                <a:latin typeface="Calibri"/>
                <a:cs typeface="Calibri"/>
              </a:rPr>
              <a:t>    </a:t>
            </a:r>
          </a:p>
          <a:p>
            <a:pPr marL="12700" marR="5080" indent="228600">
              <a:lnSpc>
                <a:spcPct val="100000"/>
              </a:lnSpc>
            </a:pPr>
            <a:r>
              <a:rPr lang="en-US" sz="1900" dirty="0">
                <a:solidFill>
                  <a:srgbClr val="2E2B1F"/>
                </a:solidFill>
                <a:latin typeface="Calibri"/>
                <a:cs typeface="Calibri"/>
              </a:rPr>
              <a:t>if flag=0</a:t>
            </a:r>
          </a:p>
          <a:p>
            <a:pPr marL="12700" marR="5080" indent="228600">
              <a:lnSpc>
                <a:spcPct val="100000"/>
              </a:lnSpc>
            </a:pPr>
            <a:r>
              <a:rPr lang="en-US" sz="1900" dirty="0">
                <a:solidFill>
                  <a:srgbClr val="2E2B1F"/>
                </a:solidFill>
                <a:latin typeface="Calibri"/>
                <a:cs typeface="Calibri"/>
              </a:rPr>
              <a:t>display “Search unsuccessful”</a:t>
            </a: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78671" y="568309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96959" y="3128867"/>
            <a:ext cx="177800" cy="6267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6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283019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0" dirty="0"/>
              <a:t>Tree</a:t>
            </a:r>
            <a:r>
              <a:rPr spc="-175" dirty="0"/>
              <a:t> </a:t>
            </a:r>
            <a:r>
              <a:rPr spc="-8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7840" y="1616710"/>
            <a:ext cx="7872095" cy="44151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arranged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form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search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tree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structure,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then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tree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search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applied</a:t>
            </a:r>
            <a:endParaRPr sz="22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Search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tree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generally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Binary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Search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Tree</a:t>
            </a:r>
            <a:endParaRPr sz="22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Here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key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value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compared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root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node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at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first.</a:t>
            </a:r>
            <a:endParaRPr sz="22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matches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then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search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successful</a:t>
            </a:r>
            <a:endParaRPr sz="22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doesn’t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matches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then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either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left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or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right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sub-tree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searched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based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upon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comparison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result</a:t>
            </a:r>
            <a:endParaRPr sz="2200" dirty="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item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less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than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root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node,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then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left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subtree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searched</a:t>
            </a:r>
            <a:endParaRPr sz="2000" dirty="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item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greater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than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root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node,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then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right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subtree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endParaRPr sz="2000" dirty="0">
              <a:latin typeface="Calibri"/>
              <a:cs typeface="Calibri"/>
            </a:endParaRPr>
          </a:p>
          <a:p>
            <a:pPr marL="538480">
              <a:lnSpc>
                <a:spcPct val="100000"/>
              </a:lnSpc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searched</a:t>
            </a:r>
            <a:endParaRPr sz="2000" dirty="0">
              <a:latin typeface="Calibri"/>
              <a:cs typeface="Calibri"/>
            </a:endParaRPr>
          </a:p>
          <a:p>
            <a:pPr marL="241300" marR="393700" indent="-228600">
              <a:lnSpc>
                <a:spcPct val="100000"/>
              </a:lnSpc>
              <a:spcBef>
                <a:spcPts val="52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traversal</a:t>
            </a:r>
            <a:r>
              <a:rPr sz="22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repeated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until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searched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item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found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or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null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value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reached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78671" y="568309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96959" y="3128867"/>
            <a:ext cx="177800" cy="6267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6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76200"/>
            <a:ext cx="7241540" cy="697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50" dirty="0"/>
              <a:t>Tree</a:t>
            </a:r>
            <a:r>
              <a:rPr spc="-165" dirty="0"/>
              <a:t> </a:t>
            </a:r>
            <a:r>
              <a:rPr spc="-120" dirty="0"/>
              <a:t>Search</a:t>
            </a:r>
            <a:r>
              <a:rPr spc="-150" dirty="0"/>
              <a:t> </a:t>
            </a:r>
            <a:r>
              <a:rPr spc="-80" dirty="0"/>
              <a:t>(Algorithm)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9241" y="1107309"/>
            <a:ext cx="6143808" cy="49378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>
              <a:lnSpc>
                <a:spcPct val="100000"/>
              </a:lnSpc>
            </a:pPr>
            <a:r>
              <a:rPr lang="en-US" sz="2000" b="1" spc="-10" dirty="0" err="1">
                <a:solidFill>
                  <a:srgbClr val="2E2B1F"/>
                </a:solidFill>
                <a:latin typeface="Calibri"/>
                <a:cs typeface="Calibri"/>
              </a:rPr>
              <a:t>Tree_Search</a:t>
            </a:r>
            <a:r>
              <a:rPr lang="en-US" sz="2000" b="1" spc="-10" dirty="0">
                <a:solidFill>
                  <a:srgbClr val="2E2B1F"/>
                </a:solidFill>
                <a:latin typeface="Calibri"/>
                <a:cs typeface="Calibri"/>
              </a:rPr>
              <a:t>(root, item):</a:t>
            </a:r>
          </a:p>
          <a:p>
            <a:pPr marL="241300">
              <a:lnSpc>
                <a:spcPct val="100000"/>
              </a:lnSpc>
            </a:pPr>
            <a:endParaRPr lang="en-US" sz="2000" spc="-1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lang="en-US" sz="2000" spc="-10" dirty="0">
                <a:solidFill>
                  <a:srgbClr val="2E2B1F"/>
                </a:solidFill>
                <a:latin typeface="Calibri"/>
                <a:cs typeface="Calibri"/>
              </a:rPr>
              <a:t>node=root</a:t>
            </a:r>
          </a:p>
          <a:p>
            <a:pPr marL="241300">
              <a:lnSpc>
                <a:spcPct val="100000"/>
              </a:lnSpc>
            </a:pPr>
            <a:r>
              <a:rPr lang="en-US" sz="2000" spc="-10" dirty="0">
                <a:solidFill>
                  <a:srgbClr val="2E2B1F"/>
                </a:solidFill>
                <a:latin typeface="Calibri"/>
                <a:cs typeface="Calibri"/>
              </a:rPr>
              <a:t>Repeat forever</a:t>
            </a:r>
          </a:p>
          <a:p>
            <a:pPr marL="241300">
              <a:lnSpc>
                <a:spcPct val="100000"/>
              </a:lnSpc>
            </a:pPr>
            <a:r>
              <a:rPr lang="en-US" sz="2000" spc="-10" dirty="0">
                <a:solidFill>
                  <a:srgbClr val="2E2B1F"/>
                </a:solidFill>
                <a:latin typeface="Calibri"/>
                <a:cs typeface="Calibri"/>
              </a:rPr>
              <a:t>    if node = NULL</a:t>
            </a:r>
          </a:p>
          <a:p>
            <a:pPr marL="241300">
              <a:lnSpc>
                <a:spcPct val="100000"/>
              </a:lnSpc>
            </a:pPr>
            <a:r>
              <a:rPr lang="en-US" sz="2000" spc="-10" dirty="0">
                <a:solidFill>
                  <a:srgbClr val="2E2B1F"/>
                </a:solidFill>
                <a:latin typeface="Calibri"/>
                <a:cs typeface="Calibri"/>
              </a:rPr>
              <a:t>        print "Searching Unsuccessful"</a:t>
            </a:r>
          </a:p>
          <a:p>
            <a:pPr marL="241300">
              <a:lnSpc>
                <a:spcPct val="100000"/>
              </a:lnSpc>
            </a:pPr>
            <a:r>
              <a:rPr lang="en-US" sz="2000" spc="-10" dirty="0">
                <a:solidFill>
                  <a:srgbClr val="2E2B1F"/>
                </a:solidFill>
                <a:latin typeface="Calibri"/>
                <a:cs typeface="Calibri"/>
              </a:rPr>
              <a:t>        Exit</a:t>
            </a:r>
          </a:p>
          <a:p>
            <a:pPr marL="241300">
              <a:lnSpc>
                <a:spcPct val="100000"/>
              </a:lnSpc>
            </a:pPr>
            <a:endParaRPr lang="en-US" sz="2000" spc="-1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lang="en-US" sz="2000" spc="-10" dirty="0">
                <a:solidFill>
                  <a:srgbClr val="2E2B1F"/>
                </a:solidFill>
                <a:latin typeface="Calibri"/>
                <a:cs typeface="Calibri"/>
              </a:rPr>
              <a:t>    Else if node-&gt;data = item</a:t>
            </a:r>
          </a:p>
          <a:p>
            <a:pPr marL="241300">
              <a:lnSpc>
                <a:spcPct val="100000"/>
              </a:lnSpc>
            </a:pPr>
            <a:r>
              <a:rPr lang="en-US" sz="2000" spc="-10" dirty="0">
                <a:solidFill>
                  <a:srgbClr val="2E2B1F"/>
                </a:solidFill>
                <a:latin typeface="Calibri"/>
                <a:cs typeface="Calibri"/>
              </a:rPr>
              <a:t>        print "Searching Successful"</a:t>
            </a:r>
          </a:p>
          <a:p>
            <a:pPr marL="241300">
              <a:lnSpc>
                <a:spcPct val="100000"/>
              </a:lnSpc>
            </a:pPr>
            <a:endParaRPr lang="en-US" sz="2000" spc="-1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lang="en-US" sz="2000" spc="-10" dirty="0">
                <a:solidFill>
                  <a:srgbClr val="2E2B1F"/>
                </a:solidFill>
                <a:latin typeface="Calibri"/>
                <a:cs typeface="Calibri"/>
              </a:rPr>
              <a:t>    else if item &gt; node-&gt;data</a:t>
            </a:r>
          </a:p>
          <a:p>
            <a:pPr marL="241300">
              <a:lnSpc>
                <a:spcPct val="100000"/>
              </a:lnSpc>
            </a:pPr>
            <a:r>
              <a:rPr lang="en-US" sz="2000" spc="-10" dirty="0">
                <a:solidFill>
                  <a:srgbClr val="2E2B1F"/>
                </a:solidFill>
                <a:latin typeface="Calibri"/>
                <a:cs typeface="Calibri"/>
              </a:rPr>
              <a:t>        node = node-&gt;right</a:t>
            </a:r>
          </a:p>
          <a:p>
            <a:pPr marL="241300">
              <a:lnSpc>
                <a:spcPct val="100000"/>
              </a:lnSpc>
            </a:pPr>
            <a:endParaRPr lang="en-US" sz="2000" spc="-1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lang="en-US" sz="2000" spc="-10" dirty="0">
                <a:solidFill>
                  <a:srgbClr val="2E2B1F"/>
                </a:solidFill>
                <a:latin typeface="Calibri"/>
                <a:cs typeface="Calibri"/>
              </a:rPr>
              <a:t>    else</a:t>
            </a:r>
          </a:p>
          <a:p>
            <a:pPr marL="241300">
              <a:lnSpc>
                <a:spcPct val="100000"/>
              </a:lnSpc>
            </a:pPr>
            <a:r>
              <a:rPr lang="en-US" sz="2000" spc="-10" dirty="0">
                <a:solidFill>
                  <a:srgbClr val="2E2B1F"/>
                </a:solidFill>
                <a:latin typeface="Calibri"/>
                <a:cs typeface="Calibri"/>
              </a:rPr>
              <a:t>        node = node-&gt;left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78671" y="568309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21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96959" y="3128867"/>
            <a:ext cx="177800" cy="6267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6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Hashing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7840" y="1616710"/>
            <a:ext cx="7776845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Hashing</a:t>
            </a:r>
            <a:r>
              <a:rPr sz="2200" b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technique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representing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longer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records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shorter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values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called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keys</a:t>
            </a:r>
            <a:endParaRPr sz="2200" dirty="0">
              <a:latin typeface="Calibri"/>
              <a:cs typeface="Calibri"/>
            </a:endParaRPr>
          </a:p>
          <a:p>
            <a:pPr marL="241300" marR="508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keys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placed</a:t>
            </a:r>
            <a:r>
              <a:rPr sz="22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table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called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hash</a:t>
            </a:r>
            <a:r>
              <a:rPr sz="2200" b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table</a:t>
            </a:r>
            <a:r>
              <a:rPr sz="2200" b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where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keys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are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compared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finding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records</a:t>
            </a:r>
            <a:endParaRPr sz="2200" dirty="0">
              <a:latin typeface="Calibri"/>
              <a:cs typeface="Calibri"/>
            </a:endParaRPr>
          </a:p>
          <a:p>
            <a:pPr marL="241300" marR="58039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Hash</a:t>
            </a:r>
            <a:r>
              <a:rPr sz="2200" b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table</a:t>
            </a:r>
            <a:r>
              <a:rPr sz="22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dictionary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which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keys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mapped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array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positions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using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suitable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mathematical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function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called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hash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function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.</a:t>
            </a:r>
            <a:endParaRPr sz="2200" dirty="0">
              <a:latin typeface="Calibri"/>
              <a:cs typeface="Calibri"/>
            </a:endParaRPr>
          </a:p>
          <a:p>
            <a:pPr marL="241300" marR="250825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One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simple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search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scheme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where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records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indexed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using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certain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hash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function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called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hashing</a:t>
            </a:r>
            <a:endParaRPr sz="22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Items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being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searched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directly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accessed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using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hash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table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mapping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corresponding</a:t>
            </a:r>
            <a:r>
              <a:rPr sz="22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key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values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into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records</a:t>
            </a:r>
            <a:endParaRPr sz="2200" dirty="0">
              <a:latin typeface="Calibri"/>
              <a:cs typeface="Calibri"/>
            </a:endParaRPr>
          </a:p>
          <a:p>
            <a:pPr marL="241300" marR="546735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Hashing</a:t>
            </a:r>
            <a:r>
              <a:rPr sz="2200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technique</a:t>
            </a:r>
            <a:r>
              <a:rPr sz="22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requires</a:t>
            </a:r>
            <a:r>
              <a:rPr sz="2200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minimum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(generally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1)</a:t>
            </a:r>
            <a:r>
              <a:rPr sz="22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number</a:t>
            </a:r>
            <a:r>
              <a:rPr sz="22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of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comparison</a:t>
            </a:r>
            <a:r>
              <a:rPr sz="22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searching</a:t>
            </a:r>
            <a:r>
              <a:rPr sz="22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desired</a:t>
            </a:r>
            <a:r>
              <a:rPr sz="22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record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78671" y="568309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22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96959" y="3128867"/>
            <a:ext cx="177800" cy="6267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6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8458200" y="0"/>
              <a:ext cx="685800" cy="6858000"/>
            </a:xfrm>
            <a:custGeom>
              <a:avLst/>
              <a:gdLst/>
              <a:ahLst/>
              <a:cxnLst/>
              <a:rect l="l" t="t" r="r" b="b"/>
              <a:pathLst>
                <a:path w="685800" h="6858000">
                  <a:moveTo>
                    <a:pt x="685800" y="6172200"/>
                  </a:moveTo>
                  <a:lnTo>
                    <a:pt x="0" y="6172200"/>
                  </a:lnTo>
                  <a:lnTo>
                    <a:pt x="0" y="6858000"/>
                  </a:lnTo>
                  <a:lnTo>
                    <a:pt x="685800" y="6858000"/>
                  </a:lnTo>
                  <a:lnTo>
                    <a:pt x="685800" y="6172200"/>
                  </a:lnTo>
                  <a:close/>
                </a:path>
                <a:path w="685800" h="6858000">
                  <a:moveTo>
                    <a:pt x="685800" y="0"/>
                  </a:moveTo>
                  <a:lnTo>
                    <a:pt x="0" y="0"/>
                  </a:lnTo>
                  <a:lnTo>
                    <a:pt x="0" y="5486400"/>
                  </a:lnTo>
                  <a:lnTo>
                    <a:pt x="685800" y="54864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675E4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Hashing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93039" y="1549238"/>
            <a:ext cx="6474460" cy="4148454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6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Lets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consider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example:</a:t>
            </a:r>
            <a:endParaRPr sz="2200" dirty="0">
              <a:latin typeface="Calibri"/>
              <a:cs typeface="Calibri"/>
            </a:endParaRPr>
          </a:p>
          <a:p>
            <a:pPr marL="537845" lvl="1" indent="-227965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Numbers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1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99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indexed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hash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table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endParaRPr sz="2000" dirty="0">
              <a:latin typeface="Calibri"/>
              <a:cs typeface="Calibri"/>
            </a:endParaRPr>
          </a:p>
          <a:p>
            <a:pPr marL="53848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using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hash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function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modulo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10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division</a:t>
            </a:r>
            <a:endParaRPr sz="2000" dirty="0">
              <a:latin typeface="Calibri"/>
              <a:cs typeface="Calibri"/>
            </a:endParaRPr>
          </a:p>
          <a:p>
            <a:pPr marL="538480" marR="346710" lvl="1" indent="-22860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function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results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last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digit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numbers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which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used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key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hash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table</a:t>
            </a:r>
            <a:endParaRPr sz="2000" dirty="0">
              <a:latin typeface="Calibri"/>
              <a:cs typeface="Calibri"/>
            </a:endParaRPr>
          </a:p>
          <a:p>
            <a:pPr marL="538480" marR="5080" lvl="1" indent="-228600">
              <a:lnSpc>
                <a:spcPct val="100000"/>
              </a:lnSpc>
              <a:spcBef>
                <a:spcPts val="484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random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numbers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chosen,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all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indices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may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not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be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full</a:t>
            </a:r>
            <a:endParaRPr sz="2000" dirty="0">
              <a:latin typeface="Calibri"/>
              <a:cs typeface="Calibri"/>
            </a:endParaRPr>
          </a:p>
          <a:p>
            <a:pPr marL="538480" marR="50165" lvl="1" indent="-22860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Some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index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may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contain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more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than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one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values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some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may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not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contain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any</a:t>
            </a:r>
            <a:endParaRPr sz="2000" dirty="0">
              <a:latin typeface="Calibri"/>
              <a:cs typeface="Calibri"/>
            </a:endParaRPr>
          </a:p>
          <a:p>
            <a:pPr marL="537845" lvl="1" indent="-22796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imbalance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indices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called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Clustering</a:t>
            </a:r>
            <a:endParaRPr sz="2000" dirty="0">
              <a:latin typeface="Calibri"/>
              <a:cs typeface="Calibri"/>
            </a:endParaRPr>
          </a:p>
          <a:p>
            <a:pPr marL="537845" lvl="1" indent="-22796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More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than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one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single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index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called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Collision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endParaRPr sz="2000" dirty="0">
              <a:latin typeface="Calibri"/>
              <a:cs typeface="Calibri"/>
            </a:endParaRPr>
          </a:p>
          <a:p>
            <a:pPr marL="53848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which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results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conflict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while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searching</a:t>
            </a:r>
            <a:endParaRPr sz="2000" dirty="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6699250" y="1974850"/>
          <a:ext cx="2438400" cy="4217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0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1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Key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 rowSpan="10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675E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10,</a:t>
                      </a: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20,</a:t>
                      </a: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40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675E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675E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42,</a:t>
                      </a: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82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675E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675E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64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675E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95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675E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675E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87,</a:t>
                      </a: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 47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675E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7640">
                <a:tc rowSpan="2"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solidFill>
                      <a:srgbClr val="675E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233045">
                        <a:lnSpc>
                          <a:spcPct val="100000"/>
                        </a:lnSpc>
                        <a:spcBef>
                          <a:spcPts val="1645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23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208915" marB="0"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99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08915" marB="0"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112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FFFFF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208915" marB="0"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8" name="object 8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696959" y="3128867"/>
            <a:ext cx="177800" cy="6267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6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Hashing</a:t>
            </a:r>
            <a:r>
              <a:rPr spc="-215" dirty="0"/>
              <a:t> </a:t>
            </a:r>
            <a:r>
              <a:rPr spc="-90" dirty="0"/>
              <a:t>(terminology)</a:t>
            </a:r>
          </a:p>
        </p:txBody>
      </p:sp>
      <p:sp>
        <p:nvSpPr>
          <p:cNvPr id="3" name="object 3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05992" y="1549238"/>
            <a:ext cx="8129905" cy="443420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6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Home</a:t>
            </a:r>
            <a:r>
              <a:rPr sz="22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Address:</a:t>
            </a:r>
            <a:endParaRPr sz="2200" b="1" dirty="0">
              <a:latin typeface="Calibri"/>
              <a:cs typeface="Calibri"/>
            </a:endParaRPr>
          </a:p>
          <a:p>
            <a:pPr marL="537845" lvl="1" indent="-227965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</a:tabLst>
            </a:pP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Address</a:t>
            </a:r>
            <a:r>
              <a:rPr sz="2000" b="1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produced</a:t>
            </a:r>
            <a:r>
              <a:rPr sz="2000" b="1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2000" b="1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hash</a:t>
            </a:r>
            <a:r>
              <a:rPr sz="2000" b="1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function</a:t>
            </a:r>
            <a:endParaRPr sz="2000" b="1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2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Prime</a:t>
            </a:r>
            <a:r>
              <a:rPr sz="2200" b="1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20" dirty="0">
                <a:solidFill>
                  <a:srgbClr val="2E2B1F"/>
                </a:solidFill>
                <a:latin typeface="Calibri"/>
                <a:cs typeface="Calibri"/>
              </a:rPr>
              <a:t>area:</a:t>
            </a:r>
            <a:endParaRPr sz="2200" b="1" dirty="0">
              <a:latin typeface="Calibri"/>
              <a:cs typeface="Calibri"/>
            </a:endParaRPr>
          </a:p>
          <a:p>
            <a:pPr marL="537845" lvl="1" indent="-227965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</a:tabLst>
            </a:pP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memory</a:t>
            </a:r>
            <a:r>
              <a:rPr sz="20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location</a:t>
            </a:r>
            <a:r>
              <a:rPr sz="20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0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contains</a:t>
            </a:r>
            <a:r>
              <a:rPr sz="20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all</a:t>
            </a:r>
            <a:r>
              <a:rPr sz="20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b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home</a:t>
            </a:r>
            <a:r>
              <a:rPr sz="2000" b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addresses</a:t>
            </a:r>
            <a:endParaRPr sz="2000" b="1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2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Synonyms:</a:t>
            </a:r>
            <a:endParaRPr sz="2200" b="1" dirty="0">
              <a:latin typeface="Calibri"/>
              <a:cs typeface="Calibri"/>
            </a:endParaRPr>
          </a:p>
          <a:p>
            <a:pPr marL="537845" lvl="1" indent="-227965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</a:tabLst>
            </a:pP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b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2000" b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b="1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keys</a:t>
            </a:r>
            <a:r>
              <a:rPr sz="2000" b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000" b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hash</a:t>
            </a:r>
            <a:r>
              <a:rPr sz="2000" b="1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b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b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same</a:t>
            </a:r>
            <a:r>
              <a:rPr sz="20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locations</a:t>
            </a:r>
            <a:endParaRPr sz="2000" b="1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2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Collision:</a:t>
            </a:r>
            <a:endParaRPr sz="2200" b="1" dirty="0">
              <a:latin typeface="Calibri"/>
              <a:cs typeface="Calibri"/>
            </a:endParaRPr>
          </a:p>
          <a:p>
            <a:pPr marL="537845" marR="304800" lvl="1" indent="-228600">
              <a:lnSpc>
                <a:spcPct val="100000"/>
              </a:lnSpc>
              <a:spcBef>
                <a:spcPts val="489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</a:tabLst>
            </a:pP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b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location</a:t>
            </a:r>
            <a:r>
              <a:rPr sz="2000" b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b="1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000" b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b="1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000" b="1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inserted</a:t>
            </a:r>
            <a:r>
              <a:rPr sz="20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b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already</a:t>
            </a:r>
            <a:r>
              <a:rPr sz="2000" b="1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occupied</a:t>
            </a:r>
            <a:r>
              <a:rPr sz="2000" b="1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2000" b="1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b="1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synonym </a:t>
            </a:r>
            <a:r>
              <a:rPr sz="2000" b="1" spc="-2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endParaRPr sz="2000" b="1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2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Probing:</a:t>
            </a:r>
            <a:endParaRPr sz="2200" b="1" dirty="0">
              <a:latin typeface="Calibri"/>
              <a:cs typeface="Calibri"/>
            </a:endParaRPr>
          </a:p>
          <a:p>
            <a:pPr marL="537845" lvl="1" indent="-227965">
              <a:lnSpc>
                <a:spcPts val="2350"/>
              </a:lnSpc>
              <a:spcBef>
                <a:spcPts val="489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</a:tabLst>
            </a:pP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Examining</a:t>
            </a:r>
            <a:r>
              <a:rPr sz="2000" b="1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memory</a:t>
            </a:r>
            <a:r>
              <a:rPr sz="20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location</a:t>
            </a:r>
            <a:r>
              <a:rPr sz="2000" b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000" b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b="1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hash</a:t>
            </a:r>
            <a:r>
              <a:rPr sz="2000" b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table.</a:t>
            </a:r>
            <a:endParaRPr sz="2000" b="1" dirty="0">
              <a:latin typeface="Calibri"/>
              <a:cs typeface="Calibri"/>
            </a:endParaRPr>
          </a:p>
          <a:p>
            <a:pPr marR="5080" algn="r">
              <a:lnSpc>
                <a:spcPts val="2110"/>
              </a:lnSpc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24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96959" y="3128867"/>
            <a:ext cx="177800" cy="6267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6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4311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Hash</a:t>
            </a:r>
            <a:r>
              <a:rPr spc="-165" dirty="0"/>
              <a:t> </a:t>
            </a:r>
            <a:r>
              <a:rPr spc="-105" dirty="0"/>
              <a:t>Function</a:t>
            </a:r>
            <a:r>
              <a:rPr spc="-190" dirty="0"/>
              <a:t> </a:t>
            </a:r>
            <a:r>
              <a:rPr spc="-80" dirty="0"/>
              <a:t>(Types)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616709"/>
            <a:ext cx="6913245" cy="309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marR="5080" indent="-229235">
              <a:lnSpc>
                <a:spcPct val="100000"/>
              </a:lnSpc>
              <a:spcBef>
                <a:spcPts val="10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Mathematical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formula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which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when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applied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key,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produces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an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integer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which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used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index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key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hash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table.</a:t>
            </a:r>
            <a:endParaRPr sz="2000" dirty="0">
              <a:latin typeface="Calibri"/>
              <a:cs typeface="Calibri"/>
            </a:endParaRPr>
          </a:p>
          <a:p>
            <a:pPr marL="241300" marR="112395" indent="-229235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Its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main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aim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distribute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elements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uniformly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minimize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the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number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collision.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Any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given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hashing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technique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considered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ideal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if,</a:t>
            </a:r>
            <a:endParaRPr sz="2000" dirty="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459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There</a:t>
            </a:r>
            <a:r>
              <a:rPr sz="19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19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no</a:t>
            </a:r>
            <a:r>
              <a:rPr sz="19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location</a:t>
            </a:r>
            <a:r>
              <a:rPr sz="19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collision</a:t>
            </a:r>
            <a:r>
              <a:rPr sz="19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(at</a:t>
            </a:r>
            <a:r>
              <a:rPr sz="19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least</a:t>
            </a:r>
            <a:r>
              <a:rPr sz="19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minimal)</a:t>
            </a:r>
            <a:endParaRPr sz="1900" dirty="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459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19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address</a:t>
            </a:r>
            <a:r>
              <a:rPr sz="19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space</a:t>
            </a:r>
            <a:r>
              <a:rPr sz="19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19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memory</a:t>
            </a:r>
            <a:r>
              <a:rPr sz="19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19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compact</a:t>
            </a:r>
            <a:endParaRPr sz="19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Different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types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hash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functions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used</a:t>
            </a:r>
            <a:endParaRPr sz="20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48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Some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popular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ones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are: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47724" y="4690262"/>
            <a:ext cx="2975610" cy="211137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560"/>
              </a:spcBef>
              <a:buClr>
                <a:srgbClr val="9CBDBC"/>
              </a:buClr>
              <a:buFont typeface="Arial"/>
              <a:buChar char="•"/>
              <a:tabLst>
                <a:tab pos="240665" algn="l"/>
              </a:tabLst>
            </a:pP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Direct</a:t>
            </a:r>
            <a:r>
              <a:rPr sz="19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hashing</a:t>
            </a:r>
            <a:endParaRPr sz="19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455"/>
              </a:spcBef>
              <a:buClr>
                <a:srgbClr val="9CBDBC"/>
              </a:buClr>
              <a:buFont typeface="Arial"/>
              <a:buChar char="•"/>
              <a:tabLst>
                <a:tab pos="240665" algn="l"/>
              </a:tabLst>
            </a:pP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Modulo</a:t>
            </a:r>
            <a:r>
              <a:rPr sz="19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Division</a:t>
            </a:r>
            <a:endParaRPr sz="19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459"/>
              </a:spcBef>
              <a:buClr>
                <a:srgbClr val="9CBDBC"/>
              </a:buClr>
              <a:buFont typeface="Arial"/>
              <a:buChar char="•"/>
              <a:tabLst>
                <a:tab pos="240665" algn="l"/>
              </a:tabLst>
            </a:pP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Multiplicative</a:t>
            </a:r>
            <a:endParaRPr sz="19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455"/>
              </a:spcBef>
              <a:buClr>
                <a:srgbClr val="9CBDBC"/>
              </a:buClr>
              <a:buFont typeface="Arial"/>
              <a:buChar char="•"/>
              <a:tabLst>
                <a:tab pos="240665" algn="l"/>
              </a:tabLst>
            </a:pPr>
            <a:r>
              <a:rPr sz="1900" dirty="0">
                <a:solidFill>
                  <a:srgbClr val="2E2B1F"/>
                </a:solidFill>
                <a:latin typeface="Calibri"/>
                <a:cs typeface="Calibri"/>
              </a:rPr>
              <a:t>Digit</a:t>
            </a:r>
            <a:r>
              <a:rPr sz="19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Extraction</a:t>
            </a:r>
            <a:r>
              <a:rPr sz="19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(truncation)</a:t>
            </a:r>
            <a:endParaRPr sz="19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455"/>
              </a:spcBef>
              <a:buClr>
                <a:srgbClr val="9CBDBC"/>
              </a:buClr>
              <a:buFont typeface="Arial"/>
              <a:buChar char="•"/>
              <a:tabLst>
                <a:tab pos="240665" algn="l"/>
              </a:tabLst>
            </a:pPr>
            <a:r>
              <a:rPr sz="1900" spc="-25" dirty="0">
                <a:solidFill>
                  <a:srgbClr val="2E2B1F"/>
                </a:solidFill>
                <a:latin typeface="Calibri"/>
                <a:cs typeface="Calibri"/>
              </a:rPr>
              <a:t>Mid-</a:t>
            </a: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Square</a:t>
            </a:r>
            <a:endParaRPr sz="19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459"/>
              </a:spcBef>
              <a:buClr>
                <a:srgbClr val="9CBDBC"/>
              </a:buClr>
              <a:buFont typeface="Arial"/>
              <a:buChar char="•"/>
              <a:tabLst>
                <a:tab pos="240665" algn="l"/>
              </a:tabLst>
            </a:pPr>
            <a:r>
              <a:rPr sz="1900" spc="-10" dirty="0">
                <a:solidFill>
                  <a:srgbClr val="2E2B1F"/>
                </a:solidFill>
                <a:latin typeface="Calibri"/>
                <a:cs typeface="Calibri"/>
              </a:rPr>
              <a:t>Folding</a:t>
            </a:r>
            <a:endParaRPr sz="19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78671" y="568309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25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96959" y="3128867"/>
            <a:ext cx="177800" cy="6267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6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Direct</a:t>
            </a:r>
            <a:r>
              <a:rPr spc="-160" dirty="0"/>
              <a:t> </a:t>
            </a:r>
            <a:r>
              <a:rPr spc="-75" dirty="0"/>
              <a:t>Hashing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64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dirty="0"/>
              <a:t>The</a:t>
            </a:r>
            <a:r>
              <a:rPr spc="-40" dirty="0"/>
              <a:t> </a:t>
            </a:r>
            <a:r>
              <a:rPr dirty="0"/>
              <a:t>address</a:t>
            </a:r>
            <a:r>
              <a:rPr spc="-60" dirty="0"/>
              <a:t> </a:t>
            </a:r>
            <a:r>
              <a:rPr dirty="0"/>
              <a:t>is</a:t>
            </a:r>
            <a:r>
              <a:rPr spc="-50" dirty="0"/>
              <a:t> </a:t>
            </a:r>
            <a:r>
              <a:rPr dirty="0"/>
              <a:t>the</a:t>
            </a:r>
            <a:r>
              <a:rPr spc="-35" dirty="0"/>
              <a:t> </a:t>
            </a:r>
            <a:r>
              <a:rPr dirty="0"/>
              <a:t>key</a:t>
            </a:r>
            <a:r>
              <a:rPr spc="-30" dirty="0"/>
              <a:t> </a:t>
            </a:r>
            <a:r>
              <a:rPr spc="-10" dirty="0"/>
              <a:t>itself</a:t>
            </a:r>
          </a:p>
          <a:p>
            <a:pPr marL="903605" lvl="1" indent="-228600">
              <a:lnSpc>
                <a:spcPct val="100000"/>
              </a:lnSpc>
              <a:spcBef>
                <a:spcPts val="455"/>
              </a:spcBef>
              <a:buClr>
                <a:srgbClr val="D2CA6C"/>
              </a:buClr>
              <a:buFont typeface="Arial"/>
              <a:buChar char="•"/>
              <a:tabLst>
                <a:tab pos="903605" algn="l"/>
              </a:tabLst>
            </a:pP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Hash(key)=key</a:t>
            </a:r>
            <a:endParaRPr sz="18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480"/>
              </a:spcBef>
              <a:buClr>
                <a:srgbClr val="D2CA6C"/>
              </a:buClr>
              <a:buFont typeface="Arial"/>
              <a:buChar char="•"/>
            </a:pPr>
            <a:endParaRPr sz="1800" dirty="0"/>
          </a:p>
          <a:p>
            <a:pPr marL="241300" marR="167005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dirty="0"/>
              <a:t>The</a:t>
            </a:r>
            <a:r>
              <a:rPr spc="-25" dirty="0"/>
              <a:t> </a:t>
            </a:r>
            <a:r>
              <a:rPr dirty="0"/>
              <a:t>main</a:t>
            </a:r>
            <a:r>
              <a:rPr spc="-35" dirty="0"/>
              <a:t> </a:t>
            </a:r>
            <a:r>
              <a:rPr spc="-10" dirty="0"/>
              <a:t>advantage</a:t>
            </a:r>
            <a:r>
              <a:rPr spc="-35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dirty="0"/>
              <a:t>that</a:t>
            </a:r>
            <a:r>
              <a:rPr spc="-40" dirty="0"/>
              <a:t> </a:t>
            </a:r>
            <a:r>
              <a:rPr dirty="0"/>
              <a:t>there</a:t>
            </a:r>
            <a:r>
              <a:rPr spc="-25" dirty="0"/>
              <a:t> is </a:t>
            </a:r>
            <a:r>
              <a:rPr dirty="0"/>
              <a:t>not</a:t>
            </a:r>
            <a:r>
              <a:rPr spc="-45" dirty="0"/>
              <a:t> </a:t>
            </a:r>
            <a:r>
              <a:rPr dirty="0"/>
              <a:t>any</a:t>
            </a:r>
            <a:r>
              <a:rPr spc="-45" dirty="0"/>
              <a:t> </a:t>
            </a:r>
            <a:r>
              <a:rPr spc="-10" dirty="0"/>
              <a:t>collision</a:t>
            </a:r>
          </a:p>
          <a:p>
            <a:pPr>
              <a:lnSpc>
                <a:spcPct val="100000"/>
              </a:lnSpc>
              <a:spcBef>
                <a:spcPts val="1010"/>
              </a:spcBef>
              <a:buClr>
                <a:srgbClr val="A9A47B"/>
              </a:buClr>
              <a:buFont typeface="Arial"/>
              <a:buChar char="•"/>
            </a:pPr>
            <a:endParaRPr spc="-10" dirty="0"/>
          </a:p>
          <a:p>
            <a:pPr marL="241300" marR="5080" indent="-228600" algn="just"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dirty="0"/>
              <a:t>The</a:t>
            </a:r>
            <a:r>
              <a:rPr spc="-15" dirty="0"/>
              <a:t> </a:t>
            </a:r>
            <a:r>
              <a:rPr spc="-10" dirty="0"/>
              <a:t>disadvantage</a:t>
            </a:r>
            <a:r>
              <a:rPr spc="-30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that</a:t>
            </a:r>
            <a:r>
              <a:rPr spc="-30" dirty="0"/>
              <a:t> </a:t>
            </a:r>
            <a:r>
              <a:rPr dirty="0"/>
              <a:t>the</a:t>
            </a:r>
            <a:r>
              <a:rPr spc="-10" dirty="0"/>
              <a:t> address </a:t>
            </a:r>
            <a:r>
              <a:rPr dirty="0"/>
              <a:t>space</a:t>
            </a:r>
            <a:r>
              <a:rPr spc="-50" dirty="0"/>
              <a:t> </a:t>
            </a:r>
            <a:r>
              <a:rPr spc="-10" dirty="0"/>
              <a:t>(storage)</a:t>
            </a:r>
            <a:r>
              <a:rPr spc="-30" dirty="0"/>
              <a:t> </a:t>
            </a:r>
            <a:r>
              <a:rPr dirty="0"/>
              <a:t>is</a:t>
            </a:r>
            <a:r>
              <a:rPr spc="-40" dirty="0"/>
              <a:t> </a:t>
            </a:r>
            <a:r>
              <a:rPr dirty="0"/>
              <a:t>as</a:t>
            </a:r>
            <a:r>
              <a:rPr spc="-40" dirty="0"/>
              <a:t> </a:t>
            </a:r>
            <a:r>
              <a:rPr dirty="0"/>
              <a:t>large</a:t>
            </a:r>
            <a:r>
              <a:rPr spc="-35" dirty="0"/>
              <a:t> </a:t>
            </a:r>
            <a:r>
              <a:rPr dirty="0"/>
              <a:t>as</a:t>
            </a:r>
            <a:r>
              <a:rPr spc="-30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spc="-25" dirty="0"/>
              <a:t>key </a:t>
            </a:r>
            <a:r>
              <a:rPr spc="-10" dirty="0"/>
              <a:t>space</a:t>
            </a: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78671" y="568309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26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5784850" y="1746250"/>
          <a:ext cx="2362200" cy="40747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address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Key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--</a:t>
                      </a: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--</a:t>
                      </a: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--</a:t>
                      </a: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--</a:t>
                      </a: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--</a:t>
                      </a: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--</a:t>
                      </a: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--</a:t>
                      </a: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--</a:t>
                      </a: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-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1089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1089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1E0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1090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1090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0EF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object 8"/>
          <p:cNvSpPr txBox="1"/>
          <p:nvPr/>
        </p:nvSpPr>
        <p:spPr>
          <a:xfrm>
            <a:off x="8696959" y="3128867"/>
            <a:ext cx="177800" cy="6267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6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Modulo</a:t>
            </a:r>
            <a:r>
              <a:rPr spc="-204" dirty="0"/>
              <a:t> </a:t>
            </a:r>
            <a:r>
              <a:rPr spc="-85" dirty="0"/>
              <a:t>Division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616710"/>
            <a:ext cx="7242175" cy="27749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Uses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remainder</a:t>
            </a:r>
            <a:r>
              <a:rPr sz="22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obtained</a:t>
            </a:r>
            <a:r>
              <a:rPr sz="22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2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address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10"/>
              </a:spcBef>
              <a:buClr>
                <a:srgbClr val="A9A47B"/>
              </a:buClr>
              <a:buFont typeface="Arial"/>
              <a:buChar char="•"/>
            </a:pP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200" b="1" i="1" spc="-10" dirty="0">
                <a:solidFill>
                  <a:srgbClr val="2E2B1F"/>
                </a:solidFill>
                <a:latin typeface="Calibri"/>
                <a:cs typeface="Calibri"/>
              </a:rPr>
              <a:t>Hash(key)</a:t>
            </a:r>
            <a:r>
              <a:rPr sz="2200" b="1" i="1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i="1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200" b="1" i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i="1" dirty="0">
                <a:solidFill>
                  <a:srgbClr val="2E2B1F"/>
                </a:solidFill>
                <a:latin typeface="Calibri"/>
                <a:cs typeface="Calibri"/>
              </a:rPr>
              <a:t>address</a:t>
            </a:r>
            <a:r>
              <a:rPr sz="2200" b="1" i="1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i="1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200" b="1" i="1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i="1" dirty="0">
                <a:solidFill>
                  <a:srgbClr val="2E2B1F"/>
                </a:solidFill>
                <a:latin typeface="Calibri"/>
                <a:cs typeface="Calibri"/>
              </a:rPr>
              <a:t>key</a:t>
            </a:r>
            <a:r>
              <a:rPr sz="2200" b="1" i="1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i="1" dirty="0">
                <a:solidFill>
                  <a:srgbClr val="2E2B1F"/>
                </a:solidFill>
                <a:latin typeface="Calibri"/>
                <a:cs typeface="Calibri"/>
              </a:rPr>
              <a:t>%</a:t>
            </a:r>
            <a:r>
              <a:rPr sz="2200" b="1" i="1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i="1" spc="-10" dirty="0">
                <a:solidFill>
                  <a:srgbClr val="2E2B1F"/>
                </a:solidFill>
                <a:latin typeface="Calibri"/>
                <a:cs typeface="Calibri"/>
              </a:rPr>
              <a:t>listsize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05"/>
              </a:spcBef>
              <a:buClr>
                <a:srgbClr val="A9A47B"/>
              </a:buClr>
              <a:buFont typeface="Arial"/>
              <a:buChar char="•"/>
            </a:pP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Yields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hash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value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which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belongs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set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{0,1,2,3,…..,listsize}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10"/>
              </a:spcBef>
              <a:buClr>
                <a:srgbClr val="A9A47B"/>
              </a:buClr>
              <a:buFont typeface="Arial"/>
              <a:buChar char="•"/>
            </a:pP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Fewer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collisions</a:t>
            </a:r>
            <a:r>
              <a:rPr sz="22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listsize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prime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number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4768633"/>
            <a:ext cx="7099934" cy="152654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Example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endParaRPr sz="2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484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Numbering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system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handle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1,500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students</a:t>
            </a:r>
            <a:endParaRPr sz="20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key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12865,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Address=hash(12865)=12865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%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1500=865</a:t>
            </a:r>
            <a:endParaRPr sz="20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key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224568,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Address=hash(224568)=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224568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%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1500=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1068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78671" y="568309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27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96959" y="3128867"/>
            <a:ext cx="177800" cy="6267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6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24129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0" dirty="0"/>
              <a:t>Multiplicative</a:t>
            </a:r>
            <a:r>
              <a:rPr spc="-175" dirty="0"/>
              <a:t> </a:t>
            </a:r>
            <a:r>
              <a:rPr spc="-50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5992" y="1549238"/>
            <a:ext cx="6854190" cy="289242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6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Steps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method:</a:t>
            </a:r>
            <a:endParaRPr sz="2200">
              <a:latin typeface="Calibri"/>
              <a:cs typeface="Calibri"/>
            </a:endParaRPr>
          </a:p>
          <a:p>
            <a:pPr marL="537845" lvl="1" indent="-227965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1.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Choose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constant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20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real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number,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between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0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 marL="537845" lvl="1" indent="-22796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2.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Multiply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key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k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20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sz="20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[k*c]</a:t>
            </a:r>
            <a:endParaRPr sz="2000">
              <a:latin typeface="Calibri"/>
              <a:cs typeface="Calibri"/>
            </a:endParaRPr>
          </a:p>
          <a:p>
            <a:pPr marL="537845" lvl="1" indent="-22796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3.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Get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fractional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part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product,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2E2B1F"/>
                </a:solidFill>
                <a:latin typeface="Calibri"/>
                <a:cs typeface="Calibri"/>
              </a:rPr>
              <a:t>[k*c-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floor(k*c)]</a:t>
            </a:r>
            <a:endParaRPr sz="2000">
              <a:latin typeface="Calibri"/>
              <a:cs typeface="Calibri"/>
            </a:endParaRPr>
          </a:p>
          <a:p>
            <a:pPr marL="903605" lvl="2" indent="-228600">
              <a:lnSpc>
                <a:spcPct val="100000"/>
              </a:lnSpc>
              <a:spcBef>
                <a:spcPts val="440"/>
              </a:spcBef>
              <a:buClr>
                <a:srgbClr val="D2CA6C"/>
              </a:buClr>
              <a:buFont typeface="Arial"/>
              <a:buChar char="•"/>
              <a:tabLst>
                <a:tab pos="903605" algn="l"/>
              </a:tabLst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1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random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number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between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0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50" dirty="0">
                <a:solidFill>
                  <a:srgbClr val="2E2B1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  <a:p>
            <a:pPr marL="537845" lvl="1" indent="-227965">
              <a:lnSpc>
                <a:spcPct val="100000"/>
              </a:lnSpc>
              <a:spcBef>
                <a:spcPts val="475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4.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Multiply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result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listsize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obtain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integer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part,</a:t>
            </a:r>
            <a:endParaRPr sz="2000">
              <a:latin typeface="Calibri"/>
              <a:cs typeface="Calibri"/>
            </a:endParaRPr>
          </a:p>
          <a:p>
            <a:pPr marL="537845">
              <a:lnSpc>
                <a:spcPct val="100000"/>
              </a:lnSpc>
            </a:pP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floor(listsize</a:t>
            </a:r>
            <a:r>
              <a:rPr sz="2000" b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20" dirty="0">
                <a:solidFill>
                  <a:srgbClr val="2E2B1F"/>
                </a:solidFill>
                <a:latin typeface="Calibri"/>
                <a:cs typeface="Calibri"/>
              </a:rPr>
              <a:t>*[k*c-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floor(k*c)])</a:t>
            </a:r>
            <a:r>
              <a:rPr sz="2000" b="1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or</a:t>
            </a:r>
            <a:r>
              <a:rPr sz="2000" b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floor(listsize</a:t>
            </a:r>
            <a:r>
              <a:rPr sz="2000" b="1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*[k*c mod</a:t>
            </a:r>
            <a:r>
              <a:rPr sz="20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2E2B1F"/>
                </a:solidFill>
                <a:latin typeface="Calibri"/>
                <a:cs typeface="Calibri"/>
              </a:rPr>
              <a:t>1])</a:t>
            </a:r>
            <a:endParaRPr sz="2000">
              <a:latin typeface="Calibri"/>
              <a:cs typeface="Calibri"/>
            </a:endParaRPr>
          </a:p>
          <a:p>
            <a:pPr marL="537845" lvl="1" indent="-22796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5.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final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result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required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address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5992" y="4817401"/>
            <a:ext cx="6576059" cy="152654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6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200" b="1" i="1" spc="-20" dirty="0">
                <a:solidFill>
                  <a:srgbClr val="2E2B1F"/>
                </a:solidFill>
                <a:latin typeface="Calibri"/>
                <a:cs typeface="Calibri"/>
              </a:rPr>
              <a:t>Address=hash(k)=floor(listsize*(k*c-</a:t>
            </a:r>
            <a:r>
              <a:rPr sz="2200" b="1" i="1" spc="-10" dirty="0">
                <a:solidFill>
                  <a:srgbClr val="2E2B1F"/>
                </a:solidFill>
                <a:latin typeface="Calibri"/>
                <a:cs typeface="Calibri"/>
              </a:rPr>
              <a:t>floor(k*c))</a:t>
            </a:r>
            <a:endParaRPr sz="2200">
              <a:latin typeface="Calibri"/>
              <a:cs typeface="Calibri"/>
            </a:endParaRPr>
          </a:p>
          <a:p>
            <a:pPr marL="537845" lvl="1" indent="-227965">
              <a:lnSpc>
                <a:spcPct val="100000"/>
              </a:lnSpc>
              <a:spcBef>
                <a:spcPts val="484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Where</a:t>
            </a:r>
            <a:r>
              <a:rPr sz="20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0&lt;c&lt;1</a:t>
            </a:r>
            <a:endParaRPr sz="2000">
              <a:latin typeface="Calibri"/>
              <a:cs typeface="Calibri"/>
            </a:endParaRPr>
          </a:p>
          <a:p>
            <a:pPr marL="537845" lvl="1" indent="-22796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Note: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floor(X)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largest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integer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not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greater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than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X</a:t>
            </a:r>
            <a:endParaRPr sz="2000">
              <a:latin typeface="Calibri"/>
              <a:cs typeface="Calibri"/>
            </a:endParaRPr>
          </a:p>
          <a:p>
            <a:pPr marL="537845" lvl="1" indent="-22796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Knuth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has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suggested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best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choice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0.6180339887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78671" y="568309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28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96959" y="3128867"/>
            <a:ext cx="177800" cy="6267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6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433768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Searching</a:t>
            </a:r>
            <a:r>
              <a:rPr spc="-170" dirty="0"/>
              <a:t> </a:t>
            </a:r>
            <a:r>
              <a:rPr spc="-80" dirty="0"/>
              <a:t>(Types)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3039" y="1320513"/>
            <a:ext cx="8253730" cy="4852670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36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Searching</a:t>
            </a:r>
            <a:r>
              <a:rPr sz="2200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generally</a:t>
            </a:r>
            <a:r>
              <a:rPr sz="22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falls</a:t>
            </a:r>
            <a:r>
              <a:rPr sz="22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two</a:t>
            </a:r>
            <a:r>
              <a:rPr sz="22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categories:</a:t>
            </a:r>
            <a:endParaRPr sz="2200" dirty="0">
              <a:latin typeface="Calibri"/>
              <a:cs typeface="Calibri"/>
            </a:endParaRPr>
          </a:p>
          <a:p>
            <a:pPr marL="537845" lvl="1" indent="-227965">
              <a:lnSpc>
                <a:spcPct val="100000"/>
              </a:lnSpc>
              <a:spcBef>
                <a:spcPts val="245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Internal</a:t>
            </a:r>
            <a:r>
              <a:rPr sz="2000" spc="-1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Search</a:t>
            </a:r>
            <a:endParaRPr sz="2000" dirty="0">
              <a:latin typeface="Calibri"/>
              <a:cs typeface="Calibri"/>
            </a:endParaRPr>
          </a:p>
          <a:p>
            <a:pPr marL="537845" lvl="1" indent="-227965">
              <a:lnSpc>
                <a:spcPct val="100000"/>
              </a:lnSpc>
              <a:spcBef>
                <a:spcPts val="245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External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Search</a:t>
            </a:r>
            <a:endParaRPr sz="20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54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Internal</a:t>
            </a:r>
            <a:r>
              <a:rPr sz="22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Search:</a:t>
            </a:r>
            <a:endParaRPr sz="2200" dirty="0">
              <a:latin typeface="Calibri"/>
              <a:cs typeface="Calibri"/>
            </a:endParaRPr>
          </a:p>
          <a:p>
            <a:pPr marL="538480" marR="790575" lvl="1" indent="-228600">
              <a:lnSpc>
                <a:spcPts val="2160"/>
              </a:lnSpc>
              <a:spcBef>
                <a:spcPts val="52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searched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all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present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main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memory,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then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searching</a:t>
            </a:r>
            <a:r>
              <a:rPr sz="20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becomes</a:t>
            </a:r>
            <a:r>
              <a:rPr sz="20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internal</a:t>
            </a:r>
            <a:r>
              <a:rPr sz="20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search</a:t>
            </a:r>
            <a:endParaRPr sz="2000" dirty="0">
              <a:latin typeface="Calibri"/>
              <a:cs typeface="Calibri"/>
            </a:endParaRPr>
          </a:p>
          <a:p>
            <a:pPr marL="538480" marR="1173480" lvl="1" indent="-228600">
              <a:lnSpc>
                <a:spcPts val="216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Internal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Searches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faster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than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External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Search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hence</a:t>
            </a:r>
            <a:r>
              <a:rPr sz="20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are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recommended</a:t>
            </a:r>
            <a:r>
              <a:rPr sz="2000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whenever</a:t>
            </a:r>
            <a:r>
              <a:rPr sz="20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possible</a:t>
            </a:r>
            <a:endParaRPr sz="2000" dirty="0">
              <a:latin typeface="Calibri"/>
              <a:cs typeface="Calibri"/>
            </a:endParaRPr>
          </a:p>
          <a:p>
            <a:pPr marL="538480" marR="145415" lvl="1" indent="-228600">
              <a:lnSpc>
                <a:spcPts val="216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They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mainly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done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among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which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occupy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less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space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compared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space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RAM</a:t>
            </a:r>
            <a:endParaRPr sz="20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External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Search:</a:t>
            </a:r>
            <a:endParaRPr sz="2200" dirty="0">
              <a:latin typeface="Calibri"/>
              <a:cs typeface="Calibri"/>
            </a:endParaRPr>
          </a:p>
          <a:p>
            <a:pPr marL="537845" lvl="1" indent="-227965">
              <a:lnSpc>
                <a:spcPts val="2280"/>
              </a:lnSpc>
              <a:spcBef>
                <a:spcPts val="250"/>
              </a:spcBef>
              <a:buClr>
                <a:srgbClr val="9CBDBC"/>
              </a:buClr>
              <a:buFont typeface="Arial"/>
              <a:buChar char="•"/>
              <a:tabLst>
                <a:tab pos="53784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most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searched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auxiliary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memory,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then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search</a:t>
            </a:r>
            <a:endParaRPr sz="2000" dirty="0">
              <a:latin typeface="Calibri"/>
              <a:cs typeface="Calibri"/>
            </a:endParaRPr>
          </a:p>
          <a:p>
            <a:pPr marL="538480">
              <a:lnSpc>
                <a:spcPts val="228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becomes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External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Search.</a:t>
            </a:r>
            <a:endParaRPr sz="2000" dirty="0">
              <a:latin typeface="Calibri"/>
              <a:cs typeface="Calibri"/>
            </a:endParaRPr>
          </a:p>
          <a:p>
            <a:pPr marL="538480" marR="5080" lvl="1" indent="-228600">
              <a:lnSpc>
                <a:spcPts val="2160"/>
              </a:lnSpc>
              <a:spcBef>
                <a:spcPts val="51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very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large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our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main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memory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not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large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enough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hold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them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all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during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process,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then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external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search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used.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36583" y="56830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96959" y="3128867"/>
            <a:ext cx="177800" cy="6267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6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524129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20" dirty="0"/>
              <a:t>Multiplicative</a:t>
            </a:r>
            <a:r>
              <a:rPr spc="-175" dirty="0"/>
              <a:t> </a:t>
            </a:r>
            <a:r>
              <a:rPr spc="-50" dirty="0"/>
              <a:t>Method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7840" y="1768140"/>
            <a:ext cx="3709670" cy="488124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10945">
              <a:lnSpc>
                <a:spcPct val="100000"/>
              </a:lnSpc>
              <a:spcBef>
                <a:spcPts val="315"/>
              </a:spcBef>
            </a:pPr>
            <a:r>
              <a:rPr sz="2000" b="1" dirty="0">
                <a:solidFill>
                  <a:srgbClr val="675E46"/>
                </a:solidFill>
                <a:latin typeface="Calibri"/>
                <a:cs typeface="Calibri"/>
              </a:rPr>
              <a:t>Example</a:t>
            </a:r>
            <a:r>
              <a:rPr sz="2000" b="1" spc="-100" dirty="0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675E46"/>
                </a:solidFill>
                <a:latin typeface="Calibri"/>
                <a:cs typeface="Calibri"/>
              </a:rPr>
              <a:t>1:</a:t>
            </a:r>
            <a:endParaRPr sz="2000">
              <a:latin typeface="Calibri"/>
              <a:cs typeface="Calibri"/>
            </a:endParaRPr>
          </a:p>
          <a:p>
            <a:pPr marL="12700" marR="2715895">
              <a:lnSpc>
                <a:spcPct val="100000"/>
              </a:lnSpc>
              <a:spcBef>
                <a:spcPts val="23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Assume; k=12876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Listsize=100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C=0.12</a:t>
            </a:r>
            <a:endParaRPr sz="2200">
              <a:latin typeface="Calibri"/>
              <a:cs typeface="Calibri"/>
            </a:endParaRPr>
          </a:p>
          <a:p>
            <a:pPr marL="12700" marR="1230630">
              <a:lnSpc>
                <a:spcPct val="100000"/>
              </a:lnSpc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Now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address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is: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Address=hash(12876)</a:t>
            </a:r>
            <a:endParaRPr sz="2200">
              <a:latin typeface="Calibri"/>
              <a:cs typeface="Calibri"/>
            </a:endParaRPr>
          </a:p>
          <a:p>
            <a:pPr marL="812800">
              <a:lnSpc>
                <a:spcPts val="2375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=Floor(100*(12876*0.12-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38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floor(12876*0.12)))</a:t>
            </a:r>
            <a:endParaRPr sz="2200">
              <a:latin typeface="Calibri"/>
              <a:cs typeface="Calibri"/>
            </a:endParaRPr>
          </a:p>
          <a:p>
            <a:pPr marL="12700" marR="470534" indent="800100">
              <a:lnSpc>
                <a:spcPts val="2110"/>
              </a:lnSpc>
              <a:spcBef>
                <a:spcPts val="515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=floor(100*(1545.12- floor(1545.12)))</a:t>
            </a:r>
            <a:endParaRPr sz="2200">
              <a:latin typeface="Calibri"/>
              <a:cs typeface="Calibri"/>
            </a:endParaRPr>
          </a:p>
          <a:p>
            <a:pPr marL="812800">
              <a:lnSpc>
                <a:spcPts val="2375"/>
              </a:lnSpc>
              <a:spcBef>
                <a:spcPts val="20"/>
              </a:spcBef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=floor(100*(1545.12-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ts val="2375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1545))</a:t>
            </a:r>
            <a:endParaRPr sz="2200">
              <a:latin typeface="Calibri"/>
              <a:cs typeface="Calibri"/>
            </a:endParaRPr>
          </a:p>
          <a:p>
            <a:pPr marL="8128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=floor(100*0.12)</a:t>
            </a:r>
            <a:endParaRPr sz="2200">
              <a:latin typeface="Calibri"/>
              <a:cs typeface="Calibri"/>
            </a:endParaRPr>
          </a:p>
          <a:p>
            <a:pPr marL="812800">
              <a:lnSpc>
                <a:spcPct val="100000"/>
              </a:lnSpc>
            </a:pP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=12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659628" y="1795399"/>
            <a:ext cx="117856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solidFill>
                  <a:srgbClr val="675E46"/>
                </a:solidFill>
                <a:latin typeface="Calibri"/>
                <a:cs typeface="Calibri"/>
              </a:rPr>
              <a:t>Example</a:t>
            </a:r>
            <a:r>
              <a:rPr sz="2000" b="1" spc="-90" dirty="0">
                <a:solidFill>
                  <a:srgbClr val="675E46"/>
                </a:solidFill>
                <a:latin typeface="Calibri"/>
                <a:cs typeface="Calibri"/>
              </a:rPr>
              <a:t> </a:t>
            </a:r>
            <a:r>
              <a:rPr sz="2000" b="1" spc="-25" dirty="0">
                <a:solidFill>
                  <a:srgbClr val="675E46"/>
                </a:solidFill>
                <a:latin typeface="Calibri"/>
                <a:cs typeface="Calibri"/>
              </a:rPr>
              <a:t>2: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sz="half" idx="3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588895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Assume; k=12345</a:t>
            </a:r>
          </a:p>
          <a:p>
            <a:pPr marL="12700">
              <a:lnSpc>
                <a:spcPct val="100000"/>
              </a:lnSpc>
            </a:pPr>
            <a:r>
              <a:rPr spc="-10" dirty="0"/>
              <a:t>Listsize=1000</a:t>
            </a:r>
          </a:p>
          <a:p>
            <a:pPr marL="12700">
              <a:lnSpc>
                <a:spcPct val="100000"/>
              </a:lnSpc>
            </a:pPr>
            <a:r>
              <a:rPr spc="-10" dirty="0"/>
              <a:t>C=0.618033</a:t>
            </a:r>
          </a:p>
          <a:p>
            <a:pPr marL="12700" marR="1102995">
              <a:lnSpc>
                <a:spcPct val="100000"/>
              </a:lnSpc>
            </a:pPr>
            <a:r>
              <a:rPr dirty="0"/>
              <a:t>Now</a:t>
            </a:r>
            <a:r>
              <a:rPr spc="-35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address</a:t>
            </a:r>
            <a:r>
              <a:rPr spc="-40" dirty="0"/>
              <a:t> </a:t>
            </a:r>
            <a:r>
              <a:rPr spc="-25" dirty="0"/>
              <a:t>is: </a:t>
            </a:r>
            <a:r>
              <a:rPr spc="-10" dirty="0"/>
              <a:t>Address=hash(12345)</a:t>
            </a:r>
          </a:p>
          <a:p>
            <a:pPr marL="812800">
              <a:lnSpc>
                <a:spcPts val="2375"/>
              </a:lnSpc>
            </a:pPr>
            <a:r>
              <a:rPr spc="-10" dirty="0"/>
              <a:t>=Floor(1000*(12345*0.</a:t>
            </a:r>
          </a:p>
          <a:p>
            <a:pPr marL="12700">
              <a:lnSpc>
                <a:spcPts val="2380"/>
              </a:lnSpc>
            </a:pPr>
            <a:r>
              <a:rPr dirty="0"/>
              <a:t>618033</a:t>
            </a:r>
            <a:r>
              <a:rPr spc="-35" dirty="0"/>
              <a:t> </a:t>
            </a:r>
            <a:r>
              <a:rPr dirty="0"/>
              <a:t>mod</a:t>
            </a:r>
            <a:r>
              <a:rPr spc="-20" dirty="0"/>
              <a:t> </a:t>
            </a:r>
            <a:r>
              <a:rPr spc="-25" dirty="0"/>
              <a:t>1))</a:t>
            </a:r>
          </a:p>
          <a:p>
            <a:pPr marL="812800">
              <a:lnSpc>
                <a:spcPts val="2375"/>
              </a:lnSpc>
            </a:pPr>
            <a:r>
              <a:rPr spc="-10" dirty="0"/>
              <a:t>=floor(1000*(7629.6173</a:t>
            </a:r>
          </a:p>
          <a:p>
            <a:pPr marL="12700">
              <a:lnSpc>
                <a:spcPts val="2375"/>
              </a:lnSpc>
            </a:pPr>
            <a:r>
              <a:rPr dirty="0"/>
              <a:t>85</a:t>
            </a:r>
            <a:r>
              <a:rPr spc="-35" dirty="0"/>
              <a:t> </a:t>
            </a:r>
            <a:r>
              <a:rPr dirty="0"/>
              <a:t>mod</a:t>
            </a:r>
            <a:r>
              <a:rPr spc="-20" dirty="0"/>
              <a:t> </a:t>
            </a:r>
            <a:r>
              <a:rPr spc="-25" dirty="0"/>
              <a:t>1))</a:t>
            </a:r>
          </a:p>
          <a:p>
            <a:pPr marL="812800">
              <a:lnSpc>
                <a:spcPct val="100000"/>
              </a:lnSpc>
            </a:pPr>
            <a:r>
              <a:rPr spc="-10" dirty="0"/>
              <a:t>=floor(1000*(.617385))</a:t>
            </a:r>
          </a:p>
          <a:p>
            <a:pPr marL="812800">
              <a:lnSpc>
                <a:spcPct val="100000"/>
              </a:lnSpc>
            </a:pPr>
            <a:r>
              <a:rPr spc="-10" dirty="0"/>
              <a:t>=floor(617.385)</a:t>
            </a:r>
          </a:p>
          <a:p>
            <a:pPr marL="812800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=617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696959" y="3128867"/>
            <a:ext cx="177800" cy="6267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6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678671" y="568309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29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Digit</a:t>
            </a:r>
            <a:r>
              <a:rPr spc="-155" dirty="0"/>
              <a:t> </a:t>
            </a:r>
            <a:r>
              <a:rPr spc="-95" dirty="0"/>
              <a:t>Extraction</a:t>
            </a:r>
          </a:p>
        </p:txBody>
      </p:sp>
      <p:sp>
        <p:nvSpPr>
          <p:cNvPr id="3" name="object 3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78671" y="568309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30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0240" y="1613661"/>
            <a:ext cx="7204709" cy="47999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marR="725170" indent="-227965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Some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digits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number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specific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places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are 	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extracted</a:t>
            </a:r>
            <a:endParaRPr sz="2400" dirty="0">
              <a:latin typeface="Calibri"/>
              <a:cs typeface="Calibri"/>
            </a:endParaRPr>
          </a:p>
          <a:p>
            <a:pPr marL="240029" marR="5080" indent="-227965">
              <a:lnSpc>
                <a:spcPct val="100000"/>
              </a:lnSpc>
              <a:spcBef>
                <a:spcPts val="58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places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which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extraction</a:t>
            </a:r>
            <a:r>
              <a:rPr sz="24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has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done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are 	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predefined</a:t>
            </a:r>
            <a:endParaRPr sz="24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same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extraction</a:t>
            </a:r>
            <a:r>
              <a:rPr sz="24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technique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used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all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keys</a:t>
            </a:r>
            <a:endParaRPr sz="24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Here,</a:t>
            </a:r>
            <a:endParaRPr sz="2400" dirty="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509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Address=selected</a:t>
            </a:r>
            <a:r>
              <a:rPr sz="20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digit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key</a:t>
            </a:r>
            <a:endParaRPr sz="2000" dirty="0">
              <a:latin typeface="Calibri"/>
              <a:cs typeface="Calibri"/>
            </a:endParaRPr>
          </a:p>
          <a:p>
            <a:pPr marL="812800">
              <a:lnSpc>
                <a:spcPct val="100000"/>
              </a:lnSpc>
              <a:spcBef>
                <a:spcPts val="1270"/>
              </a:spcBef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Example:</a:t>
            </a:r>
            <a:endParaRPr sz="2000" dirty="0">
              <a:latin typeface="Calibri"/>
              <a:cs typeface="Calibri"/>
            </a:endParaRPr>
          </a:p>
          <a:p>
            <a:pPr marL="812800" marR="53721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places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digit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extraction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–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10s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,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100s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100000s 345261=326</a:t>
            </a:r>
            <a:endParaRPr sz="2000" dirty="0">
              <a:latin typeface="Calibri"/>
              <a:cs typeface="Calibri"/>
            </a:endParaRPr>
          </a:p>
          <a:p>
            <a:pPr marL="812800">
              <a:lnSpc>
                <a:spcPct val="100000"/>
              </a:lnSpc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167524=152</a:t>
            </a:r>
            <a:endParaRPr sz="2000" dirty="0">
              <a:latin typeface="Calibri"/>
              <a:cs typeface="Calibri"/>
            </a:endParaRPr>
          </a:p>
          <a:p>
            <a:pPr marL="812800">
              <a:lnSpc>
                <a:spcPct val="100000"/>
              </a:lnSpc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543625=562</a:t>
            </a:r>
            <a:endParaRPr sz="2000" dirty="0">
              <a:latin typeface="Calibri"/>
              <a:cs typeface="Calibri"/>
            </a:endParaRPr>
          </a:p>
          <a:p>
            <a:pPr marL="812800">
              <a:lnSpc>
                <a:spcPct val="100000"/>
              </a:lnSpc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987709=970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96959" y="3128867"/>
            <a:ext cx="177800" cy="6267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6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27368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Mid</a:t>
            </a:r>
            <a:r>
              <a:rPr spc="-185" dirty="0"/>
              <a:t> </a:t>
            </a:r>
            <a:r>
              <a:rPr spc="-85" dirty="0"/>
              <a:t>Square</a:t>
            </a:r>
          </a:p>
        </p:txBody>
      </p:sp>
      <p:sp>
        <p:nvSpPr>
          <p:cNvPr id="3" name="object 3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78671" y="568309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31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50240" y="1540506"/>
            <a:ext cx="7131050" cy="50565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67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Few</a:t>
            </a:r>
            <a:r>
              <a:rPr sz="24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number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middle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digits</a:t>
            </a:r>
            <a:r>
              <a:rPr sz="24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4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key</a:t>
            </a:r>
            <a:r>
              <a:rPr sz="2400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extracted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80"/>
              </a:spcBef>
              <a:buClr>
                <a:srgbClr val="A9A47B"/>
              </a:buClr>
              <a:buFont typeface="Arial"/>
              <a:buChar char="•"/>
              <a:tabLst>
                <a:tab pos="240029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Thus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extracted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number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squared</a:t>
            </a:r>
            <a:endParaRPr sz="24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squared</a:t>
            </a:r>
            <a:r>
              <a:rPr sz="24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result</a:t>
            </a:r>
            <a:r>
              <a:rPr sz="24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required</a:t>
            </a:r>
            <a:r>
              <a:rPr sz="24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address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value</a:t>
            </a:r>
            <a:endParaRPr sz="2400">
              <a:latin typeface="Calibri"/>
              <a:cs typeface="Calibri"/>
            </a:endParaRPr>
          </a:p>
          <a:p>
            <a:pPr marL="240029" marR="468630" indent="-227965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number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digits</a:t>
            </a:r>
            <a:r>
              <a:rPr sz="24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chosen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depends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number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of 	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digits</a:t>
            </a:r>
            <a:r>
              <a:rPr sz="2400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allowed</a:t>
            </a:r>
            <a:r>
              <a:rPr sz="24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4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indexing</a:t>
            </a:r>
            <a:endParaRPr sz="2400">
              <a:latin typeface="Calibri"/>
              <a:cs typeface="Calibri"/>
            </a:endParaRPr>
          </a:p>
          <a:p>
            <a:pPr marL="889000">
              <a:lnSpc>
                <a:spcPct val="100000"/>
              </a:lnSpc>
              <a:spcBef>
                <a:spcPts val="1305"/>
              </a:spcBef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Example:</a:t>
            </a:r>
            <a:endParaRPr sz="2000">
              <a:latin typeface="Calibri"/>
              <a:cs typeface="Calibri"/>
            </a:endParaRPr>
          </a:p>
          <a:p>
            <a:pPr marL="889000" marR="5344160">
              <a:lnSpc>
                <a:spcPct val="100000"/>
              </a:lnSpc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Assume; k=12876</a:t>
            </a:r>
            <a:endParaRPr sz="2000">
              <a:latin typeface="Calibri"/>
              <a:cs typeface="Calibri"/>
            </a:endParaRPr>
          </a:p>
          <a:p>
            <a:pPr marL="889000" marR="321183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Extract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second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third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digit N=28</a:t>
            </a:r>
            <a:endParaRPr sz="2000">
              <a:latin typeface="Calibri"/>
              <a:cs typeface="Calibri"/>
            </a:endParaRPr>
          </a:p>
          <a:p>
            <a:pPr marL="889000" marR="3407410">
              <a:lnSpc>
                <a:spcPct val="100000"/>
              </a:lnSpc>
            </a:pP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Now,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Address=hash(12876)=N*N</a:t>
            </a:r>
            <a:endParaRPr sz="2000">
              <a:latin typeface="Calibri"/>
              <a:cs typeface="Calibri"/>
            </a:endParaRPr>
          </a:p>
          <a:p>
            <a:pPr marL="2718435">
              <a:lnSpc>
                <a:spcPct val="100000"/>
              </a:lnSpc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=28*28</a:t>
            </a:r>
            <a:endParaRPr sz="2000">
              <a:latin typeface="Calibri"/>
              <a:cs typeface="Calibri"/>
            </a:endParaRPr>
          </a:p>
          <a:p>
            <a:pPr marL="2718435">
              <a:lnSpc>
                <a:spcPct val="100000"/>
              </a:lnSpc>
            </a:pP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=784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96959" y="3128867"/>
            <a:ext cx="177800" cy="6267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6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273685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Mid</a:t>
            </a:r>
            <a:r>
              <a:rPr spc="-185" dirty="0"/>
              <a:t> </a:t>
            </a:r>
            <a:r>
              <a:rPr spc="-85" dirty="0"/>
              <a:t>Square</a:t>
            </a:r>
          </a:p>
        </p:txBody>
      </p:sp>
      <p:sp>
        <p:nvSpPr>
          <p:cNvPr id="3" name="object 3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650240" y="1616710"/>
            <a:ext cx="8285480" cy="4366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major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disadvantage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value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obtained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doing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square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may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too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large</a:t>
            </a:r>
            <a:endParaRPr sz="2200">
              <a:latin typeface="Calibri"/>
              <a:cs typeface="Calibri"/>
            </a:endParaRPr>
          </a:p>
          <a:p>
            <a:pPr marL="228600" marR="1733550" indent="-228600" algn="r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28600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resolution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use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only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portion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result</a:t>
            </a:r>
            <a:endParaRPr sz="2200">
              <a:latin typeface="Calibri"/>
              <a:cs typeface="Calibri"/>
            </a:endParaRPr>
          </a:p>
          <a:p>
            <a:pPr marL="227965" marR="1743075" lvl="1" indent="-227965" algn="r">
              <a:lnSpc>
                <a:spcPct val="100000"/>
              </a:lnSpc>
              <a:spcBef>
                <a:spcPts val="489"/>
              </a:spcBef>
              <a:buClr>
                <a:srgbClr val="9CBDBC"/>
              </a:buClr>
              <a:buFont typeface="Arial"/>
              <a:buChar char="•"/>
              <a:tabLst>
                <a:tab pos="22796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Few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number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digits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middle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result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used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185"/>
              </a:spcBef>
            </a:pPr>
            <a:endParaRPr sz="2000">
              <a:latin typeface="Calibri"/>
              <a:cs typeface="Calibri"/>
            </a:endParaRPr>
          </a:p>
          <a:p>
            <a:pPr marL="508000">
              <a:lnSpc>
                <a:spcPct val="100000"/>
              </a:lnSpc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Example:</a:t>
            </a:r>
            <a:endParaRPr sz="2000">
              <a:latin typeface="Calibri"/>
              <a:cs typeface="Calibri"/>
            </a:endParaRPr>
          </a:p>
          <a:p>
            <a:pPr marL="508000">
              <a:lnSpc>
                <a:spcPct val="100000"/>
              </a:lnSpc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K=39873</a:t>
            </a:r>
            <a:endParaRPr sz="2000">
              <a:latin typeface="Calibri"/>
              <a:cs typeface="Calibri"/>
            </a:endParaRPr>
          </a:p>
          <a:p>
            <a:pPr marL="508000" marR="5529580">
              <a:lnSpc>
                <a:spcPct val="100000"/>
              </a:lnSpc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Address=98*98=9604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Which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long</a:t>
            </a:r>
            <a:endParaRPr sz="2000">
              <a:latin typeface="Calibri"/>
              <a:cs typeface="Calibri"/>
            </a:endParaRPr>
          </a:p>
          <a:p>
            <a:pPr marL="508000" marR="405892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Hence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use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only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portion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result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New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Address=60</a:t>
            </a:r>
            <a:endParaRPr sz="200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  <a:spcBef>
                <a:spcPts val="1655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32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96959" y="3128867"/>
            <a:ext cx="177800" cy="6267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6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181165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5" dirty="0"/>
              <a:t>Folding</a:t>
            </a:r>
          </a:p>
        </p:txBody>
      </p:sp>
      <p:sp>
        <p:nvSpPr>
          <p:cNvPr id="3" name="object 3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678671" y="568309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33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74040" y="1613661"/>
            <a:ext cx="7668259" cy="5059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0029" marR="5080" indent="-227329">
              <a:lnSpc>
                <a:spcPct val="100000"/>
              </a:lnSpc>
              <a:spcBef>
                <a:spcPts val="10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1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key</a:t>
            </a:r>
            <a:r>
              <a:rPr sz="24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divided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into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number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parts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having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2E2B1F"/>
                </a:solidFill>
                <a:latin typeface="Calibri"/>
                <a:cs typeface="Calibri"/>
              </a:rPr>
              <a:t>same 	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number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4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digits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(or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maybe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less</a:t>
            </a:r>
            <a:r>
              <a:rPr sz="24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last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part)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80"/>
              </a:spcBef>
              <a:buClr>
                <a:srgbClr val="A9A47B"/>
              </a:buClr>
              <a:buFont typeface="Arial"/>
              <a:buChar char="•"/>
              <a:tabLst>
                <a:tab pos="240029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2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: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Sum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all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individual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divided</a:t>
            </a:r>
            <a:r>
              <a:rPr sz="24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parts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0029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3: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there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any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carry</a:t>
            </a:r>
            <a:r>
              <a:rPr sz="24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result,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then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discard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75"/>
              </a:spcBef>
              <a:buClr>
                <a:srgbClr val="A9A47B"/>
              </a:buClr>
              <a:buFont typeface="Arial"/>
              <a:buChar char="•"/>
              <a:tabLst>
                <a:tab pos="240029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Step</a:t>
            </a:r>
            <a:r>
              <a:rPr sz="24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4: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Thus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formed</a:t>
            </a:r>
            <a:r>
              <a:rPr sz="24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number</a:t>
            </a:r>
            <a:r>
              <a:rPr sz="24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4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address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4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4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2E2B1F"/>
                </a:solidFill>
                <a:latin typeface="Calibri"/>
                <a:cs typeface="Calibri"/>
              </a:rPr>
              <a:t>key</a:t>
            </a:r>
            <a:endParaRPr sz="2400">
              <a:latin typeface="Calibri"/>
              <a:cs typeface="Calibri"/>
            </a:endParaRPr>
          </a:p>
          <a:p>
            <a:pPr marL="1117600">
              <a:lnSpc>
                <a:spcPct val="100000"/>
              </a:lnSpc>
              <a:spcBef>
                <a:spcPts val="1900"/>
              </a:spcBef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Example:</a:t>
            </a:r>
            <a:endParaRPr sz="2000">
              <a:latin typeface="Calibri"/>
              <a:cs typeface="Calibri"/>
            </a:endParaRPr>
          </a:p>
          <a:p>
            <a:pPr marL="1117600" marR="5266055">
              <a:lnSpc>
                <a:spcPct val="100000"/>
              </a:lnSpc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Assume; k=12896543</a:t>
            </a:r>
            <a:endParaRPr sz="2000">
              <a:latin typeface="Calibri"/>
              <a:cs typeface="Calibri"/>
            </a:endParaRPr>
          </a:p>
          <a:p>
            <a:pPr marL="1117600" marR="2342515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Hash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table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size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000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999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(i.e.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3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digits)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Our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part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division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will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be: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128+965+43</a:t>
            </a:r>
            <a:endParaRPr sz="2000">
              <a:latin typeface="Calibri"/>
              <a:cs typeface="Calibri"/>
            </a:endParaRPr>
          </a:p>
          <a:p>
            <a:pPr marL="3861435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=1136</a:t>
            </a:r>
            <a:endParaRPr sz="2000">
              <a:latin typeface="Calibri"/>
              <a:cs typeface="Calibri"/>
            </a:endParaRPr>
          </a:p>
          <a:p>
            <a:pPr marL="1117600" marR="1917064">
              <a:lnSpc>
                <a:spcPct val="100000"/>
              </a:lnSpc>
            </a:pP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Truncate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carry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(i.e.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1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thousand’s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place)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Hence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our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address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will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be,</a:t>
            </a:r>
            <a:endParaRPr sz="2000">
              <a:latin typeface="Calibri"/>
              <a:cs typeface="Calibri"/>
            </a:endParaRPr>
          </a:p>
          <a:p>
            <a:pPr marL="1117600">
              <a:lnSpc>
                <a:spcPct val="100000"/>
              </a:lnSpc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Address=136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96959" y="3128867"/>
            <a:ext cx="177800" cy="6267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6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Collision</a:t>
            </a:r>
            <a:r>
              <a:rPr spc="-185" dirty="0"/>
              <a:t> </a:t>
            </a:r>
            <a:r>
              <a:rPr spc="-90" dirty="0"/>
              <a:t>Resolution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616710"/>
            <a:ext cx="7298690" cy="33115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marR="5080" indent="-229235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Direct</a:t>
            </a:r>
            <a:r>
              <a:rPr sz="22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hashing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maps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key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values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individual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addresses,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hence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one-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to-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one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mapping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technique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no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collision</a:t>
            </a:r>
            <a:r>
              <a:rPr sz="2200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occurs.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All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other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hashing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techniques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may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results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2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some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collision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Different</a:t>
            </a:r>
            <a:r>
              <a:rPr sz="22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collision</a:t>
            </a:r>
            <a:r>
              <a:rPr sz="2200" spc="-1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resolution</a:t>
            </a:r>
            <a:r>
              <a:rPr sz="2200" spc="-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techniques</a:t>
            </a:r>
            <a:r>
              <a:rPr sz="22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used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These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techniques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independent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hashing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functions</a:t>
            </a:r>
            <a:endParaRPr sz="220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applied</a:t>
            </a:r>
            <a:endParaRPr sz="2200">
              <a:latin typeface="Calibri"/>
              <a:cs typeface="Calibri"/>
            </a:endParaRPr>
          </a:p>
          <a:p>
            <a:pPr marL="241300" marR="468630" indent="-229235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All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these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techniques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target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minimize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clustering</a:t>
            </a:r>
            <a:r>
              <a:rPr sz="22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because clustering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main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reason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collision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96959" y="3128867"/>
            <a:ext cx="177800" cy="6267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6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25</a:t>
            </a:fld>
            <a:endParaRPr spc="-25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0" dirty="0"/>
              <a:t>Collision</a:t>
            </a:r>
            <a:r>
              <a:rPr sz="4400" spc="-185" dirty="0"/>
              <a:t> </a:t>
            </a:r>
            <a:r>
              <a:rPr sz="4400" spc="-110" dirty="0"/>
              <a:t>Resolution</a:t>
            </a:r>
            <a:r>
              <a:rPr sz="4400" spc="-185" dirty="0"/>
              <a:t> </a:t>
            </a:r>
            <a:r>
              <a:rPr sz="4400" spc="-105" dirty="0"/>
              <a:t>Techniques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650240" y="1549238"/>
            <a:ext cx="4990465" cy="23685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2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Two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basic</a:t>
            </a:r>
            <a:r>
              <a:rPr sz="2200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techniques</a:t>
            </a:r>
            <a:r>
              <a:rPr sz="22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used:</a:t>
            </a:r>
            <a:endParaRPr sz="2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1.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Rehashing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(Also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called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Open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Addressing)</a:t>
            </a:r>
            <a:endParaRPr sz="2000">
              <a:latin typeface="Calibri"/>
              <a:cs typeface="Calibri"/>
            </a:endParaRPr>
          </a:p>
          <a:p>
            <a:pPr marL="904240" lvl="2" indent="-228600">
              <a:lnSpc>
                <a:spcPct val="100000"/>
              </a:lnSpc>
              <a:spcBef>
                <a:spcPts val="440"/>
              </a:spcBef>
              <a:buClr>
                <a:srgbClr val="D2CA6C"/>
              </a:buClr>
              <a:buFont typeface="Arial"/>
              <a:buChar char="•"/>
              <a:tabLst>
                <a:tab pos="904240" algn="l"/>
              </a:tabLst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types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are:</a:t>
            </a:r>
            <a:endParaRPr sz="1800">
              <a:latin typeface="Calibri"/>
              <a:cs typeface="Calibri"/>
            </a:endParaRPr>
          </a:p>
          <a:p>
            <a:pPr marL="1178560" lvl="3" indent="-228600">
              <a:lnSpc>
                <a:spcPct val="100000"/>
              </a:lnSpc>
              <a:spcBef>
                <a:spcPts val="405"/>
              </a:spcBef>
              <a:buClr>
                <a:srgbClr val="94A29D"/>
              </a:buClr>
              <a:buFont typeface="Arial"/>
              <a:buChar char="•"/>
              <a:tabLst>
                <a:tab pos="1178560" algn="l"/>
              </a:tabLst>
            </a:pPr>
            <a:r>
              <a:rPr sz="1600" dirty="0">
                <a:solidFill>
                  <a:srgbClr val="2E2B1F"/>
                </a:solidFill>
                <a:latin typeface="Calibri"/>
                <a:cs typeface="Calibri"/>
              </a:rPr>
              <a:t>Linear</a:t>
            </a:r>
            <a:r>
              <a:rPr sz="16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Probing</a:t>
            </a:r>
            <a:endParaRPr sz="1600">
              <a:latin typeface="Calibri"/>
              <a:cs typeface="Calibri"/>
            </a:endParaRPr>
          </a:p>
          <a:p>
            <a:pPr marL="1178560" lvl="3" indent="-228600">
              <a:lnSpc>
                <a:spcPct val="100000"/>
              </a:lnSpc>
              <a:spcBef>
                <a:spcPts val="385"/>
              </a:spcBef>
              <a:buClr>
                <a:srgbClr val="94A29D"/>
              </a:buClr>
              <a:buFont typeface="Arial"/>
              <a:buChar char="•"/>
              <a:tabLst>
                <a:tab pos="1178560" algn="l"/>
              </a:tabLst>
            </a:pP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Quadratic Probing</a:t>
            </a:r>
            <a:endParaRPr sz="1600">
              <a:latin typeface="Calibri"/>
              <a:cs typeface="Calibri"/>
            </a:endParaRPr>
          </a:p>
          <a:p>
            <a:pPr marL="1178560" lvl="3" indent="-228600">
              <a:lnSpc>
                <a:spcPct val="100000"/>
              </a:lnSpc>
              <a:spcBef>
                <a:spcPts val="385"/>
              </a:spcBef>
              <a:buClr>
                <a:srgbClr val="94A29D"/>
              </a:buClr>
              <a:buFont typeface="Arial"/>
              <a:buChar char="•"/>
              <a:tabLst>
                <a:tab pos="1178560" algn="l"/>
              </a:tabLst>
            </a:pPr>
            <a:r>
              <a:rPr sz="1600" dirty="0">
                <a:solidFill>
                  <a:srgbClr val="2E2B1F"/>
                </a:solidFill>
                <a:latin typeface="Calibri"/>
                <a:cs typeface="Calibri"/>
              </a:rPr>
              <a:t>Double</a:t>
            </a:r>
            <a:r>
              <a:rPr sz="16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Hashing</a:t>
            </a:r>
            <a:endParaRPr sz="16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45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2.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Chaining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96959" y="3128867"/>
            <a:ext cx="177800" cy="6267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6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26</a:t>
            </a:fld>
            <a:endParaRPr spc="-25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0" dirty="0"/>
              <a:t>Collision</a:t>
            </a:r>
            <a:r>
              <a:rPr spc="-185" dirty="0"/>
              <a:t> </a:t>
            </a:r>
            <a:r>
              <a:rPr spc="-90" dirty="0"/>
              <a:t>Resolution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74040" y="1549238"/>
            <a:ext cx="7757795" cy="3796029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6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Open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Addressing:</a:t>
            </a:r>
            <a:endParaRPr sz="220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When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collision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occurs,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an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unoccupied</a:t>
            </a:r>
            <a:r>
              <a:rPr sz="20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address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searched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placing</a:t>
            </a:r>
            <a:endParaRPr sz="2000">
              <a:latin typeface="Calibri"/>
              <a:cs typeface="Calibri"/>
            </a:endParaRPr>
          </a:p>
          <a:p>
            <a:pPr marL="538480">
              <a:lnSpc>
                <a:spcPct val="100000"/>
              </a:lnSpc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new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element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using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2E2B1F"/>
                </a:solidFill>
                <a:latin typeface="Calibri"/>
                <a:cs typeface="Calibri"/>
              </a:rPr>
              <a:t>probe</a:t>
            </a:r>
            <a:r>
              <a:rPr sz="2000" i="1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sequence</a:t>
            </a:r>
            <a:endParaRPr sz="2000">
              <a:latin typeface="Calibri"/>
              <a:cs typeface="Calibri"/>
            </a:endParaRPr>
          </a:p>
          <a:p>
            <a:pPr marL="538480" marR="2159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Rehashing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2E2B1F"/>
                </a:solidFill>
                <a:latin typeface="Calibri"/>
                <a:cs typeface="Calibri"/>
              </a:rPr>
              <a:t>rh</a:t>
            </a:r>
            <a:r>
              <a:rPr sz="2000" b="1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applied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address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value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h(key)</a:t>
            </a:r>
            <a:r>
              <a:rPr sz="2000" b="1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h(key)</a:t>
            </a:r>
            <a:r>
              <a:rPr sz="2000" b="1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already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occupied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hash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table.</a:t>
            </a:r>
            <a:endParaRPr sz="2000">
              <a:latin typeface="Calibri"/>
              <a:cs typeface="Calibri"/>
            </a:endParaRPr>
          </a:p>
          <a:p>
            <a:pPr marL="538480" marR="5080" lvl="1" indent="-229235">
              <a:lnSpc>
                <a:spcPct val="100000"/>
              </a:lnSpc>
              <a:spcBef>
                <a:spcPts val="484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Again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rh(h(key))</a:t>
            </a:r>
            <a:r>
              <a:rPr sz="2000" b="1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already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occupied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apply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2E2B1F"/>
                </a:solidFill>
                <a:latin typeface="Calibri"/>
                <a:cs typeface="Calibri"/>
              </a:rPr>
              <a:t>rh(rh(h(key)))</a:t>
            </a:r>
            <a:r>
              <a:rPr sz="2000" b="1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until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an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open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address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found</a:t>
            </a:r>
            <a:endParaRPr sz="2000">
              <a:latin typeface="Calibri"/>
              <a:cs typeface="Calibri"/>
            </a:endParaRPr>
          </a:p>
          <a:p>
            <a:pPr marL="538480" lvl="1" indent="-229235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can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done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3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different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ways:</a:t>
            </a:r>
            <a:endParaRPr sz="2000">
              <a:latin typeface="Calibri"/>
              <a:cs typeface="Calibri"/>
            </a:endParaRPr>
          </a:p>
          <a:p>
            <a:pPr marL="904240" lvl="2" indent="-228600">
              <a:lnSpc>
                <a:spcPct val="100000"/>
              </a:lnSpc>
              <a:spcBef>
                <a:spcPts val="440"/>
              </a:spcBef>
              <a:buClr>
                <a:srgbClr val="D2CA6C"/>
              </a:buClr>
              <a:buFont typeface="Arial"/>
              <a:buChar char="•"/>
              <a:tabLst>
                <a:tab pos="904240" algn="l"/>
              </a:tabLst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Linear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Probing</a:t>
            </a:r>
            <a:endParaRPr sz="1800">
              <a:latin typeface="Calibri"/>
              <a:cs typeface="Calibri"/>
            </a:endParaRPr>
          </a:p>
          <a:p>
            <a:pPr marL="904240" lvl="2" indent="-228600">
              <a:lnSpc>
                <a:spcPct val="100000"/>
              </a:lnSpc>
              <a:spcBef>
                <a:spcPts val="430"/>
              </a:spcBef>
              <a:buClr>
                <a:srgbClr val="D2CA6C"/>
              </a:buClr>
              <a:buFont typeface="Arial"/>
              <a:buChar char="•"/>
              <a:tabLst>
                <a:tab pos="904240" algn="l"/>
              </a:tabLst>
            </a:pP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Quadratic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Probing</a:t>
            </a:r>
            <a:endParaRPr sz="1800">
              <a:latin typeface="Calibri"/>
              <a:cs typeface="Calibri"/>
            </a:endParaRPr>
          </a:p>
          <a:p>
            <a:pPr marL="904240" lvl="2" indent="-228600">
              <a:lnSpc>
                <a:spcPct val="100000"/>
              </a:lnSpc>
              <a:spcBef>
                <a:spcPts val="434"/>
              </a:spcBef>
              <a:buClr>
                <a:srgbClr val="D2CA6C"/>
              </a:buClr>
              <a:buFont typeface="Arial"/>
              <a:buChar char="•"/>
              <a:tabLst>
                <a:tab pos="904240" algn="l"/>
              </a:tabLst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Double</a:t>
            </a:r>
            <a:r>
              <a:rPr sz="18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Hashing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96959" y="3128867"/>
            <a:ext cx="177800" cy="6267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6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27</a:t>
            </a:fld>
            <a:endParaRPr spc="-25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Linear</a:t>
            </a:r>
            <a:r>
              <a:rPr spc="-200" dirty="0"/>
              <a:t> </a:t>
            </a:r>
            <a:r>
              <a:rPr spc="-85" dirty="0"/>
              <a:t>probing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49042"/>
            <a:ext cx="6775450" cy="1856739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2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When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home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address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occupied,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go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next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address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Next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address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current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address</a:t>
            </a:r>
            <a:r>
              <a:rPr sz="22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+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1</a:t>
            </a:r>
            <a:endParaRPr sz="2200">
              <a:latin typeface="Calibri"/>
              <a:cs typeface="Calibri"/>
            </a:endParaRPr>
          </a:p>
          <a:p>
            <a:pPr marL="227965" marR="3605529" lvl="1" indent="-227965" algn="r">
              <a:lnSpc>
                <a:spcPct val="100000"/>
              </a:lnSpc>
              <a:spcBef>
                <a:spcPts val="484"/>
              </a:spcBef>
              <a:buClr>
                <a:srgbClr val="9CBDBC"/>
              </a:buClr>
              <a:buFont typeface="Arial"/>
              <a:buChar char="•"/>
              <a:tabLst>
                <a:tab pos="227965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Rh(k,i)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(h(k)+i)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%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listsize</a:t>
            </a:r>
            <a:endParaRPr sz="2000">
              <a:latin typeface="Calibri"/>
              <a:cs typeface="Calibri"/>
            </a:endParaRPr>
          </a:p>
          <a:p>
            <a:pPr marL="227965" marR="3619500" lvl="2" indent="-227965" algn="r">
              <a:lnSpc>
                <a:spcPct val="100000"/>
              </a:lnSpc>
              <a:spcBef>
                <a:spcPts val="440"/>
              </a:spcBef>
              <a:buClr>
                <a:srgbClr val="D2CA6C"/>
              </a:buClr>
              <a:buFont typeface="Arial"/>
              <a:buChar char="•"/>
              <a:tabLst>
                <a:tab pos="227965" algn="l"/>
              </a:tabLst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Where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h(k)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k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%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listsize</a:t>
            </a:r>
            <a:endParaRPr sz="1800">
              <a:latin typeface="Calibri"/>
              <a:cs typeface="Calibri"/>
            </a:endParaRPr>
          </a:p>
          <a:p>
            <a:pPr marL="904240" lvl="2" indent="-228600">
              <a:lnSpc>
                <a:spcPct val="100000"/>
              </a:lnSpc>
              <a:spcBef>
                <a:spcPts val="434"/>
              </a:spcBef>
              <a:buClr>
                <a:srgbClr val="D2CA6C"/>
              </a:buClr>
              <a:buFont typeface="Arial"/>
              <a:buChar char="•"/>
              <a:tabLst>
                <a:tab pos="904240" algn="l"/>
              </a:tabLst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and i=0,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1,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2,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3,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………….,</a:t>
            </a:r>
            <a:r>
              <a:rPr sz="18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listsize-</a:t>
            </a:r>
            <a:r>
              <a:rPr sz="1800" spc="-50" dirty="0">
                <a:solidFill>
                  <a:srgbClr val="2E2B1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96959" y="3128867"/>
            <a:ext cx="177800" cy="6267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6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28</a:t>
            </a:fld>
            <a:endParaRPr spc="-25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Linear</a:t>
            </a:r>
            <a:r>
              <a:rPr spc="-210" dirty="0"/>
              <a:t> </a:t>
            </a:r>
            <a:r>
              <a:rPr spc="-80" dirty="0"/>
              <a:t>Probing</a:t>
            </a:r>
          </a:p>
        </p:txBody>
      </p:sp>
      <p:sp>
        <p:nvSpPr>
          <p:cNvPr id="3" name="object 3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723" y="1600199"/>
            <a:ext cx="5308727" cy="52578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696959" y="3128867"/>
            <a:ext cx="177800" cy="6267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6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29</a:t>
            </a:fld>
            <a:endParaRPr spc="-25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4" dirty="0"/>
              <a:t>Searching</a:t>
            </a:r>
            <a:r>
              <a:rPr spc="-170" dirty="0"/>
              <a:t> </a:t>
            </a:r>
            <a:r>
              <a:rPr spc="-75" dirty="0"/>
              <a:t>Algorithms</a:t>
            </a:r>
          </a:p>
        </p:txBody>
      </p:sp>
      <p:sp>
        <p:nvSpPr>
          <p:cNvPr id="3" name="object 3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21640" y="1320444"/>
            <a:ext cx="8456295" cy="466280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6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Different</a:t>
            </a:r>
            <a:r>
              <a:rPr sz="22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searching</a:t>
            </a:r>
            <a:r>
              <a:rPr sz="2200" spc="-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algorithms</a:t>
            </a:r>
            <a:r>
              <a:rPr sz="22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used</a:t>
            </a:r>
            <a:endParaRPr sz="2200">
              <a:latin typeface="Calibri"/>
              <a:cs typeface="Calibri"/>
            </a:endParaRPr>
          </a:p>
          <a:p>
            <a:pPr marL="241300" marR="616585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choice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proper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algorithm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depends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upon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way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are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arranged</a:t>
            </a:r>
            <a:endParaRPr sz="2200">
              <a:latin typeface="Calibri"/>
              <a:cs typeface="Calibri"/>
            </a:endParaRPr>
          </a:p>
          <a:p>
            <a:pPr marL="241300" marR="75311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Any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algorithm</a:t>
            </a:r>
            <a:r>
              <a:rPr sz="22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technique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may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2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better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than</a:t>
            </a:r>
            <a:r>
              <a:rPr sz="22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another</a:t>
            </a:r>
            <a:r>
              <a:rPr sz="22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according</a:t>
            </a:r>
            <a:r>
              <a:rPr sz="22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to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favorable</a:t>
            </a:r>
            <a:r>
              <a:rPr sz="22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way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2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arranged</a:t>
            </a:r>
            <a:r>
              <a:rPr sz="22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endParaRPr sz="22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going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study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following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3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searching</a:t>
            </a:r>
            <a:r>
              <a:rPr sz="22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techniques:</a:t>
            </a:r>
            <a:endParaRPr sz="2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Linear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Search</a:t>
            </a:r>
            <a:endParaRPr sz="2000">
              <a:latin typeface="Calibri"/>
              <a:cs typeface="Calibri"/>
            </a:endParaRPr>
          </a:p>
          <a:p>
            <a:pPr marL="904240" lvl="2" indent="-228600">
              <a:lnSpc>
                <a:spcPct val="100000"/>
              </a:lnSpc>
              <a:spcBef>
                <a:spcPts val="440"/>
              </a:spcBef>
              <a:buClr>
                <a:srgbClr val="D2CA6C"/>
              </a:buClr>
              <a:buFont typeface="Arial"/>
              <a:buChar char="•"/>
              <a:tabLst>
                <a:tab pos="904240" algn="l"/>
              </a:tabLst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18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unsorted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18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linear</a:t>
            </a:r>
            <a:r>
              <a:rPr sz="1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structure</a:t>
            </a:r>
            <a:endParaRPr sz="18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47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Binary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Search</a:t>
            </a:r>
            <a:endParaRPr sz="2000">
              <a:latin typeface="Calibri"/>
              <a:cs typeface="Calibri"/>
            </a:endParaRPr>
          </a:p>
          <a:p>
            <a:pPr marL="904240" lvl="2" indent="-228600">
              <a:lnSpc>
                <a:spcPct val="100000"/>
              </a:lnSpc>
              <a:spcBef>
                <a:spcPts val="440"/>
              </a:spcBef>
              <a:buClr>
                <a:srgbClr val="D2CA6C"/>
              </a:buClr>
              <a:buFont typeface="Arial"/>
              <a:buChar char="•"/>
              <a:tabLst>
                <a:tab pos="904240" algn="l"/>
              </a:tabLst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1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sorted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1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linear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structure</a:t>
            </a:r>
            <a:endParaRPr sz="18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47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Tree</a:t>
            </a:r>
            <a:r>
              <a:rPr sz="2000" spc="-9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Search</a:t>
            </a:r>
            <a:endParaRPr sz="2000">
              <a:latin typeface="Calibri"/>
              <a:cs typeface="Calibri"/>
            </a:endParaRPr>
          </a:p>
          <a:p>
            <a:pPr marL="904240" lvl="2" indent="-228600">
              <a:lnSpc>
                <a:spcPts val="2140"/>
              </a:lnSpc>
              <a:spcBef>
                <a:spcPts val="440"/>
              </a:spcBef>
              <a:buClr>
                <a:srgbClr val="D2CA6C"/>
              </a:buClr>
              <a:buFont typeface="Arial"/>
              <a:buChar char="•"/>
              <a:tabLst>
                <a:tab pos="904240" algn="l"/>
              </a:tabLst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18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18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maintained</a:t>
            </a:r>
            <a:r>
              <a:rPr sz="18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18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search</a:t>
            </a:r>
            <a:r>
              <a:rPr sz="18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trees</a:t>
            </a:r>
            <a:endParaRPr sz="1800">
              <a:latin typeface="Calibri"/>
              <a:cs typeface="Calibri"/>
            </a:endParaRPr>
          </a:p>
          <a:p>
            <a:pPr marL="8327390">
              <a:lnSpc>
                <a:spcPts val="2140"/>
              </a:lnSpc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696959" y="3128867"/>
            <a:ext cx="177800" cy="6267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6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Linear</a:t>
            </a:r>
            <a:r>
              <a:rPr spc="-210" dirty="0"/>
              <a:t> </a:t>
            </a:r>
            <a:r>
              <a:rPr spc="-80" dirty="0"/>
              <a:t>Probing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49238"/>
            <a:ext cx="6674484" cy="329641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25"/>
              </a:spcBef>
              <a:buClr>
                <a:srgbClr val="A9A47B"/>
              </a:buClr>
              <a:tabLst>
                <a:tab pos="241300" algn="l"/>
              </a:tabLst>
            </a:pPr>
            <a:r>
              <a:rPr lang="en-US" sz="2200" spc="-10" dirty="0">
                <a:solidFill>
                  <a:srgbClr val="2E2B1F"/>
                </a:solidFill>
                <a:latin typeface="Calibri"/>
                <a:cs typeface="Calibri"/>
              </a:rPr>
              <a:t>   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Advantages:</a:t>
            </a:r>
            <a:endParaRPr sz="2200" dirty="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Simple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implement</a:t>
            </a:r>
            <a:endParaRPr lang="en-US" sz="2000" spc="-1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309880" lvl="1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tabLst>
                <a:tab pos="538480" algn="l"/>
              </a:tabLst>
            </a:pPr>
            <a:endParaRPr lang="en-US" sz="2000" spc="-1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309880" lvl="1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tabLst>
                <a:tab pos="538480" algn="l"/>
              </a:tabLst>
            </a:pPr>
            <a:endParaRPr lang="en-US" sz="2000" spc="-10" dirty="0">
              <a:solidFill>
                <a:srgbClr val="2E2B1F"/>
              </a:solidFill>
              <a:latin typeface="Calibri"/>
              <a:cs typeface="Calibri"/>
            </a:endParaRPr>
          </a:p>
          <a:p>
            <a:pPr marL="309880" lvl="1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tabLst>
                <a:tab pos="53848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Disadvantages:</a:t>
            </a:r>
            <a:endParaRPr sz="2200" dirty="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tend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cluster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around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specific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home</a:t>
            </a:r>
            <a:r>
              <a:rPr sz="20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address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(Primary</a:t>
            </a:r>
            <a:endParaRPr sz="2000" dirty="0">
              <a:latin typeface="Calibri"/>
              <a:cs typeface="Calibri"/>
            </a:endParaRPr>
          </a:p>
          <a:p>
            <a:pPr marL="538480">
              <a:lnSpc>
                <a:spcPct val="100000"/>
              </a:lnSpc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Clustering)</a:t>
            </a:r>
            <a:endParaRPr sz="2000" dirty="0">
              <a:latin typeface="Calibri"/>
              <a:cs typeface="Calibri"/>
            </a:endParaRPr>
          </a:p>
          <a:p>
            <a:pPr marL="538480" marR="63500" lvl="1" indent="-22860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linear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searching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required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not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present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the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searched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location,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very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slow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process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96959" y="3128867"/>
            <a:ext cx="177800" cy="6267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6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30</a:t>
            </a:fld>
            <a:endParaRPr spc="-25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Linear</a:t>
            </a:r>
            <a:r>
              <a:rPr spc="-210" dirty="0"/>
              <a:t> </a:t>
            </a:r>
            <a:r>
              <a:rPr spc="-80" dirty="0"/>
              <a:t>Probing</a:t>
            </a: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96959" y="3128867"/>
            <a:ext cx="177800" cy="6267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6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31</a:t>
            </a:fld>
            <a:endParaRPr spc="-25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61E7A6-E227-2352-54E9-B6F2A6889FE7}"/>
              </a:ext>
            </a:extLst>
          </p:cNvPr>
          <p:cNvSpPr txBox="1"/>
          <p:nvPr/>
        </p:nvSpPr>
        <p:spPr>
          <a:xfrm>
            <a:off x="457200" y="1549238"/>
            <a:ext cx="78486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Primary clustering</a:t>
            </a:r>
            <a:r>
              <a:rPr lang="en-US" dirty="0"/>
              <a:t> occurs when collisions are resolved using </a:t>
            </a:r>
            <a:r>
              <a:rPr lang="en-US" b="1" dirty="0"/>
              <a:t>linear probing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 linear probing, if the home address is occupied, we check the </a:t>
            </a:r>
            <a:r>
              <a:rPr lang="en-US" b="1" dirty="0"/>
              <a:t>next consecutive slots</a:t>
            </a:r>
            <a:r>
              <a:rPr lang="en-US" dirty="0"/>
              <a:t> until we find an empty one.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h(k),h(k)+1,h(k)+2,…</a:t>
            </a:r>
          </a:p>
          <a:p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Problem: keys that collide at one home address tend to cluster together in consecutive slots, forming </a:t>
            </a:r>
            <a:r>
              <a:rPr lang="en-US" b="1" dirty="0"/>
              <a:t>long runs.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b="1" dirty="0"/>
          </a:p>
          <a:p>
            <a:br>
              <a:rPr lang="en-US" dirty="0"/>
            </a:br>
            <a:r>
              <a:rPr lang="en-US" dirty="0"/>
              <a:t>This increases search time and worsens performance.</a:t>
            </a:r>
          </a:p>
        </p:txBody>
      </p:sp>
    </p:spTree>
    <p:extLst>
      <p:ext uri="{BB962C8B-B14F-4D97-AF65-F5344CB8AC3E}">
        <p14:creationId xmlns:p14="http://schemas.microsoft.com/office/powerpoint/2010/main" val="18596971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Quadratic</a:t>
            </a:r>
            <a:r>
              <a:rPr spc="-175" dirty="0"/>
              <a:t> </a:t>
            </a:r>
            <a:r>
              <a:rPr spc="-80" dirty="0"/>
              <a:t>Probing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7540" y="1616710"/>
            <a:ext cx="6817995" cy="3197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54000" algn="l"/>
              </a:tabLst>
            </a:pP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Tends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minimize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problem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primary</a:t>
            </a:r>
            <a:r>
              <a:rPr sz="22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clustering</a:t>
            </a:r>
            <a:r>
              <a:rPr sz="22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endParaRPr sz="2200" dirty="0">
              <a:latin typeface="Calibri"/>
              <a:cs typeface="Calibri"/>
            </a:endParaRPr>
          </a:p>
          <a:p>
            <a:pPr marL="254000">
              <a:lnSpc>
                <a:spcPct val="100000"/>
              </a:lnSpc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linear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probing</a:t>
            </a:r>
            <a:endParaRPr sz="2200" dirty="0">
              <a:latin typeface="Calibri"/>
              <a:cs typeface="Calibri"/>
            </a:endParaRPr>
          </a:p>
          <a:p>
            <a:pPr marL="254000" marR="125095" indent="-229235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54000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value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moved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considerable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distance</a:t>
            </a:r>
            <a:r>
              <a:rPr sz="22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initial collision</a:t>
            </a:r>
            <a:endParaRPr sz="2200" dirty="0">
              <a:latin typeface="Calibri"/>
              <a:cs typeface="Calibri"/>
            </a:endParaRPr>
          </a:p>
          <a:p>
            <a:pPr marL="2540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54000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address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incremented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collision</a:t>
            </a:r>
            <a:r>
              <a:rPr sz="22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probe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number</a:t>
            </a:r>
            <a:endParaRPr sz="2200" dirty="0">
              <a:latin typeface="Calibri"/>
              <a:cs typeface="Calibri"/>
            </a:endParaRPr>
          </a:p>
          <a:p>
            <a:pPr marL="254000">
              <a:lnSpc>
                <a:spcPct val="100000"/>
              </a:lnSpc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squared,</a:t>
            </a:r>
            <a:r>
              <a:rPr sz="22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i.e.</a:t>
            </a:r>
            <a:endParaRPr sz="2200" dirty="0">
              <a:latin typeface="Calibri"/>
              <a:cs typeface="Calibri"/>
            </a:endParaRPr>
          </a:p>
          <a:p>
            <a:pPr marL="551180" lvl="1" indent="-228600">
              <a:lnSpc>
                <a:spcPct val="100000"/>
              </a:lnSpc>
              <a:spcBef>
                <a:spcPts val="489"/>
              </a:spcBef>
              <a:buClr>
                <a:srgbClr val="9CBDBC"/>
              </a:buClr>
              <a:buFont typeface="Arial"/>
              <a:buChar char="•"/>
              <a:tabLst>
                <a:tab pos="55118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rh(k,i)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(h(k)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+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1950" baseline="25641" dirty="0">
                <a:solidFill>
                  <a:srgbClr val="2E2B1F"/>
                </a:solidFill>
                <a:latin typeface="Calibri"/>
                <a:cs typeface="Calibri"/>
              </a:rPr>
              <a:t>2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)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%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listsize</a:t>
            </a:r>
            <a:endParaRPr sz="2000" dirty="0">
              <a:latin typeface="Calibri"/>
              <a:cs typeface="Calibri"/>
            </a:endParaRPr>
          </a:p>
          <a:p>
            <a:pPr marL="916940" lvl="2" indent="-228600">
              <a:lnSpc>
                <a:spcPct val="100000"/>
              </a:lnSpc>
              <a:spcBef>
                <a:spcPts val="439"/>
              </a:spcBef>
              <a:buClr>
                <a:srgbClr val="D2CA6C"/>
              </a:buClr>
              <a:buFont typeface="Arial"/>
              <a:buChar char="•"/>
              <a:tabLst>
                <a:tab pos="916940" algn="l"/>
              </a:tabLst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Where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h(k)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k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%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listsize</a:t>
            </a:r>
            <a:endParaRPr sz="1800" dirty="0">
              <a:latin typeface="Calibri"/>
              <a:cs typeface="Calibri"/>
            </a:endParaRPr>
          </a:p>
          <a:p>
            <a:pPr marL="916940" lvl="2" indent="-228600">
              <a:lnSpc>
                <a:spcPct val="100000"/>
              </a:lnSpc>
              <a:spcBef>
                <a:spcPts val="430"/>
              </a:spcBef>
              <a:buClr>
                <a:srgbClr val="D2CA6C"/>
              </a:buClr>
              <a:buFont typeface="Arial"/>
              <a:buChar char="•"/>
              <a:tabLst>
                <a:tab pos="916940" algn="l"/>
              </a:tabLst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and i=0,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1,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2,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3,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………,</a:t>
            </a:r>
            <a:r>
              <a:rPr sz="1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listsize-</a:t>
            </a:r>
            <a:r>
              <a:rPr sz="1800" spc="-50" dirty="0">
                <a:solidFill>
                  <a:srgbClr val="2E2B1F"/>
                </a:solidFill>
                <a:latin typeface="Calibri"/>
                <a:cs typeface="Calibri"/>
              </a:rPr>
              <a:t>1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96959" y="3128867"/>
            <a:ext cx="177800" cy="6267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6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32</a:t>
            </a:fld>
            <a:endParaRPr spc="-25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Quadratic</a:t>
            </a:r>
            <a:r>
              <a:rPr spc="-175" dirty="0"/>
              <a:t> </a:t>
            </a:r>
            <a:r>
              <a:rPr spc="-80" dirty="0"/>
              <a:t>Probing</a:t>
            </a:r>
          </a:p>
        </p:txBody>
      </p:sp>
      <p:sp>
        <p:nvSpPr>
          <p:cNvPr id="3" name="object 3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1904998"/>
            <a:ext cx="8229600" cy="493776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696959" y="3128867"/>
            <a:ext cx="177800" cy="6267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6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33</a:t>
            </a:fld>
            <a:endParaRPr spc="-25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10" dirty="0"/>
              <a:t>Quadratic</a:t>
            </a:r>
            <a:r>
              <a:rPr spc="-175" dirty="0"/>
              <a:t> </a:t>
            </a:r>
            <a:r>
              <a:rPr spc="-80" dirty="0"/>
              <a:t>Probing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49238"/>
            <a:ext cx="4566920" cy="229489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2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Advantages:</a:t>
            </a:r>
            <a:endParaRPr sz="2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Works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much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better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than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linear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probing</a:t>
            </a:r>
            <a:endParaRPr sz="20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Removes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primary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clustering</a:t>
            </a:r>
            <a:endParaRPr sz="20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Disadvantages:</a:t>
            </a:r>
            <a:endParaRPr sz="2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Time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consuming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than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linear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probing</a:t>
            </a:r>
            <a:endParaRPr sz="20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Produces</a:t>
            </a:r>
            <a:r>
              <a:rPr sz="20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secondary</a:t>
            </a:r>
            <a:r>
              <a:rPr sz="20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clustering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96959" y="3128867"/>
            <a:ext cx="177800" cy="6267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6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34</a:t>
            </a:fld>
            <a:endParaRPr spc="-25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Double</a:t>
            </a:r>
            <a:r>
              <a:rPr spc="-210" dirty="0"/>
              <a:t> </a:t>
            </a:r>
            <a:r>
              <a:rPr spc="-75" dirty="0"/>
              <a:t>Hashing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7540" y="1616710"/>
            <a:ext cx="7303134" cy="31578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540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Two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different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hash</a:t>
            </a:r>
            <a:r>
              <a:rPr sz="22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functions</a:t>
            </a:r>
            <a:r>
              <a:rPr sz="22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used</a:t>
            </a:r>
            <a:r>
              <a:rPr sz="22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generate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address</a:t>
            </a:r>
            <a:endParaRPr sz="2200" dirty="0">
              <a:latin typeface="Calibri"/>
              <a:cs typeface="Calibri"/>
            </a:endParaRPr>
          </a:p>
          <a:p>
            <a:pPr marL="254000">
              <a:lnSpc>
                <a:spcPct val="100000"/>
              </a:lnSpc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initial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hashing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results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collision</a:t>
            </a:r>
            <a:endParaRPr sz="2200" dirty="0">
              <a:latin typeface="Calibri"/>
              <a:cs typeface="Calibri"/>
            </a:endParaRPr>
          </a:p>
          <a:p>
            <a:pPr marL="2540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54000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2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removes</a:t>
            </a:r>
            <a:r>
              <a:rPr sz="22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secondary</a:t>
            </a:r>
            <a:r>
              <a:rPr sz="22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collision</a:t>
            </a:r>
            <a:endParaRPr sz="2200" dirty="0">
              <a:latin typeface="Calibri"/>
              <a:cs typeface="Calibri"/>
            </a:endParaRPr>
          </a:p>
          <a:p>
            <a:pPr marL="254000" marR="301625" indent="-229235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54000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initial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hash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value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reused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rehash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functions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new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hash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value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computed</a:t>
            </a:r>
            <a:endParaRPr sz="2200" dirty="0">
              <a:latin typeface="Calibri"/>
              <a:cs typeface="Calibri"/>
            </a:endParaRPr>
          </a:p>
          <a:p>
            <a:pPr marL="551180" lvl="1" indent="-228600">
              <a:lnSpc>
                <a:spcPct val="100000"/>
              </a:lnSpc>
              <a:spcBef>
                <a:spcPts val="489"/>
              </a:spcBef>
              <a:buClr>
                <a:srgbClr val="9CBDBC"/>
              </a:buClr>
              <a:buFont typeface="Arial"/>
              <a:buChar char="•"/>
              <a:tabLst>
                <a:tab pos="551180" algn="l"/>
              </a:tabLst>
            </a:pPr>
            <a:r>
              <a:rPr lang="en-US" sz="2000" dirty="0">
                <a:solidFill>
                  <a:srgbClr val="2E2B1F"/>
                </a:solidFill>
                <a:latin typeface="Calibri"/>
                <a:cs typeface="Calibri"/>
              </a:rPr>
              <a:t>d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h(k,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i)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(h</a:t>
            </a:r>
            <a:r>
              <a:rPr sz="1950" baseline="-21367" dirty="0">
                <a:solidFill>
                  <a:srgbClr val="2E2B1F"/>
                </a:solidFill>
                <a:latin typeface="Calibri"/>
                <a:cs typeface="Calibri"/>
              </a:rPr>
              <a:t>1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(k)</a:t>
            </a:r>
            <a:r>
              <a:rPr sz="20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+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i*h</a:t>
            </a:r>
            <a:r>
              <a:rPr sz="1950" baseline="-21367" dirty="0">
                <a:solidFill>
                  <a:srgbClr val="2E2B1F"/>
                </a:solidFill>
                <a:latin typeface="Calibri"/>
                <a:cs typeface="Calibri"/>
              </a:rPr>
              <a:t>2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(k)) %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listsize</a:t>
            </a:r>
            <a:endParaRPr sz="2000" dirty="0">
              <a:latin typeface="Calibri"/>
              <a:cs typeface="Calibri"/>
            </a:endParaRPr>
          </a:p>
          <a:p>
            <a:pPr marL="916940" lvl="2" indent="-228600">
              <a:lnSpc>
                <a:spcPct val="100000"/>
              </a:lnSpc>
              <a:spcBef>
                <a:spcPts val="439"/>
              </a:spcBef>
              <a:buClr>
                <a:srgbClr val="D2CA6C"/>
              </a:buClr>
              <a:buFont typeface="Arial"/>
              <a:buChar char="•"/>
              <a:tabLst>
                <a:tab pos="916940" algn="l"/>
              </a:tabLst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Where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h</a:t>
            </a:r>
            <a:r>
              <a:rPr sz="1800" baseline="-20833" dirty="0">
                <a:solidFill>
                  <a:srgbClr val="2E2B1F"/>
                </a:solidFill>
                <a:latin typeface="Calibri"/>
                <a:cs typeface="Calibri"/>
              </a:rPr>
              <a:t>1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(k)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k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%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listsize</a:t>
            </a:r>
            <a:endParaRPr sz="1800" dirty="0">
              <a:latin typeface="Calibri"/>
              <a:cs typeface="Calibri"/>
            </a:endParaRPr>
          </a:p>
          <a:p>
            <a:pPr marL="916940" lvl="2" indent="-228600">
              <a:lnSpc>
                <a:spcPct val="100000"/>
              </a:lnSpc>
              <a:spcBef>
                <a:spcPts val="430"/>
              </a:spcBef>
              <a:buClr>
                <a:srgbClr val="D2CA6C"/>
              </a:buClr>
              <a:buFont typeface="Arial"/>
              <a:buChar char="•"/>
              <a:tabLst>
                <a:tab pos="916940" algn="l"/>
              </a:tabLst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h2(k)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1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k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%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(some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integer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slightly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less</a:t>
            </a:r>
            <a:r>
              <a:rPr sz="18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than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listsize)</a:t>
            </a:r>
            <a:endParaRPr sz="1800" dirty="0">
              <a:latin typeface="Calibri"/>
              <a:cs typeface="Calibri"/>
            </a:endParaRPr>
          </a:p>
          <a:p>
            <a:pPr marL="1191260" lvl="3" indent="-228600">
              <a:lnSpc>
                <a:spcPct val="100000"/>
              </a:lnSpc>
              <a:spcBef>
                <a:spcPts val="405"/>
              </a:spcBef>
              <a:buClr>
                <a:srgbClr val="94A29D"/>
              </a:buClr>
              <a:buFont typeface="Arial"/>
              <a:buChar char="•"/>
              <a:tabLst>
                <a:tab pos="1191260" algn="l"/>
              </a:tabLst>
            </a:pPr>
            <a:r>
              <a:rPr sz="1600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16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E2B1F"/>
                </a:solidFill>
                <a:latin typeface="Calibri"/>
                <a:cs typeface="Calibri"/>
              </a:rPr>
              <a:t>0,</a:t>
            </a:r>
            <a:r>
              <a:rPr sz="16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E2B1F"/>
                </a:solidFill>
                <a:latin typeface="Calibri"/>
                <a:cs typeface="Calibri"/>
              </a:rPr>
              <a:t>1, 2,</a:t>
            </a: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E2B1F"/>
                </a:solidFill>
                <a:latin typeface="Calibri"/>
                <a:cs typeface="Calibri"/>
              </a:rPr>
              <a:t>3,</a:t>
            </a:r>
            <a:r>
              <a:rPr sz="16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2E2B1F"/>
                </a:solidFill>
                <a:latin typeface="Calibri"/>
                <a:cs typeface="Calibri"/>
              </a:rPr>
              <a:t>………,</a:t>
            </a:r>
            <a:r>
              <a:rPr sz="1600" spc="-10" dirty="0">
                <a:solidFill>
                  <a:srgbClr val="2E2B1F"/>
                </a:solidFill>
                <a:latin typeface="Calibri"/>
                <a:cs typeface="Calibri"/>
              </a:rPr>
              <a:t> (listsize-</a:t>
            </a:r>
            <a:r>
              <a:rPr sz="1600" spc="-25" dirty="0">
                <a:solidFill>
                  <a:srgbClr val="2E2B1F"/>
                </a:solidFill>
                <a:latin typeface="Calibri"/>
                <a:cs typeface="Calibri"/>
              </a:rPr>
              <a:t>1)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96959" y="3128867"/>
            <a:ext cx="177800" cy="6267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6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8688578" y="5687023"/>
            <a:ext cx="320675" cy="254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35</a:t>
            </a:fld>
            <a:endParaRPr spc="-25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0" dirty="0"/>
              <a:t>Double</a:t>
            </a:r>
            <a:r>
              <a:rPr spc="-210" dirty="0"/>
              <a:t> </a:t>
            </a:r>
            <a:r>
              <a:rPr spc="-75" dirty="0"/>
              <a:t>Hashing</a:t>
            </a:r>
          </a:p>
        </p:txBody>
      </p:sp>
      <p:sp>
        <p:nvSpPr>
          <p:cNvPr id="3" name="object 3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404723" y="3187192"/>
          <a:ext cx="179705" cy="35648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99085">
                <a:tc>
                  <a:txBody>
                    <a:bodyPr/>
                    <a:lstStyle/>
                    <a:p>
                      <a:pPr algn="ctr">
                        <a:lnSpc>
                          <a:spcPts val="1710"/>
                        </a:lnSpc>
                      </a:pP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4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9720">
                <a:tc>
                  <a:txBody>
                    <a:bodyPr/>
                    <a:lstStyle/>
                    <a:p>
                      <a:pPr algn="ctr">
                        <a:lnSpc>
                          <a:spcPts val="2150"/>
                        </a:lnSpc>
                        <a:spcBef>
                          <a:spcPts val="110"/>
                        </a:spcBef>
                      </a:pPr>
                      <a:r>
                        <a:rPr sz="1800" spc="-50" dirty="0">
                          <a:solidFill>
                            <a:srgbClr val="2E2B1F"/>
                          </a:solidFill>
                          <a:latin typeface="Calibri"/>
                          <a:cs typeface="Calibri"/>
                        </a:rPr>
                        <a:t>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1397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36</a:t>
            </a:fld>
            <a:endParaRPr spc="-25" dirty="0"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79450" y="3092450"/>
          <a:ext cx="533400" cy="3704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lnT w="12700">
                      <a:solidFill>
                        <a:srgbClr val="D4D3C6"/>
                      </a:solidFill>
                      <a:prstDash val="solid"/>
                    </a:lnT>
                    <a:solidFill>
                      <a:srgbClr val="FFFFF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solidFill>
                      <a:srgbClr val="FFFFF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solidFill>
                      <a:srgbClr val="FFFFF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4986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76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solidFill>
                      <a:srgbClr val="FFFFF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solidFill>
                      <a:srgbClr val="FFFFF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lnB w="12700">
                      <a:solidFill>
                        <a:srgbClr val="D4D3C6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/>
        </p:nvGraphicFramePr>
        <p:xfrm>
          <a:off x="1670050" y="3092450"/>
          <a:ext cx="533400" cy="3704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lnT w="12700">
                      <a:solidFill>
                        <a:srgbClr val="D4D3C6"/>
                      </a:solidFill>
                      <a:prstDash val="solid"/>
                    </a:lnT>
                    <a:solidFill>
                      <a:srgbClr val="FFFFF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solidFill>
                      <a:srgbClr val="FFFFF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93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solidFill>
                      <a:srgbClr val="FFFFF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solidFill>
                      <a:srgbClr val="FFFFF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solidFill>
                      <a:srgbClr val="FFFFF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lnB w="12700">
                      <a:solidFill>
                        <a:srgbClr val="D4D3C6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2736850" y="3143250"/>
          <a:ext cx="533400" cy="3704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40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lnT w="12700">
                      <a:solidFill>
                        <a:srgbClr val="D4D3C6"/>
                      </a:solidFill>
                      <a:prstDash val="solid"/>
                    </a:lnT>
                    <a:solidFill>
                      <a:srgbClr val="FFFFF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solidFill>
                      <a:srgbClr val="FFFFF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solidFill>
                      <a:srgbClr val="FFFFF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solidFill>
                      <a:srgbClr val="FFFFF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solidFill>
                      <a:srgbClr val="FFFFF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lnB w="12700">
                      <a:solidFill>
                        <a:srgbClr val="D4D3C6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651250" y="3143250"/>
          <a:ext cx="533400" cy="3704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lnT w="12700">
                      <a:solidFill>
                        <a:srgbClr val="D4D3C6"/>
                      </a:solidFill>
                      <a:prstDash val="solid"/>
                    </a:lnT>
                    <a:solidFill>
                      <a:srgbClr val="FFFFF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solidFill>
                      <a:srgbClr val="FFFFF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solidFill>
                      <a:srgbClr val="FFFFF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solidFill>
                      <a:srgbClr val="FFFFF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47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solidFill>
                      <a:srgbClr val="FFFFF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lnB w="12700">
                      <a:solidFill>
                        <a:srgbClr val="D4D3C6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4718050" y="3143250"/>
          <a:ext cx="533400" cy="3704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lnT w="12700">
                      <a:solidFill>
                        <a:srgbClr val="D4D3C6"/>
                      </a:solidFill>
                      <a:prstDash val="solid"/>
                    </a:lnT>
                    <a:solidFill>
                      <a:srgbClr val="FFFFF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solidFill>
                      <a:srgbClr val="FFFFF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solidFill>
                      <a:srgbClr val="FFFFF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solidFill>
                      <a:srgbClr val="FFFFF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solidFill>
                      <a:srgbClr val="FFFFF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lnB w="12700">
                      <a:solidFill>
                        <a:srgbClr val="D4D3C6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5708650" y="3143250"/>
          <a:ext cx="533400" cy="3704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lnT w="12700">
                      <a:solidFill>
                        <a:srgbClr val="D4D3C6"/>
                      </a:solidFill>
                      <a:prstDash val="solid"/>
                    </a:lnT>
                    <a:solidFill>
                      <a:srgbClr val="FFFFF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solidFill>
                      <a:srgbClr val="FFFFF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solidFill>
                      <a:srgbClr val="FFFFF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55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solidFill>
                      <a:srgbClr val="FFFFF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solidFill>
                      <a:srgbClr val="FFFFF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lnB w="12700">
                      <a:solidFill>
                        <a:srgbClr val="D4D3C6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6699250" y="3143250"/>
          <a:ext cx="533400" cy="3704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lnT w="12700">
                      <a:solidFill>
                        <a:srgbClr val="D4D3C6"/>
                      </a:solidFill>
                      <a:prstDash val="solid"/>
                    </a:lnT>
                    <a:solidFill>
                      <a:srgbClr val="FFFFF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solidFill>
                      <a:srgbClr val="FFFFF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73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solidFill>
                      <a:srgbClr val="FFFFF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solidFill>
                      <a:srgbClr val="FFFFF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solidFill>
                      <a:srgbClr val="FFFFF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lnB w="12700">
                      <a:solidFill>
                        <a:srgbClr val="D4D3C6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13" name="object 13"/>
          <p:cNvSpPr txBox="1"/>
          <p:nvPr/>
        </p:nvSpPr>
        <p:spPr>
          <a:xfrm>
            <a:off x="231140" y="1542034"/>
            <a:ext cx="26460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76,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93,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40,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47,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10,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55,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73,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56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88340" y="2685415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76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79194" y="2685415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93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41751" y="2685415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40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317875" y="1465834"/>
            <a:ext cx="3331845" cy="1519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h</a:t>
            </a:r>
            <a:r>
              <a:rPr sz="1800" spc="-15" baseline="-20833" dirty="0">
                <a:solidFill>
                  <a:srgbClr val="2E2B1F"/>
                </a:solidFill>
                <a:latin typeface="Calibri"/>
                <a:cs typeface="Calibri"/>
              </a:rPr>
              <a:t>1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(k)=k%10</a:t>
            </a:r>
            <a:endParaRPr sz="1800">
              <a:latin typeface="Calibri"/>
              <a:cs typeface="Calibri"/>
            </a:endParaRPr>
          </a:p>
          <a:p>
            <a:pPr marL="50800" marR="43180">
              <a:lnSpc>
                <a:spcPct val="100000"/>
              </a:lnSpc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hp(k,i)=(h</a:t>
            </a:r>
            <a:r>
              <a:rPr sz="1800" baseline="-20833" dirty="0">
                <a:solidFill>
                  <a:srgbClr val="2E2B1F"/>
                </a:solidFill>
                <a:latin typeface="Calibri"/>
                <a:cs typeface="Calibri"/>
              </a:rPr>
              <a:t>1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(k)</a:t>
            </a:r>
            <a:r>
              <a:rPr sz="1800" spc="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+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18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*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h</a:t>
            </a:r>
            <a:r>
              <a:rPr sz="1800" baseline="-20833" dirty="0">
                <a:solidFill>
                  <a:srgbClr val="2E2B1F"/>
                </a:solidFill>
                <a:latin typeface="Calibri"/>
                <a:cs typeface="Calibri"/>
              </a:rPr>
              <a:t>2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(k))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%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listsize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Where</a:t>
            </a:r>
            <a:r>
              <a:rPr sz="1800" spc="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i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= 0,</a:t>
            </a:r>
            <a:r>
              <a:rPr sz="1800" spc="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1, 2, 3, ………,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listsize-</a:t>
            </a:r>
            <a:r>
              <a:rPr sz="1800" spc="-50" dirty="0">
                <a:solidFill>
                  <a:srgbClr val="2E2B1F"/>
                </a:solidFill>
                <a:latin typeface="Calibri"/>
                <a:cs typeface="Calibri"/>
              </a:rPr>
              <a:t>1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h</a:t>
            </a:r>
            <a:r>
              <a:rPr sz="1800" baseline="-20833" dirty="0">
                <a:solidFill>
                  <a:srgbClr val="2E2B1F"/>
                </a:solidFill>
                <a:latin typeface="Calibri"/>
                <a:cs typeface="Calibri"/>
              </a:rPr>
              <a:t>2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(k) =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k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%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(listsize-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1)</a:t>
            </a:r>
            <a:endParaRPr sz="1800">
              <a:latin typeface="Calibri"/>
              <a:cs typeface="Calibri"/>
            </a:endParaRPr>
          </a:p>
          <a:p>
            <a:pPr marL="508000">
              <a:lnSpc>
                <a:spcPct val="100000"/>
              </a:lnSpc>
              <a:spcBef>
                <a:spcPts val="960"/>
              </a:spcBef>
              <a:tabLst>
                <a:tab pos="1517650" algn="l"/>
                <a:tab pos="2489200" algn="l"/>
              </a:tabLst>
            </a:pP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47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10</a:t>
            </a:r>
            <a:r>
              <a:rPr sz="1800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55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728586" y="2696971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73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19" name="object 19"/>
          <p:cNvGraphicFramePr>
            <a:graphicFrameLocks noGrp="1"/>
          </p:cNvGraphicFramePr>
          <p:nvPr/>
        </p:nvGraphicFramePr>
        <p:xfrm>
          <a:off x="7766050" y="3117850"/>
          <a:ext cx="533400" cy="37045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lnT w="12700">
                      <a:solidFill>
                        <a:srgbClr val="D4D3C6"/>
                      </a:solidFill>
                      <a:prstDash val="solid"/>
                    </a:lnT>
                    <a:solidFill>
                      <a:srgbClr val="FFFFF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10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solidFill>
                      <a:srgbClr val="FFFFF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93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solidFill>
                      <a:srgbClr val="FFFFF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55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76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solidFill>
                      <a:srgbClr val="FFFFF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47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25" dirty="0">
                          <a:solidFill>
                            <a:srgbClr val="FF0000"/>
                          </a:solidFill>
                          <a:latin typeface="Calibri"/>
                          <a:cs typeface="Calibri"/>
                        </a:rPr>
                        <a:t>56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solidFill>
                      <a:srgbClr val="FFFFFF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D4D3C6"/>
                      </a:solidFill>
                      <a:prstDash val="solid"/>
                    </a:lnL>
                    <a:lnR w="12700">
                      <a:solidFill>
                        <a:srgbClr val="D4D3C6"/>
                      </a:solidFill>
                      <a:prstDash val="solid"/>
                    </a:lnR>
                    <a:lnB w="12700">
                      <a:solidFill>
                        <a:srgbClr val="D4D3C6"/>
                      </a:solidFill>
                      <a:prstDash val="solid"/>
                    </a:lnB>
                    <a:solidFill>
                      <a:srgbClr val="A9A47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0" name="object 20"/>
          <p:cNvSpPr txBox="1"/>
          <p:nvPr/>
        </p:nvSpPr>
        <p:spPr>
          <a:xfrm>
            <a:off x="7852664" y="2685415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0000"/>
                </a:solidFill>
                <a:latin typeface="Calibri"/>
                <a:cs typeface="Calibri"/>
              </a:rPr>
              <a:t>56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696959" y="3128867"/>
            <a:ext cx="177800" cy="6267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6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17170"/>
            <a:ext cx="4101465" cy="1427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Open</a:t>
            </a:r>
            <a:r>
              <a:rPr spc="-175" dirty="0"/>
              <a:t> </a:t>
            </a:r>
            <a:r>
              <a:rPr spc="-105" dirty="0"/>
              <a:t>Addressing </a:t>
            </a:r>
            <a:r>
              <a:rPr spc="-50" dirty="0"/>
              <a:t>(Disadvantage)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49238"/>
            <a:ext cx="7162800" cy="246570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2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Major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disadvantages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are:</a:t>
            </a:r>
            <a:endParaRPr sz="2200" dirty="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Each</a:t>
            </a:r>
            <a:r>
              <a:rPr sz="20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collision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resolution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results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probability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0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future</a:t>
            </a:r>
            <a:endParaRPr sz="2000" dirty="0">
              <a:latin typeface="Calibri"/>
              <a:cs typeface="Calibri"/>
            </a:endParaRPr>
          </a:p>
          <a:p>
            <a:pPr marL="538480">
              <a:lnSpc>
                <a:spcPct val="100000"/>
              </a:lnSpc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collision</a:t>
            </a:r>
            <a:endParaRPr sz="2000" dirty="0">
              <a:latin typeface="Calibri"/>
              <a:cs typeface="Calibri"/>
            </a:endParaRPr>
          </a:p>
          <a:p>
            <a:pPr marL="538480" marR="5080" lvl="1" indent="-22860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number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keys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more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than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address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size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hash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table,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then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collision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sure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occur.</a:t>
            </a:r>
            <a:endParaRPr sz="2000" dirty="0">
              <a:latin typeface="Calibri"/>
              <a:cs typeface="Calibri"/>
            </a:endParaRPr>
          </a:p>
          <a:p>
            <a:pPr marL="904240" lvl="2" indent="-228600">
              <a:lnSpc>
                <a:spcPct val="100000"/>
              </a:lnSpc>
              <a:spcBef>
                <a:spcPts val="440"/>
              </a:spcBef>
              <a:buClr>
                <a:srgbClr val="D2CA6C"/>
              </a:buClr>
              <a:buFont typeface="Arial"/>
              <a:buChar char="•"/>
              <a:tabLst>
                <a:tab pos="904240" algn="l"/>
              </a:tabLst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18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18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called</a:t>
            </a:r>
            <a:r>
              <a:rPr sz="1800" spc="-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overflow</a:t>
            </a:r>
            <a:endParaRPr sz="1800" dirty="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475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000" spc="-9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overcome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these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disadvantages,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separate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chaining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used.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96959" y="3128867"/>
            <a:ext cx="177800" cy="6267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6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37</a:t>
            </a:fld>
            <a:endParaRPr spc="-25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213931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Chaining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49042"/>
            <a:ext cx="7030084" cy="394779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2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Also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called</a:t>
            </a:r>
            <a:r>
              <a:rPr sz="22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separate</a:t>
            </a:r>
            <a:r>
              <a:rPr sz="22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chaining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Use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fixed</a:t>
            </a:r>
            <a:r>
              <a:rPr sz="22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size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hash</a:t>
            </a:r>
            <a:r>
              <a:rPr sz="22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table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Link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lists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used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store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synonyms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Each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slot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hash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table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points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head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linked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list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All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elements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that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address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placed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linked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list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15"/>
              </a:spcBef>
              <a:buClr>
                <a:srgbClr val="A9A47B"/>
              </a:buClr>
              <a:buFont typeface="Arial"/>
              <a:buChar char="•"/>
            </a:pPr>
            <a:endParaRPr sz="2200" dirty="0">
              <a:latin typeface="Calibri"/>
              <a:cs typeface="Calibri"/>
            </a:endParaRPr>
          </a:p>
          <a:p>
            <a:pPr marL="241300" marR="5080" indent="-229235">
              <a:lnSpc>
                <a:spcPct val="100000"/>
              </a:lnSpc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Chaining</a:t>
            </a:r>
            <a:r>
              <a:rPr sz="22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strategy: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maintains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linked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list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at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every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hash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index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2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collided</a:t>
            </a:r>
            <a:r>
              <a:rPr sz="22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items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Hash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table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vector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linked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list</a:t>
            </a:r>
            <a:endParaRPr sz="2200" dirty="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49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Insert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element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at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head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or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at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tail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50240" y="5537403"/>
            <a:ext cx="3634740" cy="360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Key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k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stored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list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at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T[h(k)]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678671" y="5683097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46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96959" y="3128867"/>
            <a:ext cx="177800" cy="6267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6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213931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Chaining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2111934"/>
            <a:ext cx="3115310" cy="223964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70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400" dirty="0">
                <a:solidFill>
                  <a:srgbClr val="2E2B1F"/>
                </a:solidFill>
                <a:latin typeface="Calibri"/>
                <a:cs typeface="Calibri"/>
              </a:rPr>
              <a:t>E.g. </a:t>
            </a:r>
            <a:r>
              <a:rPr sz="2400" spc="-10" dirty="0">
                <a:solidFill>
                  <a:srgbClr val="2E2B1F"/>
                </a:solidFill>
                <a:latin typeface="Calibri"/>
                <a:cs typeface="Calibri"/>
              </a:rPr>
              <a:t>Tablesize=10</a:t>
            </a:r>
            <a:endParaRPr sz="24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509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H(k)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=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k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mod</a:t>
            </a:r>
            <a:r>
              <a:rPr sz="20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10</a:t>
            </a:r>
            <a:endParaRPr sz="20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Insert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first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10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perfect</a:t>
            </a:r>
            <a:endParaRPr sz="2000">
              <a:latin typeface="Calibri"/>
              <a:cs typeface="Calibri"/>
            </a:endParaRPr>
          </a:p>
          <a:p>
            <a:pPr marL="538480">
              <a:lnSpc>
                <a:spcPct val="100000"/>
              </a:lnSpc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squares</a:t>
            </a:r>
            <a:endParaRPr sz="20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Insertion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sequence:</a:t>
            </a:r>
            <a:endParaRPr sz="2000">
              <a:latin typeface="Calibri"/>
              <a:cs typeface="Calibri"/>
            </a:endParaRPr>
          </a:p>
          <a:p>
            <a:pPr marL="30988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{0,1,4,9,16,25,36,49,64,81}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96959" y="3128867"/>
            <a:ext cx="177800" cy="6267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6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0600" y="2209800"/>
            <a:ext cx="2867025" cy="336232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39</a:t>
            </a:fld>
            <a:endParaRPr spc="-25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Linear</a:t>
            </a:r>
            <a:r>
              <a:rPr spc="-200" dirty="0"/>
              <a:t> </a:t>
            </a:r>
            <a:r>
              <a:rPr spc="-8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549042"/>
            <a:ext cx="7304405" cy="431927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62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Also</a:t>
            </a:r>
            <a:r>
              <a:rPr sz="22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called</a:t>
            </a:r>
            <a:r>
              <a:rPr sz="22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dirty="0">
                <a:solidFill>
                  <a:srgbClr val="2E2B1F"/>
                </a:solidFill>
                <a:latin typeface="Calibri"/>
                <a:cs typeface="Calibri"/>
              </a:rPr>
              <a:t>Sequential</a:t>
            </a:r>
            <a:r>
              <a:rPr sz="2200" b="1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b="1" spc="-10" dirty="0">
                <a:solidFill>
                  <a:srgbClr val="2E2B1F"/>
                </a:solidFill>
                <a:latin typeface="Calibri"/>
                <a:cs typeface="Calibri"/>
              </a:rPr>
              <a:t>Search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Simplest</a:t>
            </a:r>
            <a:r>
              <a:rPr sz="2200" spc="-7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among</a:t>
            </a:r>
            <a:r>
              <a:rPr sz="22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all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Applicable</a:t>
            </a:r>
            <a:r>
              <a:rPr sz="22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organized</a:t>
            </a:r>
            <a:r>
              <a:rPr sz="22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form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array</a:t>
            </a:r>
            <a:r>
              <a:rPr sz="2200" spc="-7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or</a:t>
            </a:r>
            <a:r>
              <a:rPr sz="22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linked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list</a:t>
            </a:r>
            <a:endParaRPr sz="220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applicable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small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values</a:t>
            </a:r>
            <a:endParaRPr sz="22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484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Each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element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array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compared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value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endParaRPr sz="2000">
              <a:latin typeface="Calibri"/>
              <a:cs typeface="Calibri"/>
            </a:endParaRPr>
          </a:p>
          <a:p>
            <a:pPr marL="538480">
              <a:lnSpc>
                <a:spcPct val="100000"/>
              </a:lnSpc>
              <a:spcBef>
                <a:spcPts val="5"/>
              </a:spcBef>
            </a:pP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searched</a:t>
            </a:r>
            <a:endParaRPr sz="2000">
              <a:latin typeface="Calibri"/>
              <a:cs typeface="Calibri"/>
            </a:endParaRPr>
          </a:p>
          <a:p>
            <a:pPr marL="538480" lvl="1" indent="-22860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values</a:t>
            </a:r>
            <a:r>
              <a:rPr sz="20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matched,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then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search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successful</a:t>
            </a:r>
            <a:endParaRPr sz="2000">
              <a:latin typeface="Calibri"/>
              <a:cs typeface="Calibri"/>
            </a:endParaRPr>
          </a:p>
          <a:p>
            <a:pPr marL="538480" marR="5080" lvl="1" indent="-22860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Otherwise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comparison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kept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on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doing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until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all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values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are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compared</a:t>
            </a:r>
            <a:endParaRPr sz="2000">
              <a:latin typeface="Calibri"/>
              <a:cs typeface="Calibri"/>
            </a:endParaRPr>
          </a:p>
          <a:p>
            <a:pPr marL="538480" marR="584200" lvl="1" indent="-228600">
              <a:lnSpc>
                <a:spcPct val="100000"/>
              </a:lnSpc>
              <a:spcBef>
                <a:spcPts val="480"/>
              </a:spcBef>
              <a:buClr>
                <a:srgbClr val="9CBDBC"/>
              </a:buClr>
              <a:buFont typeface="Arial"/>
              <a:buChar char="•"/>
              <a:tabLst>
                <a:tab pos="538480" algn="l"/>
              </a:tabLst>
            </a:pP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By</a:t>
            </a:r>
            <a:r>
              <a:rPr sz="20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end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comparison</a:t>
            </a:r>
            <a:r>
              <a:rPr sz="2000" spc="38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value</a:t>
            </a:r>
            <a:r>
              <a:rPr sz="20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array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 not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matched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value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be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searched,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then</a:t>
            </a:r>
            <a:r>
              <a:rPr sz="20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0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search</a:t>
            </a:r>
            <a:r>
              <a:rPr sz="20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25" dirty="0">
                <a:solidFill>
                  <a:srgbClr val="2E2B1F"/>
                </a:solidFill>
                <a:latin typeface="Calibri"/>
                <a:cs typeface="Calibri"/>
              </a:rPr>
              <a:t>is </a:t>
            </a:r>
            <a:r>
              <a:rPr sz="2000" dirty="0">
                <a:solidFill>
                  <a:srgbClr val="2E2B1F"/>
                </a:solidFill>
                <a:latin typeface="Calibri"/>
                <a:cs typeface="Calibri"/>
              </a:rPr>
              <a:t>considered</a:t>
            </a:r>
            <a:r>
              <a:rPr sz="20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2E2B1F"/>
                </a:solidFill>
                <a:latin typeface="Calibri"/>
                <a:cs typeface="Calibri"/>
              </a:rPr>
              <a:t>unsuccessful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36583" y="56830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96959" y="3128867"/>
            <a:ext cx="177800" cy="6267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6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2139315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85" dirty="0"/>
              <a:t>Chaining</a:t>
            </a:r>
          </a:p>
        </p:txBody>
      </p:sp>
      <p:sp>
        <p:nvSpPr>
          <p:cNvPr id="3" name="object 3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1676400"/>
            <a:ext cx="8222488" cy="4572000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696959" y="3128867"/>
            <a:ext cx="177800" cy="6267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6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40</a:t>
            </a:fld>
            <a:endParaRPr spc="-25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Linear</a:t>
            </a:r>
            <a:r>
              <a:rPr spc="-195" dirty="0"/>
              <a:t> </a:t>
            </a:r>
            <a:r>
              <a:rPr spc="-120" dirty="0"/>
              <a:t>Search</a:t>
            </a:r>
            <a:r>
              <a:rPr spc="-145" dirty="0"/>
              <a:t> </a:t>
            </a:r>
            <a:r>
              <a:rPr spc="-80" dirty="0"/>
              <a:t>(Example)</a:t>
            </a:r>
          </a:p>
        </p:txBody>
      </p:sp>
      <p:sp>
        <p:nvSpPr>
          <p:cNvPr id="3" name="object 3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736583" y="56830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853091"/>
            <a:ext cx="7813040" cy="490982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991731" y="1632445"/>
            <a:ext cx="748665" cy="356870"/>
          </a:xfrm>
          <a:prstGeom prst="rect">
            <a:avLst/>
          </a:prstGeom>
          <a:solidFill>
            <a:srgbClr val="FFFFFF"/>
          </a:solidFill>
          <a:ln w="25400">
            <a:solidFill>
              <a:srgbClr val="A9A47B"/>
            </a:solidFill>
          </a:ln>
        </p:spPr>
        <p:txBody>
          <a:bodyPr vert="horz" wrap="square" lIns="0" tIns="3048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40"/>
              </a:spcBef>
            </a:pPr>
            <a:r>
              <a:rPr sz="1800" spc="-8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18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find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800600" y="1988820"/>
            <a:ext cx="2571750" cy="4869180"/>
            <a:chOff x="4800600" y="1988820"/>
            <a:chExt cx="2571750" cy="4869180"/>
          </a:xfrm>
        </p:grpSpPr>
        <p:sp>
          <p:nvSpPr>
            <p:cNvPr id="9" name="object 9"/>
            <p:cNvSpPr/>
            <p:nvPr/>
          </p:nvSpPr>
          <p:spPr>
            <a:xfrm>
              <a:off x="7156069" y="1988820"/>
              <a:ext cx="216535" cy="306070"/>
            </a:xfrm>
            <a:custGeom>
              <a:avLst/>
              <a:gdLst/>
              <a:ahLst/>
              <a:cxnLst/>
              <a:rect l="l" t="t" r="r" b="b"/>
              <a:pathLst>
                <a:path w="216534" h="306069">
                  <a:moveTo>
                    <a:pt x="7365" y="208152"/>
                  </a:moveTo>
                  <a:lnTo>
                    <a:pt x="4190" y="209803"/>
                  </a:lnTo>
                  <a:lnTo>
                    <a:pt x="1142" y="211581"/>
                  </a:lnTo>
                  <a:lnTo>
                    <a:pt x="228" y="214629"/>
                  </a:lnTo>
                  <a:lnTo>
                    <a:pt x="114" y="215010"/>
                  </a:lnTo>
                  <a:lnTo>
                    <a:pt x="0" y="215391"/>
                  </a:lnTo>
                  <a:lnTo>
                    <a:pt x="48767" y="305688"/>
                  </a:lnTo>
                  <a:lnTo>
                    <a:pt x="56582" y="293242"/>
                  </a:lnTo>
                  <a:lnTo>
                    <a:pt x="55499" y="293242"/>
                  </a:lnTo>
                  <a:lnTo>
                    <a:pt x="42799" y="292862"/>
                  </a:lnTo>
                  <a:lnTo>
                    <a:pt x="42925" y="290829"/>
                  </a:lnTo>
                  <a:lnTo>
                    <a:pt x="44323" y="276225"/>
                  </a:lnTo>
                  <a:lnTo>
                    <a:pt x="44962" y="271971"/>
                  </a:lnTo>
                  <a:lnTo>
                    <a:pt x="12826" y="212470"/>
                  </a:lnTo>
                  <a:lnTo>
                    <a:pt x="11175" y="209295"/>
                  </a:lnTo>
                  <a:lnTo>
                    <a:pt x="7365" y="208152"/>
                  </a:lnTo>
                  <a:close/>
                </a:path>
                <a:path w="216534" h="306069">
                  <a:moveTo>
                    <a:pt x="44962" y="271971"/>
                  </a:moveTo>
                  <a:lnTo>
                    <a:pt x="44323" y="276225"/>
                  </a:lnTo>
                  <a:lnTo>
                    <a:pt x="43035" y="289687"/>
                  </a:lnTo>
                  <a:lnTo>
                    <a:pt x="42925" y="290829"/>
                  </a:lnTo>
                  <a:lnTo>
                    <a:pt x="42799" y="292862"/>
                  </a:lnTo>
                  <a:lnTo>
                    <a:pt x="55499" y="293242"/>
                  </a:lnTo>
                  <a:lnTo>
                    <a:pt x="55603" y="290829"/>
                  </a:lnTo>
                  <a:lnTo>
                    <a:pt x="55673" y="290067"/>
                  </a:lnTo>
                  <a:lnTo>
                    <a:pt x="54736" y="290067"/>
                  </a:lnTo>
                  <a:lnTo>
                    <a:pt x="43814" y="289687"/>
                  </a:lnTo>
                  <a:lnTo>
                    <a:pt x="49581" y="280522"/>
                  </a:lnTo>
                  <a:lnTo>
                    <a:pt x="44962" y="271971"/>
                  </a:lnTo>
                  <a:close/>
                </a:path>
                <a:path w="216534" h="306069">
                  <a:moveTo>
                    <a:pt x="96520" y="211200"/>
                  </a:moveTo>
                  <a:lnTo>
                    <a:pt x="92582" y="212089"/>
                  </a:lnTo>
                  <a:lnTo>
                    <a:pt x="90804" y="215010"/>
                  </a:lnTo>
                  <a:lnTo>
                    <a:pt x="58688" y="266050"/>
                  </a:lnTo>
                  <a:lnTo>
                    <a:pt x="56769" y="278129"/>
                  </a:lnTo>
                  <a:lnTo>
                    <a:pt x="55708" y="289687"/>
                  </a:lnTo>
                  <a:lnTo>
                    <a:pt x="55603" y="290829"/>
                  </a:lnTo>
                  <a:lnTo>
                    <a:pt x="55499" y="293242"/>
                  </a:lnTo>
                  <a:lnTo>
                    <a:pt x="56582" y="293242"/>
                  </a:lnTo>
                  <a:lnTo>
                    <a:pt x="101473" y="221741"/>
                  </a:lnTo>
                  <a:lnTo>
                    <a:pt x="103377" y="218820"/>
                  </a:lnTo>
                  <a:lnTo>
                    <a:pt x="102603" y="215391"/>
                  </a:lnTo>
                  <a:lnTo>
                    <a:pt x="102517" y="215010"/>
                  </a:lnTo>
                  <a:lnTo>
                    <a:pt x="102692" y="215010"/>
                  </a:lnTo>
                  <a:lnTo>
                    <a:pt x="99440" y="212978"/>
                  </a:lnTo>
                  <a:lnTo>
                    <a:pt x="96520" y="211200"/>
                  </a:lnTo>
                  <a:close/>
                </a:path>
                <a:path w="216534" h="306069">
                  <a:moveTo>
                    <a:pt x="49581" y="280522"/>
                  </a:moveTo>
                  <a:lnTo>
                    <a:pt x="43814" y="289687"/>
                  </a:lnTo>
                  <a:lnTo>
                    <a:pt x="54736" y="290067"/>
                  </a:lnTo>
                  <a:lnTo>
                    <a:pt x="49581" y="280522"/>
                  </a:lnTo>
                  <a:close/>
                </a:path>
                <a:path w="216534" h="306069">
                  <a:moveTo>
                    <a:pt x="58688" y="266050"/>
                  </a:moveTo>
                  <a:lnTo>
                    <a:pt x="49581" y="280522"/>
                  </a:lnTo>
                  <a:lnTo>
                    <a:pt x="54736" y="290067"/>
                  </a:lnTo>
                  <a:lnTo>
                    <a:pt x="55673" y="290067"/>
                  </a:lnTo>
                  <a:lnTo>
                    <a:pt x="56769" y="278129"/>
                  </a:lnTo>
                  <a:lnTo>
                    <a:pt x="58688" y="266050"/>
                  </a:lnTo>
                  <a:close/>
                </a:path>
                <a:path w="216534" h="306069">
                  <a:moveTo>
                    <a:pt x="135214" y="145891"/>
                  </a:moveTo>
                  <a:lnTo>
                    <a:pt x="118948" y="147827"/>
                  </a:lnTo>
                  <a:lnTo>
                    <a:pt x="119633" y="147827"/>
                  </a:lnTo>
                  <a:lnTo>
                    <a:pt x="111505" y="150621"/>
                  </a:lnTo>
                  <a:lnTo>
                    <a:pt x="111251" y="150875"/>
                  </a:lnTo>
                  <a:lnTo>
                    <a:pt x="103504" y="155066"/>
                  </a:lnTo>
                  <a:lnTo>
                    <a:pt x="102870" y="155447"/>
                  </a:lnTo>
                  <a:lnTo>
                    <a:pt x="74549" y="186816"/>
                  </a:lnTo>
                  <a:lnTo>
                    <a:pt x="57657" y="221360"/>
                  </a:lnTo>
                  <a:lnTo>
                    <a:pt x="46481" y="261874"/>
                  </a:lnTo>
                  <a:lnTo>
                    <a:pt x="44962" y="271971"/>
                  </a:lnTo>
                  <a:lnTo>
                    <a:pt x="49581" y="280522"/>
                  </a:lnTo>
                  <a:lnTo>
                    <a:pt x="58688" y="266050"/>
                  </a:lnTo>
                  <a:lnTo>
                    <a:pt x="58927" y="264540"/>
                  </a:lnTo>
                  <a:lnTo>
                    <a:pt x="61849" y="251205"/>
                  </a:lnTo>
                  <a:lnTo>
                    <a:pt x="74167" y="214629"/>
                  </a:lnTo>
                  <a:lnTo>
                    <a:pt x="97154" y="177545"/>
                  </a:lnTo>
                  <a:lnTo>
                    <a:pt x="110744" y="165480"/>
                  </a:lnTo>
                  <a:lnTo>
                    <a:pt x="110990" y="165480"/>
                  </a:lnTo>
                  <a:lnTo>
                    <a:pt x="117348" y="161925"/>
                  </a:lnTo>
                  <a:lnTo>
                    <a:pt x="117759" y="161925"/>
                  </a:lnTo>
                  <a:lnTo>
                    <a:pt x="122754" y="160146"/>
                  </a:lnTo>
                  <a:lnTo>
                    <a:pt x="122427" y="160146"/>
                  </a:lnTo>
                  <a:lnTo>
                    <a:pt x="123825" y="159765"/>
                  </a:lnTo>
                  <a:lnTo>
                    <a:pt x="125628" y="159765"/>
                  </a:lnTo>
                  <a:lnTo>
                    <a:pt x="138429" y="158241"/>
                  </a:lnTo>
                  <a:lnTo>
                    <a:pt x="146690" y="155447"/>
                  </a:lnTo>
                  <a:lnTo>
                    <a:pt x="146938" y="155447"/>
                  </a:lnTo>
                  <a:lnTo>
                    <a:pt x="147320" y="155066"/>
                  </a:lnTo>
                  <a:lnTo>
                    <a:pt x="154939" y="150875"/>
                  </a:lnTo>
                  <a:lnTo>
                    <a:pt x="155321" y="150621"/>
                  </a:lnTo>
                  <a:lnTo>
                    <a:pt x="158908" y="147827"/>
                  </a:lnTo>
                  <a:lnTo>
                    <a:pt x="161131" y="146050"/>
                  </a:lnTo>
                  <a:lnTo>
                    <a:pt x="134747" y="146050"/>
                  </a:lnTo>
                  <a:lnTo>
                    <a:pt x="135214" y="145891"/>
                  </a:lnTo>
                  <a:close/>
                </a:path>
                <a:path w="216534" h="306069">
                  <a:moveTo>
                    <a:pt x="110990" y="165480"/>
                  </a:moveTo>
                  <a:lnTo>
                    <a:pt x="110744" y="165480"/>
                  </a:lnTo>
                  <a:lnTo>
                    <a:pt x="110135" y="165959"/>
                  </a:lnTo>
                  <a:lnTo>
                    <a:pt x="110990" y="165480"/>
                  </a:lnTo>
                  <a:close/>
                </a:path>
                <a:path w="216534" h="306069">
                  <a:moveTo>
                    <a:pt x="117759" y="161925"/>
                  </a:moveTo>
                  <a:lnTo>
                    <a:pt x="117348" y="161925"/>
                  </a:lnTo>
                  <a:lnTo>
                    <a:pt x="116439" y="162432"/>
                  </a:lnTo>
                  <a:lnTo>
                    <a:pt x="117759" y="161925"/>
                  </a:lnTo>
                  <a:close/>
                </a:path>
                <a:path w="216534" h="306069">
                  <a:moveTo>
                    <a:pt x="123825" y="159765"/>
                  </a:moveTo>
                  <a:lnTo>
                    <a:pt x="122427" y="160146"/>
                  </a:lnTo>
                  <a:lnTo>
                    <a:pt x="122754" y="160146"/>
                  </a:lnTo>
                  <a:lnTo>
                    <a:pt x="123825" y="159765"/>
                  </a:lnTo>
                  <a:close/>
                </a:path>
                <a:path w="216534" h="306069">
                  <a:moveTo>
                    <a:pt x="125628" y="159765"/>
                  </a:moveTo>
                  <a:lnTo>
                    <a:pt x="123825" y="159765"/>
                  </a:lnTo>
                  <a:lnTo>
                    <a:pt x="122754" y="160146"/>
                  </a:lnTo>
                  <a:lnTo>
                    <a:pt x="122427" y="160146"/>
                  </a:lnTo>
                  <a:lnTo>
                    <a:pt x="125628" y="159765"/>
                  </a:lnTo>
                  <a:close/>
                </a:path>
                <a:path w="216534" h="306069">
                  <a:moveTo>
                    <a:pt x="203326" y="0"/>
                  </a:moveTo>
                  <a:lnTo>
                    <a:pt x="199389" y="41655"/>
                  </a:lnTo>
                  <a:lnTo>
                    <a:pt x="188849" y="80009"/>
                  </a:lnTo>
                  <a:lnTo>
                    <a:pt x="167131" y="121157"/>
                  </a:lnTo>
                  <a:lnTo>
                    <a:pt x="152049" y="137032"/>
                  </a:lnTo>
                  <a:lnTo>
                    <a:pt x="148462" y="139953"/>
                  </a:lnTo>
                  <a:lnTo>
                    <a:pt x="148054" y="140183"/>
                  </a:lnTo>
                  <a:lnTo>
                    <a:pt x="147700" y="140462"/>
                  </a:lnTo>
                  <a:lnTo>
                    <a:pt x="147558" y="140462"/>
                  </a:lnTo>
                  <a:lnTo>
                    <a:pt x="141224" y="144017"/>
                  </a:lnTo>
                  <a:lnTo>
                    <a:pt x="140741" y="144017"/>
                  </a:lnTo>
                  <a:lnTo>
                    <a:pt x="134747" y="146050"/>
                  </a:lnTo>
                  <a:lnTo>
                    <a:pt x="135539" y="145891"/>
                  </a:lnTo>
                  <a:lnTo>
                    <a:pt x="161329" y="145891"/>
                  </a:lnTo>
                  <a:lnTo>
                    <a:pt x="163195" y="144399"/>
                  </a:lnTo>
                  <a:lnTo>
                    <a:pt x="163582" y="144017"/>
                  </a:lnTo>
                  <a:lnTo>
                    <a:pt x="141224" y="144017"/>
                  </a:lnTo>
                  <a:lnTo>
                    <a:pt x="142049" y="143605"/>
                  </a:lnTo>
                  <a:lnTo>
                    <a:pt x="164002" y="143605"/>
                  </a:lnTo>
                  <a:lnTo>
                    <a:pt x="167199" y="140462"/>
                  </a:lnTo>
                  <a:lnTo>
                    <a:pt x="147700" y="140462"/>
                  </a:lnTo>
                  <a:lnTo>
                    <a:pt x="148118" y="140183"/>
                  </a:lnTo>
                  <a:lnTo>
                    <a:pt x="167483" y="140183"/>
                  </a:lnTo>
                  <a:lnTo>
                    <a:pt x="170687" y="137032"/>
                  </a:lnTo>
                  <a:lnTo>
                    <a:pt x="195833" y="96392"/>
                  </a:lnTo>
                  <a:lnTo>
                    <a:pt x="208914" y="57657"/>
                  </a:lnTo>
                  <a:lnTo>
                    <a:pt x="215519" y="14731"/>
                  </a:lnTo>
                  <a:lnTo>
                    <a:pt x="216026" y="380"/>
                  </a:lnTo>
                  <a:lnTo>
                    <a:pt x="203326" y="0"/>
                  </a:lnTo>
                  <a:close/>
                </a:path>
                <a:path w="216534" h="306069">
                  <a:moveTo>
                    <a:pt x="161329" y="145891"/>
                  </a:moveTo>
                  <a:lnTo>
                    <a:pt x="135539" y="145891"/>
                  </a:lnTo>
                  <a:lnTo>
                    <a:pt x="134747" y="146050"/>
                  </a:lnTo>
                  <a:lnTo>
                    <a:pt x="161131" y="146050"/>
                  </a:lnTo>
                  <a:lnTo>
                    <a:pt x="161329" y="145891"/>
                  </a:lnTo>
                  <a:close/>
                </a:path>
              </a:pathLst>
            </a:custGeom>
            <a:solidFill>
              <a:srgbClr val="A6A17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00600" y="6488671"/>
              <a:ext cx="1307465" cy="369570"/>
            </a:xfrm>
            <a:custGeom>
              <a:avLst/>
              <a:gdLst/>
              <a:ahLst/>
              <a:cxnLst/>
              <a:rect l="l" t="t" r="r" b="b"/>
              <a:pathLst>
                <a:path w="1307464" h="369570">
                  <a:moveTo>
                    <a:pt x="1307338" y="0"/>
                  </a:moveTo>
                  <a:lnTo>
                    <a:pt x="0" y="0"/>
                  </a:lnTo>
                  <a:lnTo>
                    <a:pt x="0" y="369328"/>
                  </a:lnTo>
                  <a:lnTo>
                    <a:pt x="1307338" y="369328"/>
                  </a:lnTo>
                  <a:lnTo>
                    <a:pt x="1307338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800600" y="6488671"/>
            <a:ext cx="1307465" cy="369570"/>
          </a:xfrm>
          <a:prstGeom prst="rect">
            <a:avLst/>
          </a:prstGeom>
          <a:ln w="25400">
            <a:solidFill>
              <a:srgbClr val="A9A47B"/>
            </a:solidFill>
          </a:ln>
        </p:spPr>
        <p:txBody>
          <a:bodyPr vert="horz" wrap="square" lIns="0" tIns="3175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solidFill>
                  <a:srgbClr val="2E2B1F"/>
                </a:solidFill>
                <a:latin typeface="Calibri"/>
                <a:cs typeface="Calibri"/>
              </a:rPr>
              <a:t>Result</a:t>
            </a:r>
            <a:r>
              <a:rPr sz="1800" spc="-8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Found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696959" y="3128867"/>
            <a:ext cx="177800" cy="6267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6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800" y="2438400"/>
            <a:ext cx="7504430" cy="25908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Linear</a:t>
            </a:r>
            <a:r>
              <a:rPr spc="-195" dirty="0"/>
              <a:t> </a:t>
            </a:r>
            <a:r>
              <a:rPr spc="-120" dirty="0"/>
              <a:t>Search</a:t>
            </a:r>
            <a:r>
              <a:rPr spc="-145" dirty="0"/>
              <a:t> </a:t>
            </a:r>
            <a:r>
              <a:rPr spc="-80" dirty="0"/>
              <a:t>(Example)</a:t>
            </a: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36583" y="56830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62800" y="3428962"/>
            <a:ext cx="1143000" cy="923925"/>
          </a:xfrm>
          <a:prstGeom prst="rect">
            <a:avLst/>
          </a:prstGeom>
          <a:solidFill>
            <a:srgbClr val="FFFFFF"/>
          </a:solidFill>
          <a:ln w="25400">
            <a:solidFill>
              <a:srgbClr val="A9A47B"/>
            </a:solidFill>
          </a:ln>
        </p:spPr>
        <p:txBody>
          <a:bodyPr vert="horz" wrap="square" lIns="0" tIns="31115" rIns="0" bIns="0" rtlCol="0">
            <a:spAutoFit/>
          </a:bodyPr>
          <a:lstStyle/>
          <a:p>
            <a:pPr marL="280035" marR="271780" indent="1270" algn="ctr">
              <a:lnSpc>
                <a:spcPct val="100000"/>
              </a:lnSpc>
              <a:spcBef>
                <a:spcPts val="245"/>
              </a:spcBef>
            </a:pPr>
            <a:r>
              <a:rPr sz="1800" spc="-10" dirty="0">
                <a:solidFill>
                  <a:srgbClr val="2E2B1F"/>
                </a:solidFill>
                <a:latin typeface="Calibri"/>
                <a:cs typeface="Calibri"/>
              </a:rPr>
              <a:t>Result </a:t>
            </a:r>
            <a:r>
              <a:rPr sz="1800" spc="-25" dirty="0">
                <a:solidFill>
                  <a:srgbClr val="2E2B1F"/>
                </a:solidFill>
                <a:latin typeface="Calibri"/>
                <a:cs typeface="Calibri"/>
              </a:rPr>
              <a:t>Not </a:t>
            </a:r>
            <a:r>
              <a:rPr sz="1800" spc="-20" dirty="0">
                <a:solidFill>
                  <a:srgbClr val="2E2B1F"/>
                </a:solidFill>
                <a:latin typeface="Calibri"/>
                <a:cs typeface="Calibri"/>
              </a:rPr>
              <a:t>Found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96959" y="3128867"/>
            <a:ext cx="177800" cy="6267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6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Linear</a:t>
            </a:r>
            <a:r>
              <a:rPr spc="-195" dirty="0"/>
              <a:t> </a:t>
            </a:r>
            <a:r>
              <a:rPr spc="-120" dirty="0"/>
              <a:t>Search</a:t>
            </a:r>
            <a:r>
              <a:rPr spc="-145" dirty="0"/>
              <a:t> </a:t>
            </a:r>
            <a:r>
              <a:rPr spc="-80" dirty="0"/>
              <a:t>(Algorithm)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9042"/>
            <a:ext cx="7241540" cy="3709477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marR="5080" indent="228600">
              <a:lnSpc>
                <a:spcPct val="120000"/>
              </a:lnSpc>
              <a:tabLst>
                <a:tab pos="1064260" algn="l"/>
              </a:tabLst>
            </a:pPr>
            <a:r>
              <a:rPr lang="en-US" sz="2200" dirty="0" err="1">
                <a:latin typeface="Calibri"/>
                <a:cs typeface="Calibri"/>
              </a:rPr>
              <a:t>Linear_Search</a:t>
            </a:r>
            <a:r>
              <a:rPr lang="en-US" sz="2200" dirty="0">
                <a:latin typeface="Calibri"/>
                <a:cs typeface="Calibri"/>
              </a:rPr>
              <a:t>(A, </a:t>
            </a:r>
            <a:r>
              <a:rPr lang="en-US" sz="2200" dirty="0" err="1">
                <a:latin typeface="Calibri"/>
                <a:cs typeface="Calibri"/>
              </a:rPr>
              <a:t>n,item</a:t>
            </a:r>
            <a:r>
              <a:rPr lang="en-US" sz="2200" dirty="0">
                <a:latin typeface="Calibri"/>
                <a:cs typeface="Calibri"/>
              </a:rPr>
              <a:t>):</a:t>
            </a:r>
          </a:p>
          <a:p>
            <a:pPr marL="12700" marR="5080" indent="228600">
              <a:lnSpc>
                <a:spcPct val="120000"/>
              </a:lnSpc>
              <a:tabLst>
                <a:tab pos="1064260" algn="l"/>
              </a:tabLst>
            </a:pPr>
            <a:r>
              <a:rPr lang="en-US" sz="2200" dirty="0">
                <a:latin typeface="Calibri"/>
                <a:cs typeface="Calibri"/>
              </a:rPr>
              <a:t>flag = 0</a:t>
            </a:r>
          </a:p>
          <a:p>
            <a:pPr marL="12700" marR="5080" indent="228600">
              <a:lnSpc>
                <a:spcPct val="120000"/>
              </a:lnSpc>
              <a:tabLst>
                <a:tab pos="1064260" algn="l"/>
              </a:tabLst>
            </a:pPr>
            <a:r>
              <a:rPr lang="en-US" sz="2200" dirty="0">
                <a:latin typeface="Calibri"/>
                <a:cs typeface="Calibri"/>
              </a:rPr>
              <a:t>for </a:t>
            </a:r>
            <a:r>
              <a:rPr lang="en-US" sz="2200" dirty="0" err="1">
                <a:latin typeface="Calibri"/>
                <a:cs typeface="Calibri"/>
              </a:rPr>
              <a:t>i</a:t>
            </a:r>
            <a:r>
              <a:rPr lang="en-US" sz="2200" dirty="0">
                <a:latin typeface="Calibri"/>
                <a:cs typeface="Calibri"/>
              </a:rPr>
              <a:t> = 0 to n-1</a:t>
            </a:r>
          </a:p>
          <a:p>
            <a:pPr marL="12700" marR="5080" indent="228600">
              <a:lnSpc>
                <a:spcPct val="120000"/>
              </a:lnSpc>
              <a:tabLst>
                <a:tab pos="1064260" algn="l"/>
              </a:tabLst>
            </a:pPr>
            <a:r>
              <a:rPr lang="en-US" sz="2200" dirty="0">
                <a:latin typeface="Calibri"/>
                <a:cs typeface="Calibri"/>
              </a:rPr>
              <a:t>	if A[</a:t>
            </a:r>
            <a:r>
              <a:rPr lang="en-US" sz="2200" dirty="0" err="1">
                <a:latin typeface="Calibri"/>
                <a:cs typeface="Calibri"/>
              </a:rPr>
              <a:t>i</a:t>
            </a:r>
            <a:r>
              <a:rPr lang="en-US" sz="2200" dirty="0">
                <a:latin typeface="Calibri"/>
                <a:cs typeface="Calibri"/>
              </a:rPr>
              <a:t>]=item</a:t>
            </a:r>
          </a:p>
          <a:p>
            <a:pPr marL="12700" marR="5080" indent="228600">
              <a:lnSpc>
                <a:spcPct val="120000"/>
              </a:lnSpc>
              <a:tabLst>
                <a:tab pos="1064260" algn="l"/>
              </a:tabLst>
            </a:pPr>
            <a:r>
              <a:rPr lang="en-US" sz="2200" dirty="0">
                <a:latin typeface="Calibri"/>
                <a:cs typeface="Calibri"/>
              </a:rPr>
              <a:t>		flag=1</a:t>
            </a:r>
          </a:p>
          <a:p>
            <a:pPr marL="12700" marR="5080" indent="228600">
              <a:lnSpc>
                <a:spcPct val="120000"/>
              </a:lnSpc>
              <a:tabLst>
                <a:tab pos="1064260" algn="l"/>
              </a:tabLst>
            </a:pPr>
            <a:r>
              <a:rPr lang="en-US" sz="2200" dirty="0">
                <a:latin typeface="Calibri"/>
                <a:cs typeface="Calibri"/>
              </a:rPr>
              <a:t>		print “Searching is Successful”</a:t>
            </a:r>
          </a:p>
          <a:p>
            <a:pPr marL="12700" marR="5080" indent="228600">
              <a:lnSpc>
                <a:spcPct val="120000"/>
              </a:lnSpc>
              <a:tabLst>
                <a:tab pos="1064260" algn="l"/>
              </a:tabLst>
            </a:pPr>
            <a:r>
              <a:rPr lang="en-US" sz="2200" dirty="0">
                <a:latin typeface="Calibri"/>
                <a:cs typeface="Calibri"/>
              </a:rPr>
              <a:t>		exit</a:t>
            </a:r>
          </a:p>
          <a:p>
            <a:pPr marL="12700" marR="5080" indent="228600">
              <a:lnSpc>
                <a:spcPct val="120000"/>
              </a:lnSpc>
              <a:tabLst>
                <a:tab pos="1064260" algn="l"/>
              </a:tabLst>
            </a:pPr>
            <a:r>
              <a:rPr lang="en-US" sz="2200" dirty="0">
                <a:latin typeface="Calibri"/>
                <a:cs typeface="Calibri"/>
              </a:rPr>
              <a:t>if flag=0</a:t>
            </a:r>
          </a:p>
          <a:p>
            <a:pPr marL="12700" marR="5080" indent="228600">
              <a:lnSpc>
                <a:spcPct val="120000"/>
              </a:lnSpc>
              <a:tabLst>
                <a:tab pos="1064260" algn="l"/>
              </a:tabLst>
            </a:pPr>
            <a:r>
              <a:rPr lang="en-US" sz="2200" dirty="0">
                <a:latin typeface="Calibri"/>
                <a:cs typeface="Calibri"/>
              </a:rPr>
              <a:t>	print “Searching Failed”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736583" y="5683097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696959" y="3128867"/>
            <a:ext cx="177800" cy="6267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6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Linear</a:t>
            </a:r>
            <a:r>
              <a:rPr spc="-200" dirty="0"/>
              <a:t> </a:t>
            </a:r>
            <a:r>
              <a:rPr spc="-85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0240" y="1616710"/>
            <a:ext cx="7102475" cy="2305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considered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simple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very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applicable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when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searching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small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good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searching</a:t>
            </a:r>
            <a:r>
              <a:rPr sz="22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unsorted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Whereas,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slower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as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compared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to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other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searching</a:t>
            </a:r>
            <a:r>
              <a:rPr sz="22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algorithms</a:t>
            </a:r>
            <a:endParaRPr sz="22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applicable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only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small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amount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96959" y="3128867"/>
            <a:ext cx="177800" cy="6267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6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7690"/>
            <a:ext cx="3341370" cy="7264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95" dirty="0"/>
              <a:t>Binary</a:t>
            </a:r>
            <a:r>
              <a:rPr spc="-200" dirty="0"/>
              <a:t> </a:t>
            </a:r>
            <a:r>
              <a:rPr spc="-80" dirty="0"/>
              <a:t>Search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9240" y="1616710"/>
            <a:ext cx="8198484" cy="41167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665" indent="-227965">
              <a:lnSpc>
                <a:spcPct val="100000"/>
              </a:lnSpc>
              <a:spcBef>
                <a:spcPts val="9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items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presented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sorted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form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(i.e.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ascending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or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descending),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then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this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algorithm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used</a:t>
            </a:r>
            <a:endParaRPr sz="2200" dirty="0">
              <a:latin typeface="Calibri"/>
              <a:cs typeface="Calibri"/>
            </a:endParaRPr>
          </a:p>
          <a:p>
            <a:pPr marL="241300" marR="205740" indent="-228600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1300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It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much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more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efficient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algorithm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than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general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linear</a:t>
            </a:r>
            <a:r>
              <a:rPr sz="2200" spc="-6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search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for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sorted</a:t>
            </a:r>
            <a:r>
              <a:rPr sz="2200" spc="-6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data</a:t>
            </a:r>
            <a:endParaRPr sz="22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Key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value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compared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with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middle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element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list</a:t>
            </a:r>
            <a:endParaRPr sz="22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values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are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equal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then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search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successful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and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process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stopped</a:t>
            </a:r>
            <a:endParaRPr sz="22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25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middle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values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-1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less,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then,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result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upper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half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list</a:t>
            </a:r>
            <a:endParaRPr sz="22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If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middle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value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greater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,then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,the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result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lower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half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list</a:t>
            </a:r>
            <a:endParaRPr sz="2200" dirty="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530"/>
              </a:spcBef>
              <a:buClr>
                <a:srgbClr val="A9A47B"/>
              </a:buClr>
              <a:buFont typeface="Arial"/>
              <a:buChar char="•"/>
              <a:tabLst>
                <a:tab pos="240665" algn="l"/>
              </a:tabLst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search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repeated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for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lower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or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upper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half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of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list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until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we</a:t>
            </a:r>
            <a:endParaRPr sz="2200" dirty="0">
              <a:latin typeface="Calibri"/>
              <a:cs typeface="Calibri"/>
            </a:endParaRPr>
          </a:p>
          <a:p>
            <a:pPr marL="241300">
              <a:lnSpc>
                <a:spcPct val="100000"/>
              </a:lnSpc>
            </a:pP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find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required</a:t>
            </a:r>
            <a:r>
              <a:rPr sz="2200" spc="-5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value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in</a:t>
            </a:r>
            <a:r>
              <a:rPr sz="2200" spc="-5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2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list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or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all</a:t>
            </a:r>
            <a:r>
              <a:rPr sz="2200" spc="-3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items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from</a:t>
            </a:r>
            <a:r>
              <a:rPr sz="2200" spc="-4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the</a:t>
            </a:r>
            <a:r>
              <a:rPr sz="2200" spc="-2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list</a:t>
            </a:r>
            <a:r>
              <a:rPr sz="2200" spc="-45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dirty="0">
                <a:solidFill>
                  <a:srgbClr val="2E2B1F"/>
                </a:solidFill>
                <a:latin typeface="Calibri"/>
                <a:cs typeface="Calibri"/>
              </a:rPr>
              <a:t>is</a:t>
            </a:r>
            <a:r>
              <a:rPr sz="2200" spc="-30" dirty="0">
                <a:solidFill>
                  <a:srgbClr val="2E2B1F"/>
                </a:solidFill>
                <a:latin typeface="Calibri"/>
                <a:cs typeface="Calibri"/>
              </a:rPr>
              <a:t> </a:t>
            </a:r>
            <a:r>
              <a:rPr sz="2200" spc="-10" dirty="0">
                <a:solidFill>
                  <a:srgbClr val="2E2B1F"/>
                </a:solidFill>
                <a:latin typeface="Calibri"/>
                <a:cs typeface="Calibri"/>
              </a:rPr>
              <a:t>searched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531732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71120" y="396239"/>
                </a:moveTo>
                <a:lnTo>
                  <a:pt x="43451" y="390651"/>
                </a:lnTo>
                <a:lnTo>
                  <a:pt x="20843" y="375410"/>
                </a:lnTo>
                <a:lnTo>
                  <a:pt x="5593" y="352804"/>
                </a:lnTo>
                <a:lnTo>
                  <a:pt x="0" y="325119"/>
                </a:lnTo>
                <a:lnTo>
                  <a:pt x="0" y="71119"/>
                </a:lnTo>
                <a:lnTo>
                  <a:pt x="5593" y="43435"/>
                </a:lnTo>
                <a:lnTo>
                  <a:pt x="20843" y="20829"/>
                </a:lnTo>
                <a:lnTo>
                  <a:pt x="43451" y="5588"/>
                </a:lnTo>
                <a:lnTo>
                  <a:pt x="71120" y="0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009253" y="5648959"/>
            <a:ext cx="71120" cy="396240"/>
          </a:xfrm>
          <a:custGeom>
            <a:avLst/>
            <a:gdLst/>
            <a:ahLst/>
            <a:cxnLst/>
            <a:rect l="l" t="t" r="r" b="b"/>
            <a:pathLst>
              <a:path w="71120" h="396239">
                <a:moveTo>
                  <a:pt x="0" y="0"/>
                </a:moveTo>
                <a:lnTo>
                  <a:pt x="27721" y="5588"/>
                </a:lnTo>
                <a:lnTo>
                  <a:pt x="50323" y="20829"/>
                </a:lnTo>
                <a:lnTo>
                  <a:pt x="65543" y="43435"/>
                </a:lnTo>
                <a:lnTo>
                  <a:pt x="71120" y="71119"/>
                </a:lnTo>
                <a:lnTo>
                  <a:pt x="71120" y="325119"/>
                </a:lnTo>
                <a:lnTo>
                  <a:pt x="65543" y="352804"/>
                </a:lnTo>
                <a:lnTo>
                  <a:pt x="50323" y="375410"/>
                </a:lnTo>
                <a:lnTo>
                  <a:pt x="27721" y="390651"/>
                </a:lnTo>
                <a:lnTo>
                  <a:pt x="0" y="396239"/>
                </a:lnTo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696959" y="3128867"/>
            <a:ext cx="177800" cy="62674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r>
              <a:rPr sz="1200" dirty="0">
                <a:solidFill>
                  <a:srgbClr val="DFDCB7"/>
                </a:solidFill>
                <a:latin typeface="Calibri"/>
                <a:cs typeface="Calibri"/>
              </a:rPr>
              <a:t>Chapter</a:t>
            </a:r>
            <a:r>
              <a:rPr sz="1200" spc="-65" dirty="0">
                <a:solidFill>
                  <a:srgbClr val="DFDCB7"/>
                </a:solidFill>
                <a:latin typeface="Calibri"/>
                <a:cs typeface="Calibri"/>
              </a:rPr>
              <a:t> </a:t>
            </a:r>
            <a:r>
              <a:rPr sz="1200" spc="-50" dirty="0">
                <a:solidFill>
                  <a:srgbClr val="DFDCB7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810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</TotalTime>
  <Words>3020</Words>
  <Application>Microsoft Office PowerPoint</Application>
  <PresentationFormat>On-screen Show (4:3)</PresentationFormat>
  <Paragraphs>547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Cambria</vt:lpstr>
      <vt:lpstr>Times New Roman</vt:lpstr>
      <vt:lpstr>Office Theme</vt:lpstr>
      <vt:lpstr>Searching</vt:lpstr>
      <vt:lpstr>Searching (Types)</vt:lpstr>
      <vt:lpstr>Searching Algorithms</vt:lpstr>
      <vt:lpstr>Linear Search</vt:lpstr>
      <vt:lpstr>Linear Search (Example)</vt:lpstr>
      <vt:lpstr>Linear Search (Example)</vt:lpstr>
      <vt:lpstr>Linear Search (Algorithm)</vt:lpstr>
      <vt:lpstr>Linear Search</vt:lpstr>
      <vt:lpstr>Binary Search</vt:lpstr>
      <vt:lpstr>Binary Search (Algorithm)</vt:lpstr>
      <vt:lpstr>Tree Search</vt:lpstr>
      <vt:lpstr>Tree Search (Algorithm)</vt:lpstr>
      <vt:lpstr>Hashing</vt:lpstr>
      <vt:lpstr>Hashing</vt:lpstr>
      <vt:lpstr>Hashing (terminology)</vt:lpstr>
      <vt:lpstr>Hash Function (Types)</vt:lpstr>
      <vt:lpstr>Direct Hashing</vt:lpstr>
      <vt:lpstr>Modulo Division</vt:lpstr>
      <vt:lpstr>Multiplicative Method</vt:lpstr>
      <vt:lpstr>Multiplicative Method</vt:lpstr>
      <vt:lpstr>Digit Extraction</vt:lpstr>
      <vt:lpstr>Mid Square</vt:lpstr>
      <vt:lpstr>Mid Square</vt:lpstr>
      <vt:lpstr>Folding</vt:lpstr>
      <vt:lpstr>Collision Resolution</vt:lpstr>
      <vt:lpstr>Collision Resolution Techniques</vt:lpstr>
      <vt:lpstr>Collision Resolution</vt:lpstr>
      <vt:lpstr>Linear probing</vt:lpstr>
      <vt:lpstr>Linear Probing</vt:lpstr>
      <vt:lpstr>Linear Probing</vt:lpstr>
      <vt:lpstr>Linear Probing</vt:lpstr>
      <vt:lpstr>Quadratic Probing</vt:lpstr>
      <vt:lpstr>Quadratic Probing</vt:lpstr>
      <vt:lpstr>Quadratic Probing</vt:lpstr>
      <vt:lpstr>Double Hashing</vt:lpstr>
      <vt:lpstr>Double Hashing</vt:lpstr>
      <vt:lpstr>Open Addressing (Disadvantage)</vt:lpstr>
      <vt:lpstr>Chaining</vt:lpstr>
      <vt:lpstr>Chaining</vt:lpstr>
      <vt:lpstr>Chaining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Academic presentation for college course (paper and pencil design)</dc:title>
  <dc:creator>Bibha PC</dc:creator>
  <cp:lastModifiedBy>Bhim Prasad Upadhaya</cp:lastModifiedBy>
  <cp:revision>11</cp:revision>
  <dcterms:created xsi:type="dcterms:W3CDTF">2025-09-02T05:01:04Z</dcterms:created>
  <dcterms:modified xsi:type="dcterms:W3CDTF">2025-09-04T05:16:25Z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2020-10-13T00:00:00Z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2025-09-02T00:00:00Z</vt:filetime>
  </property>
  <property fmtid="{D5CDD505-2E9C-101B-9397-08002B2CF9AE}" pid="5" name="Producer">
    <vt:lpwstr>Microsoft® PowerPoint® 2010</vt:lpwstr>
  </property>
</Properties>
</file>