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45"/>
  </p:notesMasterIdLst>
  <p:handoutMasterIdLst>
    <p:handoutMasterId r:id="rId46"/>
  </p:handoutMasterIdLst>
  <p:sldIdLst>
    <p:sldId id="258" r:id="rId2"/>
    <p:sldId id="313" r:id="rId3"/>
    <p:sldId id="314" r:id="rId4"/>
    <p:sldId id="315" r:id="rId5"/>
    <p:sldId id="259" r:id="rId6"/>
    <p:sldId id="261" r:id="rId7"/>
    <p:sldId id="316" r:id="rId8"/>
    <p:sldId id="263" r:id="rId9"/>
    <p:sldId id="264" r:id="rId10"/>
    <p:sldId id="327" r:id="rId11"/>
    <p:sldId id="271" r:id="rId12"/>
    <p:sldId id="272" r:id="rId13"/>
    <p:sldId id="319" r:id="rId14"/>
    <p:sldId id="275" r:id="rId15"/>
    <p:sldId id="279" r:id="rId16"/>
    <p:sldId id="281" r:id="rId17"/>
    <p:sldId id="265" r:id="rId18"/>
    <p:sldId id="268" r:id="rId19"/>
    <p:sldId id="323" r:id="rId20"/>
    <p:sldId id="283" r:id="rId21"/>
    <p:sldId id="284" r:id="rId22"/>
    <p:sldId id="287" r:id="rId23"/>
    <p:sldId id="288" r:id="rId24"/>
    <p:sldId id="289" r:id="rId25"/>
    <p:sldId id="321" r:id="rId26"/>
    <p:sldId id="294" r:id="rId27"/>
    <p:sldId id="295" r:id="rId28"/>
    <p:sldId id="299" r:id="rId29"/>
    <p:sldId id="296" r:id="rId30"/>
    <p:sldId id="297" r:id="rId31"/>
    <p:sldId id="298" r:id="rId32"/>
    <p:sldId id="300" r:id="rId33"/>
    <p:sldId id="303" r:id="rId34"/>
    <p:sldId id="304" r:id="rId35"/>
    <p:sldId id="305" r:id="rId36"/>
    <p:sldId id="301" r:id="rId37"/>
    <p:sldId id="307" r:id="rId38"/>
    <p:sldId id="306" r:id="rId39"/>
    <p:sldId id="309" r:id="rId40"/>
    <p:sldId id="325" r:id="rId41"/>
    <p:sldId id="328" r:id="rId42"/>
    <p:sldId id="326" r:id="rId43"/>
    <p:sldId id="32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907FFB-0782-43A5-A0E1-9CADB84A74F6}">
          <p14:sldIdLst>
            <p14:sldId id="258"/>
            <p14:sldId id="313"/>
            <p14:sldId id="314"/>
            <p14:sldId id="315"/>
            <p14:sldId id="259"/>
            <p14:sldId id="261"/>
            <p14:sldId id="316"/>
            <p14:sldId id="263"/>
            <p14:sldId id="264"/>
            <p14:sldId id="327"/>
            <p14:sldId id="271"/>
            <p14:sldId id="272"/>
            <p14:sldId id="319"/>
            <p14:sldId id="275"/>
            <p14:sldId id="279"/>
            <p14:sldId id="281"/>
            <p14:sldId id="265"/>
            <p14:sldId id="268"/>
            <p14:sldId id="323"/>
            <p14:sldId id="283"/>
            <p14:sldId id="284"/>
            <p14:sldId id="287"/>
            <p14:sldId id="288"/>
            <p14:sldId id="289"/>
            <p14:sldId id="321"/>
            <p14:sldId id="294"/>
            <p14:sldId id="295"/>
            <p14:sldId id="299"/>
            <p14:sldId id="296"/>
            <p14:sldId id="297"/>
            <p14:sldId id="298"/>
            <p14:sldId id="300"/>
            <p14:sldId id="303"/>
            <p14:sldId id="304"/>
            <p14:sldId id="305"/>
            <p14:sldId id="301"/>
            <p14:sldId id="307"/>
            <p14:sldId id="306"/>
            <p14:sldId id="309"/>
            <p14:sldId id="325"/>
            <p14:sldId id="328"/>
          </p14:sldIdLst>
        </p14:section>
        <p14:section name="Untitled Section" id="{DEAE9A0F-CCC5-459E-B542-EAB615A5EBBC}">
          <p14:sldIdLst>
            <p14:sldId id="326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28271A"/>
    <a:srgbClr val="C2C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3" autoAdjust="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8468F-A981-4B18-89CE-F6553F097A25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Krishna Subedi; ACEM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A07E8-FB0B-400D-8765-07533A799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752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4B0EA-24AE-4518-96D1-3EDA805D9376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Krishna Subedi; ACEM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80EEB-5074-4D97-B901-9AB168346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67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Krishna Subedi; ACEM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780EEB-5074-4D97-B901-9AB16834651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7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A669-50F4-4480-9EBA-8DFD53A4CFE0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E5EA-EF7D-486C-8769-439AD8AF4092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B36A1-F45A-485D-9E71-13A90BF799DD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B520-3695-427D-B80F-CC131121A90C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ABCC-15E4-4E41-B160-85972F66502A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FF87E-89E4-4A4B-9DA0-7BE119124A01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64E0-6DE2-4C68-91CD-3615EB04E97C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B74E-0A0F-4A24-8125-E319DC1183D2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FD8E-FA06-4D0A-B1A0-54E133743001}" type="datetime1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3D86-8028-483F-9713-76810C773AC8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7CE4-B459-4EC7-BDD9-85153286721B}" type="datetime1">
              <a:rPr lang="en-US" smtClean="0"/>
              <a:t>9/4/2025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6711D39-D40E-406B-B2AD-E975F4D7E9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FC6335E-D416-4ADB-9A93-F2A56D32027B}" type="datetime1">
              <a:rPr lang="en-US" smtClean="0"/>
              <a:t>9/4/2025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620000" cy="1143000"/>
          </a:xfrm>
        </p:spPr>
        <p:txBody>
          <a:bodyPr/>
          <a:lstStyle/>
          <a:p>
            <a:r>
              <a:rPr lang="en-US" dirty="0"/>
              <a:t>Types of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Sorting can be categorized into different categories:</a:t>
            </a:r>
          </a:p>
          <a:p>
            <a:r>
              <a:rPr lang="en-MY" sz="2400" b="1" dirty="0"/>
              <a:t>1. Internal and external sorting</a:t>
            </a:r>
            <a:endParaRPr lang="en-US" sz="2400" b="1" dirty="0"/>
          </a:p>
          <a:p>
            <a:pPr lvl="1"/>
            <a:r>
              <a:rPr lang="en-US" sz="2400" dirty="0"/>
              <a:t>Internal Sorting</a:t>
            </a:r>
          </a:p>
          <a:p>
            <a:pPr lvl="2"/>
            <a:r>
              <a:rPr lang="en-US" sz="2000" dirty="0"/>
              <a:t>The sorting done within the computer main memory is called internal sorting</a:t>
            </a:r>
          </a:p>
          <a:p>
            <a:pPr lvl="2"/>
            <a:r>
              <a:rPr lang="en-US" sz="2000" dirty="0"/>
              <a:t>It is performed on data items small enough to easily fit within the main memory</a:t>
            </a:r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External Sorting</a:t>
            </a:r>
          </a:p>
          <a:p>
            <a:pPr lvl="2"/>
            <a:r>
              <a:rPr lang="en-US" sz="2000" dirty="0"/>
              <a:t>The sorting is done in external file disk, i.e. secondary memory</a:t>
            </a:r>
          </a:p>
          <a:p>
            <a:pPr lvl="2"/>
            <a:r>
              <a:rPr lang="en-US" sz="2000" dirty="0"/>
              <a:t>It is performed if the data to be sorted does not fit within computer main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Modified 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200" dirty="0">
                <a:latin typeface="+mj-lt"/>
              </a:rPr>
              <a:t>MODIFIED_BUBBLE_SORT(A, N)</a:t>
            </a:r>
          </a:p>
          <a:p>
            <a:pPr marL="514350" indent="-514350">
              <a:buNone/>
            </a:pPr>
            <a:endParaRPr lang="en-US" sz="2200" dirty="0">
              <a:latin typeface="+mj-lt"/>
            </a:endParaRPr>
          </a:p>
          <a:p>
            <a:pPr marL="514350" indent="-514350">
              <a:buNone/>
            </a:pPr>
            <a:r>
              <a:rPr lang="en-US" sz="2200" dirty="0">
                <a:latin typeface="+mj-lt"/>
              </a:rPr>
              <a:t>Repeat for </a:t>
            </a:r>
            <a:r>
              <a:rPr lang="en-US" sz="2200" dirty="0" err="1">
                <a:latin typeface="+mj-lt"/>
              </a:rPr>
              <a:t>i</a:t>
            </a:r>
            <a:r>
              <a:rPr lang="en-US" sz="2200" dirty="0">
                <a:latin typeface="+mj-lt"/>
              </a:rPr>
              <a:t> = 0 to N-2</a:t>
            </a:r>
          </a:p>
          <a:p>
            <a:pPr marL="514350" indent="-514350">
              <a:buNone/>
            </a:pPr>
            <a:r>
              <a:rPr lang="en-US" sz="2200" dirty="0">
                <a:latin typeface="+mj-lt"/>
              </a:rPr>
              <a:t>          Set swapped = false</a:t>
            </a:r>
          </a:p>
          <a:p>
            <a:pPr marL="514350" indent="-514350">
              <a:buNone/>
            </a:pPr>
            <a:r>
              <a:rPr lang="en-US" sz="2200" dirty="0">
                <a:latin typeface="+mj-lt"/>
              </a:rPr>
              <a:t>	  Repeat for j = 0 to N-2-i</a:t>
            </a:r>
          </a:p>
          <a:p>
            <a:pPr marL="1177290" lvl="2" indent="-514350">
              <a:buNone/>
            </a:pPr>
            <a:r>
              <a:rPr lang="en-US" dirty="0">
                <a:latin typeface="+mj-lt"/>
              </a:rPr>
              <a:t>            IF A[j] &gt; A[j+1]</a:t>
            </a:r>
          </a:p>
          <a:p>
            <a:pPr marL="1177290" lvl="2" indent="-514350">
              <a:buNone/>
            </a:pPr>
            <a:r>
              <a:rPr lang="en-US" dirty="0">
                <a:latin typeface="+mj-lt"/>
              </a:rPr>
              <a:t>                SWAP A[j], A[j+1]</a:t>
            </a:r>
          </a:p>
          <a:p>
            <a:pPr marL="1177290" lvl="2" indent="-514350">
              <a:buNone/>
            </a:pPr>
            <a:r>
              <a:rPr lang="en-US" dirty="0">
                <a:latin typeface="+mj-lt"/>
              </a:rPr>
              <a:t>                swapped = true</a:t>
            </a:r>
          </a:p>
          <a:p>
            <a:pPr marL="514350" indent="-514350">
              <a:buNone/>
            </a:pPr>
            <a:r>
              <a:rPr lang="en-US" sz="2200" dirty="0">
                <a:latin typeface="+mj-lt"/>
              </a:rPr>
              <a:t>	  If swapped = false</a:t>
            </a:r>
          </a:p>
          <a:p>
            <a:pPr marL="514350" indent="-514350">
              <a:buNone/>
            </a:pPr>
            <a:r>
              <a:rPr lang="en-US" sz="2200" dirty="0">
                <a:latin typeface="+mj-lt"/>
              </a:rPr>
              <a:t>            	       Exit</a:t>
            </a:r>
          </a:p>
          <a:p>
            <a:pPr marL="514350" indent="-514350">
              <a:buNone/>
            </a:pPr>
            <a:r>
              <a:rPr lang="en-US" sz="2200" dirty="0">
                <a:latin typeface="+mj-lt"/>
              </a:rPr>
              <a:t>EXIT</a:t>
            </a:r>
          </a:p>
          <a:p>
            <a:pPr marL="514350" indent="-514350">
              <a:buNone/>
            </a:pPr>
            <a:r>
              <a:rPr lang="en-US" dirty="0">
                <a:latin typeface="+mj-lt"/>
              </a:rPr>
              <a:t>// If this swapped flag is implemented it leads to best time complexity of n </a:t>
            </a:r>
            <a:endParaRPr lang="en-US" sz="2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7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5B83809-E792-9EBB-6268-5627627E0C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5077" y="1616837"/>
            <a:ext cx="796884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each pass, the algorithm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smallest (or largest) element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unsorted portion of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selected element is then swapped with the first element of the unsorted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part, putting it in its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sorted position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process repeats until the whole array is sorted.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 example: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US" dirty="0"/>
              <a:t>23 78 45 8 32 56 (six numbers, five passes required)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590800"/>
            <a:ext cx="4276725" cy="3883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Selection Sort (Algorithm-pseudocode)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SELECTION_SORT(A, n):</a:t>
            </a:r>
          </a:p>
          <a:p>
            <a:pPr marL="114300" indent="0">
              <a:buNone/>
            </a:pPr>
            <a:r>
              <a:rPr lang="en-US" b="1" dirty="0"/>
              <a:t>1.Repeat Step 2,3 for </a:t>
            </a:r>
            <a:r>
              <a:rPr lang="en-US" b="1" dirty="0" err="1"/>
              <a:t>i</a:t>
            </a:r>
            <a:r>
              <a:rPr lang="en-US" b="1" dirty="0"/>
              <a:t>=0 to n-2</a:t>
            </a:r>
          </a:p>
          <a:p>
            <a:pPr marL="114300" indent="0">
              <a:buNone/>
            </a:pPr>
            <a:r>
              <a:rPr lang="en-US" b="1" dirty="0"/>
              <a:t>2.min = </a:t>
            </a:r>
            <a:r>
              <a:rPr lang="en-US" b="1" dirty="0" err="1"/>
              <a:t>i</a:t>
            </a:r>
            <a:endParaRPr lang="en-US" b="1" dirty="0"/>
          </a:p>
          <a:p>
            <a:pPr marL="114300" indent="0">
              <a:buNone/>
            </a:pPr>
            <a:r>
              <a:rPr lang="en-US" b="1" dirty="0"/>
              <a:t>3.Repeat for j=i+1 to n-1</a:t>
            </a:r>
          </a:p>
          <a:p>
            <a:pPr marL="114300" indent="0">
              <a:buNone/>
            </a:pPr>
            <a:r>
              <a:rPr lang="en-US" b="1" dirty="0"/>
              <a:t>	if A[j]&lt;A[min]</a:t>
            </a:r>
          </a:p>
          <a:p>
            <a:pPr marL="114300" indent="0">
              <a:buNone/>
            </a:pPr>
            <a:r>
              <a:rPr lang="en-US" b="1" dirty="0"/>
              <a:t>		min=j</a:t>
            </a:r>
          </a:p>
          <a:p>
            <a:pPr marL="114300" indent="0">
              <a:buNone/>
            </a:pPr>
            <a:r>
              <a:rPr lang="en-US" b="1" dirty="0"/>
              <a:t>4. If </a:t>
            </a:r>
            <a:r>
              <a:rPr lang="en-US" b="1" dirty="0" err="1"/>
              <a:t>i</a:t>
            </a:r>
            <a:r>
              <a:rPr lang="en-US" b="1" dirty="0"/>
              <a:t>!= min</a:t>
            </a:r>
          </a:p>
          <a:p>
            <a:pPr marL="114300" indent="0">
              <a:buNone/>
            </a:pPr>
            <a:r>
              <a:rPr lang="en-US" b="1" dirty="0"/>
              <a:t>	swap(A[</a:t>
            </a:r>
            <a:r>
              <a:rPr lang="en-US" b="1" dirty="0" err="1"/>
              <a:t>i</a:t>
            </a:r>
            <a:r>
              <a:rPr lang="en-US" b="1" dirty="0"/>
              <a:t>], A[min])</a:t>
            </a:r>
          </a:p>
          <a:p>
            <a:pPr marL="114300" indent="0">
              <a:buNone/>
            </a:pPr>
            <a:r>
              <a:rPr lang="en-US" b="1" dirty="0"/>
              <a:t>5.Exit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0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</a:t>
            </a:r>
            <a:br>
              <a:rPr lang="en-US" dirty="0"/>
            </a:br>
            <a:r>
              <a:rPr lang="en-US" dirty="0"/>
              <a:t>Take first element from unsorted part each time.</a:t>
            </a:r>
            <a:br>
              <a:rPr lang="en-US" dirty="0"/>
            </a:br>
            <a:r>
              <a:rPr lang="en-US" dirty="0"/>
              <a:t>First element alone is already considered sorted part.</a:t>
            </a:r>
          </a:p>
          <a:p>
            <a:endParaRPr lang="en-US" dirty="0"/>
          </a:p>
          <a:p>
            <a:r>
              <a:rPr lang="en-US" b="1" dirty="0"/>
              <a:t>2.</a:t>
            </a:r>
            <a:br>
              <a:rPr lang="en-US" dirty="0"/>
            </a:br>
            <a:r>
              <a:rPr lang="en-US" dirty="0"/>
              <a:t>Compare it backward with sorted portion of the array.</a:t>
            </a:r>
            <a:br>
              <a:rPr lang="en-US" dirty="0"/>
            </a:br>
            <a:r>
              <a:rPr lang="en-US" dirty="0"/>
              <a:t>Shift greater elements one step to the right.</a:t>
            </a:r>
          </a:p>
          <a:p>
            <a:endParaRPr lang="en-US" dirty="0"/>
          </a:p>
          <a:p>
            <a:r>
              <a:rPr lang="en-US" b="1" dirty="0"/>
              <a:t>3.</a:t>
            </a:r>
            <a:br>
              <a:rPr lang="en-US" dirty="0"/>
            </a:br>
            <a:r>
              <a:rPr lang="en-US" dirty="0"/>
              <a:t>Inserts current element into correct sorted position.</a:t>
            </a:r>
            <a:br>
              <a:rPr lang="en-US" dirty="0"/>
            </a:br>
            <a:r>
              <a:rPr lang="en-US" dirty="0"/>
              <a:t>Sorted part grows until whole array becomes sorted.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95284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6866" name="Picture 2" descr="http://www.existingeverywhere.com/insertion_sort_analysis_algorithms.PNG"/>
          <p:cNvPicPr>
            <a:picLocks noChangeAspect="1" noChangeArrowheads="1"/>
          </p:cNvPicPr>
          <p:nvPr/>
        </p:nvPicPr>
        <p:blipFill>
          <a:blip r:embed="rId2" cstate="print"/>
          <a:srcRect b="48137"/>
          <a:stretch>
            <a:fillRect/>
          </a:stretch>
        </p:blipFill>
        <p:spPr bwMode="auto">
          <a:xfrm>
            <a:off x="1981201" y="1600200"/>
            <a:ext cx="3505199" cy="2755930"/>
          </a:xfrm>
          <a:prstGeom prst="rect">
            <a:avLst/>
          </a:prstGeom>
          <a:noFill/>
        </p:spPr>
      </p:pic>
      <p:pic>
        <p:nvPicPr>
          <p:cNvPr id="6" name="Picture 2" descr="http://www.existingeverywhere.com/insertion_sort_analysis_algorithms.PNG"/>
          <p:cNvPicPr>
            <a:picLocks noChangeAspect="1" noChangeArrowheads="1"/>
          </p:cNvPicPr>
          <p:nvPr/>
        </p:nvPicPr>
        <p:blipFill>
          <a:blip r:embed="rId2" cstate="print"/>
          <a:srcRect t="50567"/>
          <a:stretch>
            <a:fillRect/>
          </a:stretch>
        </p:blipFill>
        <p:spPr bwMode="auto">
          <a:xfrm>
            <a:off x="1981200" y="4267200"/>
            <a:ext cx="3429000" cy="2569643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Insertion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INSERTION-SORT (A, N):</a:t>
            </a:r>
          </a:p>
          <a:p>
            <a:pPr marL="114300" indent="0">
              <a:buNone/>
            </a:pPr>
            <a:endParaRPr lang="en-US" b="1" dirty="0"/>
          </a:p>
          <a:p>
            <a:pPr marL="571500" indent="-457200">
              <a:buAutoNum type="arabicParenR"/>
            </a:pPr>
            <a:r>
              <a:rPr lang="en-US" b="1" dirty="0"/>
              <a:t>Repeat Step 2,3,4 for </a:t>
            </a:r>
            <a:r>
              <a:rPr lang="en-US" b="1" dirty="0" err="1"/>
              <a:t>i</a:t>
            </a:r>
            <a:r>
              <a:rPr lang="en-US" b="1" dirty="0"/>
              <a:t>=1 to N-1</a:t>
            </a:r>
          </a:p>
          <a:p>
            <a:pPr marL="571500" indent="-457200">
              <a:buAutoNum type="arabicParenR"/>
            </a:pPr>
            <a:r>
              <a:rPr lang="en-US" b="1" dirty="0"/>
              <a:t> temp = A[</a:t>
            </a:r>
            <a:r>
              <a:rPr lang="en-US" b="1" dirty="0" err="1"/>
              <a:t>i</a:t>
            </a:r>
            <a:r>
              <a:rPr lang="en-US" b="1" dirty="0"/>
              <a:t>]  &amp;  j=i-1</a:t>
            </a:r>
          </a:p>
          <a:p>
            <a:pPr marL="571500" indent="-457200">
              <a:buAutoNum type="arabicParenR"/>
            </a:pPr>
            <a:r>
              <a:rPr lang="en-US" b="1" dirty="0"/>
              <a:t> while j&gt;=0 &amp; temp&lt;A[j]</a:t>
            </a:r>
          </a:p>
          <a:p>
            <a:pPr marL="411480" lvl="1" indent="0">
              <a:buNone/>
            </a:pPr>
            <a:r>
              <a:rPr lang="en-US" b="1" dirty="0"/>
              <a:t>	A[ j+1 ]=A[ j ]</a:t>
            </a:r>
          </a:p>
          <a:p>
            <a:pPr marL="411480" lvl="1" indent="0">
              <a:buNone/>
            </a:pPr>
            <a:r>
              <a:rPr lang="en-US" b="1" dirty="0"/>
              <a:t>	j = j – 1</a:t>
            </a:r>
          </a:p>
          <a:p>
            <a:pPr marL="571500" indent="-457200">
              <a:buAutoNum type="arabicParenR"/>
            </a:pPr>
            <a:r>
              <a:rPr lang="en-US" b="1" dirty="0"/>
              <a:t>A[ j+1 ] = temp</a:t>
            </a:r>
          </a:p>
          <a:p>
            <a:pPr marL="571500" indent="-457200">
              <a:buAutoNum type="arabicParenR"/>
            </a:pPr>
            <a:r>
              <a:rPr lang="en-US" b="1" dirty="0"/>
              <a:t>Exit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4742" y="1222477"/>
            <a:ext cx="7620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Also called partition-exchange sort</a:t>
            </a:r>
          </a:p>
          <a:p>
            <a:r>
              <a:rPr lang="en-US" dirty="0"/>
              <a:t>Uses divide and conquer algorithm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1.</a:t>
            </a:r>
            <a:br>
              <a:rPr lang="en-US" dirty="0"/>
            </a:br>
            <a:r>
              <a:rPr lang="en-US" dirty="0"/>
              <a:t>Chooses a pivot element from the array.</a:t>
            </a:r>
            <a:br>
              <a:rPr lang="en-US" dirty="0"/>
            </a:br>
            <a:r>
              <a:rPr lang="en-US" dirty="0"/>
              <a:t>Partitions array into two parts around pivot.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2.</a:t>
            </a:r>
            <a:br>
              <a:rPr lang="en-US" dirty="0"/>
            </a:br>
            <a:r>
              <a:rPr lang="en-US" dirty="0"/>
              <a:t>Elements smaller go left side of pivot.</a:t>
            </a:r>
            <a:br>
              <a:rPr lang="en-US" dirty="0"/>
            </a:br>
            <a:r>
              <a:rPr lang="en-US" dirty="0"/>
              <a:t>Elements larger go right side of pivot.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3.</a:t>
            </a:r>
            <a:br>
              <a:rPr lang="en-US" dirty="0"/>
            </a:br>
            <a:r>
              <a:rPr lang="en-US" dirty="0"/>
              <a:t>Recursively sorts left and right partitions separately.</a:t>
            </a:r>
            <a:br>
              <a:rPr lang="en-US" dirty="0"/>
            </a:br>
            <a:r>
              <a:rPr lang="en-US" dirty="0"/>
              <a:t>Combines them to form completely sorted array.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F3D7B-900D-B467-A8A2-CD5D807D9616}"/>
              </a:ext>
            </a:extLst>
          </p:cNvPr>
          <p:cNvSpPr/>
          <p:nvPr/>
        </p:nvSpPr>
        <p:spPr>
          <a:xfrm>
            <a:off x="609600" y="13716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D7E08-6385-F181-840D-6A58FF0401EB}"/>
              </a:ext>
            </a:extLst>
          </p:cNvPr>
          <p:cNvSpPr/>
          <p:nvPr/>
        </p:nvSpPr>
        <p:spPr>
          <a:xfrm>
            <a:off x="1524000" y="13716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87420-BCC2-56C8-0C22-796CB36EB67E}"/>
              </a:ext>
            </a:extLst>
          </p:cNvPr>
          <p:cNvSpPr/>
          <p:nvPr/>
        </p:nvSpPr>
        <p:spPr>
          <a:xfrm>
            <a:off x="2438400" y="13716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A7C33-50E7-0508-EF08-7AB06E6392F2}"/>
              </a:ext>
            </a:extLst>
          </p:cNvPr>
          <p:cNvSpPr/>
          <p:nvPr/>
        </p:nvSpPr>
        <p:spPr>
          <a:xfrm>
            <a:off x="3352800" y="13716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3CD856-E351-8E21-9005-2FB07F883482}"/>
              </a:ext>
            </a:extLst>
          </p:cNvPr>
          <p:cNvSpPr/>
          <p:nvPr/>
        </p:nvSpPr>
        <p:spPr>
          <a:xfrm>
            <a:off x="4267200" y="13716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D0C67B-0A2B-D85F-8759-A17536B1437B}"/>
              </a:ext>
            </a:extLst>
          </p:cNvPr>
          <p:cNvSpPr/>
          <p:nvPr/>
        </p:nvSpPr>
        <p:spPr>
          <a:xfrm>
            <a:off x="5181600" y="13716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E2B329-6249-606D-A8F3-6C4840039373}"/>
              </a:ext>
            </a:extLst>
          </p:cNvPr>
          <p:cNvSpPr/>
          <p:nvPr/>
        </p:nvSpPr>
        <p:spPr>
          <a:xfrm>
            <a:off x="6096000" y="13716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C225DE-7506-7FBC-205E-6BE3EE17BA19}"/>
              </a:ext>
            </a:extLst>
          </p:cNvPr>
          <p:cNvSpPr/>
          <p:nvPr/>
        </p:nvSpPr>
        <p:spPr>
          <a:xfrm>
            <a:off x="609600" y="28956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65DB9-A73D-9EE1-C6E1-A92C61EB689C}"/>
              </a:ext>
            </a:extLst>
          </p:cNvPr>
          <p:cNvSpPr/>
          <p:nvPr/>
        </p:nvSpPr>
        <p:spPr>
          <a:xfrm>
            <a:off x="1524000" y="28956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8E623-E638-7CF5-40A4-92E9DC78719B}"/>
              </a:ext>
            </a:extLst>
          </p:cNvPr>
          <p:cNvSpPr/>
          <p:nvPr/>
        </p:nvSpPr>
        <p:spPr>
          <a:xfrm>
            <a:off x="2438400" y="28956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52EAA7-D340-EB76-716C-27D664543777}"/>
              </a:ext>
            </a:extLst>
          </p:cNvPr>
          <p:cNvSpPr/>
          <p:nvPr/>
        </p:nvSpPr>
        <p:spPr>
          <a:xfrm>
            <a:off x="3352800" y="28956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D3CC94-52FA-C93C-B608-DBCBEEE8F7E8}"/>
              </a:ext>
            </a:extLst>
          </p:cNvPr>
          <p:cNvSpPr/>
          <p:nvPr/>
        </p:nvSpPr>
        <p:spPr>
          <a:xfrm>
            <a:off x="4267200" y="28956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1CF9AF-1DEC-2EC0-CF9B-CB359A8C2B80}"/>
              </a:ext>
            </a:extLst>
          </p:cNvPr>
          <p:cNvSpPr/>
          <p:nvPr/>
        </p:nvSpPr>
        <p:spPr>
          <a:xfrm>
            <a:off x="5181600" y="28956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0F406-DEAF-5F41-95AC-1C6CC041D38E}"/>
              </a:ext>
            </a:extLst>
          </p:cNvPr>
          <p:cNvSpPr/>
          <p:nvPr/>
        </p:nvSpPr>
        <p:spPr>
          <a:xfrm>
            <a:off x="6096000" y="28956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4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94402-E2F2-4CB6-F12C-B438AB32EA99}"/>
              </a:ext>
            </a:extLst>
          </p:cNvPr>
          <p:cNvCxnSpPr/>
          <p:nvPr/>
        </p:nvCxnSpPr>
        <p:spPr>
          <a:xfrm flipV="1">
            <a:off x="6477000" y="2286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A2853-6D20-5F2C-AB36-8AF257E21CAC}"/>
              </a:ext>
            </a:extLst>
          </p:cNvPr>
          <p:cNvSpPr/>
          <p:nvPr/>
        </p:nvSpPr>
        <p:spPr>
          <a:xfrm>
            <a:off x="6442587" y="2343090"/>
            <a:ext cx="7128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A3334A-3262-C3BE-72D7-AAC209095155}"/>
              </a:ext>
            </a:extLst>
          </p:cNvPr>
          <p:cNvSpPr/>
          <p:nvPr/>
        </p:nvSpPr>
        <p:spPr>
          <a:xfrm>
            <a:off x="609600" y="38862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90EDF5-D13B-F332-14B0-9CBDEC2504B6}"/>
              </a:ext>
            </a:extLst>
          </p:cNvPr>
          <p:cNvSpPr/>
          <p:nvPr/>
        </p:nvSpPr>
        <p:spPr>
          <a:xfrm>
            <a:off x="1524000" y="38862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3ACFDE-AB34-44A2-3C64-FD09A28501DC}"/>
              </a:ext>
            </a:extLst>
          </p:cNvPr>
          <p:cNvSpPr/>
          <p:nvPr/>
        </p:nvSpPr>
        <p:spPr>
          <a:xfrm>
            <a:off x="2438400" y="38862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AF76B1-C2E8-2572-7B16-A2D0EECEA0D2}"/>
              </a:ext>
            </a:extLst>
          </p:cNvPr>
          <p:cNvSpPr/>
          <p:nvPr/>
        </p:nvSpPr>
        <p:spPr>
          <a:xfrm>
            <a:off x="3352800" y="38862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7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4F7BD6-11D5-660C-0E68-9A129C5F8D79}"/>
              </a:ext>
            </a:extLst>
          </p:cNvPr>
          <p:cNvSpPr/>
          <p:nvPr/>
        </p:nvSpPr>
        <p:spPr>
          <a:xfrm>
            <a:off x="4267200" y="38862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A095B8-6A6A-B0A7-55FB-0B01573A7E0E}"/>
              </a:ext>
            </a:extLst>
          </p:cNvPr>
          <p:cNvSpPr/>
          <p:nvPr/>
        </p:nvSpPr>
        <p:spPr>
          <a:xfrm>
            <a:off x="5181600" y="38862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B89A06-8EE0-0842-37C8-78AEB8B0AE7E}"/>
              </a:ext>
            </a:extLst>
          </p:cNvPr>
          <p:cNvSpPr/>
          <p:nvPr/>
        </p:nvSpPr>
        <p:spPr>
          <a:xfrm>
            <a:off x="6096000" y="38862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42AFE3-E54E-4380-A592-AAA93BA4F284}"/>
              </a:ext>
            </a:extLst>
          </p:cNvPr>
          <p:cNvSpPr/>
          <p:nvPr/>
        </p:nvSpPr>
        <p:spPr>
          <a:xfrm>
            <a:off x="609600" y="48768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2627ED-3B5C-D94D-C311-CBDC3C7AE89A}"/>
              </a:ext>
            </a:extLst>
          </p:cNvPr>
          <p:cNvSpPr/>
          <p:nvPr/>
        </p:nvSpPr>
        <p:spPr>
          <a:xfrm>
            <a:off x="1524000" y="48768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EAE029-6781-FC38-21BA-9885A25A6C0B}"/>
              </a:ext>
            </a:extLst>
          </p:cNvPr>
          <p:cNvSpPr/>
          <p:nvPr/>
        </p:nvSpPr>
        <p:spPr>
          <a:xfrm>
            <a:off x="2438400" y="48768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5B5CC2-2343-E2FB-2399-7219820913F3}"/>
              </a:ext>
            </a:extLst>
          </p:cNvPr>
          <p:cNvSpPr/>
          <p:nvPr/>
        </p:nvSpPr>
        <p:spPr>
          <a:xfrm>
            <a:off x="3352800" y="48768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CA568B-74A9-176A-2855-9F46F00F64EC}"/>
              </a:ext>
            </a:extLst>
          </p:cNvPr>
          <p:cNvSpPr/>
          <p:nvPr/>
        </p:nvSpPr>
        <p:spPr>
          <a:xfrm>
            <a:off x="4267200" y="48768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C8CA50-AFC1-3E68-86FA-54F85BAFAC80}"/>
              </a:ext>
            </a:extLst>
          </p:cNvPr>
          <p:cNvSpPr/>
          <p:nvPr/>
        </p:nvSpPr>
        <p:spPr>
          <a:xfrm>
            <a:off x="5181600" y="48768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594789-EC24-8E88-3D95-82D68081EB4B}"/>
              </a:ext>
            </a:extLst>
          </p:cNvPr>
          <p:cNvSpPr/>
          <p:nvPr/>
        </p:nvSpPr>
        <p:spPr>
          <a:xfrm>
            <a:off x="6096000" y="48768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C7A64A-DE83-EBCD-51C1-D6F410A428B3}"/>
              </a:ext>
            </a:extLst>
          </p:cNvPr>
          <p:cNvSpPr/>
          <p:nvPr/>
        </p:nvSpPr>
        <p:spPr>
          <a:xfrm>
            <a:off x="609600" y="58674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2DDB7B-8A56-8CB1-714A-815016881691}"/>
              </a:ext>
            </a:extLst>
          </p:cNvPr>
          <p:cNvSpPr/>
          <p:nvPr/>
        </p:nvSpPr>
        <p:spPr>
          <a:xfrm>
            <a:off x="1524000" y="58674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68A879A-F9EF-918E-9201-A5C57079EBE4}"/>
              </a:ext>
            </a:extLst>
          </p:cNvPr>
          <p:cNvSpPr/>
          <p:nvPr/>
        </p:nvSpPr>
        <p:spPr>
          <a:xfrm>
            <a:off x="2438400" y="58674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89838-9100-488C-A5A1-6D0999219222}"/>
              </a:ext>
            </a:extLst>
          </p:cNvPr>
          <p:cNvSpPr/>
          <p:nvPr/>
        </p:nvSpPr>
        <p:spPr>
          <a:xfrm>
            <a:off x="3352800" y="58674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92B0C4-4A73-0935-6589-F87E4CBC68BF}"/>
              </a:ext>
            </a:extLst>
          </p:cNvPr>
          <p:cNvSpPr/>
          <p:nvPr/>
        </p:nvSpPr>
        <p:spPr>
          <a:xfrm>
            <a:off x="4267200" y="58674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E6F6A1-CFB0-42FB-1F9B-95F442F0953B}"/>
              </a:ext>
            </a:extLst>
          </p:cNvPr>
          <p:cNvSpPr/>
          <p:nvPr/>
        </p:nvSpPr>
        <p:spPr>
          <a:xfrm>
            <a:off x="5181600" y="58674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7601F3-6C35-E039-C2E1-D6A456582A7A}"/>
              </a:ext>
            </a:extLst>
          </p:cNvPr>
          <p:cNvSpPr/>
          <p:nvPr/>
        </p:nvSpPr>
        <p:spPr>
          <a:xfrm>
            <a:off x="6096000" y="5867400"/>
            <a:ext cx="914400" cy="762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67BCF5-A1AC-94BF-2340-3AA83C5F37B1}"/>
              </a:ext>
            </a:extLst>
          </p:cNvPr>
          <p:cNvCxnSpPr/>
          <p:nvPr/>
        </p:nvCxnSpPr>
        <p:spPr>
          <a:xfrm flipV="1">
            <a:off x="3738870" y="64008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C841161-FC16-AA76-7959-1880CAC8859A}"/>
              </a:ext>
            </a:extLst>
          </p:cNvPr>
          <p:cNvSpPr/>
          <p:nvPr/>
        </p:nvSpPr>
        <p:spPr>
          <a:xfrm>
            <a:off x="3704457" y="6457890"/>
            <a:ext cx="7128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pivot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1143000"/>
          </a:xfrm>
        </p:spPr>
        <p:txBody>
          <a:bodyPr/>
          <a:lstStyle/>
          <a:p>
            <a:r>
              <a:rPr lang="en-US" sz="4000" dirty="0"/>
              <a:t>Quick Sort(Algorithm-pseudocode)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77724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 err="1"/>
              <a:t>QuickSort</a:t>
            </a:r>
            <a:r>
              <a:rPr lang="en-US" sz="1800" dirty="0"/>
              <a:t>(A, low, high):</a:t>
            </a:r>
          </a:p>
          <a:p>
            <a:pPr marL="114300" indent="0">
              <a:buNone/>
            </a:pPr>
            <a:r>
              <a:rPr lang="en-US" sz="1800" dirty="0"/>
              <a:t>1) If low &lt; high</a:t>
            </a:r>
          </a:p>
          <a:p>
            <a:pPr marL="11430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pivotIndex</a:t>
            </a:r>
            <a:r>
              <a:rPr lang="en-US" sz="1800" dirty="0"/>
              <a:t> = Partition(A, low, high)</a:t>
            </a:r>
          </a:p>
          <a:p>
            <a:pPr marL="11430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QuickSort</a:t>
            </a:r>
            <a:r>
              <a:rPr lang="en-US" sz="1800" dirty="0"/>
              <a:t>(A, low, </a:t>
            </a:r>
            <a:r>
              <a:rPr lang="en-US" sz="1800" dirty="0" err="1"/>
              <a:t>pivotIndex</a:t>
            </a:r>
            <a:r>
              <a:rPr lang="en-US" sz="1800" dirty="0"/>
              <a:t> - 1)</a:t>
            </a:r>
          </a:p>
          <a:p>
            <a:pPr marL="114300" indent="0">
              <a:buNone/>
            </a:pPr>
            <a:r>
              <a:rPr lang="en-US" sz="1800" dirty="0"/>
              <a:t>       </a:t>
            </a:r>
            <a:r>
              <a:rPr lang="en-US" sz="1800" dirty="0" err="1"/>
              <a:t>QuickSort</a:t>
            </a:r>
            <a:r>
              <a:rPr lang="en-US" sz="1800" dirty="0"/>
              <a:t>(A, </a:t>
            </a:r>
            <a:r>
              <a:rPr lang="en-US" sz="1800" dirty="0" err="1"/>
              <a:t>pivotIndex</a:t>
            </a:r>
            <a:r>
              <a:rPr lang="en-US" sz="1800" dirty="0"/>
              <a:t> + 1, high)</a:t>
            </a:r>
          </a:p>
          <a:p>
            <a:pPr marL="114300" indent="0">
              <a:buNone/>
            </a:pPr>
            <a:r>
              <a:rPr lang="en-US" sz="1800" dirty="0"/>
              <a:t>2) Exit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Partition(A, low, high):</a:t>
            </a:r>
          </a:p>
          <a:p>
            <a:pPr marL="114300" indent="0">
              <a:buNone/>
            </a:pPr>
            <a:r>
              <a:rPr lang="en-US" sz="1800" dirty="0"/>
              <a:t>1) pivot = A[high]</a:t>
            </a:r>
          </a:p>
          <a:p>
            <a:pPr marL="11430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i</a:t>
            </a:r>
            <a:r>
              <a:rPr lang="en-US" sz="1800" dirty="0"/>
              <a:t> = low - 1</a:t>
            </a:r>
          </a:p>
          <a:p>
            <a:pPr marL="114300" indent="0">
              <a:buNone/>
            </a:pPr>
            <a:r>
              <a:rPr lang="en-US" sz="1800" dirty="0"/>
              <a:t>2) Repeat for j = low to high - 1</a:t>
            </a:r>
          </a:p>
          <a:p>
            <a:pPr marL="114300" indent="0">
              <a:buNone/>
            </a:pPr>
            <a:r>
              <a:rPr lang="en-US" sz="1800" dirty="0"/>
              <a:t>       If A[j] &lt; pivot</a:t>
            </a:r>
          </a:p>
          <a:p>
            <a:pPr marL="114300" indent="0">
              <a:buNone/>
            </a:pPr>
            <a:r>
              <a:rPr lang="en-US" sz="1800" dirty="0"/>
              <a:t>           </a:t>
            </a:r>
            <a:r>
              <a:rPr lang="en-US" sz="1800" dirty="0" err="1"/>
              <a:t>i</a:t>
            </a:r>
            <a:r>
              <a:rPr lang="en-US" sz="1800" dirty="0"/>
              <a:t> = </a:t>
            </a:r>
            <a:r>
              <a:rPr lang="en-US" sz="1800" dirty="0" err="1"/>
              <a:t>i</a:t>
            </a:r>
            <a:r>
              <a:rPr lang="en-US" sz="1800" dirty="0"/>
              <a:t> + 1</a:t>
            </a:r>
          </a:p>
          <a:p>
            <a:pPr marL="114300" indent="0">
              <a:buNone/>
            </a:pPr>
            <a:r>
              <a:rPr lang="en-US" sz="1800" dirty="0"/>
              <a:t>           swap(A[</a:t>
            </a:r>
            <a:r>
              <a:rPr lang="en-US" sz="1800" dirty="0" err="1"/>
              <a:t>i</a:t>
            </a:r>
            <a:r>
              <a:rPr lang="en-US" sz="1800" dirty="0"/>
              <a:t>], A[j])</a:t>
            </a:r>
          </a:p>
          <a:p>
            <a:pPr marL="114300" indent="0">
              <a:buNone/>
            </a:pPr>
            <a:r>
              <a:rPr lang="en-US" sz="1800" dirty="0"/>
              <a:t>3) swap(A[</a:t>
            </a:r>
            <a:r>
              <a:rPr lang="en-US" sz="1800" dirty="0" err="1"/>
              <a:t>i</a:t>
            </a:r>
            <a:r>
              <a:rPr lang="en-US" sz="1800" dirty="0"/>
              <a:t> + 1], A[high])</a:t>
            </a:r>
          </a:p>
          <a:p>
            <a:pPr marL="114300" indent="0">
              <a:buNone/>
            </a:pPr>
            <a:r>
              <a:rPr lang="en-US" sz="1800" dirty="0"/>
              <a:t>4) Return </a:t>
            </a:r>
            <a:r>
              <a:rPr lang="en-US" sz="1800" dirty="0" err="1"/>
              <a:t>i</a:t>
            </a:r>
            <a:r>
              <a:rPr lang="en-US" sz="1800" dirty="0"/>
              <a:t> + 1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400" b="1" dirty="0"/>
              <a:t>2. In-place and non-in-place sorting</a:t>
            </a:r>
          </a:p>
          <a:p>
            <a:r>
              <a:rPr lang="en-MY" sz="2400" dirty="0"/>
              <a:t>In-place sorting</a:t>
            </a:r>
          </a:p>
          <a:p>
            <a:pPr lvl="1"/>
            <a:r>
              <a:rPr lang="en-MY" dirty="0"/>
              <a:t>Sorting can be done within array itself</a:t>
            </a:r>
          </a:p>
          <a:p>
            <a:pPr lvl="1"/>
            <a:r>
              <a:rPr lang="en-MY" dirty="0"/>
              <a:t>E.g. Bubble sort</a:t>
            </a:r>
          </a:p>
          <a:p>
            <a:pPr lvl="1"/>
            <a:endParaRPr lang="en-MY" dirty="0"/>
          </a:p>
          <a:p>
            <a:r>
              <a:rPr lang="en-MY" sz="2400" dirty="0"/>
              <a:t>Non-in-place sorting </a:t>
            </a:r>
          </a:p>
          <a:p>
            <a:pPr lvl="1"/>
            <a:r>
              <a:rPr lang="en-MY" dirty="0"/>
              <a:t>It requires more space/array (more than or equal to number of elements)</a:t>
            </a:r>
          </a:p>
          <a:p>
            <a:pPr lvl="1"/>
            <a:r>
              <a:rPr lang="en-MY" dirty="0"/>
              <a:t>E.g. Merge sort</a:t>
            </a:r>
          </a:p>
          <a:p>
            <a:endParaRPr lang="en-MY" sz="2400" dirty="0"/>
          </a:p>
          <a:p>
            <a:endParaRPr lang="en-MY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66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</a:t>
            </a:r>
            <a:br>
              <a:rPr lang="en-US" dirty="0"/>
            </a:br>
            <a:r>
              <a:rPr lang="en-US" dirty="0"/>
              <a:t>Starts with a gap generally n/2.</a:t>
            </a:r>
            <a:br>
              <a:rPr lang="en-US" dirty="0"/>
            </a:br>
            <a:r>
              <a:rPr lang="en-US" dirty="0"/>
              <a:t>Reduces gap gradually gap=gap/2 until it becomes one.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/>
              <a:t>2.</a:t>
            </a:r>
            <a:br>
              <a:rPr lang="en-US" dirty="0"/>
            </a:br>
            <a:r>
              <a:rPr lang="en-US" dirty="0"/>
              <a:t>Performs insertion sort on elements at each gap.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/>
              <a:t>3.</a:t>
            </a:r>
            <a:br>
              <a:rPr lang="en-US" dirty="0"/>
            </a:br>
            <a:r>
              <a:rPr lang="en-US" dirty="0"/>
              <a:t>Final pass with gap = 1 completes sorting.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Lets see an example</a:t>
            </a:r>
          </a:p>
          <a:p>
            <a:pPr lvl="2"/>
            <a:r>
              <a:rPr lang="en-US" sz="1600" dirty="0"/>
              <a:t>25, 57, 48, 37, 12, 92, 86, 33</a:t>
            </a:r>
          </a:p>
          <a:p>
            <a:pPr lvl="1"/>
            <a:r>
              <a:rPr lang="en-US" sz="1800" dirty="0"/>
              <a:t>We choose gap size of 5, 3, and 1</a:t>
            </a:r>
          </a:p>
        </p:txBody>
      </p:sp>
      <p:sp>
        <p:nvSpPr>
          <p:cNvPr id="74" name="Slide Number Placeholder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83"/>
          <p:cNvGrpSpPr/>
          <p:nvPr/>
        </p:nvGrpSpPr>
        <p:grpSpPr>
          <a:xfrm>
            <a:off x="228600" y="3429000"/>
            <a:ext cx="8508152" cy="2566201"/>
            <a:chOff x="228600" y="2571750"/>
            <a:chExt cx="8508152" cy="1924651"/>
          </a:xfrm>
        </p:grpSpPr>
        <p:sp>
          <p:nvSpPr>
            <p:cNvPr id="4" name="Rectangle 3"/>
            <p:cNvSpPr/>
            <p:nvPr/>
          </p:nvSpPr>
          <p:spPr>
            <a:xfrm>
              <a:off x="685800" y="2571750"/>
              <a:ext cx="3478952" cy="230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2"/>
              <a:r>
                <a:rPr lang="en-US" sz="1400" dirty="0"/>
                <a:t>25, 57, 48, 37, 12, 92, 86, 33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" y="2571750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Original list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" y="3147596"/>
              <a:ext cx="74853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Pass 1</a:t>
              </a:r>
            </a:p>
            <a:p>
              <a:r>
                <a:rPr lang="en-US" sz="1600" dirty="0"/>
                <a:t>Gap=5</a:t>
              </a:r>
            </a:p>
          </p:txBody>
        </p:sp>
        <p:grpSp>
          <p:nvGrpSpPr>
            <p:cNvPr id="10" name="Group 23"/>
            <p:cNvGrpSpPr/>
            <p:nvPr/>
          </p:nvGrpSpPr>
          <p:grpSpPr>
            <a:xfrm>
              <a:off x="685800" y="3181350"/>
              <a:ext cx="3478952" cy="542694"/>
              <a:chOff x="685800" y="3181350"/>
              <a:chExt cx="3478952" cy="54269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85800" y="3181350"/>
                <a:ext cx="3478952" cy="230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US" sz="1400" dirty="0"/>
                  <a:t>25, 57, 48, 37, 12, 92, 86, 33</a:t>
                </a:r>
              </a:p>
            </p:txBody>
          </p:sp>
          <p:grpSp>
            <p:nvGrpSpPr>
              <p:cNvPr id="11" name="Group 14"/>
              <p:cNvGrpSpPr/>
              <p:nvPr/>
            </p:nvGrpSpPr>
            <p:grpSpPr>
              <a:xfrm>
                <a:off x="1752600" y="3410744"/>
                <a:ext cx="1448594" cy="75406"/>
                <a:chOff x="1752600" y="3410744"/>
                <a:chExt cx="1448594" cy="229394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 rot="5400000">
                  <a:off x="1639094" y="3524250"/>
                  <a:ext cx="227806" cy="7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1752600" y="3638550"/>
                  <a:ext cx="1447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5400000" flipH="1" flipV="1">
                  <a:off x="3086100" y="3524250"/>
                  <a:ext cx="2286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5"/>
              <p:cNvGrpSpPr/>
              <p:nvPr/>
            </p:nvGrpSpPr>
            <p:grpSpPr>
              <a:xfrm>
                <a:off x="2045455" y="3529691"/>
                <a:ext cx="1448594" cy="75406"/>
                <a:chOff x="1752600" y="3410744"/>
                <a:chExt cx="1448594" cy="229394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rot="5400000">
                  <a:off x="1639094" y="3524250"/>
                  <a:ext cx="227806" cy="7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752600" y="3638550"/>
                  <a:ext cx="1447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 flipH="1" flipV="1">
                  <a:off x="3086100" y="3524250"/>
                  <a:ext cx="2286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9"/>
              <p:cNvGrpSpPr/>
              <p:nvPr/>
            </p:nvGrpSpPr>
            <p:grpSpPr>
              <a:xfrm>
                <a:off x="2339104" y="3648638"/>
                <a:ext cx="1448594" cy="75406"/>
                <a:chOff x="1752600" y="3410744"/>
                <a:chExt cx="1448594" cy="229394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1639094" y="3524250"/>
                  <a:ext cx="227806" cy="7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1752600" y="3638550"/>
                  <a:ext cx="1447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 flipV="1">
                  <a:off x="3086100" y="3524250"/>
                  <a:ext cx="2286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/>
            <p:cNvSpPr txBox="1"/>
            <p:nvPr/>
          </p:nvSpPr>
          <p:spPr>
            <a:xfrm>
              <a:off x="228600" y="3968175"/>
              <a:ext cx="74853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Pass 2</a:t>
              </a:r>
            </a:p>
            <a:p>
              <a:r>
                <a:rPr lang="en-US" sz="1600" dirty="0"/>
                <a:t>Gap=3</a:t>
              </a:r>
            </a:p>
          </p:txBody>
        </p:sp>
        <p:grpSp>
          <p:nvGrpSpPr>
            <p:cNvPr id="16" name="Group 64"/>
            <p:cNvGrpSpPr/>
            <p:nvPr/>
          </p:nvGrpSpPr>
          <p:grpSpPr>
            <a:xfrm>
              <a:off x="685800" y="3943350"/>
              <a:ext cx="3478952" cy="553051"/>
              <a:chOff x="685800" y="3943350"/>
              <a:chExt cx="3478952" cy="553051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85800" y="3943350"/>
                <a:ext cx="3478952" cy="230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US" sz="1400" dirty="0"/>
                  <a:t>25, 57, 33, 37, 12, 92, 86, 48</a:t>
                </a:r>
              </a:p>
            </p:txBody>
          </p:sp>
          <p:grpSp>
            <p:nvGrpSpPr>
              <p:cNvPr id="20" name="Group 47"/>
              <p:cNvGrpSpPr/>
              <p:nvPr/>
            </p:nvGrpSpPr>
            <p:grpSpPr>
              <a:xfrm>
                <a:off x="1752600" y="4171950"/>
                <a:ext cx="1828800" cy="76200"/>
                <a:chOff x="1752600" y="4171950"/>
                <a:chExt cx="1828800" cy="76200"/>
              </a:xfrm>
            </p:grpSpPr>
            <p:grpSp>
              <p:nvGrpSpPr>
                <p:cNvPr id="24" name="Group 14"/>
                <p:cNvGrpSpPr/>
                <p:nvPr/>
              </p:nvGrpSpPr>
              <p:grpSpPr>
                <a:xfrm>
                  <a:off x="1752600" y="4172744"/>
                  <a:ext cx="914400" cy="75406"/>
                  <a:chOff x="1752600" y="3410744"/>
                  <a:chExt cx="1448594" cy="229394"/>
                </a:xfrm>
              </p:grpSpPr>
              <p:cxnSp>
                <p:nvCxnSpPr>
                  <p:cNvPr id="37" name="Straight Connector 36"/>
                  <p:cNvCxnSpPr/>
                  <p:nvPr/>
                </p:nvCxnSpPr>
                <p:spPr>
                  <a:xfrm rot="5400000">
                    <a:off x="1639094" y="3524250"/>
                    <a:ext cx="227806" cy="7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1752600" y="3638550"/>
                    <a:ext cx="1447800" cy="15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rot="5400000" flipH="1" flipV="1">
                    <a:off x="3086100" y="3524250"/>
                    <a:ext cx="228600" cy="15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Group 14"/>
                <p:cNvGrpSpPr/>
                <p:nvPr/>
              </p:nvGrpSpPr>
              <p:grpSpPr>
                <a:xfrm>
                  <a:off x="2667000" y="4171950"/>
                  <a:ext cx="914400" cy="75406"/>
                  <a:chOff x="1752600" y="3410744"/>
                  <a:chExt cx="1448594" cy="229394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 rot="5400000">
                    <a:off x="1639094" y="3524250"/>
                    <a:ext cx="227806" cy="7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1752600" y="3638550"/>
                    <a:ext cx="1447800" cy="15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rot="5400000" flipH="1" flipV="1">
                    <a:off x="3086100" y="3524250"/>
                    <a:ext cx="228600" cy="15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" name="Group 14"/>
              <p:cNvGrpSpPr/>
              <p:nvPr/>
            </p:nvGrpSpPr>
            <p:grpSpPr>
              <a:xfrm>
                <a:off x="2362200" y="4420995"/>
                <a:ext cx="914400" cy="75406"/>
                <a:chOff x="1752600" y="3410744"/>
                <a:chExt cx="1448594" cy="229394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 rot="5400000">
                  <a:off x="1639094" y="3524250"/>
                  <a:ext cx="227806" cy="7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752600" y="3638550"/>
                  <a:ext cx="1447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5400000" flipH="1" flipV="1">
                  <a:off x="3086100" y="3524250"/>
                  <a:ext cx="2286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48"/>
              <p:cNvGrpSpPr/>
              <p:nvPr/>
            </p:nvGrpSpPr>
            <p:grpSpPr>
              <a:xfrm>
                <a:off x="2003502" y="4290897"/>
                <a:ext cx="1828800" cy="76200"/>
                <a:chOff x="1752600" y="4171950"/>
                <a:chExt cx="1828800" cy="76200"/>
              </a:xfrm>
            </p:grpSpPr>
            <p:grpSp>
              <p:nvGrpSpPr>
                <p:cNvPr id="30" name="Group 14"/>
                <p:cNvGrpSpPr/>
                <p:nvPr/>
              </p:nvGrpSpPr>
              <p:grpSpPr>
                <a:xfrm>
                  <a:off x="1752161" y="4172744"/>
                  <a:ext cx="914037" cy="75406"/>
                  <a:chOff x="1752600" y="3410744"/>
                  <a:chExt cx="1448594" cy="229394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 rot="5400000">
                    <a:off x="1639094" y="3524250"/>
                    <a:ext cx="227806" cy="7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>
                    <a:off x="1752600" y="3638550"/>
                    <a:ext cx="1447800" cy="15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rot="5400000" flipH="1" flipV="1">
                    <a:off x="3086100" y="3524250"/>
                    <a:ext cx="228600" cy="15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14"/>
                <p:cNvGrpSpPr/>
                <p:nvPr/>
              </p:nvGrpSpPr>
              <p:grpSpPr>
                <a:xfrm>
                  <a:off x="2666561" y="4171950"/>
                  <a:ext cx="914037" cy="75406"/>
                  <a:chOff x="1752600" y="3410744"/>
                  <a:chExt cx="1448594" cy="229394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>
                  <a:xfrm rot="5400000">
                    <a:off x="1639094" y="3524250"/>
                    <a:ext cx="227806" cy="79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1752600" y="3638550"/>
                    <a:ext cx="1447800" cy="15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rot="5400000" flipH="1" flipV="1">
                    <a:off x="3086100" y="3524250"/>
                    <a:ext cx="228600" cy="15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9" name="TextBox 58"/>
            <p:cNvSpPr txBox="1"/>
            <p:nvPr/>
          </p:nvSpPr>
          <p:spPr>
            <a:xfrm>
              <a:off x="4724400" y="3105150"/>
              <a:ext cx="74853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Pass 3</a:t>
              </a:r>
            </a:p>
            <a:p>
              <a:r>
                <a:rPr lang="en-US" sz="1600" dirty="0"/>
                <a:t>Gap=1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257800" y="3178373"/>
              <a:ext cx="3478952" cy="230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2"/>
              <a:r>
                <a:rPr lang="en-US" sz="1400" dirty="0"/>
                <a:t>25, 12, 33, 37, 48, 92, 86, 57</a:t>
              </a:r>
            </a:p>
          </p:txBody>
        </p:sp>
        <p:grpSp>
          <p:nvGrpSpPr>
            <p:cNvPr id="32" name="Group 14"/>
            <p:cNvGrpSpPr/>
            <p:nvPr/>
          </p:nvGrpSpPr>
          <p:grpSpPr>
            <a:xfrm>
              <a:off x="6324600" y="3409950"/>
              <a:ext cx="914400" cy="75406"/>
              <a:chOff x="1752600" y="3410744"/>
              <a:chExt cx="1448594" cy="229394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rot="5400000">
                <a:off x="1639094" y="3524250"/>
                <a:ext cx="227806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752600" y="3638550"/>
                <a:ext cx="1447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 flipH="1" flipV="1">
                <a:off x="3086100" y="3524250"/>
                <a:ext cx="2286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14"/>
            <p:cNvGrpSpPr/>
            <p:nvPr/>
          </p:nvGrpSpPr>
          <p:grpSpPr>
            <a:xfrm>
              <a:off x="6705600" y="3409950"/>
              <a:ext cx="914400" cy="75406"/>
              <a:chOff x="1752600" y="3410744"/>
              <a:chExt cx="1448594" cy="229394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rot="5400000">
                <a:off x="1639094" y="3524250"/>
                <a:ext cx="227806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752600" y="3638550"/>
                <a:ext cx="1447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5400000" flipH="1" flipV="1">
                <a:off x="3086100" y="3524250"/>
                <a:ext cx="2286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14"/>
            <p:cNvGrpSpPr/>
            <p:nvPr/>
          </p:nvGrpSpPr>
          <p:grpSpPr>
            <a:xfrm>
              <a:off x="6934200" y="3409950"/>
              <a:ext cx="914400" cy="75406"/>
              <a:chOff x="1752600" y="3410744"/>
              <a:chExt cx="1448594" cy="229394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rot="5400000">
                <a:off x="1639094" y="3524250"/>
                <a:ext cx="227806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752600" y="3638550"/>
                <a:ext cx="1447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 flipH="1" flipV="1">
                <a:off x="3086100" y="3524250"/>
                <a:ext cx="2286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14"/>
            <p:cNvGrpSpPr/>
            <p:nvPr/>
          </p:nvGrpSpPr>
          <p:grpSpPr>
            <a:xfrm>
              <a:off x="7239000" y="3409950"/>
              <a:ext cx="914400" cy="75406"/>
              <a:chOff x="1752600" y="3410744"/>
              <a:chExt cx="1448594" cy="229394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rot="5400000">
                <a:off x="1639094" y="3524250"/>
                <a:ext cx="227806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752600" y="3638550"/>
                <a:ext cx="1447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rot="5400000" flipH="1" flipV="1">
                <a:off x="3086100" y="3524250"/>
                <a:ext cx="2286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14"/>
            <p:cNvGrpSpPr/>
            <p:nvPr/>
          </p:nvGrpSpPr>
          <p:grpSpPr>
            <a:xfrm>
              <a:off x="7620000" y="3409950"/>
              <a:ext cx="762000" cy="76200"/>
              <a:chOff x="1752600" y="3410744"/>
              <a:chExt cx="1448594" cy="229394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rot="5400000">
                <a:off x="1639094" y="3524250"/>
                <a:ext cx="227806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752600" y="3638550"/>
                <a:ext cx="1447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 flipH="1" flipV="1">
                <a:off x="3086100" y="3524250"/>
                <a:ext cx="2286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/>
            <p:cNvSpPr txBox="1"/>
            <p:nvPr/>
          </p:nvSpPr>
          <p:spPr>
            <a:xfrm>
              <a:off x="4724400" y="3790950"/>
              <a:ext cx="749821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Sorted</a:t>
              </a:r>
            </a:p>
            <a:p>
              <a:r>
                <a:rPr lang="en-US" sz="1600" dirty="0"/>
                <a:t>result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257800" y="3940373"/>
              <a:ext cx="3478952" cy="230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2"/>
              <a:r>
                <a:rPr lang="en-US" sz="1400" dirty="0"/>
                <a:t>12, 25, 33, 37, 48, 57, 86, 92</a:t>
              </a:r>
            </a:p>
          </p:txBody>
        </p:sp>
      </p:grp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Shell Sort (Algorithm-</a:t>
            </a:r>
            <a:r>
              <a:rPr lang="en-US" sz="4000" dirty="0" err="1"/>
              <a:t>Pseudocode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/>
              <a:t>SHELL_SORT(A, n):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gap=n</a:t>
            </a:r>
          </a:p>
          <a:p>
            <a:pPr marL="114300" indent="0">
              <a:buNone/>
            </a:pPr>
            <a:r>
              <a:rPr lang="en-US" b="1" dirty="0"/>
              <a:t>while gap &gt; 0</a:t>
            </a:r>
          </a:p>
          <a:p>
            <a:pPr marL="114300" indent="0">
              <a:buNone/>
            </a:pPr>
            <a:r>
              <a:rPr lang="en-US" b="1" dirty="0"/>
              <a:t>gap = gap / 2</a:t>
            </a:r>
          </a:p>
          <a:p>
            <a:pPr marL="114300" indent="0">
              <a:buNone/>
            </a:pPr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= gap to N-1</a:t>
            </a:r>
          </a:p>
          <a:p>
            <a:pPr marL="114300" indent="0">
              <a:buNone/>
            </a:pPr>
            <a:r>
              <a:rPr lang="en-US" b="1" dirty="0"/>
              <a:t>	temp = A[</a:t>
            </a:r>
            <a:r>
              <a:rPr lang="en-US" b="1" dirty="0" err="1"/>
              <a:t>i</a:t>
            </a:r>
            <a:r>
              <a:rPr lang="en-US" b="1" dirty="0"/>
              <a:t>]  &amp;  j = </a:t>
            </a:r>
            <a:r>
              <a:rPr lang="en-US" b="1" dirty="0" err="1"/>
              <a:t>i</a:t>
            </a:r>
            <a:r>
              <a:rPr lang="en-US" b="1" dirty="0"/>
              <a:t> - gap</a:t>
            </a:r>
          </a:p>
          <a:p>
            <a:pPr marL="114300" indent="0">
              <a:buNone/>
            </a:pPr>
            <a:r>
              <a:rPr lang="en-US" b="1" dirty="0"/>
              <a:t>       	while j &gt;= 0 &amp; temp &lt; A[j]</a:t>
            </a:r>
          </a:p>
          <a:p>
            <a:pPr marL="114300" indent="0">
              <a:buNone/>
            </a:pPr>
            <a:r>
              <a:rPr lang="en-US" b="1" dirty="0"/>
              <a:t>           		A[j + gap] = A[j]</a:t>
            </a:r>
          </a:p>
          <a:p>
            <a:pPr marL="114300" indent="0">
              <a:buNone/>
            </a:pPr>
            <a:r>
              <a:rPr lang="en-US" b="1" dirty="0"/>
              <a:t>           		 j = j - gap</a:t>
            </a:r>
          </a:p>
          <a:p>
            <a:pPr marL="114300" indent="0">
              <a:buNone/>
            </a:pPr>
            <a:r>
              <a:rPr lang="en-US" b="1" dirty="0"/>
              <a:t>	A[j + gap] = temp</a:t>
            </a:r>
          </a:p>
          <a:p>
            <a:pPr marL="114300" indent="0">
              <a:buNone/>
            </a:pPr>
            <a:r>
              <a:rPr lang="en-US" b="1" dirty="0"/>
              <a:t>Exit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E9A0B-A0BA-463A-8FFC-335F1D048F0D}"/>
              </a:ext>
            </a:extLst>
          </p:cNvPr>
          <p:cNvSpPr txBox="1"/>
          <p:nvPr/>
        </p:nvSpPr>
        <p:spPr>
          <a:xfrm>
            <a:off x="533400" y="1444677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</a:t>
            </a:r>
            <a:br>
              <a:rPr lang="en-US" dirty="0"/>
            </a:br>
            <a:r>
              <a:rPr lang="en-US" dirty="0"/>
              <a:t>Divide the array into two halves recursively.</a:t>
            </a:r>
            <a:br>
              <a:rPr lang="en-US" dirty="0"/>
            </a:br>
            <a:r>
              <a:rPr lang="en-US" dirty="0"/>
              <a:t>Keep dividing until each subarray has one element.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2.</a:t>
            </a:r>
            <a:br>
              <a:rPr lang="en-US" dirty="0"/>
            </a:br>
            <a:r>
              <a:rPr lang="en-US" dirty="0"/>
              <a:t>Merge two sorted subarrays into single sorted array.</a:t>
            </a:r>
            <a:br>
              <a:rPr lang="en-US" dirty="0"/>
            </a:br>
            <a:r>
              <a:rPr lang="en-US" dirty="0"/>
              <a:t>Compare elements and place in order.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3.</a:t>
            </a:r>
            <a:br>
              <a:rPr lang="en-US" dirty="0"/>
            </a:br>
            <a:r>
              <a:rPr lang="en-US" dirty="0"/>
              <a:t>Repeat merging until the full array is sorted.</a:t>
            </a:r>
            <a:br>
              <a:rPr lang="en-US" dirty="0"/>
            </a:br>
            <a:r>
              <a:rPr lang="en-US" dirty="0"/>
              <a:t>Final merge produces the completely sorted original array.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upload.wikimedia.org/wikipedia/commons/thumb/e/e6/Merge_sort_algorithm_diagram.svg/300px-Merge_sort_algorithm_diagram.svg.png"/>
          <p:cNvPicPr>
            <a:picLocks noChangeAspect="1" noChangeArrowheads="1"/>
          </p:cNvPicPr>
          <p:nvPr/>
        </p:nvPicPr>
        <p:blipFill>
          <a:blip r:embed="rId2" cstate="print"/>
          <a:srcRect t="46114"/>
          <a:stretch>
            <a:fillRect/>
          </a:stretch>
        </p:blipFill>
        <p:spPr bwMode="auto">
          <a:xfrm>
            <a:off x="4268741" y="1752600"/>
            <a:ext cx="4189459" cy="3048000"/>
          </a:xfrm>
          <a:prstGeom prst="rect">
            <a:avLst/>
          </a:prstGeom>
          <a:noFill/>
        </p:spPr>
      </p:pic>
      <p:pic>
        <p:nvPicPr>
          <p:cNvPr id="1026" name="Picture 2" descr="http://upload.wikimedia.org/wikipedia/commons/thumb/e/e6/Merge_sort_algorithm_diagram.svg/300px-Merge_sort_algorithm_diagram.svg.png"/>
          <p:cNvPicPr>
            <a:picLocks noChangeAspect="1" noChangeArrowheads="1"/>
          </p:cNvPicPr>
          <p:nvPr/>
        </p:nvPicPr>
        <p:blipFill>
          <a:blip r:embed="rId2" cstate="print"/>
          <a:srcRect b="45934"/>
          <a:stretch>
            <a:fillRect/>
          </a:stretch>
        </p:blipFill>
        <p:spPr bwMode="auto">
          <a:xfrm>
            <a:off x="0" y="1803400"/>
            <a:ext cx="4155209" cy="2997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09801" y="54610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1" y="546100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Conquer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CC9EF-3D4D-B29F-0544-4624AC8B3A81}"/>
              </a:ext>
            </a:extLst>
          </p:cNvPr>
          <p:cNvSpPr txBox="1"/>
          <p:nvPr/>
        </p:nvSpPr>
        <p:spPr>
          <a:xfrm>
            <a:off x="381000" y="152400"/>
            <a:ext cx="76962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MERGE_SORT(A, low, high):</a:t>
            </a:r>
          </a:p>
          <a:p>
            <a:r>
              <a:rPr lang="en-US" dirty="0"/>
              <a:t>If low &lt; high</a:t>
            </a:r>
          </a:p>
          <a:p>
            <a:r>
              <a:rPr lang="en-US" dirty="0"/>
              <a:t>    mid = (low + high) / 2</a:t>
            </a:r>
          </a:p>
          <a:p>
            <a:r>
              <a:rPr lang="en-US" dirty="0"/>
              <a:t>    MERGE_SORT(A, low, mid)</a:t>
            </a:r>
          </a:p>
          <a:p>
            <a:r>
              <a:rPr lang="en-US" dirty="0"/>
              <a:t>    MERGE_SORT(A, mid + 1, high)</a:t>
            </a:r>
          </a:p>
          <a:p>
            <a:r>
              <a:rPr lang="en-US" dirty="0"/>
              <a:t>    MERGE(A, low, mid, high)</a:t>
            </a:r>
          </a:p>
          <a:p>
            <a:r>
              <a:rPr lang="en-US" dirty="0"/>
              <a:t>Exit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MERGE(A, low, mid, high):</a:t>
            </a:r>
          </a:p>
          <a:p>
            <a:r>
              <a:rPr lang="en-US" dirty="0"/>
              <a:t>Create left = A[</a:t>
            </a:r>
            <a:r>
              <a:rPr lang="en-US" dirty="0" err="1"/>
              <a:t>low..mid</a:t>
            </a:r>
            <a:r>
              <a:rPr lang="en-US" dirty="0"/>
              <a:t>], right = A[mid+1..high]</a:t>
            </a:r>
          </a:p>
          <a:p>
            <a:r>
              <a:rPr lang="en-US" dirty="0" err="1"/>
              <a:t>i</a:t>
            </a:r>
            <a:r>
              <a:rPr lang="en-US" dirty="0"/>
              <a:t> = 0, j = 0, k = low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length(left) &amp; j &lt; length(right)</a:t>
            </a:r>
          </a:p>
          <a:p>
            <a:r>
              <a:rPr lang="en-US" dirty="0"/>
              <a:t>    if left[</a:t>
            </a:r>
            <a:r>
              <a:rPr lang="en-US" dirty="0" err="1"/>
              <a:t>i</a:t>
            </a:r>
            <a:r>
              <a:rPr lang="en-US" dirty="0"/>
              <a:t>] &lt;= right[j]</a:t>
            </a:r>
          </a:p>
          <a:p>
            <a:r>
              <a:rPr lang="en-US" dirty="0"/>
              <a:t>        A[k] = left[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A[k] = right[j]</a:t>
            </a:r>
          </a:p>
          <a:p>
            <a:r>
              <a:rPr lang="en-US" dirty="0"/>
              <a:t>        j = j + 1</a:t>
            </a:r>
          </a:p>
          <a:p>
            <a:r>
              <a:rPr lang="en-US" dirty="0"/>
              <a:t>    k = k + 1</a:t>
            </a:r>
          </a:p>
          <a:p>
            <a:r>
              <a:rPr lang="en-US" dirty="0"/>
              <a:t>Copy remaining elements of left, if any</a:t>
            </a:r>
          </a:p>
          <a:p>
            <a:r>
              <a:rPr lang="en-US" dirty="0"/>
              <a:t>Copy remaining elements of right, if any</a:t>
            </a:r>
          </a:p>
          <a:p>
            <a:r>
              <a:rPr lang="en-US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17469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Non-comparative integer sorting algorithm</a:t>
            </a:r>
          </a:p>
          <a:p>
            <a:r>
              <a:rPr lang="en-US" dirty="0"/>
              <a:t>Queues are made for representing different key values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The data to be sorted in the given list is checked starting from any of the position(LSD/MSD) in data</a:t>
            </a:r>
          </a:p>
          <a:p>
            <a:r>
              <a:rPr lang="en-US" dirty="0"/>
              <a:t>If the starting position is LSD – Least Significant Digit, then the sorting is called LSD Radix Sort</a:t>
            </a:r>
          </a:p>
          <a:p>
            <a:r>
              <a:rPr lang="en-US" dirty="0"/>
              <a:t>If the starting position is MSD – Most Significant Digit, then the sorting is called MSD Radix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the values are made of same length by adding 0s as MSDs if any of the values is shorter than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LSD Radix Sort is mainly used for sorting Numeral values</a:t>
            </a:r>
          </a:p>
          <a:p>
            <a:r>
              <a:rPr lang="en-US" dirty="0"/>
              <a:t>MSD Radix Sort is mainly used for sorting Alphabetical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 (Example)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43025"/>
            <a:ext cx="81534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400" b="1" dirty="0"/>
              <a:t>3 . Stable and not-stable sorting</a:t>
            </a:r>
          </a:p>
          <a:p>
            <a:r>
              <a:rPr lang="en-MY" sz="2400" dirty="0"/>
              <a:t>Stable sorting</a:t>
            </a:r>
          </a:p>
          <a:p>
            <a:pPr lvl="1"/>
            <a:r>
              <a:rPr lang="en-MY" dirty="0"/>
              <a:t>After sorting, similar content </a:t>
            </a:r>
            <a:r>
              <a:rPr lang="en-US" dirty="0"/>
              <a:t>stay in the same order as they were before sorting</a:t>
            </a:r>
            <a:r>
              <a:rPr lang="en-MY" dirty="0"/>
              <a:t>.</a:t>
            </a:r>
          </a:p>
          <a:p>
            <a:pPr lvl="1"/>
            <a:endParaRPr lang="en-MY" dirty="0"/>
          </a:p>
          <a:p>
            <a:r>
              <a:rPr lang="en-MY" sz="2400" dirty="0"/>
              <a:t>Not-stable sorting</a:t>
            </a:r>
          </a:p>
          <a:p>
            <a:pPr lvl="1"/>
            <a:r>
              <a:rPr lang="en-MY" dirty="0"/>
              <a:t>After sorting, similar content doesn’t </a:t>
            </a:r>
            <a:r>
              <a:rPr lang="en-US" dirty="0"/>
              <a:t>stay in the same order as they were before sorting</a:t>
            </a:r>
            <a:r>
              <a:rPr lang="en-MY" dirty="0"/>
              <a:t>.</a:t>
            </a:r>
          </a:p>
          <a:p>
            <a:pPr lvl="1"/>
            <a:endParaRPr lang="en-MY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10426"/>
              </p:ext>
            </p:extLst>
          </p:nvPr>
        </p:nvGraphicFramePr>
        <p:xfrm>
          <a:off x="1371600" y="4724400"/>
          <a:ext cx="457200" cy="1484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29480"/>
              </p:ext>
            </p:extLst>
          </p:nvPr>
        </p:nvGraphicFramePr>
        <p:xfrm>
          <a:off x="2438400" y="4724401"/>
          <a:ext cx="457200" cy="1600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0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0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0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61117"/>
              </p:ext>
            </p:extLst>
          </p:nvPr>
        </p:nvGraphicFramePr>
        <p:xfrm>
          <a:off x="5715000" y="4724401"/>
          <a:ext cx="457200" cy="1600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0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0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0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41833"/>
              </p:ext>
            </p:extLst>
          </p:nvPr>
        </p:nvGraphicFramePr>
        <p:xfrm>
          <a:off x="4724400" y="4724400"/>
          <a:ext cx="401320" cy="1484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1828800" y="48768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28800" y="51816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05400" y="4876800"/>
            <a:ext cx="609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105400" y="51816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28800" y="6324600"/>
            <a:ext cx="76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Stable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949662" y="6341423"/>
            <a:ext cx="11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Not-Stable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62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 (Example)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4" y="1233488"/>
            <a:ext cx="8195586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 (Example)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8048"/>
            <a:ext cx="7543799" cy="540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Radix Sort (Algorithm-</a:t>
            </a:r>
            <a:r>
              <a:rPr lang="en-US" sz="4000" dirty="0" err="1"/>
              <a:t>pseudocode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3" y="1244600"/>
            <a:ext cx="7620000" cy="4800600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b="1" dirty="0" err="1"/>
              <a:t>Radix_Sort</a:t>
            </a:r>
            <a:r>
              <a:rPr lang="en-US" b="1" dirty="0"/>
              <a:t>(</a:t>
            </a:r>
            <a:r>
              <a:rPr lang="en-US" b="1" dirty="0" err="1"/>
              <a:t>A,n</a:t>
            </a:r>
            <a:r>
              <a:rPr lang="en-US" b="1" dirty="0"/>
              <a:t>):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dirty="0"/>
              <a:t>Find largest element in A -&gt; </a:t>
            </a:r>
            <a:r>
              <a:rPr lang="en-US" dirty="0" err="1"/>
              <a:t>largestElement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d = no of digits in </a:t>
            </a:r>
            <a:r>
              <a:rPr lang="en-US" dirty="0" err="1"/>
              <a:t>largestElement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=0 to d-1</a:t>
            </a:r>
          </a:p>
          <a:p>
            <a:pPr marL="114300" indent="0">
              <a:buNone/>
            </a:pPr>
            <a:r>
              <a:rPr lang="en-US" dirty="0"/>
              <a:t>	make empty bucket[0..9]</a:t>
            </a:r>
          </a:p>
          <a:p>
            <a:pPr marL="114300" indent="0">
              <a:buNone/>
            </a:pPr>
            <a:r>
              <a:rPr lang="en-US" dirty="0"/>
              <a:t>	for j=0 to n-1</a:t>
            </a:r>
          </a:p>
          <a:p>
            <a:pPr marL="114300" indent="0">
              <a:buNone/>
            </a:pPr>
            <a:r>
              <a:rPr lang="en-US" dirty="0"/>
              <a:t>		digit =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digit of A[j]</a:t>
            </a:r>
          </a:p>
          <a:p>
            <a:pPr marL="114300" indent="0">
              <a:buNone/>
            </a:pPr>
            <a:r>
              <a:rPr lang="en-US" dirty="0"/>
              <a:t>		put A[j] in bucket[digit]</a:t>
            </a:r>
          </a:p>
          <a:p>
            <a:pPr marL="114300" indent="0">
              <a:buNone/>
            </a:pPr>
            <a:r>
              <a:rPr lang="en-US" dirty="0"/>
              <a:t>	take out all elements of bucket into A in order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Exit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 Heaps are ACBT almost complete binary tree, where</a:t>
            </a:r>
          </a:p>
          <a:p>
            <a:pPr lvl="1"/>
            <a:r>
              <a:rPr lang="en-US" dirty="0"/>
              <a:t>Content of each node is less  than or equal to that of its father</a:t>
            </a:r>
          </a:p>
          <a:p>
            <a:pPr lvl="1"/>
            <a:r>
              <a:rPr lang="en-US" dirty="0"/>
              <a:t>All levels are full except the lowest level</a:t>
            </a:r>
          </a:p>
          <a:p>
            <a:pPr lvl="1"/>
            <a:r>
              <a:rPr lang="en-US" dirty="0"/>
              <a:t>If lowest level is not full, then nodes must be packed to left</a:t>
            </a:r>
          </a:p>
          <a:p>
            <a:pPr lvl="1"/>
            <a:r>
              <a:rPr lang="en-US" dirty="0"/>
              <a:t>The operations performed in a heap tree are: insertion and deletion</a:t>
            </a:r>
          </a:p>
          <a:p>
            <a:pPr lvl="1"/>
            <a:r>
              <a:rPr lang="en-US" dirty="0"/>
              <a:t>Insertion always occurs in empty left child node</a:t>
            </a:r>
          </a:p>
          <a:p>
            <a:pPr lvl="1"/>
            <a:r>
              <a:rPr lang="en-US" dirty="0"/>
              <a:t>Deletion occurs from root node</a:t>
            </a:r>
          </a:p>
          <a:p>
            <a:r>
              <a:rPr lang="en-US" dirty="0"/>
              <a:t>Note: There should not be any gap in a heap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in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Insertion in the heap</a:t>
            </a:r>
          </a:p>
          <a:p>
            <a:pPr lvl="1"/>
            <a:r>
              <a:rPr lang="en-US" dirty="0"/>
              <a:t>Add new element to the lowest available level</a:t>
            </a:r>
          </a:p>
          <a:p>
            <a:pPr lvl="1"/>
            <a:r>
              <a:rPr lang="en-US" dirty="0"/>
              <a:t>Check the newly inserted value with the value in its parent node</a:t>
            </a:r>
          </a:p>
          <a:p>
            <a:pPr lvl="1"/>
            <a:r>
              <a:rPr lang="en-US" dirty="0"/>
              <a:t>If the parent value is less than the child node</a:t>
            </a:r>
          </a:p>
          <a:p>
            <a:pPr lvl="2"/>
            <a:r>
              <a:rPr lang="en-US" dirty="0"/>
              <a:t>Then interchange the values of child and parent</a:t>
            </a:r>
          </a:p>
          <a:p>
            <a:pPr lvl="2"/>
            <a:r>
              <a:rPr lang="en-US" dirty="0"/>
              <a:t>Repeat the comparison and interchange with other ascending nodes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marL="114300" indent="0">
              <a:buNone/>
            </a:pPr>
            <a:r>
              <a:rPr lang="en-US" sz="2400" dirty="0"/>
              <a:t>Note: the process of changing the node with its parent is called </a:t>
            </a:r>
            <a:r>
              <a:rPr lang="en-US" sz="2400" b="1" dirty="0" err="1"/>
              <a:t>heapup</a:t>
            </a:r>
            <a:endParaRPr lang="en-US" sz="2400" b="1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in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Deletion from heap</a:t>
            </a:r>
          </a:p>
          <a:p>
            <a:pPr lvl="1"/>
            <a:r>
              <a:rPr lang="en-US" dirty="0"/>
              <a:t>Remove the root element</a:t>
            </a:r>
          </a:p>
          <a:p>
            <a:pPr lvl="1"/>
            <a:r>
              <a:rPr lang="en-US" dirty="0"/>
              <a:t>Move the last node onto the root node</a:t>
            </a:r>
          </a:p>
          <a:p>
            <a:pPr lvl="1"/>
            <a:r>
              <a:rPr lang="en-US" dirty="0"/>
              <a:t>Check the value with child node and swap until it gets its proper position</a:t>
            </a:r>
          </a:p>
          <a:p>
            <a:pPr lvl="2"/>
            <a:r>
              <a:rPr lang="en-US" dirty="0"/>
              <a:t>During swapping the parent node is swapped with the greater child among the two children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Note: Process of changing the node with its child is called </a:t>
            </a:r>
            <a:r>
              <a:rPr lang="en-US" b="1" dirty="0" err="1"/>
              <a:t>heapdown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based sorting algorithm</a:t>
            </a:r>
          </a:p>
          <a:p>
            <a:r>
              <a:rPr lang="en-US" dirty="0"/>
              <a:t>One of the types of </a:t>
            </a:r>
            <a:r>
              <a:rPr lang="en-US" sz="3600" b="1" dirty="0"/>
              <a:t>selection sort</a:t>
            </a:r>
          </a:p>
          <a:p>
            <a:r>
              <a:rPr lang="en-US" dirty="0"/>
              <a:t>It is an in-place algorithm</a:t>
            </a:r>
          </a:p>
          <a:p>
            <a:r>
              <a:rPr lang="en-US" dirty="0"/>
              <a:t>It is not a stable sort</a:t>
            </a:r>
          </a:p>
          <a:p>
            <a:r>
              <a:rPr lang="en-US" dirty="0"/>
              <a:t>Heap sort algorithm is divided into two-parts</a:t>
            </a:r>
          </a:p>
          <a:p>
            <a:pPr lvl="1"/>
            <a:r>
              <a:rPr lang="en-US" dirty="0"/>
              <a:t>Building of heap</a:t>
            </a:r>
          </a:p>
          <a:p>
            <a:pPr lvl="1"/>
            <a:r>
              <a:rPr lang="en-US" dirty="0"/>
              <a:t>Sorting of data in an array from the heap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(Algorithm)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Construct a heap using the data from the list by inserting every data sequentially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Create an array with its size equal to number of elements in the heap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Remove root value from heap and insert it into array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Remove the value of last node and place into root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Reconstruct the heap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Continue the above steps until all nodes are deleted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(Example)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 descr="http://upload.wikimedia.org/wikipedia/commons/4/4d/Heapsort-exampl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6324600" cy="50292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40962" name="Picture 2" descr="http://www.c-sharpcorner.com/UploadFile/fd0172/heap-sort-in-java/Images/pic-2.jpg"/>
          <p:cNvPicPr>
            <a:picLocks noChangeAspect="1" noChangeArrowheads="1"/>
          </p:cNvPicPr>
          <p:nvPr/>
        </p:nvPicPr>
        <p:blipFill>
          <a:blip r:embed="rId2" cstate="print"/>
          <a:srcRect t="10471"/>
          <a:stretch>
            <a:fillRect/>
          </a:stretch>
        </p:blipFill>
        <p:spPr bwMode="auto">
          <a:xfrm>
            <a:off x="71287" y="1676400"/>
            <a:ext cx="8310713" cy="47752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400" b="1" dirty="0"/>
              <a:t>4. Adaptive and Non-adaptive sorting</a:t>
            </a:r>
          </a:p>
          <a:p>
            <a:r>
              <a:rPr lang="en-MY" sz="2400" dirty="0"/>
              <a:t>Adaptive sorting</a:t>
            </a:r>
          </a:p>
          <a:p>
            <a:pPr lvl="1"/>
            <a:r>
              <a:rPr lang="en-US" dirty="0"/>
              <a:t>The algorithm </a:t>
            </a:r>
            <a:r>
              <a:rPr lang="en-US" b="1" dirty="0"/>
              <a:t>takes advantage of existing order</a:t>
            </a:r>
            <a:r>
              <a:rPr lang="en-US" dirty="0"/>
              <a:t> in the data.</a:t>
            </a:r>
          </a:p>
          <a:p>
            <a:pPr lvl="1"/>
            <a:r>
              <a:rPr lang="en-US" dirty="0"/>
              <a:t>If the list is already partly sorted, it will run faster.</a:t>
            </a:r>
          </a:p>
          <a:p>
            <a:pPr lvl="1"/>
            <a:r>
              <a:rPr lang="en-US" dirty="0"/>
              <a:t>Insertion Sort,</a:t>
            </a:r>
            <a:endParaRPr lang="en-MY" sz="2400" dirty="0"/>
          </a:p>
          <a:p>
            <a:r>
              <a:rPr lang="en-MY" sz="2400" dirty="0"/>
              <a:t>Non-adaptive sorting</a:t>
            </a:r>
          </a:p>
          <a:p>
            <a:pPr lvl="1"/>
            <a:r>
              <a:rPr lang="en-US" dirty="0"/>
              <a:t>The algorithm </a:t>
            </a:r>
            <a:r>
              <a:rPr lang="en-US" b="1" dirty="0"/>
              <a:t>does not care about existing order</a:t>
            </a:r>
            <a:r>
              <a:rPr lang="en-US" dirty="0"/>
              <a:t> in the data.</a:t>
            </a:r>
          </a:p>
          <a:p>
            <a:pPr lvl="1"/>
            <a:r>
              <a:rPr lang="en-US" dirty="0"/>
              <a:t>Even if the list is already sorted, it will still take the same time.</a:t>
            </a:r>
          </a:p>
          <a:p>
            <a:pPr lvl="1"/>
            <a:r>
              <a:rPr lang="en-US" sz="2000" dirty="0"/>
              <a:t>Merge Sort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0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Efficiency of sorting algorithms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7638"/>
            <a:ext cx="7620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60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6703"/>
            <a:ext cx="7620000" cy="1143000"/>
          </a:xfrm>
        </p:spPr>
        <p:txBody>
          <a:bodyPr/>
          <a:lstStyle/>
          <a:p>
            <a:r>
              <a:rPr lang="en-MY" dirty="0"/>
              <a:t>Efficiency of sorting algorithms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A543AF-70AA-3B7C-3B3E-3FB7D5EB61D5}"/>
              </a:ext>
            </a:extLst>
          </p:cNvPr>
          <p:cNvGrpSpPr/>
          <p:nvPr/>
        </p:nvGrpSpPr>
        <p:grpSpPr>
          <a:xfrm>
            <a:off x="228600" y="1462160"/>
            <a:ext cx="8077200" cy="4583040"/>
            <a:chOff x="228600" y="1462160"/>
            <a:chExt cx="8077200" cy="45830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40E29D-CEB5-4900-8AE4-8DDE7AB68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462160"/>
              <a:ext cx="8077200" cy="458304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B93448-65A8-04BF-480A-332A0D9DF379}"/>
                </a:ext>
              </a:extLst>
            </p:cNvPr>
            <p:cNvSpPr txBox="1"/>
            <p:nvPr/>
          </p:nvSpPr>
          <p:spPr>
            <a:xfrm>
              <a:off x="2133600" y="4724400"/>
              <a:ext cx="17526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(depends on gap)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948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304800"/>
            <a:ext cx="7620000" cy="1143000"/>
          </a:xfrm>
        </p:spPr>
        <p:txBody>
          <a:bodyPr/>
          <a:lstStyle/>
          <a:p>
            <a:r>
              <a:rPr lang="en-MY" sz="2000" dirty="0"/>
              <a:t>Merge sort space complexity is 0(n) </a:t>
            </a:r>
            <a:br>
              <a:rPr lang="en-MY" sz="2000" dirty="0"/>
            </a:br>
            <a:r>
              <a:rPr lang="en-MY" sz="2000" dirty="0"/>
              <a:t>because at very last merging it need to create left array of size n/2 and right array of size n/2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33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ADE57AE-4CDF-5945-1EDA-F7776F60E11E}"/>
              </a:ext>
            </a:extLst>
          </p:cNvPr>
          <p:cNvGrpSpPr/>
          <p:nvPr/>
        </p:nvGrpSpPr>
        <p:grpSpPr>
          <a:xfrm>
            <a:off x="0" y="8569"/>
            <a:ext cx="9144000" cy="6849431"/>
            <a:chOff x="0" y="8569"/>
            <a:chExt cx="9144000" cy="68494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4D2294-FA4E-64A2-5E91-3BCCD1670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569"/>
              <a:ext cx="9144000" cy="684943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7B6CE0-C987-0B96-F3CA-E5A45DBE7367}"/>
                </a:ext>
              </a:extLst>
            </p:cNvPr>
            <p:cNvSpPr/>
            <p:nvPr/>
          </p:nvSpPr>
          <p:spPr>
            <a:xfrm>
              <a:off x="5181600" y="1676400"/>
              <a:ext cx="914400" cy="3048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58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Time Complexity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Space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1D87AC5-9326-1644-ECD9-6F48C5DA0E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7274" y="1600200"/>
            <a:ext cx="768992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each pass through the array, Bubble Sort compares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adjacent elements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swaps them if they are in the wrong order.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the first full pass,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largest element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"bubbled up" to the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end of the array.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the second pass, the second largest element is in place, and so 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Bubble sort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6C126C-FA44-853D-FBC7-47D2B9386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342666"/>
            <a:ext cx="5486400" cy="4997302"/>
          </a:xfrm>
        </p:spPr>
      </p:pic>
    </p:spTree>
    <p:extLst>
      <p:ext uri="{BB962C8B-B14F-4D97-AF65-F5344CB8AC3E}">
        <p14:creationId xmlns:p14="http://schemas.microsoft.com/office/powerpoint/2010/main" val="89039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184E2A-3807-191A-E256-7261B8C43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5217" y="1219200"/>
            <a:ext cx="5743965" cy="52770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  <p:transition>
    <p:sndAc>
      <p:stSnd>
        <p:snd r:embed="rId2" name="bomb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Bubble Sort (Algorithm-</a:t>
            </a:r>
            <a:r>
              <a:rPr lang="en-US" sz="3600" dirty="0" err="1"/>
              <a:t>pseudocode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200" dirty="0">
                <a:latin typeface="+mj-lt"/>
              </a:rPr>
              <a:t>Declare and Initialize necessary variables</a:t>
            </a:r>
          </a:p>
          <a:p>
            <a:pPr lvl="1">
              <a:buNone/>
            </a:pPr>
            <a:r>
              <a:rPr lang="en-US" dirty="0">
                <a:latin typeface="+mj-lt"/>
              </a:rPr>
              <a:t>	</a:t>
            </a:r>
            <a:r>
              <a:rPr lang="en-US" sz="1900" dirty="0">
                <a:latin typeface="+mj-lt"/>
              </a:rPr>
              <a:t>n =&gt; number of data items</a:t>
            </a:r>
          </a:p>
          <a:p>
            <a:pPr lvl="1">
              <a:buNone/>
            </a:pPr>
            <a:r>
              <a:rPr lang="en-US" sz="1900" dirty="0">
                <a:latin typeface="+mj-lt"/>
              </a:rPr>
              <a:t>	A[n] =&gt; an array holding all the data items to be sorted</a:t>
            </a:r>
          </a:p>
          <a:p>
            <a:pPr marL="514350" indent="-514350">
              <a:buNone/>
            </a:pPr>
            <a:endParaRPr lang="en-US" dirty="0">
              <a:latin typeface="+mj-lt"/>
            </a:endParaRPr>
          </a:p>
          <a:p>
            <a:pPr marL="514350" indent="-514350">
              <a:buNone/>
            </a:pPr>
            <a:r>
              <a:rPr lang="en-US" dirty="0">
                <a:latin typeface="+mj-lt"/>
              </a:rPr>
              <a:t>BUBBLE_SORT(A, N)</a:t>
            </a:r>
          </a:p>
          <a:p>
            <a:pPr marL="514350" indent="-514350">
              <a:buNone/>
            </a:pPr>
            <a:endParaRPr lang="en-US" dirty="0">
              <a:latin typeface="+mj-lt"/>
            </a:endParaRPr>
          </a:p>
          <a:p>
            <a:pPr marL="514350" indent="-514350">
              <a:buNone/>
            </a:pPr>
            <a:r>
              <a:rPr lang="en-US" dirty="0">
                <a:latin typeface="+mj-lt"/>
              </a:rPr>
              <a:t>Step 1: Repeat Step 2 for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 to N-2</a:t>
            </a:r>
          </a:p>
          <a:p>
            <a:pPr marL="514350" indent="-514350">
              <a:buNone/>
            </a:pPr>
            <a:r>
              <a:rPr lang="en-US" dirty="0">
                <a:latin typeface="+mj-lt"/>
              </a:rPr>
              <a:t>Step 2: Repeat for j = 0 to N-2-i</a:t>
            </a:r>
          </a:p>
          <a:p>
            <a:pPr marL="514350" indent="-514350">
              <a:buNone/>
            </a:pPr>
            <a:r>
              <a:rPr lang="en-US" dirty="0">
                <a:latin typeface="+mj-lt"/>
              </a:rPr>
              <a:t>          IF A[j] &gt; A[j+1]</a:t>
            </a:r>
          </a:p>
          <a:p>
            <a:pPr marL="514350" indent="-514350">
              <a:buNone/>
            </a:pPr>
            <a:r>
              <a:rPr lang="en-US" dirty="0">
                <a:latin typeface="+mj-lt"/>
              </a:rPr>
              <a:t>              SWAP A[j] and A[j+1]</a:t>
            </a:r>
          </a:p>
          <a:p>
            <a:pPr marL="514350" indent="-514350">
              <a:buNone/>
            </a:pPr>
            <a:endParaRPr lang="en-US" dirty="0">
              <a:latin typeface="+mj-lt"/>
            </a:endParaRPr>
          </a:p>
          <a:p>
            <a:pPr marL="514350" indent="-514350">
              <a:buNone/>
            </a:pPr>
            <a:r>
              <a:rPr lang="en-US" dirty="0">
                <a:latin typeface="+mj-lt"/>
              </a:rPr>
              <a:t>Step 3: EXIT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11D39-D40E-406B-B2AD-E975F4D7E90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2716</TotalTime>
  <Words>2305</Words>
  <Application>Microsoft Office PowerPoint</Application>
  <PresentationFormat>On-screen Show (4:3)</PresentationFormat>
  <Paragraphs>444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Cambria</vt:lpstr>
      <vt:lpstr>Adjacency</vt:lpstr>
      <vt:lpstr>Types of sorting</vt:lpstr>
      <vt:lpstr>Types of sorting</vt:lpstr>
      <vt:lpstr>Types of sorting</vt:lpstr>
      <vt:lpstr>Types of sorting</vt:lpstr>
      <vt:lpstr>Sorting Efficiency</vt:lpstr>
      <vt:lpstr>Bubble Sort</vt:lpstr>
      <vt:lpstr>Bubble sort</vt:lpstr>
      <vt:lpstr>Bubble Sort</vt:lpstr>
      <vt:lpstr>Bubble Sort (Algorithm-pseudocode)</vt:lpstr>
      <vt:lpstr>Modified Bubble Sort</vt:lpstr>
      <vt:lpstr>Selection Sort</vt:lpstr>
      <vt:lpstr>Selection Sort</vt:lpstr>
      <vt:lpstr>Selection Sort (Algorithm-pseudocode)</vt:lpstr>
      <vt:lpstr>Insertion Sort</vt:lpstr>
      <vt:lpstr>Insertion Sort</vt:lpstr>
      <vt:lpstr>Insertion Sort</vt:lpstr>
      <vt:lpstr>Quick Sort</vt:lpstr>
      <vt:lpstr>Quick Sort</vt:lpstr>
      <vt:lpstr>Quick Sort(Algorithm-pseudocode)</vt:lpstr>
      <vt:lpstr>Shell Sort</vt:lpstr>
      <vt:lpstr>Shell Sort (Example)</vt:lpstr>
      <vt:lpstr>Shell Sort (Algorithm-Pseudocode)</vt:lpstr>
      <vt:lpstr>Merge Sort</vt:lpstr>
      <vt:lpstr>Merge Sort</vt:lpstr>
      <vt:lpstr>PowerPoint Presentation</vt:lpstr>
      <vt:lpstr>Radix Sort</vt:lpstr>
      <vt:lpstr>Radix Sort</vt:lpstr>
      <vt:lpstr>Radix Sort</vt:lpstr>
      <vt:lpstr>Radix Sort (Example)</vt:lpstr>
      <vt:lpstr>Radix Sort (Example)</vt:lpstr>
      <vt:lpstr>Radix Sort (Example)</vt:lpstr>
      <vt:lpstr>Radix Sort (Algorithm-pseudocode)</vt:lpstr>
      <vt:lpstr>Heap</vt:lpstr>
      <vt:lpstr>Operations in Heap</vt:lpstr>
      <vt:lpstr>Operations in Heap</vt:lpstr>
      <vt:lpstr>Heap Sort</vt:lpstr>
      <vt:lpstr>Heap Sort (Algorithm)</vt:lpstr>
      <vt:lpstr>Heap Sort (Example)</vt:lpstr>
      <vt:lpstr>Heap Sort</vt:lpstr>
      <vt:lpstr>Efficiency of sorting algorithms</vt:lpstr>
      <vt:lpstr>Efficiency of sorting algorithms</vt:lpstr>
      <vt:lpstr>Merge sort space complexity is 0(n)  because at very last merging it need to create left array of size n/2 and right array of size n/2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Bibha PC</dc:creator>
  <cp:lastModifiedBy>Bhim Prasad Upadhaya</cp:lastModifiedBy>
  <cp:revision>241</cp:revision>
  <dcterms:created xsi:type="dcterms:W3CDTF">2013-08-03T18:20:12Z</dcterms:created>
  <dcterms:modified xsi:type="dcterms:W3CDTF">2025-09-04T04:50:46Z</dcterms:modified>
</cp:coreProperties>
</file>