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01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553"/>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44000" y="0"/>
            <a:ext cx="5486400" cy="8230553"/>
          </a:xfrm>
          <a:prstGeom prst="rect">
            <a:avLst/>
          </a:prstGeom>
        </p:spPr>
      </p:pic>
      <p:pic>
        <p:nvPicPr>
          <p:cNvPr id="5" name="Image 1" descr="preencoded.png"/>
          <p:cNvPicPr>
            <a:picLocks noChangeAspect="1"/>
          </p:cNvPicPr>
          <p:nvPr/>
        </p:nvPicPr>
        <p:blipFill>
          <a:blip r:embed="rId4"/>
          <a:stretch>
            <a:fillRect/>
          </a:stretch>
        </p:blipFill>
        <p:spPr>
          <a:xfrm>
            <a:off x="9408914" y="2402443"/>
            <a:ext cx="4956572" cy="3425666"/>
          </a:xfrm>
          <a:prstGeom prst="rect">
            <a:avLst/>
          </a:prstGeom>
        </p:spPr>
      </p:pic>
      <p:sp>
        <p:nvSpPr>
          <p:cNvPr id="6" name="Text 2"/>
          <p:cNvSpPr/>
          <p:nvPr/>
        </p:nvSpPr>
        <p:spPr>
          <a:xfrm>
            <a:off x="794861" y="582930"/>
            <a:ext cx="7554278" cy="1828324"/>
          </a:xfrm>
          <a:prstGeom prst="rect">
            <a:avLst/>
          </a:prstGeom>
          <a:noFill/>
          <a:ln/>
        </p:spPr>
        <p:txBody>
          <a:bodyPr wrap="square" rtlCol="0" anchor="t"/>
          <a:lstStyle/>
          <a:p>
            <a:pPr marL="0" indent="0">
              <a:lnSpc>
                <a:spcPts val="7199"/>
              </a:lnSpc>
              <a:buNone/>
            </a:pPr>
            <a:r>
              <a:rPr lang="en-US" sz="5759" b="1" dirty="0">
                <a:solidFill>
                  <a:srgbClr val="FF726D"/>
                </a:solidFill>
                <a:latin typeface="Inconsolata" pitchFamily="34" charset="0"/>
                <a:ea typeface="Inconsolata" pitchFamily="34" charset="-122"/>
                <a:cs typeface="Inconsolata" pitchFamily="34" charset="-120"/>
              </a:rPr>
              <a:t>Introduction to Neural Networks</a:t>
            </a:r>
            <a:endParaRPr lang="en-US" sz="5759" dirty="0"/>
          </a:p>
        </p:txBody>
      </p:sp>
      <p:sp>
        <p:nvSpPr>
          <p:cNvPr id="7" name="Text 3"/>
          <p:cNvSpPr/>
          <p:nvPr/>
        </p:nvSpPr>
        <p:spPr>
          <a:xfrm>
            <a:off x="794861" y="2729151"/>
            <a:ext cx="7554278" cy="1696045"/>
          </a:xfrm>
          <a:prstGeom prst="rect">
            <a:avLst/>
          </a:prstGeom>
          <a:noFill/>
          <a:ln/>
        </p:spPr>
        <p:txBody>
          <a:bodyPr wrap="square" rtlCol="0" anchor="t"/>
          <a:lstStyle/>
          <a:p>
            <a:pPr marL="0" indent="0">
              <a:lnSpc>
                <a:spcPts val="2671"/>
              </a:lnSpc>
              <a:buNone/>
            </a:pPr>
            <a:r>
              <a:rPr lang="en-US" sz="1669" dirty="0">
                <a:solidFill>
                  <a:srgbClr val="DAD1E6"/>
                </a:solidFill>
                <a:latin typeface="Fira Sans" pitchFamily="34" charset="0"/>
                <a:ea typeface="Fira Sans" pitchFamily="34" charset="-122"/>
                <a:cs typeface="Fira Sans" pitchFamily="34" charset="-120"/>
              </a:rPr>
              <a:t>Neural networks are a powerful machine learning technique inspired by the structure and function of the human brain. They are composed of interconnected nodes, or "neurons," that work together to process and learn from data, enabling computers to perform complex tasks like image recognition, natural language processing, and predictive modeling.</a:t>
            </a:r>
            <a:endParaRPr lang="en-US" sz="1669" dirty="0"/>
          </a:p>
        </p:txBody>
      </p:sp>
      <p:sp>
        <p:nvSpPr>
          <p:cNvPr id="8" name="Text 4"/>
          <p:cNvSpPr/>
          <p:nvPr/>
        </p:nvSpPr>
        <p:spPr>
          <a:xfrm>
            <a:off x="794861" y="4663678"/>
            <a:ext cx="7554278" cy="2374463"/>
          </a:xfrm>
          <a:prstGeom prst="rect">
            <a:avLst/>
          </a:prstGeom>
          <a:noFill/>
          <a:ln/>
        </p:spPr>
        <p:txBody>
          <a:bodyPr wrap="square" rtlCol="0" anchor="t"/>
          <a:lstStyle/>
          <a:p>
            <a:pPr marL="0" indent="0">
              <a:lnSpc>
                <a:spcPts val="2671"/>
              </a:lnSpc>
              <a:buNone/>
            </a:pPr>
            <a:r>
              <a:rPr lang="en-US" sz="1669" dirty="0">
                <a:solidFill>
                  <a:srgbClr val="DAD1E6"/>
                </a:solidFill>
                <a:latin typeface="Fira Sans" pitchFamily="34" charset="0"/>
                <a:ea typeface="Fira Sans" pitchFamily="34" charset="-122"/>
                <a:cs typeface="Fira Sans" pitchFamily="34" charset="-120"/>
              </a:rPr>
              <a:t>At the core of a neural network are layers of neurons that receive inputs, perform mathematical operations, and pass the results to subsequent layers. As the network is exposed to large datasets, it can learn to identify patterns and make accurate predictions without being explicitly programmed. This ability to learn and adapt makes neural networks particularly well-suited for tackling real-world problems that are difficult to solve with traditional algorithms.</a:t>
            </a:r>
            <a:endParaRPr lang="en-US" sz="1669" dirty="0"/>
          </a:p>
        </p:txBody>
      </p:sp>
      <p:sp>
        <p:nvSpPr>
          <p:cNvPr id="11" name="Text 7"/>
          <p:cNvSpPr/>
          <p:nvPr/>
        </p:nvSpPr>
        <p:spPr>
          <a:xfrm>
            <a:off x="1239917" y="7276624"/>
            <a:ext cx="1456015" cy="370999"/>
          </a:xfrm>
          <a:prstGeom prst="rect">
            <a:avLst/>
          </a:prstGeom>
          <a:noFill/>
          <a:ln/>
        </p:spPr>
        <p:txBody>
          <a:bodyPr wrap="none" rtlCol="0" anchor="t"/>
          <a:lstStyle/>
          <a:p>
            <a:pPr marL="0" indent="0" algn="l">
              <a:lnSpc>
                <a:spcPts val="2921"/>
              </a:lnSpc>
              <a:buNone/>
            </a:pPr>
            <a:endParaRPr lang="en-US" sz="20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029"/>
          </a:xfrm>
          <a:prstGeom prst="rect">
            <a:avLst/>
          </a:prstGeom>
          <a:solidFill>
            <a:srgbClr val="241631"/>
          </a:solidFill>
          <a:ln/>
        </p:spPr>
      </p:sp>
      <p:sp>
        <p:nvSpPr>
          <p:cNvPr id="4" name="Text 2"/>
          <p:cNvSpPr/>
          <p:nvPr/>
        </p:nvSpPr>
        <p:spPr>
          <a:xfrm>
            <a:off x="3538299" y="437317"/>
            <a:ext cx="6557605" cy="496848"/>
          </a:xfrm>
          <a:prstGeom prst="rect">
            <a:avLst/>
          </a:prstGeom>
          <a:noFill/>
          <a:ln/>
        </p:spPr>
        <p:txBody>
          <a:bodyPr wrap="none" rtlCol="0" anchor="t"/>
          <a:lstStyle/>
          <a:p>
            <a:pPr marL="0" indent="0">
              <a:lnSpc>
                <a:spcPts val="3913"/>
              </a:lnSpc>
              <a:buNone/>
            </a:pPr>
            <a:r>
              <a:rPr lang="en-US" sz="3130" b="1" dirty="0">
                <a:solidFill>
                  <a:srgbClr val="FF726D"/>
                </a:solidFill>
                <a:latin typeface="Inconsolata" pitchFamily="34" charset="0"/>
                <a:ea typeface="Inconsolata" pitchFamily="34" charset="-122"/>
                <a:cs typeface="Inconsolata" pitchFamily="34" charset="-120"/>
              </a:rPr>
              <a:t>Future Trends in Machine Learning</a:t>
            </a:r>
            <a:endParaRPr lang="en-US" sz="3130" dirty="0"/>
          </a:p>
        </p:txBody>
      </p:sp>
      <p:sp>
        <p:nvSpPr>
          <p:cNvPr id="5" name="Shape 3"/>
          <p:cNvSpPr/>
          <p:nvPr/>
        </p:nvSpPr>
        <p:spPr>
          <a:xfrm>
            <a:off x="3538299" y="1416129"/>
            <a:ext cx="278249" cy="278249"/>
          </a:xfrm>
          <a:prstGeom prst="roundRect">
            <a:avLst>
              <a:gd name="adj" fmla="val 17146"/>
            </a:avLst>
          </a:prstGeom>
          <a:solidFill>
            <a:srgbClr val="382748"/>
          </a:solidFill>
          <a:ln/>
        </p:spPr>
      </p:sp>
      <p:sp>
        <p:nvSpPr>
          <p:cNvPr id="6" name="Text 4"/>
          <p:cNvSpPr/>
          <p:nvPr/>
        </p:nvSpPr>
        <p:spPr>
          <a:xfrm>
            <a:off x="3975497" y="1431012"/>
            <a:ext cx="3260288" cy="496967"/>
          </a:xfrm>
          <a:prstGeom prst="rect">
            <a:avLst/>
          </a:prstGeom>
          <a:noFill/>
          <a:ln/>
        </p:spPr>
        <p:txBody>
          <a:bodyPr wrap="square" rtlCol="0" anchor="t"/>
          <a:lstStyle/>
          <a:p>
            <a:pPr marL="0" indent="0">
              <a:lnSpc>
                <a:spcPts val="1957"/>
              </a:lnSpc>
              <a:buNone/>
            </a:pPr>
            <a:r>
              <a:rPr lang="en-US" sz="1565" b="1" dirty="0">
                <a:solidFill>
                  <a:srgbClr val="FF726D"/>
                </a:solidFill>
                <a:latin typeface="Inconsolata" pitchFamily="34" charset="0"/>
                <a:ea typeface="Inconsolata" pitchFamily="34" charset="-122"/>
                <a:cs typeface="Inconsolata" pitchFamily="34" charset="-120"/>
              </a:rPr>
              <a:t>Continued Advancements in Deep Learning</a:t>
            </a:r>
            <a:endParaRPr lang="en-US" sz="1565" dirty="0"/>
          </a:p>
        </p:txBody>
      </p:sp>
      <p:sp>
        <p:nvSpPr>
          <p:cNvPr id="7" name="Text 5"/>
          <p:cNvSpPr/>
          <p:nvPr/>
        </p:nvSpPr>
        <p:spPr>
          <a:xfrm>
            <a:off x="3975497" y="2023348"/>
            <a:ext cx="3260288" cy="2289929"/>
          </a:xfrm>
          <a:prstGeom prst="rect">
            <a:avLst/>
          </a:prstGeom>
          <a:noFill/>
          <a:ln/>
        </p:spPr>
        <p:txBody>
          <a:bodyPr wrap="square" rtlCol="0" anchor="t"/>
          <a:lstStyle/>
          <a:p>
            <a:pPr marL="0" indent="0">
              <a:lnSpc>
                <a:spcPts val="2004"/>
              </a:lnSpc>
              <a:buNone/>
            </a:pPr>
            <a:r>
              <a:rPr lang="en-US" sz="1252" dirty="0">
                <a:solidFill>
                  <a:srgbClr val="DAD1E6"/>
                </a:solidFill>
                <a:latin typeface="Fira Sans" pitchFamily="34" charset="0"/>
                <a:ea typeface="Fira Sans" pitchFamily="34" charset="-122"/>
                <a:cs typeface="Fira Sans" pitchFamily="34" charset="-120"/>
              </a:rPr>
              <a:t>As computational power and data availability continue to grow, we can expect to see increasingly complex and powerful deep learning architectures emerge. These will allow for more accurate and nuanced modelling of real-world phenomena, leading to breakthroughs in areas like natural language processing, computer vision, and predictive analytics.</a:t>
            </a:r>
            <a:endParaRPr lang="en-US" sz="1252" dirty="0"/>
          </a:p>
        </p:txBody>
      </p:sp>
      <p:sp>
        <p:nvSpPr>
          <p:cNvPr id="8" name="Shape 6"/>
          <p:cNvSpPr/>
          <p:nvPr/>
        </p:nvSpPr>
        <p:spPr>
          <a:xfrm>
            <a:off x="7394734" y="1416129"/>
            <a:ext cx="278249" cy="278249"/>
          </a:xfrm>
          <a:prstGeom prst="roundRect">
            <a:avLst>
              <a:gd name="adj" fmla="val 17146"/>
            </a:avLst>
          </a:prstGeom>
          <a:solidFill>
            <a:srgbClr val="382748"/>
          </a:solidFill>
          <a:ln/>
        </p:spPr>
      </p:sp>
      <p:sp>
        <p:nvSpPr>
          <p:cNvPr id="9" name="Text 7"/>
          <p:cNvSpPr/>
          <p:nvPr/>
        </p:nvSpPr>
        <p:spPr>
          <a:xfrm>
            <a:off x="7831931" y="1431012"/>
            <a:ext cx="3260288" cy="496967"/>
          </a:xfrm>
          <a:prstGeom prst="rect">
            <a:avLst/>
          </a:prstGeom>
          <a:noFill/>
          <a:ln/>
        </p:spPr>
        <p:txBody>
          <a:bodyPr wrap="square" rtlCol="0" anchor="t"/>
          <a:lstStyle/>
          <a:p>
            <a:pPr marL="0" indent="0">
              <a:lnSpc>
                <a:spcPts val="1957"/>
              </a:lnSpc>
              <a:buNone/>
            </a:pPr>
            <a:r>
              <a:rPr lang="en-US" sz="1565" b="1" dirty="0">
                <a:solidFill>
                  <a:srgbClr val="FF726D"/>
                </a:solidFill>
                <a:latin typeface="Inconsolata" pitchFamily="34" charset="0"/>
                <a:ea typeface="Inconsolata" pitchFamily="34" charset="-122"/>
                <a:cs typeface="Inconsolata" pitchFamily="34" charset="-120"/>
              </a:rPr>
              <a:t>Increased Specialization and Domain Adaptation</a:t>
            </a:r>
            <a:endParaRPr lang="en-US" sz="1565" dirty="0"/>
          </a:p>
        </p:txBody>
      </p:sp>
      <p:sp>
        <p:nvSpPr>
          <p:cNvPr id="10" name="Text 8"/>
          <p:cNvSpPr/>
          <p:nvPr/>
        </p:nvSpPr>
        <p:spPr>
          <a:xfrm>
            <a:off x="7831931" y="2023348"/>
            <a:ext cx="3260288" cy="2035493"/>
          </a:xfrm>
          <a:prstGeom prst="rect">
            <a:avLst/>
          </a:prstGeom>
          <a:noFill/>
          <a:ln/>
        </p:spPr>
        <p:txBody>
          <a:bodyPr wrap="square" rtlCol="0" anchor="t"/>
          <a:lstStyle/>
          <a:p>
            <a:pPr marL="0" indent="0">
              <a:lnSpc>
                <a:spcPts val="2004"/>
              </a:lnSpc>
              <a:buNone/>
            </a:pPr>
            <a:r>
              <a:rPr lang="en-US" sz="1252" dirty="0">
                <a:solidFill>
                  <a:srgbClr val="DAD1E6"/>
                </a:solidFill>
                <a:latin typeface="Fira Sans" pitchFamily="34" charset="0"/>
                <a:ea typeface="Fira Sans" pitchFamily="34" charset="-122"/>
                <a:cs typeface="Fira Sans" pitchFamily="34" charset="-120"/>
              </a:rPr>
              <a:t>While general-purpose machine learning models have their place, the future will likely see a greater focus on domain-specific models that are tailored to the unique challenges and requirements of individual industries and applications. This specialization will drive better performance and more impactful real-world outcomes.</a:t>
            </a:r>
            <a:endParaRPr lang="en-US" sz="1252" dirty="0"/>
          </a:p>
        </p:txBody>
      </p:sp>
      <p:sp>
        <p:nvSpPr>
          <p:cNvPr id="11" name="Shape 9"/>
          <p:cNvSpPr/>
          <p:nvPr/>
        </p:nvSpPr>
        <p:spPr>
          <a:xfrm>
            <a:off x="3538299" y="4636175"/>
            <a:ext cx="278249" cy="278249"/>
          </a:xfrm>
          <a:prstGeom prst="roundRect">
            <a:avLst>
              <a:gd name="adj" fmla="val 17146"/>
            </a:avLst>
          </a:prstGeom>
          <a:solidFill>
            <a:srgbClr val="382748"/>
          </a:solidFill>
          <a:ln/>
        </p:spPr>
      </p:sp>
      <p:sp>
        <p:nvSpPr>
          <p:cNvPr id="12" name="Text 10"/>
          <p:cNvSpPr/>
          <p:nvPr/>
        </p:nvSpPr>
        <p:spPr>
          <a:xfrm>
            <a:off x="3975497" y="4651058"/>
            <a:ext cx="2583418" cy="248483"/>
          </a:xfrm>
          <a:prstGeom prst="rect">
            <a:avLst/>
          </a:prstGeom>
          <a:noFill/>
          <a:ln/>
        </p:spPr>
        <p:txBody>
          <a:bodyPr wrap="none" rtlCol="0" anchor="t"/>
          <a:lstStyle/>
          <a:p>
            <a:pPr marL="0" indent="0">
              <a:lnSpc>
                <a:spcPts val="1957"/>
              </a:lnSpc>
              <a:buNone/>
            </a:pPr>
            <a:r>
              <a:rPr lang="en-US" sz="1565" b="1" dirty="0">
                <a:solidFill>
                  <a:srgbClr val="FF726D"/>
                </a:solidFill>
                <a:latin typeface="Inconsolata" pitchFamily="34" charset="0"/>
                <a:ea typeface="Inconsolata" pitchFamily="34" charset="-122"/>
                <a:cs typeface="Inconsolata" pitchFamily="34" charset="-120"/>
              </a:rPr>
              <a:t>Explainable and Ethical AI</a:t>
            </a:r>
            <a:endParaRPr lang="en-US" sz="1565" dirty="0"/>
          </a:p>
        </p:txBody>
      </p:sp>
      <p:sp>
        <p:nvSpPr>
          <p:cNvPr id="13" name="Text 11"/>
          <p:cNvSpPr/>
          <p:nvPr/>
        </p:nvSpPr>
        <p:spPr>
          <a:xfrm>
            <a:off x="3975497" y="4994910"/>
            <a:ext cx="3260288" cy="2798802"/>
          </a:xfrm>
          <a:prstGeom prst="rect">
            <a:avLst/>
          </a:prstGeom>
          <a:noFill/>
          <a:ln/>
        </p:spPr>
        <p:txBody>
          <a:bodyPr wrap="square" rtlCol="0" anchor="t"/>
          <a:lstStyle/>
          <a:p>
            <a:pPr marL="0" indent="0">
              <a:lnSpc>
                <a:spcPts val="2004"/>
              </a:lnSpc>
              <a:buNone/>
            </a:pPr>
            <a:r>
              <a:rPr lang="en-US" sz="1252" dirty="0">
                <a:solidFill>
                  <a:srgbClr val="DAD1E6"/>
                </a:solidFill>
                <a:latin typeface="Fira Sans" pitchFamily="34" charset="0"/>
                <a:ea typeface="Fira Sans" pitchFamily="34" charset="-122"/>
                <a:cs typeface="Fira Sans" pitchFamily="34" charset="-120"/>
              </a:rPr>
              <a:t>As machine learning systems become more sophisticated and widespread, there will be a growing demand for transparency and accountability. Explainable AI models that can provide insights into their decision-making processes will become essential, particularly in sensitive domains like healthcare and finance. Additionally, the development of ethical guidelines and principles for the responsible use of AI will be a key priority.</a:t>
            </a:r>
            <a:endParaRPr lang="en-US" sz="1252" dirty="0"/>
          </a:p>
        </p:txBody>
      </p:sp>
      <p:sp>
        <p:nvSpPr>
          <p:cNvPr id="14" name="Shape 12"/>
          <p:cNvSpPr/>
          <p:nvPr/>
        </p:nvSpPr>
        <p:spPr>
          <a:xfrm>
            <a:off x="7394734" y="4636175"/>
            <a:ext cx="278249" cy="278249"/>
          </a:xfrm>
          <a:prstGeom prst="roundRect">
            <a:avLst>
              <a:gd name="adj" fmla="val 17146"/>
            </a:avLst>
          </a:prstGeom>
          <a:solidFill>
            <a:srgbClr val="382748"/>
          </a:solidFill>
          <a:ln/>
        </p:spPr>
      </p:sp>
      <p:sp>
        <p:nvSpPr>
          <p:cNvPr id="15" name="Text 13"/>
          <p:cNvSpPr/>
          <p:nvPr/>
        </p:nvSpPr>
        <p:spPr>
          <a:xfrm>
            <a:off x="7831931" y="4651058"/>
            <a:ext cx="3260288" cy="496967"/>
          </a:xfrm>
          <a:prstGeom prst="rect">
            <a:avLst/>
          </a:prstGeom>
          <a:noFill/>
          <a:ln/>
        </p:spPr>
        <p:txBody>
          <a:bodyPr wrap="square" rtlCol="0" anchor="t"/>
          <a:lstStyle/>
          <a:p>
            <a:pPr marL="0" indent="0">
              <a:lnSpc>
                <a:spcPts val="1957"/>
              </a:lnSpc>
              <a:buNone/>
            </a:pPr>
            <a:r>
              <a:rPr lang="en-US" sz="1565" b="1" dirty="0">
                <a:solidFill>
                  <a:srgbClr val="FF726D"/>
                </a:solidFill>
                <a:latin typeface="Inconsolata" pitchFamily="34" charset="0"/>
                <a:ea typeface="Inconsolata" pitchFamily="34" charset="-122"/>
                <a:cs typeface="Inconsolata" pitchFamily="34" charset="-120"/>
              </a:rPr>
              <a:t>Increased Integration with Edge Devices</a:t>
            </a:r>
            <a:endParaRPr lang="en-US" sz="1565" dirty="0"/>
          </a:p>
        </p:txBody>
      </p:sp>
      <p:sp>
        <p:nvSpPr>
          <p:cNvPr id="16" name="Text 14"/>
          <p:cNvSpPr/>
          <p:nvPr/>
        </p:nvSpPr>
        <p:spPr>
          <a:xfrm>
            <a:off x="7831931" y="5243393"/>
            <a:ext cx="3260288" cy="2289929"/>
          </a:xfrm>
          <a:prstGeom prst="rect">
            <a:avLst/>
          </a:prstGeom>
          <a:noFill/>
          <a:ln/>
        </p:spPr>
        <p:txBody>
          <a:bodyPr wrap="square" rtlCol="0" anchor="t"/>
          <a:lstStyle/>
          <a:p>
            <a:pPr marL="0" indent="0">
              <a:lnSpc>
                <a:spcPts val="2004"/>
              </a:lnSpc>
              <a:buNone/>
            </a:pPr>
            <a:r>
              <a:rPr lang="en-US" sz="1252" dirty="0">
                <a:solidFill>
                  <a:srgbClr val="DAD1E6"/>
                </a:solidFill>
                <a:latin typeface="Fira Sans" pitchFamily="34" charset="0"/>
                <a:ea typeface="Fira Sans" pitchFamily="34" charset="-122"/>
                <a:cs typeface="Fira Sans" pitchFamily="34" charset="-120"/>
              </a:rPr>
              <a:t>With the rise of the Internet of Things (IoT) and the proliferation of edge devices, machine learning models will increasingly be deployed closer to the point of data generation. This will enable real-time processing, reduced latency, and improved privacy and security, as sensitive data can be analyzed locally rather than being transmitted to central servers.</a:t>
            </a:r>
            <a:endParaRPr lang="en-US" sz="12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3553182" y="436959"/>
            <a:ext cx="6334125" cy="494943"/>
          </a:xfrm>
          <a:prstGeom prst="rect">
            <a:avLst/>
          </a:prstGeom>
          <a:noFill/>
          <a:ln/>
        </p:spPr>
        <p:txBody>
          <a:bodyPr wrap="none" rtlCol="0" anchor="t"/>
          <a:lstStyle/>
          <a:p>
            <a:pPr marL="0" indent="0">
              <a:lnSpc>
                <a:spcPts val="3898"/>
              </a:lnSpc>
              <a:buNone/>
            </a:pPr>
            <a:r>
              <a:rPr lang="en-US" sz="3118" b="1" dirty="0">
                <a:solidFill>
                  <a:srgbClr val="FF726D"/>
                </a:solidFill>
                <a:latin typeface="Inconsolata" pitchFamily="34" charset="0"/>
                <a:ea typeface="Inconsolata" pitchFamily="34" charset="-122"/>
                <a:cs typeface="Inconsolata" pitchFamily="34" charset="-120"/>
              </a:rPr>
              <a:t>Fundamentals of Machine Learning</a:t>
            </a:r>
            <a:endParaRPr lang="en-US" sz="3118" dirty="0"/>
          </a:p>
        </p:txBody>
      </p:sp>
      <p:sp>
        <p:nvSpPr>
          <p:cNvPr id="5" name="Shape 3"/>
          <p:cNvSpPr/>
          <p:nvPr/>
        </p:nvSpPr>
        <p:spPr>
          <a:xfrm>
            <a:off x="3553182" y="1248608"/>
            <a:ext cx="3682841" cy="3192780"/>
          </a:xfrm>
          <a:prstGeom prst="roundRect">
            <a:avLst>
              <a:gd name="adj" fmla="val 1488"/>
            </a:avLst>
          </a:prstGeom>
          <a:solidFill>
            <a:srgbClr val="382748"/>
          </a:solidFill>
          <a:ln/>
        </p:spPr>
      </p:sp>
      <p:sp>
        <p:nvSpPr>
          <p:cNvPr id="6" name="Text 4"/>
          <p:cNvSpPr/>
          <p:nvPr/>
        </p:nvSpPr>
        <p:spPr>
          <a:xfrm>
            <a:off x="3711535" y="1406962"/>
            <a:ext cx="3364111" cy="247412"/>
          </a:xfrm>
          <a:prstGeom prst="rect">
            <a:avLst/>
          </a:prstGeom>
          <a:noFill/>
          <a:ln/>
        </p:spPr>
        <p:txBody>
          <a:bodyPr wrap="none" rtlCol="0" anchor="t"/>
          <a:lstStyle/>
          <a:p>
            <a:pPr marL="0" indent="0">
              <a:lnSpc>
                <a:spcPts val="1949"/>
              </a:lnSpc>
              <a:buNone/>
            </a:pPr>
            <a:r>
              <a:rPr lang="en-US" sz="1559" b="1" dirty="0">
                <a:solidFill>
                  <a:srgbClr val="FF726D"/>
                </a:solidFill>
                <a:latin typeface="Inconsolata" pitchFamily="34" charset="0"/>
                <a:ea typeface="Inconsolata" pitchFamily="34" charset="-122"/>
                <a:cs typeface="Inconsolata" pitchFamily="34" charset="-120"/>
              </a:rPr>
              <a:t>Data Acquisition and Preprocessing</a:t>
            </a:r>
            <a:endParaRPr lang="en-US" sz="1559" dirty="0"/>
          </a:p>
        </p:txBody>
      </p:sp>
      <p:sp>
        <p:nvSpPr>
          <p:cNvPr id="7" name="Text 5"/>
          <p:cNvSpPr/>
          <p:nvPr/>
        </p:nvSpPr>
        <p:spPr>
          <a:xfrm>
            <a:off x="3711535" y="1749385"/>
            <a:ext cx="3366135" cy="2280285"/>
          </a:xfrm>
          <a:prstGeom prst="rect">
            <a:avLst/>
          </a:prstGeom>
          <a:noFill/>
          <a:ln/>
        </p:spPr>
        <p:txBody>
          <a:bodyPr wrap="square" rtlCol="0" anchor="t"/>
          <a:lstStyle/>
          <a:p>
            <a:pPr marL="0" indent="0">
              <a:lnSpc>
                <a:spcPts val="1996"/>
              </a:lnSpc>
              <a:buNone/>
            </a:pPr>
            <a:r>
              <a:rPr lang="en-US" sz="1247" dirty="0">
                <a:solidFill>
                  <a:srgbClr val="DAD1E6"/>
                </a:solidFill>
                <a:latin typeface="Fira Sans" pitchFamily="34" charset="0"/>
                <a:ea typeface="Fira Sans" pitchFamily="34" charset="-122"/>
                <a:cs typeface="Fira Sans" pitchFamily="34" charset="-120"/>
              </a:rPr>
              <a:t>The foundation of any successful machine learning model lies in the quality and quantity of the data used to train it. Data acquisition involves gathering relevant data from various sources, while preprocessing entails cleaning, formatting, and transforming the data to make it suitable for the learning algorithms. This crucial step ensures the accuracy and reliability of the model's predictions.</a:t>
            </a:r>
            <a:endParaRPr lang="en-US" sz="1247" dirty="0"/>
          </a:p>
        </p:txBody>
      </p:sp>
      <p:sp>
        <p:nvSpPr>
          <p:cNvPr id="8" name="Shape 6"/>
          <p:cNvSpPr/>
          <p:nvPr/>
        </p:nvSpPr>
        <p:spPr>
          <a:xfrm>
            <a:off x="7394377" y="1248608"/>
            <a:ext cx="3682841" cy="3192780"/>
          </a:xfrm>
          <a:prstGeom prst="roundRect">
            <a:avLst>
              <a:gd name="adj" fmla="val 1488"/>
            </a:avLst>
          </a:prstGeom>
          <a:solidFill>
            <a:srgbClr val="382748"/>
          </a:solidFill>
          <a:ln/>
        </p:spPr>
      </p:sp>
      <p:sp>
        <p:nvSpPr>
          <p:cNvPr id="9" name="Text 7"/>
          <p:cNvSpPr/>
          <p:nvPr/>
        </p:nvSpPr>
        <p:spPr>
          <a:xfrm>
            <a:off x="7552730" y="1406962"/>
            <a:ext cx="2770465" cy="247412"/>
          </a:xfrm>
          <a:prstGeom prst="rect">
            <a:avLst/>
          </a:prstGeom>
          <a:noFill/>
          <a:ln/>
        </p:spPr>
        <p:txBody>
          <a:bodyPr wrap="none" rtlCol="0" anchor="t"/>
          <a:lstStyle/>
          <a:p>
            <a:pPr marL="0" indent="0">
              <a:lnSpc>
                <a:spcPts val="1949"/>
              </a:lnSpc>
              <a:buNone/>
            </a:pPr>
            <a:r>
              <a:rPr lang="en-US" sz="1559" b="1" dirty="0">
                <a:solidFill>
                  <a:srgbClr val="FF726D"/>
                </a:solidFill>
                <a:latin typeface="Inconsolata" pitchFamily="34" charset="0"/>
                <a:ea typeface="Inconsolata" pitchFamily="34" charset="-122"/>
                <a:cs typeface="Inconsolata" pitchFamily="34" charset="-120"/>
              </a:rPr>
              <a:t>Model Selection and Training</a:t>
            </a:r>
            <a:endParaRPr lang="en-US" sz="1559" dirty="0"/>
          </a:p>
        </p:txBody>
      </p:sp>
      <p:sp>
        <p:nvSpPr>
          <p:cNvPr id="10" name="Text 8"/>
          <p:cNvSpPr/>
          <p:nvPr/>
        </p:nvSpPr>
        <p:spPr>
          <a:xfrm>
            <a:off x="7552730" y="1749385"/>
            <a:ext cx="3366135" cy="2533650"/>
          </a:xfrm>
          <a:prstGeom prst="rect">
            <a:avLst/>
          </a:prstGeom>
          <a:noFill/>
          <a:ln/>
        </p:spPr>
        <p:txBody>
          <a:bodyPr wrap="square" rtlCol="0" anchor="t"/>
          <a:lstStyle/>
          <a:p>
            <a:pPr marL="0" indent="0">
              <a:lnSpc>
                <a:spcPts val="1996"/>
              </a:lnSpc>
              <a:buNone/>
            </a:pPr>
            <a:r>
              <a:rPr lang="en-US" sz="1247" dirty="0">
                <a:solidFill>
                  <a:srgbClr val="DAD1E6"/>
                </a:solidFill>
                <a:latin typeface="Fira Sans" pitchFamily="34" charset="0"/>
                <a:ea typeface="Fira Sans" pitchFamily="34" charset="-122"/>
                <a:cs typeface="Fira Sans" pitchFamily="34" charset="-120"/>
              </a:rPr>
              <a:t>With the data in hand, the next step is to select the appropriate machine learning algorithm for the problem at hand. This involves understanding the different types of algorithms, such as supervised, unsupervised, and reinforcement learning, and their respective strengths and weaknesses. Once the model is selected, it is trained on the preprocessed data, allowing it to learn the underlying patterns and relationships.</a:t>
            </a:r>
            <a:endParaRPr lang="en-US" sz="1247" dirty="0"/>
          </a:p>
        </p:txBody>
      </p:sp>
      <p:sp>
        <p:nvSpPr>
          <p:cNvPr id="11" name="Shape 9"/>
          <p:cNvSpPr/>
          <p:nvPr/>
        </p:nvSpPr>
        <p:spPr>
          <a:xfrm>
            <a:off x="3553182" y="4599742"/>
            <a:ext cx="3682841" cy="3192780"/>
          </a:xfrm>
          <a:prstGeom prst="roundRect">
            <a:avLst>
              <a:gd name="adj" fmla="val 1488"/>
            </a:avLst>
          </a:prstGeom>
          <a:solidFill>
            <a:srgbClr val="382748"/>
          </a:solidFill>
          <a:ln/>
        </p:spPr>
      </p:sp>
      <p:sp>
        <p:nvSpPr>
          <p:cNvPr id="12" name="Text 10"/>
          <p:cNvSpPr/>
          <p:nvPr/>
        </p:nvSpPr>
        <p:spPr>
          <a:xfrm>
            <a:off x="3711535" y="4758095"/>
            <a:ext cx="3067288" cy="247412"/>
          </a:xfrm>
          <a:prstGeom prst="rect">
            <a:avLst/>
          </a:prstGeom>
          <a:noFill/>
          <a:ln/>
        </p:spPr>
        <p:txBody>
          <a:bodyPr wrap="none" rtlCol="0" anchor="t"/>
          <a:lstStyle/>
          <a:p>
            <a:pPr marL="0" indent="0">
              <a:lnSpc>
                <a:spcPts val="1949"/>
              </a:lnSpc>
              <a:buNone/>
            </a:pPr>
            <a:r>
              <a:rPr lang="en-US" sz="1559" b="1" dirty="0">
                <a:solidFill>
                  <a:srgbClr val="FF726D"/>
                </a:solidFill>
                <a:latin typeface="Inconsolata" pitchFamily="34" charset="0"/>
                <a:ea typeface="Inconsolata" pitchFamily="34" charset="-122"/>
                <a:cs typeface="Inconsolata" pitchFamily="34" charset="-120"/>
              </a:rPr>
              <a:t>Model Evaluation and Validation</a:t>
            </a:r>
            <a:endParaRPr lang="en-US" sz="1559" dirty="0"/>
          </a:p>
        </p:txBody>
      </p:sp>
      <p:sp>
        <p:nvSpPr>
          <p:cNvPr id="13" name="Text 11"/>
          <p:cNvSpPr/>
          <p:nvPr/>
        </p:nvSpPr>
        <p:spPr>
          <a:xfrm>
            <a:off x="3711535" y="5100518"/>
            <a:ext cx="3366135" cy="2533650"/>
          </a:xfrm>
          <a:prstGeom prst="rect">
            <a:avLst/>
          </a:prstGeom>
          <a:noFill/>
          <a:ln/>
        </p:spPr>
        <p:txBody>
          <a:bodyPr wrap="square" rtlCol="0" anchor="t"/>
          <a:lstStyle/>
          <a:p>
            <a:pPr marL="0" indent="0">
              <a:lnSpc>
                <a:spcPts val="1996"/>
              </a:lnSpc>
              <a:buNone/>
            </a:pPr>
            <a:r>
              <a:rPr lang="en-US" sz="1247" dirty="0">
                <a:solidFill>
                  <a:srgbClr val="DAD1E6"/>
                </a:solidFill>
                <a:latin typeface="Fira Sans" pitchFamily="34" charset="0"/>
                <a:ea typeface="Fira Sans" pitchFamily="34" charset="-122"/>
                <a:cs typeface="Fira Sans" pitchFamily="34" charset="-120"/>
              </a:rPr>
              <a:t>After training, the model's performance must be evaluated to ensure it is accurate and reliable. This process involves using various metrics, such as accuracy, precision, recall, and F1-score, to measure the model's performance on a held-out validation set. If the model's performance is not satisfactory, the process may need to be repeated with different algorithms, hyperparameters, or data.</a:t>
            </a:r>
            <a:endParaRPr lang="en-US" sz="1247" dirty="0"/>
          </a:p>
        </p:txBody>
      </p:sp>
      <p:sp>
        <p:nvSpPr>
          <p:cNvPr id="14" name="Shape 12"/>
          <p:cNvSpPr/>
          <p:nvPr/>
        </p:nvSpPr>
        <p:spPr>
          <a:xfrm>
            <a:off x="7394377" y="4599742"/>
            <a:ext cx="3682841" cy="3192780"/>
          </a:xfrm>
          <a:prstGeom prst="roundRect">
            <a:avLst>
              <a:gd name="adj" fmla="val 1488"/>
            </a:avLst>
          </a:prstGeom>
          <a:solidFill>
            <a:srgbClr val="382748"/>
          </a:solidFill>
          <a:ln/>
        </p:spPr>
      </p:sp>
      <p:sp>
        <p:nvSpPr>
          <p:cNvPr id="15" name="Text 13"/>
          <p:cNvSpPr/>
          <p:nvPr/>
        </p:nvSpPr>
        <p:spPr>
          <a:xfrm>
            <a:off x="7552730" y="4758095"/>
            <a:ext cx="2473643" cy="247412"/>
          </a:xfrm>
          <a:prstGeom prst="rect">
            <a:avLst/>
          </a:prstGeom>
          <a:noFill/>
          <a:ln/>
        </p:spPr>
        <p:txBody>
          <a:bodyPr wrap="none" rtlCol="0" anchor="t"/>
          <a:lstStyle/>
          <a:p>
            <a:pPr marL="0" indent="0">
              <a:lnSpc>
                <a:spcPts val="1949"/>
              </a:lnSpc>
              <a:buNone/>
            </a:pPr>
            <a:r>
              <a:rPr lang="en-US" sz="1559" b="1" dirty="0">
                <a:solidFill>
                  <a:srgbClr val="FF726D"/>
                </a:solidFill>
                <a:latin typeface="Inconsolata" pitchFamily="34" charset="0"/>
                <a:ea typeface="Inconsolata" pitchFamily="34" charset="-122"/>
                <a:cs typeface="Inconsolata" pitchFamily="34" charset="-120"/>
              </a:rPr>
              <a:t>Deployment and Monitoring</a:t>
            </a:r>
            <a:endParaRPr lang="en-US" sz="1559" dirty="0"/>
          </a:p>
        </p:txBody>
      </p:sp>
      <p:sp>
        <p:nvSpPr>
          <p:cNvPr id="16" name="Text 14"/>
          <p:cNvSpPr/>
          <p:nvPr/>
        </p:nvSpPr>
        <p:spPr>
          <a:xfrm>
            <a:off x="7552730" y="5100518"/>
            <a:ext cx="3366135" cy="2280285"/>
          </a:xfrm>
          <a:prstGeom prst="rect">
            <a:avLst/>
          </a:prstGeom>
          <a:noFill/>
          <a:ln/>
        </p:spPr>
        <p:txBody>
          <a:bodyPr wrap="square" rtlCol="0" anchor="t"/>
          <a:lstStyle/>
          <a:p>
            <a:pPr marL="0" indent="0">
              <a:lnSpc>
                <a:spcPts val="1996"/>
              </a:lnSpc>
              <a:buNone/>
            </a:pPr>
            <a:r>
              <a:rPr lang="en-US" sz="1247" dirty="0">
                <a:solidFill>
                  <a:srgbClr val="DAD1E6"/>
                </a:solidFill>
                <a:latin typeface="Fira Sans" pitchFamily="34" charset="0"/>
                <a:ea typeface="Fira Sans" pitchFamily="34" charset="-122"/>
                <a:cs typeface="Fira Sans" pitchFamily="34" charset="-120"/>
              </a:rPr>
              <a:t>Once the model has been trained and validated, it can be deployed in a real-world scenario. This step involves integrating the model into a production environment, where it can be used to make predictions on new data. Continuous monitoring is essential to ensure the model's performance remains consistent over time, and necessary adjustments can be made to maintain its accuracy and reliability.</a:t>
            </a:r>
            <a:endParaRPr lang="en-US" sz="124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4720"/>
          </a:xfrm>
          <a:prstGeom prst="rect">
            <a:avLst/>
          </a:prstGeom>
          <a:solidFill>
            <a:srgbClr val="241631"/>
          </a:solidFill>
          <a:ln/>
        </p:spPr>
      </p:sp>
      <p:sp>
        <p:nvSpPr>
          <p:cNvPr id="4" name="Text 2"/>
          <p:cNvSpPr/>
          <p:nvPr/>
        </p:nvSpPr>
        <p:spPr>
          <a:xfrm>
            <a:off x="3247073" y="471011"/>
            <a:ext cx="6422231" cy="535305"/>
          </a:xfrm>
          <a:prstGeom prst="rect">
            <a:avLst/>
          </a:prstGeom>
          <a:noFill/>
          <a:ln/>
        </p:spPr>
        <p:txBody>
          <a:bodyPr wrap="none" rtlCol="0" anchor="t"/>
          <a:lstStyle/>
          <a:p>
            <a:pPr marL="0" indent="0">
              <a:lnSpc>
                <a:spcPts val="4215"/>
              </a:lnSpc>
              <a:buNone/>
            </a:pPr>
            <a:r>
              <a:rPr lang="en-US" sz="3372" b="1" dirty="0">
                <a:solidFill>
                  <a:srgbClr val="FF726D"/>
                </a:solidFill>
                <a:latin typeface="Inconsolata" pitchFamily="34" charset="0"/>
                <a:ea typeface="Inconsolata" pitchFamily="34" charset="-122"/>
                <a:cs typeface="Inconsolata" pitchFamily="34" charset="-120"/>
              </a:rPr>
              <a:t>Supervised Learning Algorithms</a:t>
            </a:r>
            <a:endParaRPr lang="en-US" sz="3372" dirty="0"/>
          </a:p>
        </p:txBody>
      </p:sp>
      <p:sp>
        <p:nvSpPr>
          <p:cNvPr id="5" name="Text 3"/>
          <p:cNvSpPr/>
          <p:nvPr/>
        </p:nvSpPr>
        <p:spPr>
          <a:xfrm>
            <a:off x="3247073" y="1348859"/>
            <a:ext cx="8136136" cy="1096328"/>
          </a:xfrm>
          <a:prstGeom prst="rect">
            <a:avLst/>
          </a:prstGeom>
          <a:noFill/>
          <a:ln/>
        </p:spPr>
        <p:txBody>
          <a:bodyPr wrap="square" rtlCol="0" anchor="t"/>
          <a:lstStyle/>
          <a:p>
            <a:pPr marL="0" indent="0">
              <a:lnSpc>
                <a:spcPts val="2158"/>
              </a:lnSpc>
              <a:buNone/>
            </a:pPr>
            <a:r>
              <a:rPr lang="en-US" sz="1349" dirty="0">
                <a:solidFill>
                  <a:srgbClr val="DAD1E6"/>
                </a:solidFill>
                <a:latin typeface="Fira Sans" pitchFamily="34" charset="0"/>
                <a:ea typeface="Fira Sans" pitchFamily="34" charset="-122"/>
                <a:cs typeface="Fira Sans" pitchFamily="34" charset="-120"/>
              </a:rPr>
              <a:t>Supervised learning is a fundamental approach in machine learning where the algorithm is trained on a labeled dataset, meaning the input data has corresponding target outputs or labels. The goal is for the model to learn patterns and relationships within the data in order to make accurate predictions on new, unseen data. Some of the most widely used supervised learning algorithms include:</a:t>
            </a:r>
            <a:endParaRPr lang="en-US" sz="1349" dirty="0"/>
          </a:p>
        </p:txBody>
      </p:sp>
      <p:sp>
        <p:nvSpPr>
          <p:cNvPr id="6" name="Text 4"/>
          <p:cNvSpPr/>
          <p:nvPr/>
        </p:nvSpPr>
        <p:spPr>
          <a:xfrm>
            <a:off x="3521035" y="2637830"/>
            <a:ext cx="7862173" cy="548164"/>
          </a:xfrm>
          <a:prstGeom prst="rect">
            <a:avLst/>
          </a:prstGeom>
          <a:noFill/>
          <a:ln/>
        </p:spPr>
        <p:txBody>
          <a:bodyPr wrap="square" rtlCol="0" anchor="t"/>
          <a:lstStyle/>
          <a:p>
            <a:pPr marL="342900" indent="-342900" algn="l">
              <a:lnSpc>
                <a:spcPts val="2158"/>
              </a:lnSpc>
              <a:buSzPct val="100000"/>
              <a:buFont typeface="+mj-lt"/>
              <a:buAutoNum type="arabicPeriod"/>
            </a:pPr>
            <a:r>
              <a:rPr lang="en-US" sz="1349" b="1" dirty="0">
                <a:solidFill>
                  <a:srgbClr val="DAD1E6"/>
                </a:solidFill>
                <a:latin typeface="Fira Sans" pitchFamily="34" charset="0"/>
                <a:ea typeface="Fira Sans" pitchFamily="34" charset="-122"/>
                <a:cs typeface="Fira Sans" pitchFamily="34" charset="-120"/>
              </a:rPr>
              <a:t>Linear Regression</a:t>
            </a:r>
            <a:r>
              <a:rPr lang="en-US" sz="1349" dirty="0">
                <a:solidFill>
                  <a:srgbClr val="DAD1E6"/>
                </a:solidFill>
                <a:latin typeface="Fira Sans" pitchFamily="34" charset="0"/>
                <a:ea typeface="Fira Sans" pitchFamily="34" charset="-122"/>
                <a:cs typeface="Fira Sans" pitchFamily="34" charset="-120"/>
              </a:rPr>
              <a:t> - Used to predict a continuous numerical output based on one or more input features. It finds the linear relationship between the inputs and output.</a:t>
            </a:r>
            <a:endParaRPr lang="en-US" sz="1349" dirty="0"/>
          </a:p>
        </p:txBody>
      </p:sp>
      <p:sp>
        <p:nvSpPr>
          <p:cNvPr id="7" name="Text 5"/>
          <p:cNvSpPr/>
          <p:nvPr/>
        </p:nvSpPr>
        <p:spPr>
          <a:xfrm>
            <a:off x="3521035" y="3254454"/>
            <a:ext cx="7862173" cy="822246"/>
          </a:xfrm>
          <a:prstGeom prst="rect">
            <a:avLst/>
          </a:prstGeom>
          <a:noFill/>
          <a:ln/>
        </p:spPr>
        <p:txBody>
          <a:bodyPr wrap="square" rtlCol="0" anchor="t"/>
          <a:lstStyle/>
          <a:p>
            <a:pPr marL="342900" indent="-342900" algn="l">
              <a:lnSpc>
                <a:spcPts val="2158"/>
              </a:lnSpc>
              <a:buSzPct val="100000"/>
              <a:buFont typeface="+mj-lt"/>
              <a:buAutoNum type="arabicPeriod" startAt="2"/>
            </a:pPr>
            <a:r>
              <a:rPr lang="en-US" sz="1349" b="1" dirty="0">
                <a:solidFill>
                  <a:srgbClr val="DAD1E6"/>
                </a:solidFill>
                <a:latin typeface="Fira Sans" pitchFamily="34" charset="0"/>
                <a:ea typeface="Fira Sans" pitchFamily="34" charset="-122"/>
                <a:cs typeface="Fira Sans" pitchFamily="34" charset="-120"/>
              </a:rPr>
              <a:t>Logistic Regression</a:t>
            </a:r>
            <a:r>
              <a:rPr lang="en-US" sz="1349" dirty="0">
                <a:solidFill>
                  <a:srgbClr val="DAD1E6"/>
                </a:solidFill>
                <a:latin typeface="Fira Sans" pitchFamily="34" charset="0"/>
                <a:ea typeface="Fira Sans" pitchFamily="34" charset="-122"/>
                <a:cs typeface="Fira Sans" pitchFamily="34" charset="-120"/>
              </a:rPr>
              <a:t> - Utilized for binary classification tasks, where the output is a categorical value such as 'true' or 'false', 'spam' or 'not spam'. It models the probability of the output belonging to a particular class.</a:t>
            </a:r>
            <a:endParaRPr lang="en-US" sz="1349" dirty="0"/>
          </a:p>
        </p:txBody>
      </p:sp>
      <p:sp>
        <p:nvSpPr>
          <p:cNvPr id="8" name="Text 6"/>
          <p:cNvSpPr/>
          <p:nvPr/>
        </p:nvSpPr>
        <p:spPr>
          <a:xfrm>
            <a:off x="3521035" y="4145161"/>
            <a:ext cx="7862173" cy="822246"/>
          </a:xfrm>
          <a:prstGeom prst="rect">
            <a:avLst/>
          </a:prstGeom>
          <a:noFill/>
          <a:ln/>
        </p:spPr>
        <p:txBody>
          <a:bodyPr wrap="square" rtlCol="0" anchor="t"/>
          <a:lstStyle/>
          <a:p>
            <a:pPr marL="342900" indent="-342900" algn="l">
              <a:lnSpc>
                <a:spcPts val="2158"/>
              </a:lnSpc>
              <a:buSzPct val="100000"/>
              <a:buFont typeface="+mj-lt"/>
              <a:buAutoNum type="arabicPeriod" startAt="3"/>
            </a:pPr>
            <a:r>
              <a:rPr lang="en-US" sz="1349" b="1" dirty="0">
                <a:solidFill>
                  <a:srgbClr val="DAD1E6"/>
                </a:solidFill>
                <a:latin typeface="Fira Sans" pitchFamily="34" charset="0"/>
                <a:ea typeface="Fira Sans" pitchFamily="34" charset="-122"/>
                <a:cs typeface="Fira Sans" pitchFamily="34" charset="-120"/>
              </a:rPr>
              <a:t>Decision Trees</a:t>
            </a:r>
            <a:r>
              <a:rPr lang="en-US" sz="1349" dirty="0">
                <a:solidFill>
                  <a:srgbClr val="DAD1E6"/>
                </a:solidFill>
                <a:latin typeface="Fira Sans" pitchFamily="34" charset="0"/>
                <a:ea typeface="Fira Sans" pitchFamily="34" charset="-122"/>
                <a:cs typeface="Fira Sans" pitchFamily="34" charset="-120"/>
              </a:rPr>
              <a:t> - A tree-like model that makes decisions based on a series of feature-based rules. It recursively partitions the data to find the most informative features that lead to accurate predictions.</a:t>
            </a:r>
            <a:endParaRPr lang="en-US" sz="1349" dirty="0"/>
          </a:p>
        </p:txBody>
      </p:sp>
      <p:sp>
        <p:nvSpPr>
          <p:cNvPr id="9" name="Text 7"/>
          <p:cNvSpPr/>
          <p:nvPr/>
        </p:nvSpPr>
        <p:spPr>
          <a:xfrm>
            <a:off x="3521035" y="5035867"/>
            <a:ext cx="7862173" cy="822246"/>
          </a:xfrm>
          <a:prstGeom prst="rect">
            <a:avLst/>
          </a:prstGeom>
          <a:noFill/>
          <a:ln/>
        </p:spPr>
        <p:txBody>
          <a:bodyPr wrap="square" rtlCol="0" anchor="t"/>
          <a:lstStyle/>
          <a:p>
            <a:pPr marL="342900" indent="-342900" algn="l">
              <a:lnSpc>
                <a:spcPts val="2158"/>
              </a:lnSpc>
              <a:buSzPct val="100000"/>
              <a:buFont typeface="+mj-lt"/>
              <a:buAutoNum type="arabicPeriod" startAt="4"/>
            </a:pPr>
            <a:r>
              <a:rPr lang="en-US" sz="1349" b="1" dirty="0">
                <a:solidFill>
                  <a:srgbClr val="DAD1E6"/>
                </a:solidFill>
                <a:latin typeface="Fira Sans" pitchFamily="34" charset="0"/>
                <a:ea typeface="Fira Sans" pitchFamily="34" charset="-122"/>
                <a:cs typeface="Fira Sans" pitchFamily="34" charset="-120"/>
              </a:rPr>
              <a:t>Support Vector Machines (SVMs)</a:t>
            </a:r>
            <a:r>
              <a:rPr lang="en-US" sz="1349" dirty="0">
                <a:solidFill>
                  <a:srgbClr val="DAD1E6"/>
                </a:solidFill>
                <a:latin typeface="Fira Sans" pitchFamily="34" charset="0"/>
                <a:ea typeface="Fira Sans" pitchFamily="34" charset="-122"/>
                <a:cs typeface="Fira Sans" pitchFamily="34" charset="-120"/>
              </a:rPr>
              <a:t> - A powerful algorithm that can perform both classification and regression tasks. It finds the optimal hyperplane that best separates different classes of data with the largest margin.</a:t>
            </a:r>
            <a:endParaRPr lang="en-US" sz="1349" dirty="0"/>
          </a:p>
        </p:txBody>
      </p:sp>
      <p:sp>
        <p:nvSpPr>
          <p:cNvPr id="10" name="Text 8"/>
          <p:cNvSpPr/>
          <p:nvPr/>
        </p:nvSpPr>
        <p:spPr>
          <a:xfrm>
            <a:off x="3521035" y="5926574"/>
            <a:ext cx="7862173" cy="548164"/>
          </a:xfrm>
          <a:prstGeom prst="rect">
            <a:avLst/>
          </a:prstGeom>
          <a:noFill/>
          <a:ln/>
        </p:spPr>
        <p:txBody>
          <a:bodyPr wrap="square" rtlCol="0" anchor="t"/>
          <a:lstStyle/>
          <a:p>
            <a:pPr marL="342900" indent="-342900" algn="l">
              <a:lnSpc>
                <a:spcPts val="2158"/>
              </a:lnSpc>
              <a:buSzPct val="100000"/>
              <a:buFont typeface="+mj-lt"/>
              <a:buAutoNum type="arabicPeriod" startAt="5"/>
            </a:pPr>
            <a:r>
              <a:rPr lang="en-US" sz="1349" b="1" dirty="0">
                <a:solidFill>
                  <a:srgbClr val="DAD1E6"/>
                </a:solidFill>
                <a:latin typeface="Fira Sans" pitchFamily="34" charset="0"/>
                <a:ea typeface="Fira Sans" pitchFamily="34" charset="-122"/>
                <a:cs typeface="Fira Sans" pitchFamily="34" charset="-120"/>
              </a:rPr>
              <a:t>K-Nearest Neighbors (KNN)</a:t>
            </a:r>
            <a:r>
              <a:rPr lang="en-US" sz="1349" dirty="0">
                <a:solidFill>
                  <a:srgbClr val="DAD1E6"/>
                </a:solidFill>
                <a:latin typeface="Fira Sans" pitchFamily="34" charset="0"/>
                <a:ea typeface="Fira Sans" pitchFamily="34" charset="-122"/>
                <a:cs typeface="Fira Sans" pitchFamily="34" charset="-120"/>
              </a:rPr>
              <a:t> - A non-parametric method that classifies new data points based on the labels of the K closest training examples in the feature space.</a:t>
            </a:r>
            <a:endParaRPr lang="en-US" sz="1349" dirty="0"/>
          </a:p>
        </p:txBody>
      </p:sp>
      <p:sp>
        <p:nvSpPr>
          <p:cNvPr id="11" name="Text 9"/>
          <p:cNvSpPr/>
          <p:nvPr/>
        </p:nvSpPr>
        <p:spPr>
          <a:xfrm>
            <a:off x="3247073" y="6667381"/>
            <a:ext cx="8136136" cy="1096328"/>
          </a:xfrm>
          <a:prstGeom prst="rect">
            <a:avLst/>
          </a:prstGeom>
          <a:noFill/>
          <a:ln/>
        </p:spPr>
        <p:txBody>
          <a:bodyPr wrap="square" rtlCol="0" anchor="t"/>
          <a:lstStyle/>
          <a:p>
            <a:pPr marL="0" indent="0">
              <a:lnSpc>
                <a:spcPts val="2158"/>
              </a:lnSpc>
              <a:buNone/>
            </a:pPr>
            <a:r>
              <a:rPr lang="en-US" sz="1349" dirty="0">
                <a:solidFill>
                  <a:srgbClr val="DAD1E6"/>
                </a:solidFill>
                <a:latin typeface="Fira Sans" pitchFamily="34" charset="0"/>
                <a:ea typeface="Fira Sans" pitchFamily="34" charset="-122"/>
                <a:cs typeface="Fira Sans" pitchFamily="34" charset="-120"/>
              </a:rPr>
              <a:t>These algorithms each have their own strengths, weaknesses, and use cases, and are frequently used as starting points for many supervised learning problems. The choice of algorithm depends on factors like the size and complexity of the dataset, the nature of the problem (regression or classification), and the level of interpretability required.</a:t>
            </a:r>
            <a:endParaRPr lang="en-US" sz="134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235518" y="589717"/>
            <a:ext cx="8553569" cy="668298"/>
          </a:xfrm>
          <a:prstGeom prst="rect">
            <a:avLst/>
          </a:prstGeom>
          <a:noFill/>
          <a:ln/>
        </p:spPr>
        <p:txBody>
          <a:bodyPr wrap="none" rtlCol="0" anchor="t"/>
          <a:lstStyle/>
          <a:p>
            <a:pPr marL="0" indent="0">
              <a:lnSpc>
                <a:spcPts val="5263"/>
              </a:lnSpc>
              <a:buNone/>
            </a:pPr>
            <a:r>
              <a:rPr lang="en-US" sz="4210" b="1" dirty="0">
                <a:solidFill>
                  <a:srgbClr val="FF726D"/>
                </a:solidFill>
                <a:latin typeface="Inconsolata" pitchFamily="34" charset="0"/>
                <a:ea typeface="Inconsolata" pitchFamily="34" charset="-122"/>
                <a:cs typeface="Inconsolata" pitchFamily="34" charset="-120"/>
              </a:rPr>
              <a:t>Unsupervised Learning Algorithms</a:t>
            </a:r>
            <a:endParaRPr lang="en-US" sz="4210" dirty="0"/>
          </a:p>
        </p:txBody>
      </p:sp>
      <p:sp>
        <p:nvSpPr>
          <p:cNvPr id="5" name="Text 3"/>
          <p:cNvSpPr/>
          <p:nvPr/>
        </p:nvSpPr>
        <p:spPr>
          <a:xfrm>
            <a:off x="2235518" y="1685687"/>
            <a:ext cx="10159365" cy="2052399"/>
          </a:xfrm>
          <a:prstGeom prst="rect">
            <a:avLst/>
          </a:prstGeom>
          <a:noFill/>
          <a:ln/>
        </p:spPr>
        <p:txBody>
          <a:bodyPr wrap="square" rtlCol="0" anchor="t"/>
          <a:lstStyle/>
          <a:p>
            <a:pPr marL="0" indent="0">
              <a:lnSpc>
                <a:spcPts val="2695"/>
              </a:lnSpc>
              <a:buNone/>
            </a:pPr>
            <a:r>
              <a:rPr lang="en-US" sz="1684" dirty="0">
                <a:solidFill>
                  <a:srgbClr val="DAD1E6"/>
                </a:solidFill>
                <a:latin typeface="Fira Sans" pitchFamily="34" charset="0"/>
                <a:ea typeface="Fira Sans" pitchFamily="34" charset="-122"/>
                <a:cs typeface="Fira Sans" pitchFamily="34" charset="-120"/>
              </a:rPr>
              <a:t>Unsupervised learning is a powerful technique in machine learning that allows algorithms to identify hidden patterns and structures in data without the need for labeled or pre-defined outcomes. These algorithms are particularly useful when working with large, complex datasets where the relationships between variables are not well-understood. By leveraging unsupervised methods, researchers and data scientists can uncover insights and discover new knowledge that may be difficult to detect through more traditional, supervised approaches.</a:t>
            </a:r>
            <a:endParaRPr lang="en-US" sz="1684" dirty="0"/>
          </a:p>
        </p:txBody>
      </p:sp>
      <p:sp>
        <p:nvSpPr>
          <p:cNvPr id="6" name="Text 4"/>
          <p:cNvSpPr/>
          <p:nvPr/>
        </p:nvSpPr>
        <p:spPr>
          <a:xfrm>
            <a:off x="2235518" y="3978593"/>
            <a:ext cx="10159365" cy="1710333"/>
          </a:xfrm>
          <a:prstGeom prst="rect">
            <a:avLst/>
          </a:prstGeom>
          <a:noFill/>
          <a:ln/>
        </p:spPr>
        <p:txBody>
          <a:bodyPr wrap="square" rtlCol="0" anchor="t"/>
          <a:lstStyle/>
          <a:p>
            <a:pPr marL="0" indent="0">
              <a:lnSpc>
                <a:spcPts val="2695"/>
              </a:lnSpc>
              <a:buNone/>
            </a:pPr>
            <a:r>
              <a:rPr lang="en-US" sz="1684" dirty="0">
                <a:solidFill>
                  <a:srgbClr val="DAD1E6"/>
                </a:solidFill>
                <a:latin typeface="Fira Sans" pitchFamily="34" charset="0"/>
                <a:ea typeface="Fira Sans" pitchFamily="34" charset="-122"/>
                <a:cs typeface="Fira Sans" pitchFamily="34" charset="-120"/>
              </a:rPr>
              <a:t>Some of the most commonly used unsupervised learning algorithms include </a:t>
            </a:r>
            <a:r>
              <a:rPr lang="en-US" sz="1684" b="1" dirty="0">
                <a:solidFill>
                  <a:srgbClr val="DAD1E6"/>
                </a:solidFill>
                <a:latin typeface="Fira Sans" pitchFamily="34" charset="0"/>
                <a:ea typeface="Fira Sans" pitchFamily="34" charset="-122"/>
                <a:cs typeface="Fira Sans" pitchFamily="34" charset="-120"/>
              </a:rPr>
              <a:t>k-means clustering</a:t>
            </a:r>
            <a:r>
              <a:rPr lang="en-US" sz="1684" dirty="0">
                <a:solidFill>
                  <a:srgbClr val="DAD1E6"/>
                </a:solidFill>
                <a:latin typeface="Fira Sans" pitchFamily="34" charset="0"/>
                <a:ea typeface="Fira Sans" pitchFamily="34" charset="-122"/>
                <a:cs typeface="Fira Sans" pitchFamily="34" charset="-120"/>
              </a:rPr>
              <a:t>, which groups data points into distinct clusters based on their similarity; </a:t>
            </a:r>
            <a:r>
              <a:rPr lang="en-US" sz="1684" b="1" dirty="0">
                <a:solidFill>
                  <a:srgbClr val="DAD1E6"/>
                </a:solidFill>
                <a:latin typeface="Fira Sans" pitchFamily="34" charset="0"/>
                <a:ea typeface="Fira Sans" pitchFamily="34" charset="-122"/>
                <a:cs typeface="Fira Sans" pitchFamily="34" charset="-120"/>
              </a:rPr>
              <a:t>principal component analysis (PCA)</a:t>
            </a:r>
            <a:r>
              <a:rPr lang="en-US" sz="1684" dirty="0">
                <a:solidFill>
                  <a:srgbClr val="DAD1E6"/>
                </a:solidFill>
                <a:latin typeface="Fira Sans" pitchFamily="34" charset="0"/>
                <a:ea typeface="Fira Sans" pitchFamily="34" charset="-122"/>
                <a:cs typeface="Fira Sans" pitchFamily="34" charset="-120"/>
              </a:rPr>
              <a:t>, which identifies the most important features or dimensions that explain the majority of the variance in a dataset; and </a:t>
            </a:r>
            <a:r>
              <a:rPr lang="en-US" sz="1684" b="1" dirty="0">
                <a:solidFill>
                  <a:srgbClr val="DAD1E6"/>
                </a:solidFill>
                <a:latin typeface="Fira Sans" pitchFamily="34" charset="0"/>
                <a:ea typeface="Fira Sans" pitchFamily="34" charset="-122"/>
                <a:cs typeface="Fira Sans" pitchFamily="34" charset="-120"/>
              </a:rPr>
              <a:t>self-organizing maps (SOMs)</a:t>
            </a:r>
            <a:r>
              <a:rPr lang="en-US" sz="1684" dirty="0">
                <a:solidFill>
                  <a:srgbClr val="DAD1E6"/>
                </a:solidFill>
                <a:latin typeface="Fira Sans" pitchFamily="34" charset="0"/>
                <a:ea typeface="Fira Sans" pitchFamily="34" charset="-122"/>
                <a:cs typeface="Fira Sans" pitchFamily="34" charset="-120"/>
              </a:rPr>
              <a:t>, which create a low-dimensional, discretized representation of the input space, allowing for the visualization and exploration of complex, high-dimensional data.</a:t>
            </a:r>
            <a:endParaRPr lang="en-US" sz="1684" dirty="0"/>
          </a:p>
        </p:txBody>
      </p:sp>
      <p:sp>
        <p:nvSpPr>
          <p:cNvPr id="7" name="Text 5"/>
          <p:cNvSpPr/>
          <p:nvPr/>
        </p:nvSpPr>
        <p:spPr>
          <a:xfrm>
            <a:off x="2235518" y="5929432"/>
            <a:ext cx="10159365" cy="1710333"/>
          </a:xfrm>
          <a:prstGeom prst="rect">
            <a:avLst/>
          </a:prstGeom>
          <a:noFill/>
          <a:ln/>
        </p:spPr>
        <p:txBody>
          <a:bodyPr wrap="square" rtlCol="0" anchor="t"/>
          <a:lstStyle/>
          <a:p>
            <a:pPr marL="0" indent="0">
              <a:lnSpc>
                <a:spcPts val="2695"/>
              </a:lnSpc>
              <a:buNone/>
            </a:pPr>
            <a:r>
              <a:rPr lang="en-US" sz="1684" dirty="0">
                <a:solidFill>
                  <a:srgbClr val="DAD1E6"/>
                </a:solidFill>
                <a:latin typeface="Fira Sans" pitchFamily="34" charset="0"/>
                <a:ea typeface="Fira Sans" pitchFamily="34" charset="-122"/>
                <a:cs typeface="Fira Sans" pitchFamily="34" charset="-120"/>
              </a:rPr>
              <a:t>These algorithms have a wide range of applications, from </a:t>
            </a:r>
            <a:r>
              <a:rPr lang="en-US" sz="1684" b="1" dirty="0">
                <a:solidFill>
                  <a:srgbClr val="DAD1E6"/>
                </a:solidFill>
                <a:latin typeface="Fira Sans" pitchFamily="34" charset="0"/>
                <a:ea typeface="Fira Sans" pitchFamily="34" charset="-122"/>
                <a:cs typeface="Fira Sans" pitchFamily="34" charset="-120"/>
              </a:rPr>
              <a:t>customer segmentation</a:t>
            </a:r>
            <a:r>
              <a:rPr lang="en-US" sz="1684" dirty="0">
                <a:solidFill>
                  <a:srgbClr val="DAD1E6"/>
                </a:solidFill>
                <a:latin typeface="Fira Sans" pitchFamily="34" charset="0"/>
                <a:ea typeface="Fira Sans" pitchFamily="34" charset="-122"/>
                <a:cs typeface="Fira Sans" pitchFamily="34" charset="-120"/>
              </a:rPr>
              <a:t> in marketing to </a:t>
            </a:r>
            <a:r>
              <a:rPr lang="en-US" sz="1684" b="1" dirty="0">
                <a:solidFill>
                  <a:srgbClr val="DAD1E6"/>
                </a:solidFill>
                <a:latin typeface="Fira Sans" pitchFamily="34" charset="0"/>
                <a:ea typeface="Fira Sans" pitchFamily="34" charset="-122"/>
                <a:cs typeface="Fira Sans" pitchFamily="34" charset="-120"/>
              </a:rPr>
              <a:t>anomaly detection</a:t>
            </a:r>
            <a:r>
              <a:rPr lang="en-US" sz="1684" dirty="0">
                <a:solidFill>
                  <a:srgbClr val="DAD1E6"/>
                </a:solidFill>
                <a:latin typeface="Fira Sans" pitchFamily="34" charset="0"/>
                <a:ea typeface="Fira Sans" pitchFamily="34" charset="-122"/>
                <a:cs typeface="Fira Sans" pitchFamily="34" charset="-120"/>
              </a:rPr>
              <a:t> in cybersecurity, and from </a:t>
            </a:r>
            <a:r>
              <a:rPr lang="en-US" sz="1684" b="1" dirty="0">
                <a:solidFill>
                  <a:srgbClr val="DAD1E6"/>
                </a:solidFill>
                <a:latin typeface="Fira Sans" pitchFamily="34" charset="0"/>
                <a:ea typeface="Fira Sans" pitchFamily="34" charset="-122"/>
                <a:cs typeface="Fira Sans" pitchFamily="34" charset="-120"/>
              </a:rPr>
              <a:t>image recognition</a:t>
            </a:r>
            <a:r>
              <a:rPr lang="en-US" sz="1684" dirty="0">
                <a:solidFill>
                  <a:srgbClr val="DAD1E6"/>
                </a:solidFill>
                <a:latin typeface="Fira Sans" pitchFamily="34" charset="0"/>
                <a:ea typeface="Fira Sans" pitchFamily="34" charset="-122"/>
                <a:cs typeface="Fira Sans" pitchFamily="34" charset="-120"/>
              </a:rPr>
              <a:t> to </a:t>
            </a:r>
            <a:r>
              <a:rPr lang="en-US" sz="1684" b="1" dirty="0">
                <a:solidFill>
                  <a:srgbClr val="DAD1E6"/>
                </a:solidFill>
                <a:latin typeface="Fira Sans" pitchFamily="34" charset="0"/>
                <a:ea typeface="Fira Sans" pitchFamily="34" charset="-122"/>
                <a:cs typeface="Fira Sans" pitchFamily="34" charset="-120"/>
              </a:rPr>
              <a:t>natural language processing</a:t>
            </a:r>
            <a:r>
              <a:rPr lang="en-US" sz="1684" dirty="0">
                <a:solidFill>
                  <a:srgbClr val="DAD1E6"/>
                </a:solidFill>
                <a:latin typeface="Fira Sans" pitchFamily="34" charset="0"/>
                <a:ea typeface="Fira Sans" pitchFamily="34" charset="-122"/>
                <a:cs typeface="Fira Sans" pitchFamily="34" charset="-120"/>
              </a:rPr>
              <a:t>. By uncovering hidden patterns and relationships, unsupervised learning can provide valuable insights that can drive innovation, improve decision-making, and lead to new discoveries across a variety of industries and domains.</a:t>
            </a:r>
            <a:endParaRPr lang="en-US" sz="168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28769" y="1527453"/>
            <a:ext cx="6077069" cy="523994"/>
          </a:xfrm>
          <a:prstGeom prst="rect">
            <a:avLst/>
          </a:prstGeom>
          <a:noFill/>
          <a:ln/>
        </p:spPr>
        <p:txBody>
          <a:bodyPr wrap="none" rtlCol="0" anchor="t"/>
          <a:lstStyle/>
          <a:p>
            <a:pPr marL="0" indent="0">
              <a:lnSpc>
                <a:spcPts val="4126"/>
              </a:lnSpc>
              <a:buNone/>
            </a:pPr>
            <a:r>
              <a:rPr lang="en-US" sz="3301" b="1" dirty="0">
                <a:solidFill>
                  <a:srgbClr val="FF726D"/>
                </a:solidFill>
                <a:latin typeface="Inconsolata" pitchFamily="34" charset="0"/>
                <a:ea typeface="Inconsolata" pitchFamily="34" charset="-122"/>
                <a:cs typeface="Inconsolata" pitchFamily="34" charset="-120"/>
              </a:rPr>
              <a:t>Convolutional Neural Networks</a:t>
            </a:r>
            <a:endParaRPr lang="en-US" sz="3301" dirty="0"/>
          </a:p>
        </p:txBody>
      </p:sp>
      <p:sp>
        <p:nvSpPr>
          <p:cNvPr id="6" name="Text 3"/>
          <p:cNvSpPr/>
          <p:nvPr/>
        </p:nvSpPr>
        <p:spPr>
          <a:xfrm>
            <a:off x="628769" y="2302907"/>
            <a:ext cx="7886462" cy="1072515"/>
          </a:xfrm>
          <a:prstGeom prst="rect">
            <a:avLst/>
          </a:prstGeom>
          <a:noFill/>
          <a:ln/>
        </p:spPr>
        <p:txBody>
          <a:bodyPr wrap="square" rtlCol="0" anchor="t"/>
          <a:lstStyle/>
          <a:p>
            <a:pPr marL="0" indent="0">
              <a:lnSpc>
                <a:spcPts val="2113"/>
              </a:lnSpc>
              <a:buNone/>
            </a:pPr>
            <a:r>
              <a:rPr lang="en-US" sz="1320" dirty="0">
                <a:solidFill>
                  <a:srgbClr val="DAD1E6"/>
                </a:solidFill>
                <a:latin typeface="Fira Sans" pitchFamily="34" charset="0"/>
                <a:ea typeface="Fira Sans" pitchFamily="34" charset="-122"/>
                <a:cs typeface="Fira Sans" pitchFamily="34" charset="-120"/>
              </a:rPr>
              <a:t>Convolutional Neural Networks (CNNs) are a powerful type of deep learning architecture that have revolutionized the field of computer vision. Unlike traditional neural networks that operate on flat, one-dimensional inputs, CNNs are designed to effectively process two-dimensional image data by leveraging the spatial and local dependencies within the input.</a:t>
            </a:r>
            <a:endParaRPr lang="en-US" sz="1320" dirty="0"/>
          </a:p>
        </p:txBody>
      </p:sp>
      <p:sp>
        <p:nvSpPr>
          <p:cNvPr id="7" name="Text 4"/>
          <p:cNvSpPr/>
          <p:nvPr/>
        </p:nvSpPr>
        <p:spPr>
          <a:xfrm>
            <a:off x="628769" y="3564017"/>
            <a:ext cx="7886462" cy="1608773"/>
          </a:xfrm>
          <a:prstGeom prst="rect">
            <a:avLst/>
          </a:prstGeom>
          <a:noFill/>
          <a:ln/>
        </p:spPr>
        <p:txBody>
          <a:bodyPr wrap="square" rtlCol="0" anchor="t"/>
          <a:lstStyle/>
          <a:p>
            <a:pPr marL="0" indent="0">
              <a:lnSpc>
                <a:spcPts val="2113"/>
              </a:lnSpc>
              <a:buNone/>
            </a:pPr>
            <a:r>
              <a:rPr lang="en-US" sz="1320" dirty="0">
                <a:solidFill>
                  <a:srgbClr val="DAD1E6"/>
                </a:solidFill>
                <a:latin typeface="Fira Sans" pitchFamily="34" charset="0"/>
                <a:ea typeface="Fira Sans" pitchFamily="34" charset="-122"/>
                <a:cs typeface="Fira Sans" pitchFamily="34" charset="-120"/>
              </a:rPr>
              <a:t>The core components of a CNN include convolutional layers, pooling layers, and fully connected layers. The convolutional layers apply a set of learnable filters to the input image, extracting local features such as edges, shapes, and textures. The pooling layers then downsample the feature maps, reducing the spatial dimensions and extracting the most salient features. Finally, the fully connected layers combine these high-level features to make the final predictions, such as image classification or object detection.</a:t>
            </a:r>
            <a:endParaRPr lang="en-US" sz="1320" dirty="0"/>
          </a:p>
        </p:txBody>
      </p:sp>
      <p:sp>
        <p:nvSpPr>
          <p:cNvPr id="8" name="Text 5"/>
          <p:cNvSpPr/>
          <p:nvPr/>
        </p:nvSpPr>
        <p:spPr>
          <a:xfrm>
            <a:off x="628769" y="5361384"/>
            <a:ext cx="7886462" cy="1340644"/>
          </a:xfrm>
          <a:prstGeom prst="rect">
            <a:avLst/>
          </a:prstGeom>
          <a:noFill/>
          <a:ln/>
        </p:spPr>
        <p:txBody>
          <a:bodyPr wrap="square" rtlCol="0" anchor="t"/>
          <a:lstStyle/>
          <a:p>
            <a:pPr marL="0" indent="0">
              <a:lnSpc>
                <a:spcPts val="2113"/>
              </a:lnSpc>
              <a:buNone/>
            </a:pPr>
            <a:r>
              <a:rPr lang="en-US" sz="1320" dirty="0">
                <a:solidFill>
                  <a:srgbClr val="DAD1E6"/>
                </a:solidFill>
                <a:latin typeface="Fira Sans" pitchFamily="34" charset="0"/>
                <a:ea typeface="Fira Sans" pitchFamily="34" charset="-122"/>
                <a:cs typeface="Fira Sans" pitchFamily="34" charset="-120"/>
              </a:rPr>
              <a:t>One of the key advantages of CNNs is their ability to learn hierarchical representations of the input data, where lower-level features are combined to form more complex, higher-level features. This architecture allows CNNs to effectively capture the intricate patterns and structures present in images, making them highly successful in a wide range of computer vision tasks, including image recognition, object detection, semantic segmentation, and more.</a:t>
            </a:r>
            <a:endParaRPr lang="en-US" sz="13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624"/>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44000" y="0"/>
            <a:ext cx="5486400" cy="8231624"/>
          </a:xfrm>
          <a:prstGeom prst="rect">
            <a:avLst/>
          </a:prstGeom>
        </p:spPr>
      </p:pic>
      <p:sp>
        <p:nvSpPr>
          <p:cNvPr id="5" name="Text 2"/>
          <p:cNvSpPr/>
          <p:nvPr/>
        </p:nvSpPr>
        <p:spPr>
          <a:xfrm>
            <a:off x="812840" y="596027"/>
            <a:ext cx="6773228" cy="677466"/>
          </a:xfrm>
          <a:prstGeom prst="rect">
            <a:avLst/>
          </a:prstGeom>
          <a:noFill/>
          <a:ln/>
        </p:spPr>
        <p:txBody>
          <a:bodyPr wrap="none" rtlCol="0" anchor="t"/>
          <a:lstStyle/>
          <a:p>
            <a:pPr marL="0" indent="0">
              <a:lnSpc>
                <a:spcPts val="5334"/>
              </a:lnSpc>
              <a:buNone/>
            </a:pPr>
            <a:r>
              <a:rPr lang="en-US" sz="4267" b="1" dirty="0">
                <a:solidFill>
                  <a:srgbClr val="FF726D"/>
                </a:solidFill>
                <a:latin typeface="Inconsolata" pitchFamily="34" charset="0"/>
                <a:ea typeface="Inconsolata" pitchFamily="34" charset="-122"/>
                <a:cs typeface="Inconsolata" pitchFamily="34" charset="-120"/>
              </a:rPr>
              <a:t>Recurrent Neural Networks</a:t>
            </a:r>
            <a:endParaRPr lang="en-US" sz="4267" dirty="0"/>
          </a:p>
        </p:txBody>
      </p:sp>
      <p:sp>
        <p:nvSpPr>
          <p:cNvPr id="6" name="Text 3"/>
          <p:cNvSpPr/>
          <p:nvPr/>
        </p:nvSpPr>
        <p:spPr>
          <a:xfrm>
            <a:off x="812840" y="1598652"/>
            <a:ext cx="7518321" cy="2774633"/>
          </a:xfrm>
          <a:prstGeom prst="rect">
            <a:avLst/>
          </a:prstGeom>
          <a:noFill/>
          <a:ln/>
        </p:spPr>
        <p:txBody>
          <a:bodyPr wrap="square" rtlCol="0" anchor="t"/>
          <a:lstStyle/>
          <a:p>
            <a:pPr marL="0" indent="0">
              <a:lnSpc>
                <a:spcPts val="2731"/>
              </a:lnSpc>
              <a:buNone/>
            </a:pPr>
            <a:r>
              <a:rPr lang="en-US" sz="1707" dirty="0">
                <a:solidFill>
                  <a:srgbClr val="DAD1E6"/>
                </a:solidFill>
                <a:latin typeface="Fira Sans" pitchFamily="34" charset="0"/>
                <a:ea typeface="Fira Sans" pitchFamily="34" charset="-122"/>
                <a:cs typeface="Fira Sans" pitchFamily="34" charset="-120"/>
              </a:rPr>
              <a:t>Recurrent Neural Networks (RNNs) are a powerful class of neural networks that are specifically designed to handle sequential data, such as text, speech, and time series. Unlike traditional feedforward neural networks, RNNs have a unique ability to maintain a hidden state that allows them to capture the dynamic relationships within a sequence. This makes them particularly useful for tasks like language modeling, machine translation, and speech recognition, where the order and context of the input data are crucial.</a:t>
            </a:r>
            <a:endParaRPr lang="en-US" sz="1707" dirty="0"/>
          </a:p>
        </p:txBody>
      </p:sp>
      <p:sp>
        <p:nvSpPr>
          <p:cNvPr id="7" name="Text 4"/>
          <p:cNvSpPr/>
          <p:nvPr/>
        </p:nvSpPr>
        <p:spPr>
          <a:xfrm>
            <a:off x="812840" y="4617125"/>
            <a:ext cx="7518321" cy="2427803"/>
          </a:xfrm>
          <a:prstGeom prst="rect">
            <a:avLst/>
          </a:prstGeom>
          <a:noFill/>
          <a:ln/>
        </p:spPr>
        <p:txBody>
          <a:bodyPr wrap="square" rtlCol="0" anchor="t"/>
          <a:lstStyle/>
          <a:p>
            <a:pPr marL="0" indent="0">
              <a:lnSpc>
                <a:spcPts val="2731"/>
              </a:lnSpc>
              <a:buNone/>
            </a:pPr>
            <a:r>
              <a:rPr lang="en-US" sz="1707" dirty="0">
                <a:solidFill>
                  <a:srgbClr val="DAD1E6"/>
                </a:solidFill>
                <a:latin typeface="Fira Sans" pitchFamily="34" charset="0"/>
                <a:ea typeface="Fira Sans" pitchFamily="34" charset="-122"/>
                <a:cs typeface="Fira Sans" pitchFamily="34" charset="-120"/>
              </a:rPr>
              <a:t>The key feature of RNNs is their recurrent connections, which allow the network to process input data one element at a time, while maintaining a hidden state that is updated at each time step. This hidden state acts as a memory, enabling the network to incorporate information from previous inputs into the current output. This allows RNNs to model complex, long-term dependencies in sequential data, which is a significant advantage over traditional feedforward networks.</a:t>
            </a:r>
            <a:endParaRPr lang="en-US" sz="1707" dirty="0"/>
          </a:p>
        </p:txBody>
      </p:sp>
      <p:sp>
        <p:nvSpPr>
          <p:cNvPr id="8" name="Text 5"/>
          <p:cNvSpPr/>
          <p:nvPr/>
        </p:nvSpPr>
        <p:spPr>
          <a:xfrm>
            <a:off x="812840" y="7288768"/>
            <a:ext cx="7518321" cy="346829"/>
          </a:xfrm>
          <a:prstGeom prst="rect">
            <a:avLst/>
          </a:prstGeom>
          <a:noFill/>
          <a:ln/>
        </p:spPr>
        <p:txBody>
          <a:bodyPr wrap="none" rtlCol="0" anchor="t"/>
          <a:lstStyle/>
          <a:p>
            <a:pPr marL="0" indent="0">
              <a:lnSpc>
                <a:spcPts val="2731"/>
              </a:lnSpc>
              <a:buNone/>
            </a:pPr>
            <a:endParaRPr lang="en-US" sz="170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10075545"/>
          </a:xfrm>
          <a:prstGeom prst="rect">
            <a:avLst/>
          </a:prstGeom>
          <a:solidFill>
            <a:srgbClr val="241631"/>
          </a:solidFill>
          <a:ln/>
        </p:spPr>
      </p:sp>
      <p:sp>
        <p:nvSpPr>
          <p:cNvPr id="4" name="Text 2"/>
          <p:cNvSpPr/>
          <p:nvPr/>
        </p:nvSpPr>
        <p:spPr>
          <a:xfrm>
            <a:off x="3621167" y="427673"/>
            <a:ext cx="524803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Deep Learning Architectures</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2307193" cy="1425893"/>
          </a:xfrm>
          <a:prstGeom prst="rect">
            <a:avLst/>
          </a:prstGeom>
        </p:spPr>
      </p:pic>
      <p:sp>
        <p:nvSpPr>
          <p:cNvPr id="6" name="Text 3"/>
          <p:cNvSpPr/>
          <p:nvPr/>
        </p:nvSpPr>
        <p:spPr>
          <a:xfrm>
            <a:off x="3621167" y="2844879"/>
            <a:ext cx="2307193" cy="486013"/>
          </a:xfrm>
          <a:prstGeom prst="rect">
            <a:avLst/>
          </a:prstGeom>
          <a:noFill/>
          <a:ln/>
        </p:spPr>
        <p:txBody>
          <a:bodyPr wrap="squar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Convolutional Neural Networks</a:t>
            </a:r>
            <a:endParaRPr lang="en-US" sz="1531" dirty="0"/>
          </a:p>
        </p:txBody>
      </p:sp>
      <p:sp>
        <p:nvSpPr>
          <p:cNvPr id="7" name="Text 4"/>
          <p:cNvSpPr/>
          <p:nvPr/>
        </p:nvSpPr>
        <p:spPr>
          <a:xfrm>
            <a:off x="3621167" y="3424118"/>
            <a:ext cx="2307193" cy="522315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Convolutional Neural Networks (CNNs) are a powerful deep learning architecture that have revolutionized the field of computer vision. CNNs are inspired by the human visual system, with specialized layers that extract and learn hierarchical visual features from raw image data. Through a series of convolutional, pooling, and fully connected layers, CNNs can effectively recognize and classify objects, faces, scenes, and more. The local connectivity and weight sharing in CNNs make them highly efficient and scalable, allowing them to handle large and complex visual datasets with remarkable accuracy.</a:t>
            </a:r>
            <a:endParaRPr lang="en-US" sz="1225" dirty="0"/>
          </a:p>
        </p:txBody>
      </p:sp>
      <p:pic>
        <p:nvPicPr>
          <p:cNvPr id="8" name="Image 1" descr="preencoded.png"/>
          <p:cNvPicPr>
            <a:picLocks noChangeAspect="1"/>
          </p:cNvPicPr>
          <p:nvPr/>
        </p:nvPicPr>
        <p:blipFill>
          <a:blip r:embed="rId4"/>
          <a:stretch>
            <a:fillRect/>
          </a:stretch>
        </p:blipFill>
        <p:spPr>
          <a:xfrm>
            <a:off x="6161603" y="1224677"/>
            <a:ext cx="2307193" cy="1425893"/>
          </a:xfrm>
          <a:prstGeom prst="rect">
            <a:avLst/>
          </a:prstGeom>
        </p:spPr>
      </p:pic>
      <p:sp>
        <p:nvSpPr>
          <p:cNvPr id="9" name="Text 5"/>
          <p:cNvSpPr/>
          <p:nvPr/>
        </p:nvSpPr>
        <p:spPr>
          <a:xfrm>
            <a:off x="6161603" y="2844879"/>
            <a:ext cx="2307193" cy="486013"/>
          </a:xfrm>
          <a:prstGeom prst="rect">
            <a:avLst/>
          </a:prstGeom>
          <a:noFill/>
          <a:ln/>
        </p:spPr>
        <p:txBody>
          <a:bodyPr wrap="squar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Recurrent Neural Networks</a:t>
            </a:r>
            <a:endParaRPr lang="en-US" sz="1531" dirty="0"/>
          </a:p>
        </p:txBody>
      </p:sp>
      <p:sp>
        <p:nvSpPr>
          <p:cNvPr id="10" name="Text 6"/>
          <p:cNvSpPr/>
          <p:nvPr/>
        </p:nvSpPr>
        <p:spPr>
          <a:xfrm>
            <a:off x="6161603" y="3424118"/>
            <a:ext cx="2307193" cy="5720596"/>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Recurrent Neural Networks (RNNs) are a class of deep learning models designed to handle sequential data, such as text, speech, and time series. Unlike feedforward neural networks, RNNs have internal memory that allows them to process inputs sequentially and understand the contextual relationships between elements. This makes RNNs particularly well-suited for tasks like language modeling, machine translation, and speech recognition. By incorporating feedback loops and maintaining hidden state representations, RNNs can effectively capture long-term dependencies in sequential data, enabling them to generate coherent and meaningful outputs.</a:t>
            </a:r>
            <a:endParaRPr lang="en-US" sz="1225" dirty="0"/>
          </a:p>
        </p:txBody>
      </p:sp>
      <p:pic>
        <p:nvPicPr>
          <p:cNvPr id="11" name="Image 2" descr="preencoded.png"/>
          <p:cNvPicPr>
            <a:picLocks noChangeAspect="1"/>
          </p:cNvPicPr>
          <p:nvPr/>
        </p:nvPicPr>
        <p:blipFill>
          <a:blip r:embed="rId5"/>
          <a:stretch>
            <a:fillRect/>
          </a:stretch>
        </p:blipFill>
        <p:spPr>
          <a:xfrm>
            <a:off x="8702040" y="1224677"/>
            <a:ext cx="2307193" cy="1425893"/>
          </a:xfrm>
          <a:prstGeom prst="rect">
            <a:avLst/>
          </a:prstGeom>
        </p:spPr>
      </p:pic>
      <p:sp>
        <p:nvSpPr>
          <p:cNvPr id="12" name="Text 7"/>
          <p:cNvSpPr/>
          <p:nvPr/>
        </p:nvSpPr>
        <p:spPr>
          <a:xfrm>
            <a:off x="8702040" y="2844879"/>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Transformer Networks</a:t>
            </a:r>
            <a:endParaRPr lang="en-US" sz="1531" dirty="0"/>
          </a:p>
        </p:txBody>
      </p:sp>
      <p:sp>
        <p:nvSpPr>
          <p:cNvPr id="13" name="Text 8"/>
          <p:cNvSpPr/>
          <p:nvPr/>
        </p:nvSpPr>
        <p:spPr>
          <a:xfrm>
            <a:off x="8702040" y="3181112"/>
            <a:ext cx="2307193" cy="6466761"/>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Transformer networks are a recent deep learning architecture that have revolutionized the field of natural language processing (NLP). Inspired by the self-attention mechanism, Transformers do away with the traditional sequence-to-sequence models and instead rely on an encoder-decoder structure that allows for more efficient and parallel processing of input sequences. This architecture has proven to be highly effective in a wide range of NLP tasks, including language translation, text generation, and question answering. Transformers' ability to capture long-range dependencies and learn contextual representations has made them the go-to choice for many state-of-the-art NLP models, such as BERT, GPT-3, and T5.</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314"/>
          </a:xfrm>
          <a:prstGeom prst="rect">
            <a:avLst/>
          </a:prstGeom>
          <a:solidFill>
            <a:srgbClr val="241631"/>
          </a:solidFill>
          <a:ln/>
        </p:spPr>
      </p:sp>
      <p:sp>
        <p:nvSpPr>
          <p:cNvPr id="4" name="Text 2"/>
          <p:cNvSpPr/>
          <p:nvPr/>
        </p:nvSpPr>
        <p:spPr>
          <a:xfrm>
            <a:off x="3118247" y="485894"/>
            <a:ext cx="8392835" cy="552093"/>
          </a:xfrm>
          <a:prstGeom prst="rect">
            <a:avLst/>
          </a:prstGeom>
          <a:noFill/>
          <a:ln/>
        </p:spPr>
        <p:txBody>
          <a:bodyPr wrap="none" rtlCol="0" anchor="t"/>
          <a:lstStyle/>
          <a:p>
            <a:pPr marL="0" indent="0">
              <a:lnSpc>
                <a:spcPts val="4348"/>
              </a:lnSpc>
              <a:buNone/>
            </a:pPr>
            <a:r>
              <a:rPr lang="en-US" sz="3479" b="1" dirty="0">
                <a:solidFill>
                  <a:srgbClr val="FF726D"/>
                </a:solidFill>
                <a:latin typeface="Inconsolata" pitchFamily="34" charset="0"/>
                <a:ea typeface="Inconsolata" pitchFamily="34" charset="-122"/>
                <a:cs typeface="Inconsolata" pitchFamily="34" charset="-120"/>
              </a:rPr>
              <a:t>Hyperparameter Tuning and Optimization</a:t>
            </a:r>
            <a:endParaRPr lang="en-US" sz="3479" dirty="0"/>
          </a:p>
        </p:txBody>
      </p:sp>
      <p:sp>
        <p:nvSpPr>
          <p:cNvPr id="5" name="Text 3"/>
          <p:cNvSpPr/>
          <p:nvPr/>
        </p:nvSpPr>
        <p:spPr>
          <a:xfrm>
            <a:off x="3118247" y="1479709"/>
            <a:ext cx="1775103" cy="275987"/>
          </a:xfrm>
          <a:prstGeom prst="rect">
            <a:avLst/>
          </a:prstGeom>
          <a:noFill/>
          <a:ln/>
        </p:spPr>
        <p:txBody>
          <a:bodyPr wrap="none" rtlCol="0" anchor="t"/>
          <a:lstStyle/>
          <a:p>
            <a:pPr marL="0" indent="0">
              <a:lnSpc>
                <a:spcPts val="2174"/>
              </a:lnSpc>
              <a:buNone/>
            </a:pPr>
            <a:r>
              <a:rPr lang="en-US" sz="1739" b="1" dirty="0">
                <a:solidFill>
                  <a:srgbClr val="FF726D"/>
                </a:solidFill>
                <a:latin typeface="Inconsolata" pitchFamily="34" charset="0"/>
                <a:ea typeface="Inconsolata" pitchFamily="34" charset="-122"/>
                <a:cs typeface="Inconsolata" pitchFamily="34" charset="-120"/>
              </a:rPr>
              <a:t>Learning Rate</a:t>
            </a:r>
            <a:endParaRPr lang="en-US" sz="1739" dirty="0"/>
          </a:p>
        </p:txBody>
      </p:sp>
      <p:sp>
        <p:nvSpPr>
          <p:cNvPr id="6" name="Text 4"/>
          <p:cNvSpPr/>
          <p:nvPr/>
        </p:nvSpPr>
        <p:spPr>
          <a:xfrm>
            <a:off x="3118247" y="1932384"/>
            <a:ext cx="1775103" cy="5653088"/>
          </a:xfrm>
          <a:prstGeom prst="rect">
            <a:avLst/>
          </a:prstGeom>
          <a:noFill/>
          <a:ln/>
        </p:spPr>
        <p:txBody>
          <a:bodyPr wrap="square" rtlCol="0" anchor="t"/>
          <a:lstStyle/>
          <a:p>
            <a:pPr marL="0" indent="0">
              <a:lnSpc>
                <a:spcPts val="2226"/>
              </a:lnSpc>
              <a:buNone/>
            </a:pPr>
            <a:r>
              <a:rPr lang="en-US" sz="1391" dirty="0">
                <a:solidFill>
                  <a:srgbClr val="DAD1E6"/>
                </a:solidFill>
                <a:latin typeface="Fira Sans" pitchFamily="34" charset="0"/>
                <a:ea typeface="Fira Sans" pitchFamily="34" charset="-122"/>
                <a:cs typeface="Fira Sans" pitchFamily="34" charset="-120"/>
              </a:rPr>
              <a:t>The learning rate is a crucial hyperparameter that determines the step size taken during the optimization process. It plays a significant role in the convergence and performance of your neural network. Setting the right learning rate can be challenging, as a rate that is too high may cause the model to diverge, while a rate that is too low can lead to slow convergence.</a:t>
            </a:r>
            <a:endParaRPr lang="en-US" sz="1391" dirty="0"/>
          </a:p>
        </p:txBody>
      </p:sp>
      <p:sp>
        <p:nvSpPr>
          <p:cNvPr id="7" name="Text 5"/>
          <p:cNvSpPr/>
          <p:nvPr/>
        </p:nvSpPr>
        <p:spPr>
          <a:xfrm>
            <a:off x="5331976" y="1479709"/>
            <a:ext cx="1775103" cy="275987"/>
          </a:xfrm>
          <a:prstGeom prst="rect">
            <a:avLst/>
          </a:prstGeom>
          <a:noFill/>
          <a:ln/>
        </p:spPr>
        <p:txBody>
          <a:bodyPr wrap="none" rtlCol="0" anchor="t"/>
          <a:lstStyle/>
          <a:p>
            <a:pPr marL="0" indent="0">
              <a:lnSpc>
                <a:spcPts val="2174"/>
              </a:lnSpc>
              <a:buNone/>
            </a:pPr>
            <a:r>
              <a:rPr lang="en-US" sz="1739" b="1" dirty="0">
                <a:solidFill>
                  <a:srgbClr val="FF726D"/>
                </a:solidFill>
                <a:latin typeface="Inconsolata" pitchFamily="34" charset="0"/>
                <a:ea typeface="Inconsolata" pitchFamily="34" charset="-122"/>
                <a:cs typeface="Inconsolata" pitchFamily="34" charset="-120"/>
              </a:rPr>
              <a:t>Batch Size</a:t>
            </a:r>
            <a:endParaRPr lang="en-US" sz="1739" dirty="0"/>
          </a:p>
        </p:txBody>
      </p:sp>
      <p:sp>
        <p:nvSpPr>
          <p:cNvPr id="8" name="Text 6"/>
          <p:cNvSpPr/>
          <p:nvPr/>
        </p:nvSpPr>
        <p:spPr>
          <a:xfrm>
            <a:off x="5331976" y="1932384"/>
            <a:ext cx="1775103" cy="5087779"/>
          </a:xfrm>
          <a:prstGeom prst="rect">
            <a:avLst/>
          </a:prstGeom>
          <a:noFill/>
          <a:ln/>
        </p:spPr>
        <p:txBody>
          <a:bodyPr wrap="square" rtlCol="0" anchor="t"/>
          <a:lstStyle/>
          <a:p>
            <a:pPr marL="0" indent="0">
              <a:lnSpc>
                <a:spcPts val="2226"/>
              </a:lnSpc>
              <a:buNone/>
            </a:pPr>
            <a:r>
              <a:rPr lang="en-US" sz="1391" dirty="0">
                <a:solidFill>
                  <a:srgbClr val="DAD1E6"/>
                </a:solidFill>
                <a:latin typeface="Fira Sans" pitchFamily="34" charset="0"/>
                <a:ea typeface="Fira Sans" pitchFamily="34" charset="-122"/>
                <a:cs typeface="Fira Sans" pitchFamily="34" charset="-120"/>
              </a:rPr>
              <a:t>The batch size determines the number of samples passed through the network before the weights are updated. Larger batch sizes can lead to more stable gradients and faster convergence, but they also require more memory. Smaller batch sizes, on the other hand, can introduce more noise into the gradients, but they are more memory-efficient.</a:t>
            </a:r>
            <a:endParaRPr lang="en-US" sz="1391" dirty="0"/>
          </a:p>
        </p:txBody>
      </p:sp>
      <p:sp>
        <p:nvSpPr>
          <p:cNvPr id="9" name="Text 7"/>
          <p:cNvSpPr/>
          <p:nvPr/>
        </p:nvSpPr>
        <p:spPr>
          <a:xfrm>
            <a:off x="7545705" y="1479709"/>
            <a:ext cx="1775103" cy="275987"/>
          </a:xfrm>
          <a:prstGeom prst="rect">
            <a:avLst/>
          </a:prstGeom>
          <a:noFill/>
          <a:ln/>
        </p:spPr>
        <p:txBody>
          <a:bodyPr wrap="none" rtlCol="0" anchor="t"/>
          <a:lstStyle/>
          <a:p>
            <a:pPr marL="0" indent="0">
              <a:lnSpc>
                <a:spcPts val="2174"/>
              </a:lnSpc>
              <a:buNone/>
            </a:pPr>
            <a:r>
              <a:rPr lang="en-US" sz="1739" b="1" dirty="0">
                <a:solidFill>
                  <a:srgbClr val="FF726D"/>
                </a:solidFill>
                <a:latin typeface="Inconsolata" pitchFamily="34" charset="0"/>
                <a:ea typeface="Inconsolata" pitchFamily="34" charset="-122"/>
                <a:cs typeface="Inconsolata" pitchFamily="34" charset="-120"/>
              </a:rPr>
              <a:t>Regularization</a:t>
            </a:r>
            <a:endParaRPr lang="en-US" sz="1739" dirty="0"/>
          </a:p>
        </p:txBody>
      </p:sp>
      <p:sp>
        <p:nvSpPr>
          <p:cNvPr id="10" name="Text 8"/>
          <p:cNvSpPr/>
          <p:nvPr/>
        </p:nvSpPr>
        <p:spPr>
          <a:xfrm>
            <a:off x="7545705" y="1932384"/>
            <a:ext cx="1775103" cy="4805124"/>
          </a:xfrm>
          <a:prstGeom prst="rect">
            <a:avLst/>
          </a:prstGeom>
          <a:noFill/>
          <a:ln/>
        </p:spPr>
        <p:txBody>
          <a:bodyPr wrap="square" rtlCol="0" anchor="t"/>
          <a:lstStyle/>
          <a:p>
            <a:pPr marL="0" indent="0">
              <a:lnSpc>
                <a:spcPts val="2226"/>
              </a:lnSpc>
              <a:buNone/>
            </a:pPr>
            <a:r>
              <a:rPr lang="en-US" sz="1391" dirty="0">
                <a:solidFill>
                  <a:srgbClr val="DAD1E6"/>
                </a:solidFill>
                <a:latin typeface="Fira Sans" pitchFamily="34" charset="0"/>
                <a:ea typeface="Fira Sans" pitchFamily="34" charset="-122"/>
                <a:cs typeface="Fira Sans" pitchFamily="34" charset="-120"/>
              </a:rPr>
              <a:t>Regularization techniques, such as L1 and L2 regularization, are used to prevent overfitting and improve the generalization of your model. These hyperparameters control the amount of regularization applied to the weights, which can significantly impact the model's performance on both the training and validation/test sets.</a:t>
            </a:r>
            <a:endParaRPr lang="en-US" sz="1391" dirty="0"/>
          </a:p>
        </p:txBody>
      </p:sp>
      <p:sp>
        <p:nvSpPr>
          <p:cNvPr id="11" name="Text 9"/>
          <p:cNvSpPr/>
          <p:nvPr/>
        </p:nvSpPr>
        <p:spPr>
          <a:xfrm>
            <a:off x="9759434" y="1479709"/>
            <a:ext cx="1775103" cy="551974"/>
          </a:xfrm>
          <a:prstGeom prst="rect">
            <a:avLst/>
          </a:prstGeom>
          <a:noFill/>
          <a:ln/>
        </p:spPr>
        <p:txBody>
          <a:bodyPr wrap="square" rtlCol="0" anchor="t"/>
          <a:lstStyle/>
          <a:p>
            <a:pPr marL="0" indent="0">
              <a:lnSpc>
                <a:spcPts val="2174"/>
              </a:lnSpc>
              <a:buNone/>
            </a:pPr>
            <a:r>
              <a:rPr lang="en-US" sz="1739" b="1" dirty="0">
                <a:solidFill>
                  <a:srgbClr val="FF726D"/>
                </a:solidFill>
                <a:latin typeface="Inconsolata" pitchFamily="34" charset="0"/>
                <a:ea typeface="Inconsolata" pitchFamily="34" charset="-122"/>
                <a:cs typeface="Inconsolata" pitchFamily="34" charset="-120"/>
              </a:rPr>
              <a:t>Optimization Algorithms</a:t>
            </a:r>
            <a:endParaRPr lang="en-US" sz="1739" dirty="0"/>
          </a:p>
        </p:txBody>
      </p:sp>
      <p:sp>
        <p:nvSpPr>
          <p:cNvPr id="12" name="Text 10"/>
          <p:cNvSpPr/>
          <p:nvPr/>
        </p:nvSpPr>
        <p:spPr>
          <a:xfrm>
            <a:off x="9759434" y="2208371"/>
            <a:ext cx="1775103" cy="5087779"/>
          </a:xfrm>
          <a:prstGeom prst="rect">
            <a:avLst/>
          </a:prstGeom>
          <a:noFill/>
          <a:ln/>
        </p:spPr>
        <p:txBody>
          <a:bodyPr wrap="square" rtlCol="0" anchor="t"/>
          <a:lstStyle/>
          <a:p>
            <a:pPr marL="0" indent="0">
              <a:lnSpc>
                <a:spcPts val="2226"/>
              </a:lnSpc>
              <a:buNone/>
            </a:pPr>
            <a:r>
              <a:rPr lang="en-US" sz="1391" dirty="0">
                <a:solidFill>
                  <a:srgbClr val="DAD1E6"/>
                </a:solidFill>
                <a:latin typeface="Fira Sans" pitchFamily="34" charset="0"/>
                <a:ea typeface="Fira Sans" pitchFamily="34" charset="-122"/>
                <a:cs typeface="Fira Sans" pitchFamily="34" charset="-120"/>
              </a:rPr>
              <a:t>The choice of optimization algorithm, such as Stochastic Gradient Descent (SGD), Adam, or RMSProp, can also have a significant impact on the performance of your neural network. Each algorithm has its own unique set of hyperparameters, such as momentum or adaptive learning rates, that need to be tuned to achieve optimal results.</a:t>
            </a:r>
            <a:endParaRPr lang="en-US" sz="139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531275" y="0"/>
            <a:ext cx="5099125" cy="8229600"/>
          </a:xfrm>
          <a:prstGeom prst="rect">
            <a:avLst/>
          </a:prstGeom>
        </p:spPr>
      </p:pic>
      <p:sp>
        <p:nvSpPr>
          <p:cNvPr id="5" name="Text 2"/>
          <p:cNvSpPr/>
          <p:nvPr/>
        </p:nvSpPr>
        <p:spPr>
          <a:xfrm>
            <a:off x="1792367" y="639008"/>
            <a:ext cx="6025515"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Applications of Neural Networks</a:t>
            </a:r>
            <a:endParaRPr lang="en-US" sz="3062" dirty="0"/>
          </a:p>
        </p:txBody>
      </p:sp>
      <p:sp>
        <p:nvSpPr>
          <p:cNvPr id="6" name="Shape 3"/>
          <p:cNvSpPr/>
          <p:nvPr/>
        </p:nvSpPr>
        <p:spPr>
          <a:xfrm>
            <a:off x="2015966" y="1358265"/>
            <a:ext cx="19407" cy="6232208"/>
          </a:xfrm>
          <a:prstGeom prst="rect">
            <a:avLst/>
          </a:prstGeom>
          <a:solidFill>
            <a:srgbClr val="FF6680"/>
          </a:solidFill>
          <a:ln/>
        </p:spPr>
      </p:sp>
      <p:sp>
        <p:nvSpPr>
          <p:cNvPr id="7" name="Shape 4"/>
          <p:cNvSpPr/>
          <p:nvPr/>
        </p:nvSpPr>
        <p:spPr>
          <a:xfrm>
            <a:off x="2200573" y="1644908"/>
            <a:ext cx="544354" cy="19407"/>
          </a:xfrm>
          <a:prstGeom prst="rect">
            <a:avLst/>
          </a:prstGeom>
          <a:solidFill>
            <a:srgbClr val="FF6680"/>
          </a:solidFill>
          <a:ln/>
        </p:spPr>
      </p:sp>
      <p:sp>
        <p:nvSpPr>
          <p:cNvPr id="8" name="Shape 5"/>
          <p:cNvSpPr/>
          <p:nvPr/>
        </p:nvSpPr>
        <p:spPr>
          <a:xfrm>
            <a:off x="1850648" y="1479709"/>
            <a:ext cx="349925" cy="349925"/>
          </a:xfrm>
          <a:prstGeom prst="roundRect">
            <a:avLst>
              <a:gd name="adj" fmla="val 13335"/>
            </a:avLst>
          </a:prstGeom>
          <a:solidFill>
            <a:srgbClr val="382748"/>
          </a:solidFill>
          <a:ln/>
        </p:spPr>
      </p:sp>
      <p:sp>
        <p:nvSpPr>
          <p:cNvPr id="9" name="Text 6"/>
          <p:cNvSpPr/>
          <p:nvPr/>
        </p:nvSpPr>
        <p:spPr>
          <a:xfrm>
            <a:off x="1967210" y="1508760"/>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10" name="Text 7"/>
          <p:cNvSpPr/>
          <p:nvPr/>
        </p:nvSpPr>
        <p:spPr>
          <a:xfrm>
            <a:off x="2881074" y="1513761"/>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Computer Vision</a:t>
            </a:r>
            <a:endParaRPr lang="en-US" sz="1531" dirty="0"/>
          </a:p>
        </p:txBody>
      </p:sp>
      <p:sp>
        <p:nvSpPr>
          <p:cNvPr id="11" name="Text 8"/>
          <p:cNvSpPr/>
          <p:nvPr/>
        </p:nvSpPr>
        <p:spPr>
          <a:xfrm>
            <a:off x="2881074" y="1849993"/>
            <a:ext cx="6299359"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Neural networks have revolutionized the field of computer vision, Convolutional Neural Networks (CNNs), in particular, have become the dominant approach for tasks such as image classification, and image segmentation. These powerful algorithms can identify and classify objects, faces, and scenes with human-like precision, making them invaluable in applications ranging from self-driving cars and medical imaging to security and surveillance.</a:t>
            </a:r>
            <a:endParaRPr lang="en-US" sz="1225" dirty="0"/>
          </a:p>
        </p:txBody>
      </p:sp>
      <p:sp>
        <p:nvSpPr>
          <p:cNvPr id="12" name="Shape 9"/>
          <p:cNvSpPr/>
          <p:nvPr/>
        </p:nvSpPr>
        <p:spPr>
          <a:xfrm>
            <a:off x="2200573" y="3939957"/>
            <a:ext cx="544354" cy="19407"/>
          </a:xfrm>
          <a:prstGeom prst="rect">
            <a:avLst/>
          </a:prstGeom>
          <a:solidFill>
            <a:srgbClr val="FF6680"/>
          </a:solidFill>
          <a:ln/>
        </p:spPr>
      </p:sp>
      <p:sp>
        <p:nvSpPr>
          <p:cNvPr id="13" name="Shape 10"/>
          <p:cNvSpPr/>
          <p:nvPr/>
        </p:nvSpPr>
        <p:spPr>
          <a:xfrm>
            <a:off x="1850648" y="3774758"/>
            <a:ext cx="349925" cy="349925"/>
          </a:xfrm>
          <a:prstGeom prst="roundRect">
            <a:avLst>
              <a:gd name="adj" fmla="val 13335"/>
            </a:avLst>
          </a:prstGeom>
          <a:solidFill>
            <a:srgbClr val="382748"/>
          </a:solidFill>
          <a:ln/>
        </p:spPr>
      </p:sp>
      <p:sp>
        <p:nvSpPr>
          <p:cNvPr id="14" name="Text 11"/>
          <p:cNvSpPr/>
          <p:nvPr/>
        </p:nvSpPr>
        <p:spPr>
          <a:xfrm>
            <a:off x="1967210" y="3803809"/>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5" name="Text 12"/>
          <p:cNvSpPr/>
          <p:nvPr/>
        </p:nvSpPr>
        <p:spPr>
          <a:xfrm>
            <a:off x="2881074" y="3808809"/>
            <a:ext cx="262330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Natural Language Processing</a:t>
            </a:r>
            <a:endParaRPr lang="en-US" sz="1531" dirty="0"/>
          </a:p>
        </p:txBody>
      </p:sp>
      <p:sp>
        <p:nvSpPr>
          <p:cNvPr id="16" name="Text 13"/>
          <p:cNvSpPr/>
          <p:nvPr/>
        </p:nvSpPr>
        <p:spPr>
          <a:xfrm>
            <a:off x="2881074" y="4145042"/>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Neural networks have also made significant advancements in the field of natural language processing (NLP). Recurrent Neural Networks (RNNs) and Transformers have enabled machines to understand, generate, and translate human language with remarkable accuracy. These models are used in a wide range of applications, including chatbots, language translation, text summarization, and sentiment analysis.</a:t>
            </a:r>
            <a:endParaRPr lang="en-US" sz="1225" dirty="0"/>
          </a:p>
        </p:txBody>
      </p:sp>
      <p:sp>
        <p:nvSpPr>
          <p:cNvPr id="17" name="Shape 14"/>
          <p:cNvSpPr/>
          <p:nvPr/>
        </p:nvSpPr>
        <p:spPr>
          <a:xfrm>
            <a:off x="2200573" y="5986284"/>
            <a:ext cx="544354" cy="19407"/>
          </a:xfrm>
          <a:prstGeom prst="rect">
            <a:avLst/>
          </a:prstGeom>
          <a:solidFill>
            <a:srgbClr val="FF6680"/>
          </a:solidFill>
          <a:ln/>
        </p:spPr>
      </p:sp>
      <p:sp>
        <p:nvSpPr>
          <p:cNvPr id="18" name="Shape 15"/>
          <p:cNvSpPr/>
          <p:nvPr/>
        </p:nvSpPr>
        <p:spPr>
          <a:xfrm>
            <a:off x="1850648" y="5821085"/>
            <a:ext cx="349925" cy="349925"/>
          </a:xfrm>
          <a:prstGeom prst="roundRect">
            <a:avLst>
              <a:gd name="adj" fmla="val 13335"/>
            </a:avLst>
          </a:prstGeom>
          <a:solidFill>
            <a:srgbClr val="382748"/>
          </a:solidFill>
          <a:ln/>
        </p:spPr>
      </p:sp>
      <p:sp>
        <p:nvSpPr>
          <p:cNvPr id="19" name="Text 16"/>
          <p:cNvSpPr/>
          <p:nvPr/>
        </p:nvSpPr>
        <p:spPr>
          <a:xfrm>
            <a:off x="1967210" y="5850136"/>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20" name="Text 17"/>
          <p:cNvSpPr/>
          <p:nvPr/>
        </p:nvSpPr>
        <p:spPr>
          <a:xfrm>
            <a:off x="2881074" y="5855137"/>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Speech Recognition</a:t>
            </a:r>
            <a:endParaRPr lang="en-US" sz="1531" dirty="0"/>
          </a:p>
        </p:txBody>
      </p:sp>
      <p:sp>
        <p:nvSpPr>
          <p:cNvPr id="21" name="Text 18"/>
          <p:cNvSpPr/>
          <p:nvPr/>
        </p:nvSpPr>
        <p:spPr>
          <a:xfrm>
            <a:off x="2881074" y="6191369"/>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Neural networks have transformed the field of speech recognition, enabling machines to accurately transcribe and understand spoken language. Deep learning algorithms, such as Long Short-Term Memory (LSTM) networks, can process and interpret complex audio data, allowing for the development of advanced voice assistants, dictation software, and automated call centers. </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2401</Words>
  <Application>Microsoft Office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Bhimanshu Singh</cp:lastModifiedBy>
  <cp:revision>2</cp:revision>
  <dcterms:created xsi:type="dcterms:W3CDTF">2024-04-19T19:52:23Z</dcterms:created>
  <dcterms:modified xsi:type="dcterms:W3CDTF">2024-04-19T19:57:58Z</dcterms:modified>
</cp:coreProperties>
</file>