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3" r:id="rId7"/>
    <p:sldId id="261" r:id="rId8"/>
    <p:sldId id="262"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6254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9151A">
              <a:alpha val="80000"/>
            </a:srgbClr>
          </a:solidFill>
          <a:ln/>
        </p:spPr>
      </p:sp>
      <p:sp>
        <p:nvSpPr>
          <p:cNvPr id="6" name="Text 2"/>
          <p:cNvSpPr/>
          <p:nvPr/>
        </p:nvSpPr>
        <p:spPr>
          <a:xfrm>
            <a:off x="2517696" y="1302901"/>
            <a:ext cx="9594890" cy="2874645"/>
          </a:xfrm>
          <a:prstGeom prst="rect">
            <a:avLst/>
          </a:prstGeom>
          <a:noFill/>
          <a:ln/>
        </p:spPr>
        <p:txBody>
          <a:bodyPr wrap="square" rtlCol="0" anchor="t"/>
          <a:lstStyle/>
          <a:p>
            <a:pPr marL="0" indent="0">
              <a:lnSpc>
                <a:spcPts val="7545"/>
              </a:lnSpc>
              <a:buNone/>
            </a:pPr>
            <a:r>
              <a:rPr lang="en-US" sz="6036" dirty="0">
                <a:solidFill>
                  <a:srgbClr val="F5F0F0"/>
                </a:solidFill>
                <a:latin typeface="adonis-web" pitchFamily="34" charset="0"/>
                <a:ea typeface="adonis-web" pitchFamily="34" charset="-122"/>
                <a:cs typeface="adonis-web" pitchFamily="34" charset="-120"/>
              </a:rPr>
              <a:t>Genetic Algorithms: A Powerful Optimization Technique</a:t>
            </a:r>
            <a:endParaRPr lang="en-US" sz="6036" dirty="0"/>
          </a:p>
        </p:txBody>
      </p:sp>
      <p:sp>
        <p:nvSpPr>
          <p:cNvPr id="7" name="Text 3"/>
          <p:cNvSpPr/>
          <p:nvPr/>
        </p:nvSpPr>
        <p:spPr>
          <a:xfrm>
            <a:off x="2517696" y="4510802"/>
            <a:ext cx="9594890" cy="1777008"/>
          </a:xfrm>
          <a:prstGeom prst="rect">
            <a:avLst/>
          </a:prstGeom>
          <a:noFill/>
          <a:ln/>
        </p:spPr>
        <p:txBody>
          <a:bodyPr wrap="square" rtlCol="0" anchor="t"/>
          <a:lstStyle/>
          <a:p>
            <a:pPr marL="0" indent="0">
              <a:lnSpc>
                <a:spcPts val="2799"/>
              </a:lnSpc>
              <a:buNone/>
            </a:pPr>
            <a:r>
              <a:rPr lang="en-US" sz="1750" dirty="0">
                <a:solidFill>
                  <a:srgbClr val="E2E6E9"/>
                </a:solidFill>
                <a:latin typeface="adonis-web" pitchFamily="34" charset="0"/>
                <a:ea typeface="adonis-web" pitchFamily="34" charset="-122"/>
                <a:cs typeface="adonis-web" pitchFamily="34" charset="-120"/>
              </a:rPr>
              <a:t>Genetic Algorithms (GAs) are a powerful optimization technique inspired by the principles of natural selection and evolution. They are particularly useful for solving complex, non-linear problems that are difficult to solve using traditional optimization methods. This document will provide an introduction to GAs, explore the key steps involved in implementing them, and demonstrate their application using Python.</a:t>
            </a:r>
            <a:endParaRPr lang="en-US" sz="1750" dirty="0"/>
          </a:p>
        </p:txBody>
      </p:sp>
      <p:sp>
        <p:nvSpPr>
          <p:cNvPr id="9" name="Text 5"/>
          <p:cNvSpPr/>
          <p:nvPr/>
        </p:nvSpPr>
        <p:spPr>
          <a:xfrm>
            <a:off x="2604016" y="6658928"/>
            <a:ext cx="182642" cy="146328"/>
          </a:xfrm>
          <a:prstGeom prst="rect">
            <a:avLst/>
          </a:prstGeom>
          <a:noFill/>
          <a:ln/>
        </p:spPr>
        <p:txBody>
          <a:bodyPr wrap="none" rtlCol="0" anchor="t"/>
          <a:lstStyle/>
          <a:p>
            <a:pPr marL="0" indent="0" algn="ctr">
              <a:lnSpc>
                <a:spcPts val="1152"/>
              </a:lnSpc>
              <a:buNone/>
            </a:pPr>
            <a:r>
              <a:rPr lang="en-US" sz="1152" dirty="0">
                <a:solidFill>
                  <a:srgbClr val="3C3838"/>
                </a:solidFill>
                <a:latin typeface="adonis-web" pitchFamily="34" charset="0"/>
                <a:ea typeface="adonis-web" pitchFamily="34" charset="-122"/>
                <a:cs typeface="adonis-web" pitchFamily="34" charset="-120"/>
              </a:rPr>
              <a:t>Ba</a:t>
            </a:r>
            <a:endParaRPr lang="en-US" sz="1152" dirty="0"/>
          </a:p>
        </p:txBody>
      </p:sp>
      <p:sp>
        <p:nvSpPr>
          <p:cNvPr id="10" name="Text 6"/>
          <p:cNvSpPr/>
          <p:nvPr/>
        </p:nvSpPr>
        <p:spPr>
          <a:xfrm>
            <a:off x="2984183" y="6537722"/>
            <a:ext cx="1886426" cy="388858"/>
          </a:xfrm>
          <a:prstGeom prst="rect">
            <a:avLst/>
          </a:prstGeom>
          <a:noFill/>
          <a:ln/>
        </p:spPr>
        <p:txBody>
          <a:bodyPr wrap="none" rtlCol="0" anchor="t"/>
          <a:lstStyle/>
          <a:p>
            <a:pPr marL="0" indent="0" algn="l">
              <a:lnSpc>
                <a:spcPts val="3062"/>
              </a:lnSpc>
              <a:buNone/>
            </a:pPr>
            <a:endParaRPr lang="en-US" sz="218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4" name="Text 1"/>
          <p:cNvSpPr/>
          <p:nvPr/>
        </p:nvSpPr>
        <p:spPr>
          <a:xfrm>
            <a:off x="2517696" y="815935"/>
            <a:ext cx="9594890" cy="1388745"/>
          </a:xfrm>
          <a:prstGeom prst="rect">
            <a:avLst/>
          </a:prstGeom>
          <a:noFill/>
          <a:ln/>
        </p:spPr>
        <p:txBody>
          <a:bodyPr wrap="square" rtlCol="0" anchor="t"/>
          <a:lstStyle/>
          <a:p>
            <a:pPr marL="0" indent="0">
              <a:lnSpc>
                <a:spcPts val="5468"/>
              </a:lnSpc>
              <a:buNone/>
            </a:pPr>
            <a:r>
              <a:rPr lang="en-US" sz="4374" dirty="0">
                <a:solidFill>
                  <a:srgbClr val="F5F0F0"/>
                </a:solidFill>
                <a:latin typeface="adonis-web" pitchFamily="34" charset="0"/>
                <a:ea typeface="adonis-web" pitchFamily="34" charset="-122"/>
                <a:cs typeface="adonis-web" pitchFamily="34" charset="-120"/>
              </a:rPr>
              <a:t>Problem Analysis and Solution Development</a:t>
            </a:r>
            <a:endParaRPr lang="en-US" sz="4374" dirty="0"/>
          </a:p>
        </p:txBody>
      </p:sp>
      <p:sp>
        <p:nvSpPr>
          <p:cNvPr id="5" name="Text 2"/>
          <p:cNvSpPr/>
          <p:nvPr/>
        </p:nvSpPr>
        <p:spPr>
          <a:xfrm>
            <a:off x="2517696" y="2649022"/>
            <a:ext cx="9594890" cy="1421606"/>
          </a:xfrm>
          <a:prstGeom prst="rect">
            <a:avLst/>
          </a:prstGeom>
          <a:noFill/>
          <a:ln/>
        </p:spPr>
        <p:txBody>
          <a:bodyPr wrap="square" rtlCol="0" anchor="t"/>
          <a:lstStyle/>
          <a:p>
            <a:pPr marL="0" indent="0">
              <a:lnSpc>
                <a:spcPts val="2799"/>
              </a:lnSpc>
              <a:buNone/>
            </a:pPr>
            <a:r>
              <a:rPr lang="en-US" sz="1750" dirty="0">
                <a:solidFill>
                  <a:srgbClr val="E2E6E9"/>
                </a:solidFill>
                <a:latin typeface="adonis-web" pitchFamily="34" charset="0"/>
                <a:ea typeface="adonis-web" pitchFamily="34" charset="-122"/>
                <a:cs typeface="adonis-web" pitchFamily="34" charset="-120"/>
              </a:rPr>
              <a:t>The first step in implementing a Genetic Algorithm is to thoroughly analyze the problem at hand. This involves identifying the objective function, the decision variables, and any constraints or limitations. Once the problem is clearly defined, the next step is to develop a solution approach using the principles of GAs.</a:t>
            </a:r>
            <a:endParaRPr lang="en-US" sz="1750" dirty="0"/>
          </a:p>
        </p:txBody>
      </p:sp>
      <p:sp>
        <p:nvSpPr>
          <p:cNvPr id="6" name="Text 3"/>
          <p:cNvSpPr/>
          <p:nvPr/>
        </p:nvSpPr>
        <p:spPr>
          <a:xfrm>
            <a:off x="2517696" y="4320540"/>
            <a:ext cx="9594890" cy="1421606"/>
          </a:xfrm>
          <a:prstGeom prst="rect">
            <a:avLst/>
          </a:prstGeom>
          <a:noFill/>
          <a:ln/>
        </p:spPr>
        <p:txBody>
          <a:bodyPr wrap="square" rtlCol="0" anchor="t"/>
          <a:lstStyle/>
          <a:p>
            <a:pPr marL="0" indent="0">
              <a:lnSpc>
                <a:spcPts val="2799"/>
              </a:lnSpc>
              <a:buNone/>
            </a:pPr>
            <a:r>
              <a:rPr lang="en-US" sz="1750" dirty="0">
                <a:solidFill>
                  <a:srgbClr val="E2E6E9"/>
                </a:solidFill>
                <a:latin typeface="adonis-web" pitchFamily="34" charset="0"/>
                <a:ea typeface="adonis-web" pitchFamily="34" charset="-122"/>
                <a:cs typeface="adonis-web" pitchFamily="34" charset="-120"/>
              </a:rPr>
              <a:t>GAs work by maintaining a population of candidate solutions, called individuals, and then applying evolutionary operators like selection, crossover, and mutation to evolve the population over successive generations. The goal is to converge towards an optimal or near-optimal solution that maximizes the objective function while satisfying any constraints.</a:t>
            </a:r>
            <a:endParaRPr lang="en-US" sz="1750" dirty="0"/>
          </a:p>
        </p:txBody>
      </p:sp>
      <p:sp>
        <p:nvSpPr>
          <p:cNvPr id="7" name="Text 4"/>
          <p:cNvSpPr/>
          <p:nvPr/>
        </p:nvSpPr>
        <p:spPr>
          <a:xfrm>
            <a:off x="2517696" y="5992058"/>
            <a:ext cx="9594890" cy="1421606"/>
          </a:xfrm>
          <a:prstGeom prst="rect">
            <a:avLst/>
          </a:prstGeom>
          <a:noFill/>
          <a:ln/>
        </p:spPr>
        <p:txBody>
          <a:bodyPr wrap="square" rtlCol="0" anchor="t"/>
          <a:lstStyle/>
          <a:p>
            <a:pPr marL="0" indent="0">
              <a:lnSpc>
                <a:spcPts val="2799"/>
              </a:lnSpc>
              <a:buNone/>
            </a:pPr>
            <a:r>
              <a:rPr lang="en-US" sz="1750" dirty="0">
                <a:solidFill>
                  <a:srgbClr val="E2E6E9"/>
                </a:solidFill>
                <a:latin typeface="adonis-web" pitchFamily="34" charset="0"/>
                <a:ea typeface="adonis-web" pitchFamily="34" charset="-122"/>
                <a:cs typeface="adonis-web" pitchFamily="34" charset="-120"/>
              </a:rPr>
              <a:t>To successfully implement a GA, you need to carefully design the encoding and representation of the problem, define an appropriate fitness function, and choose the right selection, crossover, and mutation operators. These steps are crucial for the algorithm to effectively explore the search space and converge to a high-quality solution.</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4" name="Text 1"/>
          <p:cNvSpPr/>
          <p:nvPr/>
        </p:nvSpPr>
        <p:spPr>
          <a:xfrm>
            <a:off x="2517696" y="847844"/>
            <a:ext cx="6832402" cy="694373"/>
          </a:xfrm>
          <a:prstGeom prst="rect">
            <a:avLst/>
          </a:prstGeom>
          <a:noFill/>
          <a:ln/>
        </p:spPr>
        <p:txBody>
          <a:bodyPr wrap="none" rtlCol="0" anchor="t"/>
          <a:lstStyle/>
          <a:p>
            <a:pPr marL="0" indent="0">
              <a:lnSpc>
                <a:spcPts val="5468"/>
              </a:lnSpc>
              <a:buNone/>
            </a:pPr>
            <a:r>
              <a:rPr lang="en-US" sz="4374" dirty="0">
                <a:solidFill>
                  <a:srgbClr val="F5F0F0"/>
                </a:solidFill>
                <a:latin typeface="adonis-web" pitchFamily="34" charset="0"/>
                <a:ea typeface="adonis-web" pitchFamily="34" charset="-122"/>
                <a:cs typeface="adonis-web" pitchFamily="34" charset="-120"/>
              </a:rPr>
              <a:t>Encoding and Representation</a:t>
            </a:r>
            <a:endParaRPr lang="en-US" sz="4374" dirty="0"/>
          </a:p>
        </p:txBody>
      </p:sp>
      <p:sp>
        <p:nvSpPr>
          <p:cNvPr id="5" name="Text 2"/>
          <p:cNvSpPr/>
          <p:nvPr/>
        </p:nvSpPr>
        <p:spPr>
          <a:xfrm>
            <a:off x="2517696" y="2097643"/>
            <a:ext cx="2777490" cy="347186"/>
          </a:xfrm>
          <a:prstGeom prst="rect">
            <a:avLst/>
          </a:prstGeom>
          <a:noFill/>
          <a:ln/>
        </p:spPr>
        <p:txBody>
          <a:bodyPr wrap="none" rtlCol="0" anchor="t"/>
          <a:lstStyle/>
          <a:p>
            <a:pPr marL="0" indent="0">
              <a:lnSpc>
                <a:spcPts val="2734"/>
              </a:lnSpc>
              <a:buNone/>
            </a:pPr>
            <a:r>
              <a:rPr lang="en-US" sz="2187" dirty="0">
                <a:solidFill>
                  <a:srgbClr val="F5F0F0"/>
                </a:solidFill>
                <a:latin typeface="adonis-web" pitchFamily="34" charset="0"/>
                <a:ea typeface="adonis-web" pitchFamily="34" charset="-122"/>
                <a:cs typeface="adonis-web" pitchFamily="34" charset="-120"/>
              </a:rPr>
              <a:t>Binary Encoding</a:t>
            </a:r>
            <a:endParaRPr lang="en-US" sz="2187" dirty="0"/>
          </a:p>
        </p:txBody>
      </p:sp>
      <p:sp>
        <p:nvSpPr>
          <p:cNvPr id="6" name="Text 3"/>
          <p:cNvSpPr/>
          <p:nvPr/>
        </p:nvSpPr>
        <p:spPr>
          <a:xfrm>
            <a:off x="2517696" y="2667000"/>
            <a:ext cx="2836545" cy="3198614"/>
          </a:xfrm>
          <a:prstGeom prst="rect">
            <a:avLst/>
          </a:prstGeom>
          <a:noFill/>
          <a:ln/>
        </p:spPr>
        <p:txBody>
          <a:bodyPr wrap="square" rtlCol="0" anchor="t"/>
          <a:lstStyle/>
          <a:p>
            <a:pPr marL="0" indent="0">
              <a:lnSpc>
                <a:spcPts val="2799"/>
              </a:lnSpc>
              <a:buNone/>
            </a:pPr>
            <a:r>
              <a:rPr lang="en-US" sz="1750" dirty="0">
                <a:solidFill>
                  <a:srgbClr val="E2E6E9"/>
                </a:solidFill>
                <a:latin typeface="adonis-web" pitchFamily="34" charset="0"/>
                <a:ea typeface="adonis-web" pitchFamily="34" charset="-122"/>
                <a:cs typeface="adonis-web" pitchFamily="34" charset="-120"/>
              </a:rPr>
              <a:t>One of the most common ways to represent the problem in a GA is through binary encoding. In this approach, each decision variable is represented as a binary string, and the entire solution is a concatenation of these binary strings.</a:t>
            </a:r>
            <a:endParaRPr lang="en-US" sz="1750" dirty="0"/>
          </a:p>
        </p:txBody>
      </p:sp>
      <p:sp>
        <p:nvSpPr>
          <p:cNvPr id="7" name="Text 4"/>
          <p:cNvSpPr/>
          <p:nvPr/>
        </p:nvSpPr>
        <p:spPr>
          <a:xfrm>
            <a:off x="5903833" y="2097643"/>
            <a:ext cx="2777490" cy="347186"/>
          </a:xfrm>
          <a:prstGeom prst="rect">
            <a:avLst/>
          </a:prstGeom>
          <a:noFill/>
          <a:ln/>
        </p:spPr>
        <p:txBody>
          <a:bodyPr wrap="none" rtlCol="0" anchor="t"/>
          <a:lstStyle/>
          <a:p>
            <a:pPr marL="0" indent="0">
              <a:lnSpc>
                <a:spcPts val="2734"/>
              </a:lnSpc>
              <a:buNone/>
            </a:pPr>
            <a:r>
              <a:rPr lang="en-US" sz="2187" dirty="0">
                <a:solidFill>
                  <a:srgbClr val="F5F0F0"/>
                </a:solidFill>
                <a:latin typeface="adonis-web" pitchFamily="34" charset="0"/>
                <a:ea typeface="adonis-web" pitchFamily="34" charset="-122"/>
                <a:cs typeface="adonis-web" pitchFamily="34" charset="-120"/>
              </a:rPr>
              <a:t>Real-Valued Encoding</a:t>
            </a:r>
            <a:endParaRPr lang="en-US" sz="2187" dirty="0"/>
          </a:p>
        </p:txBody>
      </p:sp>
      <p:sp>
        <p:nvSpPr>
          <p:cNvPr id="8" name="Text 5"/>
          <p:cNvSpPr/>
          <p:nvPr/>
        </p:nvSpPr>
        <p:spPr>
          <a:xfrm>
            <a:off x="5903833" y="2667000"/>
            <a:ext cx="2836545" cy="3198614"/>
          </a:xfrm>
          <a:prstGeom prst="rect">
            <a:avLst/>
          </a:prstGeom>
          <a:noFill/>
          <a:ln/>
        </p:spPr>
        <p:txBody>
          <a:bodyPr wrap="square" rtlCol="0" anchor="t"/>
          <a:lstStyle/>
          <a:p>
            <a:pPr marL="0" indent="0">
              <a:lnSpc>
                <a:spcPts val="2799"/>
              </a:lnSpc>
              <a:buNone/>
            </a:pPr>
            <a:r>
              <a:rPr lang="en-US" sz="1750" dirty="0">
                <a:solidFill>
                  <a:srgbClr val="E2E6E9"/>
                </a:solidFill>
                <a:latin typeface="adonis-web" pitchFamily="34" charset="0"/>
                <a:ea typeface="adonis-web" pitchFamily="34" charset="-122"/>
                <a:cs typeface="adonis-web" pitchFamily="34" charset="-120"/>
              </a:rPr>
              <a:t>For problems where the decision variables are naturally represented as real numbers, it may be more efficient to use a real-valued encoding. In this case, each decision variable is represented directly as a floating-point number.</a:t>
            </a:r>
            <a:endParaRPr lang="en-US" sz="1750" dirty="0"/>
          </a:p>
        </p:txBody>
      </p:sp>
      <p:sp>
        <p:nvSpPr>
          <p:cNvPr id="9" name="Text 6"/>
          <p:cNvSpPr/>
          <p:nvPr/>
        </p:nvSpPr>
        <p:spPr>
          <a:xfrm>
            <a:off x="9289971" y="2097643"/>
            <a:ext cx="2777490" cy="347186"/>
          </a:xfrm>
          <a:prstGeom prst="rect">
            <a:avLst/>
          </a:prstGeom>
          <a:noFill/>
          <a:ln/>
        </p:spPr>
        <p:txBody>
          <a:bodyPr wrap="none" rtlCol="0" anchor="t"/>
          <a:lstStyle/>
          <a:p>
            <a:pPr marL="0" indent="0">
              <a:lnSpc>
                <a:spcPts val="2734"/>
              </a:lnSpc>
              <a:buNone/>
            </a:pPr>
            <a:r>
              <a:rPr lang="en-US" sz="2187" dirty="0">
                <a:solidFill>
                  <a:srgbClr val="F5F0F0"/>
                </a:solidFill>
                <a:latin typeface="adonis-web" pitchFamily="34" charset="0"/>
                <a:ea typeface="adonis-web" pitchFamily="34" charset="-122"/>
                <a:cs typeface="adonis-web" pitchFamily="34" charset="-120"/>
              </a:rPr>
              <a:t>Permutation Encoding</a:t>
            </a:r>
            <a:endParaRPr lang="en-US" sz="2187" dirty="0"/>
          </a:p>
        </p:txBody>
      </p:sp>
      <p:sp>
        <p:nvSpPr>
          <p:cNvPr id="10" name="Text 7"/>
          <p:cNvSpPr/>
          <p:nvPr/>
        </p:nvSpPr>
        <p:spPr>
          <a:xfrm>
            <a:off x="9289971" y="2667000"/>
            <a:ext cx="2836545" cy="2843213"/>
          </a:xfrm>
          <a:prstGeom prst="rect">
            <a:avLst/>
          </a:prstGeom>
          <a:noFill/>
          <a:ln/>
        </p:spPr>
        <p:txBody>
          <a:bodyPr wrap="square" rtlCol="0" anchor="t"/>
          <a:lstStyle/>
          <a:p>
            <a:pPr marL="0" indent="0">
              <a:lnSpc>
                <a:spcPts val="2799"/>
              </a:lnSpc>
              <a:buNone/>
            </a:pPr>
            <a:r>
              <a:rPr lang="en-US" sz="1750" dirty="0">
                <a:solidFill>
                  <a:srgbClr val="E2E6E9"/>
                </a:solidFill>
                <a:latin typeface="adonis-web" pitchFamily="34" charset="0"/>
                <a:ea typeface="adonis-web" pitchFamily="34" charset="-122"/>
                <a:cs typeface="adonis-web" pitchFamily="34" charset="-120"/>
              </a:rPr>
              <a:t>Some problems, such as the Traveling Salesman Problem, involve finding the best order or sequence of elements. In these cases, a permutation encoding, where each individual is a unique ordering of the elements, can be used.</a:t>
            </a:r>
            <a:endParaRPr lang="en-US" sz="1750" dirty="0"/>
          </a:p>
        </p:txBody>
      </p:sp>
      <p:sp>
        <p:nvSpPr>
          <p:cNvPr id="11" name="Text 8"/>
          <p:cNvSpPr/>
          <p:nvPr/>
        </p:nvSpPr>
        <p:spPr>
          <a:xfrm>
            <a:off x="2517696" y="6315432"/>
            <a:ext cx="9594890" cy="1066205"/>
          </a:xfrm>
          <a:prstGeom prst="rect">
            <a:avLst/>
          </a:prstGeom>
          <a:noFill/>
          <a:ln/>
        </p:spPr>
        <p:txBody>
          <a:bodyPr wrap="square" rtlCol="0" anchor="t"/>
          <a:lstStyle/>
          <a:p>
            <a:pPr marL="0" indent="0">
              <a:lnSpc>
                <a:spcPts val="2799"/>
              </a:lnSpc>
              <a:buNone/>
            </a:pPr>
            <a:r>
              <a:rPr lang="en-US" sz="1750" dirty="0">
                <a:solidFill>
                  <a:srgbClr val="E2E6E9"/>
                </a:solidFill>
                <a:latin typeface="adonis-web" pitchFamily="34" charset="0"/>
                <a:ea typeface="adonis-web" pitchFamily="34" charset="-122"/>
                <a:cs typeface="adonis-web" pitchFamily="34" charset="-120"/>
              </a:rPr>
              <a:t>The choice of encoding and representation is crucial, as it can significantly impact the performance and efficiency of the Genetic Algorithm. Careful consideration of the problem structure and the decision variables is necessary to select the most appropriate encoding scheme.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4" name="Text 1"/>
          <p:cNvSpPr/>
          <p:nvPr/>
        </p:nvSpPr>
        <p:spPr>
          <a:xfrm>
            <a:off x="3360063" y="503873"/>
            <a:ext cx="5802273" cy="572333"/>
          </a:xfrm>
          <a:prstGeom prst="rect">
            <a:avLst/>
          </a:prstGeom>
          <a:noFill/>
          <a:ln/>
        </p:spPr>
        <p:txBody>
          <a:bodyPr wrap="none" rtlCol="0" anchor="t"/>
          <a:lstStyle/>
          <a:p>
            <a:pPr marL="0" indent="0">
              <a:lnSpc>
                <a:spcPts val="4508"/>
              </a:lnSpc>
              <a:buNone/>
            </a:pPr>
            <a:r>
              <a:rPr lang="en-US" sz="3606" dirty="0">
                <a:solidFill>
                  <a:srgbClr val="F5F0F0"/>
                </a:solidFill>
                <a:latin typeface="adonis-web" pitchFamily="34" charset="0"/>
                <a:ea typeface="adonis-web" pitchFamily="34" charset="-122"/>
                <a:cs typeface="adonis-web" pitchFamily="34" charset="-120"/>
              </a:rPr>
              <a:t>Fitness Function and Selection</a:t>
            </a:r>
            <a:endParaRPr lang="en-US" sz="3606" dirty="0"/>
          </a:p>
        </p:txBody>
      </p:sp>
      <p:sp>
        <p:nvSpPr>
          <p:cNvPr id="5" name="Text 2"/>
          <p:cNvSpPr/>
          <p:nvPr/>
        </p:nvSpPr>
        <p:spPr>
          <a:xfrm>
            <a:off x="3360063" y="1442561"/>
            <a:ext cx="7910274" cy="879396"/>
          </a:xfrm>
          <a:prstGeom prst="rect">
            <a:avLst/>
          </a:prstGeom>
          <a:noFill/>
          <a:ln/>
        </p:spPr>
        <p:txBody>
          <a:bodyPr wrap="square" rtlCol="0" anchor="t"/>
          <a:lstStyle/>
          <a:p>
            <a:pPr marL="0" indent="0">
              <a:lnSpc>
                <a:spcPts val="2308"/>
              </a:lnSpc>
              <a:buNone/>
            </a:pPr>
            <a:r>
              <a:rPr lang="en-US" sz="1442" dirty="0">
                <a:solidFill>
                  <a:srgbClr val="E2E6E9"/>
                </a:solidFill>
                <a:latin typeface="adonis-web" pitchFamily="34" charset="0"/>
                <a:ea typeface="adonis-web" pitchFamily="34" charset="-122"/>
                <a:cs typeface="adonis-web" pitchFamily="34" charset="-120"/>
              </a:rPr>
              <a:t>The fitness function is the cornerstone of a Genetic Algorithm, as it determines the quality of each individual in the population. The fitness function should be designed to accurately reflect the objective of the optimization problem and guide the algorithm towards the desired solution.</a:t>
            </a:r>
            <a:endParaRPr lang="en-US" sz="1442" dirty="0"/>
          </a:p>
        </p:txBody>
      </p:sp>
      <p:sp>
        <p:nvSpPr>
          <p:cNvPr id="6" name="Shape 3"/>
          <p:cNvSpPr/>
          <p:nvPr/>
        </p:nvSpPr>
        <p:spPr>
          <a:xfrm>
            <a:off x="3360063" y="2671048"/>
            <a:ext cx="412075" cy="412075"/>
          </a:xfrm>
          <a:prstGeom prst="roundRect">
            <a:avLst>
              <a:gd name="adj" fmla="val 20005"/>
            </a:avLst>
          </a:prstGeom>
          <a:solidFill>
            <a:srgbClr val="003180"/>
          </a:solidFill>
          <a:ln w="7620">
            <a:solidFill>
              <a:srgbClr val="194A99"/>
            </a:solidFill>
            <a:prstDash val="solid"/>
          </a:ln>
        </p:spPr>
      </p:sp>
      <p:sp>
        <p:nvSpPr>
          <p:cNvPr id="7" name="Text 4"/>
          <p:cNvSpPr/>
          <p:nvPr/>
        </p:nvSpPr>
        <p:spPr>
          <a:xfrm>
            <a:off x="3491032" y="2705338"/>
            <a:ext cx="150019" cy="343495"/>
          </a:xfrm>
          <a:prstGeom prst="rect">
            <a:avLst/>
          </a:prstGeom>
          <a:noFill/>
          <a:ln/>
        </p:spPr>
        <p:txBody>
          <a:bodyPr wrap="none" rtlCol="0" anchor="t"/>
          <a:lstStyle/>
          <a:p>
            <a:pPr marL="0" indent="0" algn="ctr">
              <a:lnSpc>
                <a:spcPts val="2705"/>
              </a:lnSpc>
              <a:buNone/>
            </a:pPr>
            <a:r>
              <a:rPr lang="en-US" sz="2164" dirty="0">
                <a:solidFill>
                  <a:srgbClr val="E2E6E9"/>
                </a:solidFill>
                <a:latin typeface="adonis-web" pitchFamily="34" charset="0"/>
                <a:ea typeface="adonis-web" pitchFamily="34" charset="-122"/>
                <a:cs typeface="adonis-web" pitchFamily="34" charset="-120"/>
              </a:rPr>
              <a:t>1</a:t>
            </a:r>
            <a:endParaRPr lang="en-US" sz="2164" dirty="0"/>
          </a:p>
        </p:txBody>
      </p:sp>
      <p:sp>
        <p:nvSpPr>
          <p:cNvPr id="8" name="Text 5"/>
          <p:cNvSpPr/>
          <p:nvPr/>
        </p:nvSpPr>
        <p:spPr>
          <a:xfrm>
            <a:off x="3955256" y="2733913"/>
            <a:ext cx="2289810" cy="286107"/>
          </a:xfrm>
          <a:prstGeom prst="rect">
            <a:avLst/>
          </a:prstGeom>
          <a:noFill/>
          <a:ln/>
        </p:spPr>
        <p:txBody>
          <a:bodyPr wrap="none" rtlCol="0" anchor="t"/>
          <a:lstStyle/>
          <a:p>
            <a:pPr marL="0" indent="0">
              <a:lnSpc>
                <a:spcPts val="2254"/>
              </a:lnSpc>
              <a:buNone/>
            </a:pPr>
            <a:r>
              <a:rPr lang="en-US" sz="1803" dirty="0">
                <a:solidFill>
                  <a:srgbClr val="E2E6E9"/>
                </a:solidFill>
                <a:latin typeface="adonis-web" pitchFamily="34" charset="0"/>
                <a:ea typeface="adonis-web" pitchFamily="34" charset="-122"/>
                <a:cs typeface="adonis-web" pitchFamily="34" charset="-120"/>
              </a:rPr>
              <a:t>Fitness Function</a:t>
            </a:r>
            <a:endParaRPr lang="en-US" sz="1803" dirty="0"/>
          </a:p>
        </p:txBody>
      </p:sp>
      <p:sp>
        <p:nvSpPr>
          <p:cNvPr id="9" name="Text 6"/>
          <p:cNvSpPr/>
          <p:nvPr/>
        </p:nvSpPr>
        <p:spPr>
          <a:xfrm>
            <a:off x="3955256" y="3129915"/>
            <a:ext cx="3268385" cy="1465659"/>
          </a:xfrm>
          <a:prstGeom prst="rect">
            <a:avLst/>
          </a:prstGeom>
          <a:noFill/>
          <a:ln/>
        </p:spPr>
        <p:txBody>
          <a:bodyPr wrap="square" rtlCol="0" anchor="t"/>
          <a:lstStyle/>
          <a:p>
            <a:pPr marL="0" indent="0">
              <a:lnSpc>
                <a:spcPts val="2308"/>
              </a:lnSpc>
              <a:buNone/>
            </a:pPr>
            <a:r>
              <a:rPr lang="en-US" sz="1442" dirty="0">
                <a:solidFill>
                  <a:srgbClr val="E2E6E9"/>
                </a:solidFill>
                <a:latin typeface="adonis-web" pitchFamily="34" charset="0"/>
                <a:ea typeface="adonis-web" pitchFamily="34" charset="-122"/>
                <a:cs typeface="adonis-web" pitchFamily="34" charset="-120"/>
              </a:rPr>
              <a:t>The fitness function takes an individual (a candidate solution) as input and returns a numerical value that represents the quality or fitness of that solution. A higher fitness value indicates a better solution.</a:t>
            </a:r>
            <a:endParaRPr lang="en-US" sz="1442" dirty="0"/>
          </a:p>
        </p:txBody>
      </p:sp>
      <p:sp>
        <p:nvSpPr>
          <p:cNvPr id="10" name="Shape 7"/>
          <p:cNvSpPr/>
          <p:nvPr/>
        </p:nvSpPr>
        <p:spPr>
          <a:xfrm>
            <a:off x="7406759" y="2671048"/>
            <a:ext cx="412075" cy="412075"/>
          </a:xfrm>
          <a:prstGeom prst="roundRect">
            <a:avLst>
              <a:gd name="adj" fmla="val 20005"/>
            </a:avLst>
          </a:prstGeom>
          <a:solidFill>
            <a:srgbClr val="003180"/>
          </a:solidFill>
          <a:ln w="7620">
            <a:solidFill>
              <a:srgbClr val="194A99"/>
            </a:solidFill>
            <a:prstDash val="solid"/>
          </a:ln>
        </p:spPr>
      </p:sp>
      <p:sp>
        <p:nvSpPr>
          <p:cNvPr id="11" name="Text 8"/>
          <p:cNvSpPr/>
          <p:nvPr/>
        </p:nvSpPr>
        <p:spPr>
          <a:xfrm>
            <a:off x="7537728" y="2705338"/>
            <a:ext cx="150019" cy="343495"/>
          </a:xfrm>
          <a:prstGeom prst="rect">
            <a:avLst/>
          </a:prstGeom>
          <a:noFill/>
          <a:ln/>
        </p:spPr>
        <p:txBody>
          <a:bodyPr wrap="none" rtlCol="0" anchor="t"/>
          <a:lstStyle/>
          <a:p>
            <a:pPr marL="0" indent="0" algn="ctr">
              <a:lnSpc>
                <a:spcPts val="2705"/>
              </a:lnSpc>
              <a:buNone/>
            </a:pPr>
            <a:r>
              <a:rPr lang="en-US" sz="2164" dirty="0">
                <a:solidFill>
                  <a:srgbClr val="E2E6E9"/>
                </a:solidFill>
                <a:latin typeface="adonis-web" pitchFamily="34" charset="0"/>
                <a:ea typeface="adonis-web" pitchFamily="34" charset="-122"/>
                <a:cs typeface="adonis-web" pitchFamily="34" charset="-120"/>
              </a:rPr>
              <a:t>2</a:t>
            </a:r>
            <a:endParaRPr lang="en-US" sz="2164" dirty="0"/>
          </a:p>
        </p:txBody>
      </p:sp>
      <p:sp>
        <p:nvSpPr>
          <p:cNvPr id="12" name="Text 9"/>
          <p:cNvSpPr/>
          <p:nvPr/>
        </p:nvSpPr>
        <p:spPr>
          <a:xfrm>
            <a:off x="8001952" y="2733913"/>
            <a:ext cx="2289810" cy="286107"/>
          </a:xfrm>
          <a:prstGeom prst="rect">
            <a:avLst/>
          </a:prstGeom>
          <a:noFill/>
          <a:ln/>
        </p:spPr>
        <p:txBody>
          <a:bodyPr wrap="none" rtlCol="0" anchor="t"/>
          <a:lstStyle/>
          <a:p>
            <a:pPr marL="0" indent="0">
              <a:lnSpc>
                <a:spcPts val="2254"/>
              </a:lnSpc>
              <a:buNone/>
            </a:pPr>
            <a:r>
              <a:rPr lang="en-US" sz="1803" dirty="0">
                <a:solidFill>
                  <a:srgbClr val="E2E6E9"/>
                </a:solidFill>
                <a:latin typeface="adonis-web" pitchFamily="34" charset="0"/>
                <a:ea typeface="adonis-web" pitchFamily="34" charset="-122"/>
                <a:cs typeface="adonis-web" pitchFamily="34" charset="-120"/>
              </a:rPr>
              <a:t>Selection</a:t>
            </a:r>
            <a:endParaRPr lang="en-US" sz="1803" dirty="0"/>
          </a:p>
        </p:txBody>
      </p:sp>
      <p:sp>
        <p:nvSpPr>
          <p:cNvPr id="13" name="Text 10"/>
          <p:cNvSpPr/>
          <p:nvPr/>
        </p:nvSpPr>
        <p:spPr>
          <a:xfrm>
            <a:off x="8001952" y="3129915"/>
            <a:ext cx="3268385" cy="2051923"/>
          </a:xfrm>
          <a:prstGeom prst="rect">
            <a:avLst/>
          </a:prstGeom>
          <a:noFill/>
          <a:ln/>
        </p:spPr>
        <p:txBody>
          <a:bodyPr wrap="square" rtlCol="0" anchor="t"/>
          <a:lstStyle/>
          <a:p>
            <a:pPr marL="0" indent="0">
              <a:lnSpc>
                <a:spcPts val="2308"/>
              </a:lnSpc>
              <a:buNone/>
            </a:pPr>
            <a:r>
              <a:rPr lang="en-US" sz="1442" dirty="0">
                <a:solidFill>
                  <a:srgbClr val="E2E6E9"/>
                </a:solidFill>
                <a:latin typeface="adonis-web" pitchFamily="34" charset="0"/>
                <a:ea typeface="adonis-web" pitchFamily="34" charset="-122"/>
                <a:cs typeface="adonis-web" pitchFamily="34" charset="-120"/>
              </a:rPr>
              <a:t>The selection process determines which individuals in the current population will be used as parents to produce the next generation. Common selection methods include Roulette Wheel Selection, Tournament Selection, and Rank Selection.</a:t>
            </a:r>
            <a:endParaRPr lang="en-US" sz="1442" dirty="0"/>
          </a:p>
        </p:txBody>
      </p:sp>
      <p:sp>
        <p:nvSpPr>
          <p:cNvPr id="14" name="Shape 11"/>
          <p:cNvSpPr/>
          <p:nvPr/>
        </p:nvSpPr>
        <p:spPr>
          <a:xfrm>
            <a:off x="3360063" y="5508069"/>
            <a:ext cx="412075" cy="412075"/>
          </a:xfrm>
          <a:prstGeom prst="roundRect">
            <a:avLst>
              <a:gd name="adj" fmla="val 20005"/>
            </a:avLst>
          </a:prstGeom>
          <a:solidFill>
            <a:srgbClr val="003180"/>
          </a:solidFill>
          <a:ln w="7620">
            <a:solidFill>
              <a:srgbClr val="194A99"/>
            </a:solidFill>
            <a:prstDash val="solid"/>
          </a:ln>
        </p:spPr>
      </p:sp>
      <p:sp>
        <p:nvSpPr>
          <p:cNvPr id="15" name="Text 12"/>
          <p:cNvSpPr/>
          <p:nvPr/>
        </p:nvSpPr>
        <p:spPr>
          <a:xfrm>
            <a:off x="3491032" y="5542359"/>
            <a:ext cx="150019" cy="343495"/>
          </a:xfrm>
          <a:prstGeom prst="rect">
            <a:avLst/>
          </a:prstGeom>
          <a:noFill/>
          <a:ln/>
        </p:spPr>
        <p:txBody>
          <a:bodyPr wrap="none" rtlCol="0" anchor="t"/>
          <a:lstStyle/>
          <a:p>
            <a:pPr marL="0" indent="0" algn="ctr">
              <a:lnSpc>
                <a:spcPts val="2705"/>
              </a:lnSpc>
              <a:buNone/>
            </a:pPr>
            <a:r>
              <a:rPr lang="en-US" sz="2164" dirty="0">
                <a:solidFill>
                  <a:srgbClr val="E2E6E9"/>
                </a:solidFill>
                <a:latin typeface="adonis-web" pitchFamily="34" charset="0"/>
                <a:ea typeface="adonis-web" pitchFamily="34" charset="-122"/>
                <a:cs typeface="adonis-web" pitchFamily="34" charset="-120"/>
              </a:rPr>
              <a:t>3</a:t>
            </a:r>
            <a:endParaRPr lang="en-US" sz="2164" dirty="0"/>
          </a:p>
        </p:txBody>
      </p:sp>
      <p:sp>
        <p:nvSpPr>
          <p:cNvPr id="16" name="Text 13"/>
          <p:cNvSpPr/>
          <p:nvPr/>
        </p:nvSpPr>
        <p:spPr>
          <a:xfrm>
            <a:off x="3955256" y="5570934"/>
            <a:ext cx="2289810" cy="286107"/>
          </a:xfrm>
          <a:prstGeom prst="rect">
            <a:avLst/>
          </a:prstGeom>
          <a:noFill/>
          <a:ln/>
        </p:spPr>
        <p:txBody>
          <a:bodyPr wrap="none" rtlCol="0" anchor="t"/>
          <a:lstStyle/>
          <a:p>
            <a:pPr marL="0" indent="0">
              <a:lnSpc>
                <a:spcPts val="2254"/>
              </a:lnSpc>
              <a:buNone/>
            </a:pPr>
            <a:r>
              <a:rPr lang="en-US" sz="1803" dirty="0">
                <a:solidFill>
                  <a:srgbClr val="E2E6E9"/>
                </a:solidFill>
                <a:latin typeface="adonis-web" pitchFamily="34" charset="0"/>
                <a:ea typeface="adonis-web" pitchFamily="34" charset="-122"/>
                <a:cs typeface="adonis-web" pitchFamily="34" charset="-120"/>
              </a:rPr>
              <a:t>Elitism</a:t>
            </a:r>
            <a:endParaRPr lang="en-US" sz="1803" dirty="0"/>
          </a:p>
        </p:txBody>
      </p:sp>
      <p:sp>
        <p:nvSpPr>
          <p:cNvPr id="17" name="Text 14"/>
          <p:cNvSpPr/>
          <p:nvPr/>
        </p:nvSpPr>
        <p:spPr>
          <a:xfrm>
            <a:off x="3955256" y="5966936"/>
            <a:ext cx="3268385" cy="1758791"/>
          </a:xfrm>
          <a:prstGeom prst="rect">
            <a:avLst/>
          </a:prstGeom>
          <a:noFill/>
          <a:ln/>
        </p:spPr>
        <p:txBody>
          <a:bodyPr wrap="square" rtlCol="0" anchor="t"/>
          <a:lstStyle/>
          <a:p>
            <a:pPr marL="0" indent="0">
              <a:lnSpc>
                <a:spcPts val="2308"/>
              </a:lnSpc>
              <a:buNone/>
            </a:pPr>
            <a:r>
              <a:rPr lang="en-US" sz="1442" dirty="0">
                <a:solidFill>
                  <a:srgbClr val="E2E6E9"/>
                </a:solidFill>
                <a:latin typeface="adonis-web" pitchFamily="34" charset="0"/>
                <a:ea typeface="adonis-web" pitchFamily="34" charset="-122"/>
                <a:cs typeface="adonis-web" pitchFamily="34" charset="-120"/>
              </a:rPr>
              <a:t>Elitism is a technique where the best-performing individuals from the current generation are directly carried over to the next generation, ensuring that the algorithm does not lose the best solutions found so far.</a:t>
            </a:r>
            <a:endParaRPr lang="en-US" sz="1442" dirty="0"/>
          </a:p>
        </p:txBody>
      </p:sp>
      <p:sp>
        <p:nvSpPr>
          <p:cNvPr id="18" name="Shape 15"/>
          <p:cNvSpPr/>
          <p:nvPr/>
        </p:nvSpPr>
        <p:spPr>
          <a:xfrm>
            <a:off x="7406759" y="5508069"/>
            <a:ext cx="412075" cy="412075"/>
          </a:xfrm>
          <a:prstGeom prst="roundRect">
            <a:avLst>
              <a:gd name="adj" fmla="val 20005"/>
            </a:avLst>
          </a:prstGeom>
          <a:solidFill>
            <a:srgbClr val="003180"/>
          </a:solidFill>
          <a:ln w="7620">
            <a:solidFill>
              <a:srgbClr val="194A99"/>
            </a:solidFill>
            <a:prstDash val="solid"/>
          </a:ln>
        </p:spPr>
      </p:sp>
      <p:sp>
        <p:nvSpPr>
          <p:cNvPr id="19" name="Text 16"/>
          <p:cNvSpPr/>
          <p:nvPr/>
        </p:nvSpPr>
        <p:spPr>
          <a:xfrm>
            <a:off x="7537728" y="5542359"/>
            <a:ext cx="150019" cy="343495"/>
          </a:xfrm>
          <a:prstGeom prst="rect">
            <a:avLst/>
          </a:prstGeom>
          <a:noFill/>
          <a:ln/>
        </p:spPr>
        <p:txBody>
          <a:bodyPr wrap="none" rtlCol="0" anchor="t"/>
          <a:lstStyle/>
          <a:p>
            <a:pPr marL="0" indent="0" algn="ctr">
              <a:lnSpc>
                <a:spcPts val="2705"/>
              </a:lnSpc>
              <a:buNone/>
            </a:pPr>
            <a:r>
              <a:rPr lang="en-US" sz="2164" dirty="0">
                <a:solidFill>
                  <a:srgbClr val="E2E6E9"/>
                </a:solidFill>
                <a:latin typeface="adonis-web" pitchFamily="34" charset="0"/>
                <a:ea typeface="adonis-web" pitchFamily="34" charset="-122"/>
                <a:cs typeface="adonis-web" pitchFamily="34" charset="-120"/>
              </a:rPr>
              <a:t>4</a:t>
            </a:r>
            <a:endParaRPr lang="en-US" sz="2164" dirty="0"/>
          </a:p>
        </p:txBody>
      </p:sp>
      <p:sp>
        <p:nvSpPr>
          <p:cNvPr id="20" name="Text 17"/>
          <p:cNvSpPr/>
          <p:nvPr/>
        </p:nvSpPr>
        <p:spPr>
          <a:xfrm>
            <a:off x="8001952" y="5570934"/>
            <a:ext cx="2289810" cy="286107"/>
          </a:xfrm>
          <a:prstGeom prst="rect">
            <a:avLst/>
          </a:prstGeom>
          <a:noFill/>
          <a:ln/>
        </p:spPr>
        <p:txBody>
          <a:bodyPr wrap="none" rtlCol="0" anchor="t"/>
          <a:lstStyle/>
          <a:p>
            <a:pPr marL="0" indent="0">
              <a:lnSpc>
                <a:spcPts val="2254"/>
              </a:lnSpc>
              <a:buNone/>
            </a:pPr>
            <a:r>
              <a:rPr lang="en-US" sz="1803" dirty="0">
                <a:solidFill>
                  <a:srgbClr val="E2E6E9"/>
                </a:solidFill>
                <a:latin typeface="adonis-web" pitchFamily="34" charset="0"/>
                <a:ea typeface="adonis-web" pitchFamily="34" charset="-122"/>
                <a:cs typeface="adonis-web" pitchFamily="34" charset="-120"/>
              </a:rPr>
              <a:t>Diversity Preservation</a:t>
            </a:r>
            <a:endParaRPr lang="en-US" sz="1803" dirty="0"/>
          </a:p>
        </p:txBody>
      </p:sp>
      <p:sp>
        <p:nvSpPr>
          <p:cNvPr id="21" name="Text 18"/>
          <p:cNvSpPr/>
          <p:nvPr/>
        </p:nvSpPr>
        <p:spPr>
          <a:xfrm>
            <a:off x="8001952" y="5966936"/>
            <a:ext cx="3268385" cy="1758791"/>
          </a:xfrm>
          <a:prstGeom prst="rect">
            <a:avLst/>
          </a:prstGeom>
          <a:noFill/>
          <a:ln/>
        </p:spPr>
        <p:txBody>
          <a:bodyPr wrap="square" rtlCol="0" anchor="t"/>
          <a:lstStyle/>
          <a:p>
            <a:pPr marL="0" indent="0">
              <a:lnSpc>
                <a:spcPts val="2308"/>
              </a:lnSpc>
              <a:buNone/>
            </a:pPr>
            <a:r>
              <a:rPr lang="en-US" sz="1442" dirty="0">
                <a:solidFill>
                  <a:srgbClr val="E2E6E9"/>
                </a:solidFill>
                <a:latin typeface="adonis-web" pitchFamily="34" charset="0"/>
                <a:ea typeface="adonis-web" pitchFamily="34" charset="-122"/>
                <a:cs typeface="adonis-web" pitchFamily="34" charset="-120"/>
              </a:rPr>
              <a:t>To prevent the algorithm from converging too quickly to a local optimum, it is important to maintain diversity within the population. Techniques like fitness sharing, crowding, and niching can be used to promote diversity.</a:t>
            </a:r>
            <a:endParaRPr lang="en-US" sz="1442"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9941719"/>
          </a:xfrm>
          <a:prstGeom prst="rect">
            <a:avLst/>
          </a:prstGeom>
          <a:solidFill>
            <a:srgbClr val="09151A">
              <a:alpha val="75000"/>
            </a:srgbClr>
          </a:solidFill>
          <a:ln/>
        </p:spPr>
      </p:sp>
      <p:sp>
        <p:nvSpPr>
          <p:cNvPr id="4" name="Text 1"/>
          <p:cNvSpPr/>
          <p:nvPr/>
        </p:nvSpPr>
        <p:spPr>
          <a:xfrm>
            <a:off x="3956923" y="427673"/>
            <a:ext cx="6716435" cy="972026"/>
          </a:xfrm>
          <a:prstGeom prst="rect">
            <a:avLst/>
          </a:prstGeom>
          <a:noFill/>
          <a:ln/>
        </p:spPr>
        <p:txBody>
          <a:bodyPr wrap="square" rtlCol="0" anchor="t"/>
          <a:lstStyle/>
          <a:p>
            <a:pPr marL="0" indent="0">
              <a:lnSpc>
                <a:spcPts val="3827"/>
              </a:lnSpc>
              <a:buNone/>
            </a:pPr>
            <a:r>
              <a:rPr lang="en-US" sz="3062" dirty="0">
                <a:solidFill>
                  <a:srgbClr val="F5F0F0"/>
                </a:solidFill>
                <a:latin typeface="adonis-web" pitchFamily="34" charset="0"/>
                <a:ea typeface="adonis-web" pitchFamily="34" charset="-122"/>
                <a:cs typeface="adonis-web" pitchFamily="34" charset="-120"/>
              </a:rPr>
              <a:t>Implementing Genetic Algorithms in Python</a:t>
            </a:r>
            <a:endParaRPr lang="en-US" sz="3062" dirty="0"/>
          </a:p>
        </p:txBody>
      </p:sp>
      <p:sp>
        <p:nvSpPr>
          <p:cNvPr id="5" name="Text 2"/>
          <p:cNvSpPr/>
          <p:nvPr/>
        </p:nvSpPr>
        <p:spPr>
          <a:xfrm>
            <a:off x="3956923" y="1710690"/>
            <a:ext cx="6716435" cy="746165"/>
          </a:xfrm>
          <a:prstGeom prst="rect">
            <a:avLst/>
          </a:prstGeom>
          <a:noFill/>
          <a:ln/>
        </p:spPr>
        <p:txBody>
          <a:bodyPr wrap="square" rtlCol="0" anchor="t"/>
          <a:lstStyle/>
          <a:p>
            <a:pPr marL="0" indent="0">
              <a:lnSpc>
                <a:spcPts val="1960"/>
              </a:lnSpc>
              <a:buNone/>
            </a:pPr>
            <a:r>
              <a:rPr lang="en-US" sz="1225" dirty="0">
                <a:solidFill>
                  <a:srgbClr val="E2E6E9"/>
                </a:solidFill>
                <a:latin typeface="adonis-web" pitchFamily="34" charset="0"/>
                <a:ea typeface="adonis-web" pitchFamily="34" charset="-122"/>
                <a:cs typeface="adonis-web" pitchFamily="34" charset="-120"/>
              </a:rPr>
              <a:t>Python is a popular choice for implementing Genetic Algorithms due to its readability, flexibility, and extensive library support. Here's a high-level overview of the steps involved in implementing a GA using Python:</a:t>
            </a:r>
            <a:endParaRPr lang="en-US" sz="1225" dirty="0"/>
          </a:p>
        </p:txBody>
      </p:sp>
      <p:sp>
        <p:nvSpPr>
          <p:cNvPr id="6" name="Shape 3"/>
          <p:cNvSpPr/>
          <p:nvPr/>
        </p:nvSpPr>
        <p:spPr>
          <a:xfrm>
            <a:off x="7299603" y="2631758"/>
            <a:ext cx="31075" cy="6882289"/>
          </a:xfrm>
          <a:prstGeom prst="roundRect">
            <a:avLst>
              <a:gd name="adj" fmla="val 225238"/>
            </a:avLst>
          </a:prstGeom>
          <a:solidFill>
            <a:srgbClr val="194A99"/>
          </a:solidFill>
          <a:ln/>
        </p:spPr>
      </p:sp>
      <p:sp>
        <p:nvSpPr>
          <p:cNvPr id="7" name="Shape 4"/>
          <p:cNvSpPr/>
          <p:nvPr/>
        </p:nvSpPr>
        <p:spPr>
          <a:xfrm>
            <a:off x="6595765" y="2912566"/>
            <a:ext cx="544354" cy="31075"/>
          </a:xfrm>
          <a:prstGeom prst="roundRect">
            <a:avLst>
              <a:gd name="adj" fmla="val 225238"/>
            </a:avLst>
          </a:prstGeom>
          <a:solidFill>
            <a:srgbClr val="194A99"/>
          </a:solidFill>
          <a:ln/>
        </p:spPr>
      </p:sp>
      <p:sp>
        <p:nvSpPr>
          <p:cNvPr id="8" name="Shape 5"/>
          <p:cNvSpPr/>
          <p:nvPr/>
        </p:nvSpPr>
        <p:spPr>
          <a:xfrm>
            <a:off x="7140119" y="2753201"/>
            <a:ext cx="349925" cy="349925"/>
          </a:xfrm>
          <a:prstGeom prst="roundRect">
            <a:avLst>
              <a:gd name="adj" fmla="val 20002"/>
            </a:avLst>
          </a:prstGeom>
          <a:solidFill>
            <a:srgbClr val="003180"/>
          </a:solidFill>
          <a:ln w="7620">
            <a:solidFill>
              <a:srgbClr val="194A99"/>
            </a:solidFill>
            <a:prstDash val="solid"/>
          </a:ln>
        </p:spPr>
      </p:sp>
      <p:sp>
        <p:nvSpPr>
          <p:cNvPr id="9" name="Text 6"/>
          <p:cNvSpPr/>
          <p:nvPr/>
        </p:nvSpPr>
        <p:spPr>
          <a:xfrm>
            <a:off x="7251323" y="2782253"/>
            <a:ext cx="127397" cy="291703"/>
          </a:xfrm>
          <a:prstGeom prst="rect">
            <a:avLst/>
          </a:prstGeom>
          <a:noFill/>
          <a:ln/>
        </p:spPr>
        <p:txBody>
          <a:bodyPr wrap="none" rtlCol="0" anchor="t"/>
          <a:lstStyle/>
          <a:p>
            <a:pPr marL="0" indent="0" algn="ctr">
              <a:lnSpc>
                <a:spcPts val="2296"/>
              </a:lnSpc>
              <a:buNone/>
            </a:pPr>
            <a:r>
              <a:rPr lang="en-US" sz="1837" dirty="0">
                <a:solidFill>
                  <a:srgbClr val="E2E6E9"/>
                </a:solidFill>
                <a:latin typeface="adonis-web" pitchFamily="34" charset="0"/>
                <a:ea typeface="adonis-web" pitchFamily="34" charset="-122"/>
                <a:cs typeface="adonis-web" pitchFamily="34" charset="-120"/>
              </a:rPr>
              <a:t>1</a:t>
            </a:r>
            <a:endParaRPr lang="en-US" sz="1837" dirty="0"/>
          </a:p>
        </p:txBody>
      </p:sp>
      <p:sp>
        <p:nvSpPr>
          <p:cNvPr id="10" name="Text 7"/>
          <p:cNvSpPr/>
          <p:nvPr/>
        </p:nvSpPr>
        <p:spPr>
          <a:xfrm>
            <a:off x="4515445" y="2787253"/>
            <a:ext cx="1944172" cy="243007"/>
          </a:xfrm>
          <a:prstGeom prst="rect">
            <a:avLst/>
          </a:prstGeom>
          <a:noFill/>
          <a:ln/>
        </p:spPr>
        <p:txBody>
          <a:bodyPr wrap="none" rtlCol="0" anchor="t"/>
          <a:lstStyle/>
          <a:p>
            <a:pPr marL="0" indent="0" algn="r">
              <a:lnSpc>
                <a:spcPts val="1914"/>
              </a:lnSpc>
              <a:buNone/>
            </a:pPr>
            <a:r>
              <a:rPr lang="en-US" sz="1531" dirty="0">
                <a:solidFill>
                  <a:srgbClr val="E2E6E9"/>
                </a:solidFill>
                <a:latin typeface="adonis-web" pitchFamily="34" charset="0"/>
                <a:ea typeface="adonis-web" pitchFamily="34" charset="-122"/>
                <a:cs typeface="adonis-web" pitchFamily="34" charset="-120"/>
              </a:rPr>
              <a:t>Initialize Population</a:t>
            </a:r>
            <a:endParaRPr lang="en-US" sz="1531" dirty="0"/>
          </a:p>
        </p:txBody>
      </p:sp>
      <p:sp>
        <p:nvSpPr>
          <p:cNvPr id="11" name="Text 8"/>
          <p:cNvSpPr/>
          <p:nvPr/>
        </p:nvSpPr>
        <p:spPr>
          <a:xfrm>
            <a:off x="3956923" y="3123486"/>
            <a:ext cx="2502694" cy="1243608"/>
          </a:xfrm>
          <a:prstGeom prst="rect">
            <a:avLst/>
          </a:prstGeom>
          <a:noFill/>
          <a:ln/>
        </p:spPr>
        <p:txBody>
          <a:bodyPr wrap="square" rtlCol="0" anchor="t"/>
          <a:lstStyle/>
          <a:p>
            <a:pPr marL="0" indent="0" algn="r">
              <a:lnSpc>
                <a:spcPts val="1960"/>
              </a:lnSpc>
              <a:buNone/>
            </a:pPr>
            <a:r>
              <a:rPr lang="en-US" sz="1225" dirty="0">
                <a:solidFill>
                  <a:srgbClr val="E2E6E9"/>
                </a:solidFill>
                <a:latin typeface="adonis-web" pitchFamily="34" charset="0"/>
                <a:ea typeface="adonis-web" pitchFamily="34" charset="-122"/>
                <a:cs typeface="adonis-web" pitchFamily="34" charset="-120"/>
              </a:rPr>
              <a:t>Create an initial population of candidate solutions, represented using the appropriate encoding scheme (e.g., binary, real-valued, or permutation).</a:t>
            </a:r>
            <a:endParaRPr lang="en-US" sz="1225" dirty="0"/>
          </a:p>
        </p:txBody>
      </p:sp>
      <p:sp>
        <p:nvSpPr>
          <p:cNvPr id="12" name="Shape 9"/>
          <p:cNvSpPr/>
          <p:nvPr/>
        </p:nvSpPr>
        <p:spPr>
          <a:xfrm>
            <a:off x="7490043" y="3690164"/>
            <a:ext cx="544354" cy="31075"/>
          </a:xfrm>
          <a:prstGeom prst="roundRect">
            <a:avLst>
              <a:gd name="adj" fmla="val 225238"/>
            </a:avLst>
          </a:prstGeom>
          <a:solidFill>
            <a:srgbClr val="194A99"/>
          </a:solidFill>
          <a:ln/>
        </p:spPr>
      </p:sp>
      <p:sp>
        <p:nvSpPr>
          <p:cNvPr id="13" name="Shape 10"/>
          <p:cNvSpPr/>
          <p:nvPr/>
        </p:nvSpPr>
        <p:spPr>
          <a:xfrm>
            <a:off x="7140119" y="3530798"/>
            <a:ext cx="349925" cy="349925"/>
          </a:xfrm>
          <a:prstGeom prst="roundRect">
            <a:avLst>
              <a:gd name="adj" fmla="val 20002"/>
            </a:avLst>
          </a:prstGeom>
          <a:solidFill>
            <a:srgbClr val="003180"/>
          </a:solidFill>
          <a:ln w="7620">
            <a:solidFill>
              <a:srgbClr val="194A99"/>
            </a:solidFill>
            <a:prstDash val="solid"/>
          </a:ln>
        </p:spPr>
      </p:sp>
      <p:sp>
        <p:nvSpPr>
          <p:cNvPr id="14" name="Text 11"/>
          <p:cNvSpPr/>
          <p:nvPr/>
        </p:nvSpPr>
        <p:spPr>
          <a:xfrm>
            <a:off x="7251323" y="3559850"/>
            <a:ext cx="127397" cy="291703"/>
          </a:xfrm>
          <a:prstGeom prst="rect">
            <a:avLst/>
          </a:prstGeom>
          <a:noFill/>
          <a:ln/>
        </p:spPr>
        <p:txBody>
          <a:bodyPr wrap="none" rtlCol="0" anchor="t"/>
          <a:lstStyle/>
          <a:p>
            <a:pPr marL="0" indent="0" algn="ctr">
              <a:lnSpc>
                <a:spcPts val="2296"/>
              </a:lnSpc>
              <a:buNone/>
            </a:pPr>
            <a:r>
              <a:rPr lang="en-US" sz="1837" dirty="0">
                <a:solidFill>
                  <a:srgbClr val="E2E6E9"/>
                </a:solidFill>
                <a:latin typeface="adonis-web" pitchFamily="34" charset="0"/>
                <a:ea typeface="adonis-web" pitchFamily="34" charset="-122"/>
                <a:cs typeface="adonis-web" pitchFamily="34" charset="-120"/>
              </a:rPr>
              <a:t>2</a:t>
            </a:r>
            <a:endParaRPr lang="en-US" sz="1837" dirty="0"/>
          </a:p>
        </p:txBody>
      </p:sp>
      <p:sp>
        <p:nvSpPr>
          <p:cNvPr id="15" name="Text 12"/>
          <p:cNvSpPr/>
          <p:nvPr/>
        </p:nvSpPr>
        <p:spPr>
          <a:xfrm>
            <a:off x="8170545" y="3564850"/>
            <a:ext cx="1944172" cy="243007"/>
          </a:xfrm>
          <a:prstGeom prst="rect">
            <a:avLst/>
          </a:prstGeom>
          <a:noFill/>
          <a:ln/>
        </p:spPr>
        <p:txBody>
          <a:bodyPr wrap="none" rtlCol="0" anchor="t"/>
          <a:lstStyle/>
          <a:p>
            <a:pPr marL="0" indent="0" algn="l">
              <a:lnSpc>
                <a:spcPts val="1914"/>
              </a:lnSpc>
              <a:buNone/>
            </a:pPr>
            <a:r>
              <a:rPr lang="en-US" sz="1531" dirty="0">
                <a:solidFill>
                  <a:srgbClr val="E2E6E9"/>
                </a:solidFill>
                <a:latin typeface="adonis-web" pitchFamily="34" charset="0"/>
                <a:ea typeface="adonis-web" pitchFamily="34" charset="-122"/>
                <a:cs typeface="adonis-web" pitchFamily="34" charset="-120"/>
              </a:rPr>
              <a:t>Evaluate Fitness</a:t>
            </a:r>
            <a:endParaRPr lang="en-US" sz="1531" dirty="0"/>
          </a:p>
        </p:txBody>
      </p:sp>
      <p:sp>
        <p:nvSpPr>
          <p:cNvPr id="16" name="Text 13"/>
          <p:cNvSpPr/>
          <p:nvPr/>
        </p:nvSpPr>
        <p:spPr>
          <a:xfrm>
            <a:off x="8170545" y="3901083"/>
            <a:ext cx="2502813" cy="746165"/>
          </a:xfrm>
          <a:prstGeom prst="rect">
            <a:avLst/>
          </a:prstGeom>
          <a:noFill/>
          <a:ln/>
        </p:spPr>
        <p:txBody>
          <a:bodyPr wrap="square" rtlCol="0" anchor="t"/>
          <a:lstStyle/>
          <a:p>
            <a:pPr marL="0" indent="0" algn="l">
              <a:lnSpc>
                <a:spcPts val="1960"/>
              </a:lnSpc>
              <a:buNone/>
            </a:pPr>
            <a:r>
              <a:rPr lang="en-US" sz="1225" dirty="0">
                <a:solidFill>
                  <a:srgbClr val="E2E6E9"/>
                </a:solidFill>
                <a:latin typeface="adonis-web" pitchFamily="34" charset="0"/>
                <a:ea typeface="adonis-web" pitchFamily="34" charset="-122"/>
                <a:cs typeface="adonis-web" pitchFamily="34" charset="-120"/>
              </a:rPr>
              <a:t>Calculate the fitness of each individual in the population using the defined fitness function.</a:t>
            </a:r>
            <a:endParaRPr lang="en-US" sz="1225" dirty="0"/>
          </a:p>
        </p:txBody>
      </p:sp>
      <p:sp>
        <p:nvSpPr>
          <p:cNvPr id="17" name="Shape 14"/>
          <p:cNvSpPr/>
          <p:nvPr/>
        </p:nvSpPr>
        <p:spPr>
          <a:xfrm>
            <a:off x="6595765" y="4958894"/>
            <a:ext cx="544354" cy="31075"/>
          </a:xfrm>
          <a:prstGeom prst="roundRect">
            <a:avLst>
              <a:gd name="adj" fmla="val 225238"/>
            </a:avLst>
          </a:prstGeom>
          <a:solidFill>
            <a:srgbClr val="194A99"/>
          </a:solidFill>
          <a:ln/>
        </p:spPr>
      </p:sp>
      <p:sp>
        <p:nvSpPr>
          <p:cNvPr id="18" name="Shape 15"/>
          <p:cNvSpPr/>
          <p:nvPr/>
        </p:nvSpPr>
        <p:spPr>
          <a:xfrm>
            <a:off x="7140119" y="4799528"/>
            <a:ext cx="349925" cy="349925"/>
          </a:xfrm>
          <a:prstGeom prst="roundRect">
            <a:avLst>
              <a:gd name="adj" fmla="val 20002"/>
            </a:avLst>
          </a:prstGeom>
          <a:solidFill>
            <a:srgbClr val="003180"/>
          </a:solidFill>
          <a:ln w="7620">
            <a:solidFill>
              <a:srgbClr val="194A99"/>
            </a:solidFill>
            <a:prstDash val="solid"/>
          </a:ln>
        </p:spPr>
      </p:sp>
      <p:sp>
        <p:nvSpPr>
          <p:cNvPr id="19" name="Text 16"/>
          <p:cNvSpPr/>
          <p:nvPr/>
        </p:nvSpPr>
        <p:spPr>
          <a:xfrm>
            <a:off x="7251323" y="4828580"/>
            <a:ext cx="127397" cy="291703"/>
          </a:xfrm>
          <a:prstGeom prst="rect">
            <a:avLst/>
          </a:prstGeom>
          <a:noFill/>
          <a:ln/>
        </p:spPr>
        <p:txBody>
          <a:bodyPr wrap="none" rtlCol="0" anchor="t"/>
          <a:lstStyle/>
          <a:p>
            <a:pPr marL="0" indent="0" algn="ctr">
              <a:lnSpc>
                <a:spcPts val="2296"/>
              </a:lnSpc>
              <a:buNone/>
            </a:pPr>
            <a:r>
              <a:rPr lang="en-US" sz="1837" dirty="0">
                <a:solidFill>
                  <a:srgbClr val="E2E6E9"/>
                </a:solidFill>
                <a:latin typeface="adonis-web" pitchFamily="34" charset="0"/>
                <a:ea typeface="adonis-web" pitchFamily="34" charset="-122"/>
                <a:cs typeface="adonis-web" pitchFamily="34" charset="-120"/>
              </a:rPr>
              <a:t>3</a:t>
            </a:r>
            <a:endParaRPr lang="en-US" sz="1837" dirty="0"/>
          </a:p>
        </p:txBody>
      </p:sp>
      <p:sp>
        <p:nvSpPr>
          <p:cNvPr id="20" name="Text 17"/>
          <p:cNvSpPr/>
          <p:nvPr/>
        </p:nvSpPr>
        <p:spPr>
          <a:xfrm>
            <a:off x="4515445" y="4833580"/>
            <a:ext cx="1944172" cy="243007"/>
          </a:xfrm>
          <a:prstGeom prst="rect">
            <a:avLst/>
          </a:prstGeom>
          <a:noFill/>
          <a:ln/>
        </p:spPr>
        <p:txBody>
          <a:bodyPr wrap="none" rtlCol="0" anchor="t"/>
          <a:lstStyle/>
          <a:p>
            <a:pPr marL="0" indent="0" algn="r">
              <a:lnSpc>
                <a:spcPts val="1914"/>
              </a:lnSpc>
              <a:buNone/>
            </a:pPr>
            <a:r>
              <a:rPr lang="en-US" sz="1531" dirty="0">
                <a:solidFill>
                  <a:srgbClr val="E2E6E9"/>
                </a:solidFill>
                <a:latin typeface="adonis-web" pitchFamily="34" charset="0"/>
                <a:ea typeface="adonis-web" pitchFamily="34" charset="-122"/>
                <a:cs typeface="adonis-web" pitchFamily="34" charset="-120"/>
              </a:rPr>
              <a:t>Select Parents</a:t>
            </a:r>
            <a:endParaRPr lang="en-US" sz="1531" dirty="0"/>
          </a:p>
        </p:txBody>
      </p:sp>
      <p:sp>
        <p:nvSpPr>
          <p:cNvPr id="21" name="Text 18"/>
          <p:cNvSpPr/>
          <p:nvPr/>
        </p:nvSpPr>
        <p:spPr>
          <a:xfrm>
            <a:off x="3956923" y="5169813"/>
            <a:ext cx="2502694" cy="1243608"/>
          </a:xfrm>
          <a:prstGeom prst="rect">
            <a:avLst/>
          </a:prstGeom>
          <a:noFill/>
          <a:ln/>
        </p:spPr>
        <p:txBody>
          <a:bodyPr wrap="square" rtlCol="0" anchor="t"/>
          <a:lstStyle/>
          <a:p>
            <a:pPr marL="0" indent="0" algn="r">
              <a:lnSpc>
                <a:spcPts val="1960"/>
              </a:lnSpc>
              <a:buNone/>
            </a:pPr>
            <a:r>
              <a:rPr lang="en-US" sz="1225" dirty="0">
                <a:solidFill>
                  <a:srgbClr val="E2E6E9"/>
                </a:solidFill>
                <a:latin typeface="adonis-web" pitchFamily="34" charset="0"/>
                <a:ea typeface="adonis-web" pitchFamily="34" charset="-122"/>
                <a:cs typeface="adonis-web" pitchFamily="34" charset="-120"/>
              </a:rPr>
              <a:t>Apply a selection method (e.g., Roulette Wheel, Tournament) to choose parent individuals from the population for crossover and mutation.</a:t>
            </a:r>
            <a:endParaRPr lang="en-US" sz="1225" dirty="0"/>
          </a:p>
        </p:txBody>
      </p:sp>
      <p:sp>
        <p:nvSpPr>
          <p:cNvPr id="22" name="Shape 19"/>
          <p:cNvSpPr/>
          <p:nvPr/>
        </p:nvSpPr>
        <p:spPr>
          <a:xfrm>
            <a:off x="7490043" y="5981998"/>
            <a:ext cx="544354" cy="31075"/>
          </a:xfrm>
          <a:prstGeom prst="roundRect">
            <a:avLst>
              <a:gd name="adj" fmla="val 225238"/>
            </a:avLst>
          </a:prstGeom>
          <a:solidFill>
            <a:srgbClr val="194A99"/>
          </a:solidFill>
          <a:ln/>
        </p:spPr>
      </p:sp>
      <p:sp>
        <p:nvSpPr>
          <p:cNvPr id="23" name="Shape 20"/>
          <p:cNvSpPr/>
          <p:nvPr/>
        </p:nvSpPr>
        <p:spPr>
          <a:xfrm>
            <a:off x="7140119" y="5822633"/>
            <a:ext cx="349925" cy="349925"/>
          </a:xfrm>
          <a:prstGeom prst="roundRect">
            <a:avLst>
              <a:gd name="adj" fmla="val 20002"/>
            </a:avLst>
          </a:prstGeom>
          <a:solidFill>
            <a:srgbClr val="003180"/>
          </a:solidFill>
          <a:ln w="7620">
            <a:solidFill>
              <a:srgbClr val="194A99"/>
            </a:solidFill>
            <a:prstDash val="solid"/>
          </a:ln>
        </p:spPr>
      </p:sp>
      <p:sp>
        <p:nvSpPr>
          <p:cNvPr id="24" name="Text 21"/>
          <p:cNvSpPr/>
          <p:nvPr/>
        </p:nvSpPr>
        <p:spPr>
          <a:xfrm>
            <a:off x="7251323" y="5851684"/>
            <a:ext cx="127397" cy="291703"/>
          </a:xfrm>
          <a:prstGeom prst="rect">
            <a:avLst/>
          </a:prstGeom>
          <a:noFill/>
          <a:ln/>
        </p:spPr>
        <p:txBody>
          <a:bodyPr wrap="none" rtlCol="0" anchor="t"/>
          <a:lstStyle/>
          <a:p>
            <a:pPr marL="0" indent="0" algn="ctr">
              <a:lnSpc>
                <a:spcPts val="2296"/>
              </a:lnSpc>
              <a:buNone/>
            </a:pPr>
            <a:r>
              <a:rPr lang="en-US" sz="1837" dirty="0">
                <a:solidFill>
                  <a:srgbClr val="E2E6E9"/>
                </a:solidFill>
                <a:latin typeface="adonis-web" pitchFamily="34" charset="0"/>
                <a:ea typeface="adonis-web" pitchFamily="34" charset="-122"/>
                <a:cs typeface="adonis-web" pitchFamily="34" charset="-120"/>
              </a:rPr>
              <a:t>4</a:t>
            </a:r>
            <a:endParaRPr lang="en-US" sz="1837" dirty="0"/>
          </a:p>
        </p:txBody>
      </p:sp>
      <p:sp>
        <p:nvSpPr>
          <p:cNvPr id="25" name="Text 22"/>
          <p:cNvSpPr/>
          <p:nvPr/>
        </p:nvSpPr>
        <p:spPr>
          <a:xfrm>
            <a:off x="8170545" y="5856684"/>
            <a:ext cx="2012871" cy="243007"/>
          </a:xfrm>
          <a:prstGeom prst="rect">
            <a:avLst/>
          </a:prstGeom>
          <a:noFill/>
          <a:ln/>
        </p:spPr>
        <p:txBody>
          <a:bodyPr wrap="none" rtlCol="0" anchor="t"/>
          <a:lstStyle/>
          <a:p>
            <a:pPr marL="0" indent="0" algn="l">
              <a:lnSpc>
                <a:spcPts val="1914"/>
              </a:lnSpc>
              <a:buNone/>
            </a:pPr>
            <a:r>
              <a:rPr lang="en-US" sz="1531" dirty="0">
                <a:solidFill>
                  <a:srgbClr val="E2E6E9"/>
                </a:solidFill>
                <a:latin typeface="adonis-web" pitchFamily="34" charset="0"/>
                <a:ea typeface="adonis-web" pitchFamily="34" charset="-122"/>
                <a:cs typeface="adonis-web" pitchFamily="34" charset="-120"/>
              </a:rPr>
              <a:t>Apply Genetic Operators</a:t>
            </a:r>
            <a:endParaRPr lang="en-US" sz="1531" dirty="0"/>
          </a:p>
        </p:txBody>
      </p:sp>
      <p:sp>
        <p:nvSpPr>
          <p:cNvPr id="26" name="Text 23"/>
          <p:cNvSpPr/>
          <p:nvPr/>
        </p:nvSpPr>
        <p:spPr>
          <a:xfrm>
            <a:off x="8170545" y="6192917"/>
            <a:ext cx="2502813" cy="746165"/>
          </a:xfrm>
          <a:prstGeom prst="rect">
            <a:avLst/>
          </a:prstGeom>
          <a:noFill/>
          <a:ln/>
        </p:spPr>
        <p:txBody>
          <a:bodyPr wrap="square" rtlCol="0" anchor="t"/>
          <a:lstStyle/>
          <a:p>
            <a:pPr marL="0" indent="0" algn="l">
              <a:lnSpc>
                <a:spcPts val="1960"/>
              </a:lnSpc>
              <a:buNone/>
            </a:pPr>
            <a:r>
              <a:rPr lang="en-US" sz="1225" dirty="0">
                <a:solidFill>
                  <a:srgbClr val="E2E6E9"/>
                </a:solidFill>
                <a:latin typeface="adonis-web" pitchFamily="34" charset="0"/>
                <a:ea typeface="adonis-web" pitchFamily="34" charset="-122"/>
                <a:cs typeface="adonis-web" pitchFamily="34" charset="-120"/>
              </a:rPr>
              <a:t>Perform crossover and mutation on the selected parent individuals to create a new generation of offspring.</a:t>
            </a:r>
            <a:endParaRPr lang="en-US" sz="1225" dirty="0"/>
          </a:p>
        </p:txBody>
      </p:sp>
      <p:sp>
        <p:nvSpPr>
          <p:cNvPr id="27" name="Shape 24"/>
          <p:cNvSpPr/>
          <p:nvPr/>
        </p:nvSpPr>
        <p:spPr>
          <a:xfrm>
            <a:off x="6595765" y="7005221"/>
            <a:ext cx="544354" cy="31075"/>
          </a:xfrm>
          <a:prstGeom prst="roundRect">
            <a:avLst>
              <a:gd name="adj" fmla="val 225238"/>
            </a:avLst>
          </a:prstGeom>
          <a:solidFill>
            <a:srgbClr val="194A99"/>
          </a:solidFill>
          <a:ln/>
        </p:spPr>
      </p:sp>
      <p:sp>
        <p:nvSpPr>
          <p:cNvPr id="28" name="Shape 25"/>
          <p:cNvSpPr/>
          <p:nvPr/>
        </p:nvSpPr>
        <p:spPr>
          <a:xfrm>
            <a:off x="7140119" y="6845856"/>
            <a:ext cx="349925" cy="349925"/>
          </a:xfrm>
          <a:prstGeom prst="roundRect">
            <a:avLst>
              <a:gd name="adj" fmla="val 20002"/>
            </a:avLst>
          </a:prstGeom>
          <a:solidFill>
            <a:srgbClr val="003180"/>
          </a:solidFill>
          <a:ln w="7620">
            <a:solidFill>
              <a:srgbClr val="194A99"/>
            </a:solidFill>
            <a:prstDash val="solid"/>
          </a:ln>
        </p:spPr>
      </p:sp>
      <p:sp>
        <p:nvSpPr>
          <p:cNvPr id="29" name="Text 26"/>
          <p:cNvSpPr/>
          <p:nvPr/>
        </p:nvSpPr>
        <p:spPr>
          <a:xfrm>
            <a:off x="7251323" y="6874907"/>
            <a:ext cx="127397" cy="291703"/>
          </a:xfrm>
          <a:prstGeom prst="rect">
            <a:avLst/>
          </a:prstGeom>
          <a:noFill/>
          <a:ln/>
        </p:spPr>
        <p:txBody>
          <a:bodyPr wrap="none" rtlCol="0" anchor="t"/>
          <a:lstStyle/>
          <a:p>
            <a:pPr marL="0" indent="0" algn="ctr">
              <a:lnSpc>
                <a:spcPts val="2296"/>
              </a:lnSpc>
              <a:buNone/>
            </a:pPr>
            <a:r>
              <a:rPr lang="en-US" sz="1837" dirty="0">
                <a:solidFill>
                  <a:srgbClr val="E2E6E9"/>
                </a:solidFill>
                <a:latin typeface="adonis-web" pitchFamily="34" charset="0"/>
                <a:ea typeface="adonis-web" pitchFamily="34" charset="-122"/>
                <a:cs typeface="adonis-web" pitchFamily="34" charset="-120"/>
              </a:rPr>
              <a:t>5</a:t>
            </a:r>
            <a:endParaRPr lang="en-US" sz="1837" dirty="0"/>
          </a:p>
        </p:txBody>
      </p:sp>
      <p:sp>
        <p:nvSpPr>
          <p:cNvPr id="30" name="Text 27"/>
          <p:cNvSpPr/>
          <p:nvPr/>
        </p:nvSpPr>
        <p:spPr>
          <a:xfrm>
            <a:off x="4515445" y="6879908"/>
            <a:ext cx="1944172" cy="243007"/>
          </a:xfrm>
          <a:prstGeom prst="rect">
            <a:avLst/>
          </a:prstGeom>
          <a:noFill/>
          <a:ln/>
        </p:spPr>
        <p:txBody>
          <a:bodyPr wrap="none" rtlCol="0" anchor="t"/>
          <a:lstStyle/>
          <a:p>
            <a:pPr marL="0" indent="0" algn="r">
              <a:lnSpc>
                <a:spcPts val="1914"/>
              </a:lnSpc>
              <a:buNone/>
            </a:pPr>
            <a:r>
              <a:rPr lang="en-US" sz="1531" dirty="0">
                <a:solidFill>
                  <a:srgbClr val="E2E6E9"/>
                </a:solidFill>
                <a:latin typeface="adonis-web" pitchFamily="34" charset="0"/>
                <a:ea typeface="adonis-web" pitchFamily="34" charset="-122"/>
                <a:cs typeface="adonis-web" pitchFamily="34" charset="-120"/>
              </a:rPr>
              <a:t>Replace Population</a:t>
            </a:r>
            <a:endParaRPr lang="en-US" sz="1531" dirty="0"/>
          </a:p>
        </p:txBody>
      </p:sp>
      <p:sp>
        <p:nvSpPr>
          <p:cNvPr id="31" name="Text 28"/>
          <p:cNvSpPr/>
          <p:nvPr/>
        </p:nvSpPr>
        <p:spPr>
          <a:xfrm>
            <a:off x="3956923" y="7216140"/>
            <a:ext cx="2502694" cy="994886"/>
          </a:xfrm>
          <a:prstGeom prst="rect">
            <a:avLst/>
          </a:prstGeom>
          <a:noFill/>
          <a:ln/>
        </p:spPr>
        <p:txBody>
          <a:bodyPr wrap="square" rtlCol="0" anchor="t"/>
          <a:lstStyle/>
          <a:p>
            <a:pPr marL="0" indent="0" algn="r">
              <a:lnSpc>
                <a:spcPts val="1960"/>
              </a:lnSpc>
              <a:buNone/>
            </a:pPr>
            <a:r>
              <a:rPr lang="en-US" sz="1225" dirty="0">
                <a:solidFill>
                  <a:srgbClr val="E2E6E9"/>
                </a:solidFill>
                <a:latin typeface="adonis-web" pitchFamily="34" charset="0"/>
                <a:ea typeface="adonis-web" pitchFamily="34" charset="-122"/>
                <a:cs typeface="adonis-web" pitchFamily="34" charset="-120"/>
              </a:rPr>
              <a:t>Replace the current population with the new generation of offspring, possibly incorporating elitism to preserve the best solutions.</a:t>
            </a:r>
            <a:endParaRPr lang="en-US" sz="1225" dirty="0"/>
          </a:p>
        </p:txBody>
      </p:sp>
      <p:sp>
        <p:nvSpPr>
          <p:cNvPr id="32" name="Shape 29"/>
          <p:cNvSpPr/>
          <p:nvPr/>
        </p:nvSpPr>
        <p:spPr>
          <a:xfrm>
            <a:off x="7490043" y="7904024"/>
            <a:ext cx="544354" cy="31075"/>
          </a:xfrm>
          <a:prstGeom prst="roundRect">
            <a:avLst>
              <a:gd name="adj" fmla="val 225238"/>
            </a:avLst>
          </a:prstGeom>
          <a:solidFill>
            <a:srgbClr val="194A99"/>
          </a:solidFill>
          <a:ln/>
        </p:spPr>
      </p:sp>
      <p:sp>
        <p:nvSpPr>
          <p:cNvPr id="33" name="Shape 30"/>
          <p:cNvSpPr/>
          <p:nvPr/>
        </p:nvSpPr>
        <p:spPr>
          <a:xfrm>
            <a:off x="7140119" y="7744658"/>
            <a:ext cx="349925" cy="349925"/>
          </a:xfrm>
          <a:prstGeom prst="roundRect">
            <a:avLst>
              <a:gd name="adj" fmla="val 20002"/>
            </a:avLst>
          </a:prstGeom>
          <a:solidFill>
            <a:srgbClr val="003180"/>
          </a:solidFill>
          <a:ln w="7620">
            <a:solidFill>
              <a:srgbClr val="194A99"/>
            </a:solidFill>
            <a:prstDash val="solid"/>
          </a:ln>
        </p:spPr>
      </p:sp>
      <p:sp>
        <p:nvSpPr>
          <p:cNvPr id="34" name="Text 31"/>
          <p:cNvSpPr/>
          <p:nvPr/>
        </p:nvSpPr>
        <p:spPr>
          <a:xfrm>
            <a:off x="7251323" y="7773710"/>
            <a:ext cx="127397" cy="291703"/>
          </a:xfrm>
          <a:prstGeom prst="rect">
            <a:avLst/>
          </a:prstGeom>
          <a:noFill/>
          <a:ln/>
        </p:spPr>
        <p:txBody>
          <a:bodyPr wrap="none" rtlCol="0" anchor="t"/>
          <a:lstStyle/>
          <a:p>
            <a:pPr marL="0" indent="0" algn="ctr">
              <a:lnSpc>
                <a:spcPts val="2296"/>
              </a:lnSpc>
              <a:buNone/>
            </a:pPr>
            <a:r>
              <a:rPr lang="en-US" sz="1837" dirty="0">
                <a:solidFill>
                  <a:srgbClr val="E2E6E9"/>
                </a:solidFill>
                <a:latin typeface="adonis-web" pitchFamily="34" charset="0"/>
                <a:ea typeface="adonis-web" pitchFamily="34" charset="-122"/>
                <a:cs typeface="adonis-web" pitchFamily="34" charset="-120"/>
              </a:rPr>
              <a:t>6</a:t>
            </a:r>
            <a:endParaRPr lang="en-US" sz="1837" dirty="0"/>
          </a:p>
        </p:txBody>
      </p:sp>
      <p:sp>
        <p:nvSpPr>
          <p:cNvPr id="35" name="Text 32"/>
          <p:cNvSpPr/>
          <p:nvPr/>
        </p:nvSpPr>
        <p:spPr>
          <a:xfrm>
            <a:off x="8170545" y="7778710"/>
            <a:ext cx="1944172" cy="243007"/>
          </a:xfrm>
          <a:prstGeom prst="rect">
            <a:avLst/>
          </a:prstGeom>
          <a:noFill/>
          <a:ln/>
        </p:spPr>
        <p:txBody>
          <a:bodyPr wrap="none" rtlCol="0" anchor="t"/>
          <a:lstStyle/>
          <a:p>
            <a:pPr marL="0" indent="0" algn="l">
              <a:lnSpc>
                <a:spcPts val="1914"/>
              </a:lnSpc>
              <a:buNone/>
            </a:pPr>
            <a:r>
              <a:rPr lang="en-US" sz="1531" dirty="0">
                <a:solidFill>
                  <a:srgbClr val="E2E6E9"/>
                </a:solidFill>
                <a:latin typeface="adonis-web" pitchFamily="34" charset="0"/>
                <a:ea typeface="adonis-web" pitchFamily="34" charset="-122"/>
                <a:cs typeface="adonis-web" pitchFamily="34" charset="-120"/>
              </a:rPr>
              <a:t>Terminate Condition</a:t>
            </a:r>
            <a:endParaRPr lang="en-US" sz="1531" dirty="0"/>
          </a:p>
        </p:txBody>
      </p:sp>
      <p:sp>
        <p:nvSpPr>
          <p:cNvPr id="36" name="Text 33"/>
          <p:cNvSpPr/>
          <p:nvPr/>
        </p:nvSpPr>
        <p:spPr>
          <a:xfrm>
            <a:off x="8170545" y="8114943"/>
            <a:ext cx="2502813" cy="1243608"/>
          </a:xfrm>
          <a:prstGeom prst="rect">
            <a:avLst/>
          </a:prstGeom>
          <a:noFill/>
          <a:ln/>
        </p:spPr>
        <p:txBody>
          <a:bodyPr wrap="square" rtlCol="0" anchor="t"/>
          <a:lstStyle/>
          <a:p>
            <a:pPr marL="0" indent="0" algn="l">
              <a:lnSpc>
                <a:spcPts val="1960"/>
              </a:lnSpc>
              <a:buNone/>
            </a:pPr>
            <a:r>
              <a:rPr lang="en-US" sz="1225" dirty="0">
                <a:solidFill>
                  <a:srgbClr val="E2E6E9"/>
                </a:solidFill>
                <a:latin typeface="adonis-web" pitchFamily="34" charset="0"/>
                <a:ea typeface="adonis-web" pitchFamily="34" charset="-122"/>
                <a:cs typeface="adonis-web" pitchFamily="34" charset="-120"/>
              </a:rPr>
              <a:t>Check if the termination condition (e.g., maximum number of generations, fitness threshold) has been met. If not, repeat the process from the "Evaluate Fitness" step.</a:t>
            </a:r>
            <a:endParaRPr lang="en-US" sz="122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0D275D-297C-FA6D-A7F0-33EBABC93F35}"/>
              </a:ext>
            </a:extLst>
          </p:cNvPr>
          <p:cNvPicPr>
            <a:picLocks noChangeAspect="1"/>
          </p:cNvPicPr>
          <p:nvPr/>
        </p:nvPicPr>
        <p:blipFill>
          <a:blip r:embed="rId2"/>
          <a:stretch>
            <a:fillRect/>
          </a:stretch>
        </p:blipFill>
        <p:spPr>
          <a:xfrm>
            <a:off x="1" y="1"/>
            <a:ext cx="7229138" cy="8229600"/>
          </a:xfrm>
          <a:prstGeom prst="rect">
            <a:avLst/>
          </a:prstGeom>
        </p:spPr>
      </p:pic>
      <p:pic>
        <p:nvPicPr>
          <p:cNvPr id="7" name="Picture 6">
            <a:extLst>
              <a:ext uri="{FF2B5EF4-FFF2-40B4-BE49-F238E27FC236}">
                <a16:creationId xmlns:a16="http://schemas.microsoft.com/office/drawing/2014/main" id="{7762BDDC-D778-104C-E478-B94465AC2C53}"/>
              </a:ext>
            </a:extLst>
          </p:cNvPr>
          <p:cNvPicPr>
            <a:picLocks noChangeAspect="1"/>
          </p:cNvPicPr>
          <p:nvPr/>
        </p:nvPicPr>
        <p:blipFill>
          <a:blip r:embed="rId3"/>
          <a:stretch>
            <a:fillRect/>
          </a:stretch>
        </p:blipFill>
        <p:spPr>
          <a:xfrm>
            <a:off x="7229139" y="1"/>
            <a:ext cx="7401262" cy="8229597"/>
          </a:xfrm>
          <a:prstGeom prst="rect">
            <a:avLst/>
          </a:prstGeom>
        </p:spPr>
      </p:pic>
    </p:spTree>
    <p:extLst>
      <p:ext uri="{BB962C8B-B14F-4D97-AF65-F5344CB8AC3E}">
        <p14:creationId xmlns:p14="http://schemas.microsoft.com/office/powerpoint/2010/main" val="1032829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4" name="Text 1"/>
          <p:cNvSpPr/>
          <p:nvPr/>
        </p:nvSpPr>
        <p:spPr>
          <a:xfrm>
            <a:off x="2986683" y="552331"/>
            <a:ext cx="7818239" cy="626507"/>
          </a:xfrm>
          <a:prstGeom prst="rect">
            <a:avLst/>
          </a:prstGeom>
          <a:noFill/>
          <a:ln/>
        </p:spPr>
        <p:txBody>
          <a:bodyPr wrap="none" rtlCol="0" anchor="t"/>
          <a:lstStyle/>
          <a:p>
            <a:pPr marL="0" indent="0">
              <a:lnSpc>
                <a:spcPts val="4933"/>
              </a:lnSpc>
              <a:buNone/>
            </a:pPr>
            <a:r>
              <a:rPr lang="en-US" sz="3946" dirty="0">
                <a:solidFill>
                  <a:srgbClr val="F5F0F0"/>
                </a:solidFill>
                <a:latin typeface="adonis-web" pitchFamily="34" charset="0"/>
                <a:ea typeface="adonis-web" pitchFamily="34" charset="-122"/>
                <a:cs typeface="adonis-web" pitchFamily="34" charset="-120"/>
              </a:rPr>
              <a:t>Visualizing Genetic Algorithm Results</a:t>
            </a:r>
            <a:endParaRPr lang="en-US" sz="3946" dirty="0"/>
          </a:p>
        </p:txBody>
      </p:sp>
      <p:sp>
        <p:nvSpPr>
          <p:cNvPr id="5" name="Text 2"/>
          <p:cNvSpPr/>
          <p:nvPr/>
        </p:nvSpPr>
        <p:spPr>
          <a:xfrm>
            <a:off x="2986683" y="1579721"/>
            <a:ext cx="8657034" cy="962263"/>
          </a:xfrm>
          <a:prstGeom prst="rect">
            <a:avLst/>
          </a:prstGeom>
          <a:noFill/>
          <a:ln/>
        </p:spPr>
        <p:txBody>
          <a:bodyPr wrap="square" rtlCol="0" anchor="t"/>
          <a:lstStyle/>
          <a:p>
            <a:pPr marL="0" indent="0">
              <a:lnSpc>
                <a:spcPts val="2526"/>
              </a:lnSpc>
              <a:buNone/>
            </a:pPr>
            <a:r>
              <a:rPr lang="en-US" sz="1579" dirty="0">
                <a:solidFill>
                  <a:srgbClr val="E2E6E9"/>
                </a:solidFill>
                <a:latin typeface="adonis-web" pitchFamily="34" charset="0"/>
                <a:ea typeface="adonis-web" pitchFamily="34" charset="-122"/>
                <a:cs typeface="adonis-web" pitchFamily="34" charset="-120"/>
              </a:rPr>
              <a:t>Visualizing the progress and performance of a Genetic Algorithm is crucial for understanding its behavior and evaluating its effectiveness. Python provides several libraries, such as Matplotlib and Seaborn, that can be used to create informative visualizations.</a:t>
            </a:r>
            <a:endParaRPr lang="en-US" sz="1579" dirty="0"/>
          </a:p>
        </p:txBody>
      </p:sp>
      <p:pic>
        <p:nvPicPr>
          <p:cNvPr id="6" name="Image 1" descr="preencoded.png"/>
          <p:cNvPicPr>
            <a:picLocks noChangeAspect="1"/>
          </p:cNvPicPr>
          <p:nvPr/>
        </p:nvPicPr>
        <p:blipFill>
          <a:blip r:embed="rId4"/>
          <a:stretch>
            <a:fillRect/>
          </a:stretch>
        </p:blipFill>
        <p:spPr>
          <a:xfrm>
            <a:off x="2986683" y="2767489"/>
            <a:ext cx="2685217" cy="1659493"/>
          </a:xfrm>
          <a:prstGeom prst="rect">
            <a:avLst/>
          </a:prstGeom>
        </p:spPr>
      </p:pic>
      <p:sp>
        <p:nvSpPr>
          <p:cNvPr id="7" name="Text 3"/>
          <p:cNvSpPr/>
          <p:nvPr/>
        </p:nvSpPr>
        <p:spPr>
          <a:xfrm>
            <a:off x="2986683" y="4677489"/>
            <a:ext cx="2505908" cy="313253"/>
          </a:xfrm>
          <a:prstGeom prst="rect">
            <a:avLst/>
          </a:prstGeom>
          <a:noFill/>
          <a:ln/>
        </p:spPr>
        <p:txBody>
          <a:bodyPr wrap="none" rtlCol="0" anchor="t"/>
          <a:lstStyle/>
          <a:p>
            <a:pPr marL="0" indent="0" algn="l">
              <a:lnSpc>
                <a:spcPts val="2467"/>
              </a:lnSpc>
              <a:buNone/>
            </a:pPr>
            <a:r>
              <a:rPr lang="en-US" sz="1973" dirty="0">
                <a:solidFill>
                  <a:srgbClr val="E2E6E9"/>
                </a:solidFill>
                <a:latin typeface="adonis-web" pitchFamily="34" charset="0"/>
                <a:ea typeface="adonis-web" pitchFamily="34" charset="-122"/>
                <a:cs typeface="adonis-web" pitchFamily="34" charset="-120"/>
              </a:rPr>
              <a:t>Fitness Progression</a:t>
            </a:r>
            <a:endParaRPr lang="en-US" sz="1973" dirty="0"/>
          </a:p>
        </p:txBody>
      </p:sp>
      <p:sp>
        <p:nvSpPr>
          <p:cNvPr id="8" name="Text 4"/>
          <p:cNvSpPr/>
          <p:nvPr/>
        </p:nvSpPr>
        <p:spPr>
          <a:xfrm>
            <a:off x="2986683" y="5110996"/>
            <a:ext cx="2685217" cy="2566035"/>
          </a:xfrm>
          <a:prstGeom prst="rect">
            <a:avLst/>
          </a:prstGeom>
          <a:noFill/>
          <a:ln/>
        </p:spPr>
        <p:txBody>
          <a:bodyPr wrap="square" rtlCol="0" anchor="t"/>
          <a:lstStyle/>
          <a:p>
            <a:pPr marL="0" indent="0" algn="l">
              <a:lnSpc>
                <a:spcPts val="2526"/>
              </a:lnSpc>
              <a:buNone/>
            </a:pPr>
            <a:r>
              <a:rPr lang="en-US" sz="1579" dirty="0">
                <a:solidFill>
                  <a:srgbClr val="E2E6E9"/>
                </a:solidFill>
                <a:latin typeface="adonis-web" pitchFamily="34" charset="0"/>
                <a:ea typeface="adonis-web" pitchFamily="34" charset="-122"/>
                <a:cs typeface="adonis-web" pitchFamily="34" charset="-120"/>
              </a:rPr>
              <a:t>A line plot showing the best fitness and average fitness of the population over successive generations can provide insights into the algorithm's convergence and the overall improvement in solution quality.</a:t>
            </a:r>
            <a:endParaRPr lang="en-US" sz="1579" dirty="0"/>
          </a:p>
        </p:txBody>
      </p:sp>
      <p:pic>
        <p:nvPicPr>
          <p:cNvPr id="9" name="Image 2" descr="preencoded.png"/>
          <p:cNvPicPr>
            <a:picLocks noChangeAspect="1"/>
          </p:cNvPicPr>
          <p:nvPr/>
        </p:nvPicPr>
        <p:blipFill>
          <a:blip r:embed="rId5"/>
          <a:stretch>
            <a:fillRect/>
          </a:stretch>
        </p:blipFill>
        <p:spPr>
          <a:xfrm>
            <a:off x="5972532" y="2767489"/>
            <a:ext cx="2685217" cy="1659493"/>
          </a:xfrm>
          <a:prstGeom prst="rect">
            <a:avLst/>
          </a:prstGeom>
        </p:spPr>
      </p:pic>
      <p:sp>
        <p:nvSpPr>
          <p:cNvPr id="10" name="Text 5"/>
          <p:cNvSpPr/>
          <p:nvPr/>
        </p:nvSpPr>
        <p:spPr>
          <a:xfrm>
            <a:off x="5972532" y="4677489"/>
            <a:ext cx="2671167" cy="313253"/>
          </a:xfrm>
          <a:prstGeom prst="rect">
            <a:avLst/>
          </a:prstGeom>
          <a:noFill/>
          <a:ln/>
        </p:spPr>
        <p:txBody>
          <a:bodyPr wrap="none" rtlCol="0" anchor="t"/>
          <a:lstStyle/>
          <a:p>
            <a:pPr marL="0" indent="0" algn="l">
              <a:lnSpc>
                <a:spcPts val="2467"/>
              </a:lnSpc>
              <a:buNone/>
            </a:pPr>
            <a:r>
              <a:rPr lang="en-US" sz="1973" dirty="0">
                <a:solidFill>
                  <a:srgbClr val="E2E6E9"/>
                </a:solidFill>
                <a:latin typeface="adonis-web" pitchFamily="34" charset="0"/>
                <a:ea typeface="adonis-web" pitchFamily="34" charset="-122"/>
                <a:cs typeface="adonis-web" pitchFamily="34" charset="-120"/>
              </a:rPr>
              <a:t>Search Space Exploration</a:t>
            </a:r>
            <a:endParaRPr lang="en-US" sz="1973" dirty="0"/>
          </a:p>
        </p:txBody>
      </p:sp>
      <p:sp>
        <p:nvSpPr>
          <p:cNvPr id="11" name="Text 6"/>
          <p:cNvSpPr/>
          <p:nvPr/>
        </p:nvSpPr>
        <p:spPr>
          <a:xfrm>
            <a:off x="5972532" y="5110996"/>
            <a:ext cx="2685217" cy="2245281"/>
          </a:xfrm>
          <a:prstGeom prst="rect">
            <a:avLst/>
          </a:prstGeom>
          <a:noFill/>
          <a:ln/>
        </p:spPr>
        <p:txBody>
          <a:bodyPr wrap="square" rtlCol="0" anchor="t"/>
          <a:lstStyle/>
          <a:p>
            <a:pPr marL="0" indent="0" algn="l">
              <a:lnSpc>
                <a:spcPts val="2526"/>
              </a:lnSpc>
              <a:buNone/>
            </a:pPr>
            <a:r>
              <a:rPr lang="en-US" sz="1579" dirty="0">
                <a:solidFill>
                  <a:srgbClr val="E2E6E9"/>
                </a:solidFill>
                <a:latin typeface="adonis-web" pitchFamily="34" charset="0"/>
                <a:ea typeface="adonis-web" pitchFamily="34" charset="-122"/>
                <a:cs typeface="adonis-web" pitchFamily="34" charset="-120"/>
              </a:rPr>
              <a:t>A scatter plot of the solutions in the search space can demonstrate how the Genetic Algorithm explores and navigates the problem domain, helping to identify areas of high and low fitness.</a:t>
            </a:r>
            <a:endParaRPr lang="en-US" sz="1579" dirty="0"/>
          </a:p>
        </p:txBody>
      </p:sp>
      <p:pic>
        <p:nvPicPr>
          <p:cNvPr id="12" name="Image 3" descr="preencoded.png"/>
          <p:cNvPicPr>
            <a:picLocks noChangeAspect="1"/>
          </p:cNvPicPr>
          <p:nvPr/>
        </p:nvPicPr>
        <p:blipFill>
          <a:blip r:embed="rId6"/>
          <a:stretch>
            <a:fillRect/>
          </a:stretch>
        </p:blipFill>
        <p:spPr>
          <a:xfrm>
            <a:off x="8958382" y="2767489"/>
            <a:ext cx="2685336" cy="1659612"/>
          </a:xfrm>
          <a:prstGeom prst="rect">
            <a:avLst/>
          </a:prstGeom>
        </p:spPr>
      </p:pic>
      <p:sp>
        <p:nvSpPr>
          <p:cNvPr id="13" name="Text 7"/>
          <p:cNvSpPr/>
          <p:nvPr/>
        </p:nvSpPr>
        <p:spPr>
          <a:xfrm>
            <a:off x="8958382" y="4677608"/>
            <a:ext cx="2505908" cy="313253"/>
          </a:xfrm>
          <a:prstGeom prst="rect">
            <a:avLst/>
          </a:prstGeom>
          <a:noFill/>
          <a:ln/>
        </p:spPr>
        <p:txBody>
          <a:bodyPr wrap="none" rtlCol="0" anchor="t"/>
          <a:lstStyle/>
          <a:p>
            <a:pPr marL="0" indent="0" algn="l">
              <a:lnSpc>
                <a:spcPts val="2467"/>
              </a:lnSpc>
              <a:buNone/>
            </a:pPr>
            <a:r>
              <a:rPr lang="en-US" sz="1973" dirty="0">
                <a:solidFill>
                  <a:srgbClr val="E2E6E9"/>
                </a:solidFill>
                <a:latin typeface="adonis-web" pitchFamily="34" charset="0"/>
                <a:ea typeface="adonis-web" pitchFamily="34" charset="-122"/>
                <a:cs typeface="adonis-web" pitchFamily="34" charset="-120"/>
              </a:rPr>
              <a:t>Population Diversity</a:t>
            </a:r>
            <a:endParaRPr lang="en-US" sz="1973" dirty="0"/>
          </a:p>
        </p:txBody>
      </p:sp>
      <p:sp>
        <p:nvSpPr>
          <p:cNvPr id="14" name="Text 8"/>
          <p:cNvSpPr/>
          <p:nvPr/>
        </p:nvSpPr>
        <p:spPr>
          <a:xfrm>
            <a:off x="8958382" y="5111115"/>
            <a:ext cx="2685336" cy="2566035"/>
          </a:xfrm>
          <a:prstGeom prst="rect">
            <a:avLst/>
          </a:prstGeom>
          <a:noFill/>
          <a:ln/>
        </p:spPr>
        <p:txBody>
          <a:bodyPr wrap="square" rtlCol="0" anchor="t"/>
          <a:lstStyle/>
          <a:p>
            <a:pPr marL="0" indent="0" algn="l">
              <a:lnSpc>
                <a:spcPts val="2526"/>
              </a:lnSpc>
              <a:buNone/>
            </a:pPr>
            <a:r>
              <a:rPr lang="en-US" sz="1579" dirty="0">
                <a:solidFill>
                  <a:srgbClr val="E2E6E9"/>
                </a:solidFill>
                <a:latin typeface="adonis-web" pitchFamily="34" charset="0"/>
                <a:ea typeface="adonis-web" pitchFamily="34" charset="-122"/>
                <a:cs typeface="adonis-web" pitchFamily="34" charset="-120"/>
              </a:rPr>
              <a:t>A histogram of the fitness values in the final population can reveal the diversity of the solutions, indicating whether the algorithm has converged to a single optimum or maintained a range of high-quality solutions.</a:t>
            </a:r>
            <a:endParaRPr lang="en-US" sz="1579"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4" name="Text 1"/>
          <p:cNvSpPr/>
          <p:nvPr/>
        </p:nvSpPr>
        <p:spPr>
          <a:xfrm>
            <a:off x="2517696" y="1163122"/>
            <a:ext cx="8225314" cy="694373"/>
          </a:xfrm>
          <a:prstGeom prst="rect">
            <a:avLst/>
          </a:prstGeom>
          <a:noFill/>
          <a:ln/>
        </p:spPr>
        <p:txBody>
          <a:bodyPr wrap="none" rtlCol="0" anchor="t"/>
          <a:lstStyle/>
          <a:p>
            <a:pPr marL="0" indent="0">
              <a:lnSpc>
                <a:spcPts val="5468"/>
              </a:lnSpc>
              <a:buNone/>
            </a:pPr>
            <a:r>
              <a:rPr lang="en-US" sz="4374" dirty="0">
                <a:solidFill>
                  <a:srgbClr val="F5F0F0"/>
                </a:solidFill>
                <a:latin typeface="adonis-web" pitchFamily="34" charset="0"/>
                <a:ea typeface="adonis-web" pitchFamily="34" charset="-122"/>
                <a:cs typeface="adonis-web" pitchFamily="34" charset="-120"/>
              </a:rPr>
              <a:t>Conclusion and Further Exploration</a:t>
            </a:r>
            <a:endParaRPr lang="en-US" sz="4374" dirty="0"/>
          </a:p>
        </p:txBody>
      </p:sp>
      <p:sp>
        <p:nvSpPr>
          <p:cNvPr id="5" name="Text 2"/>
          <p:cNvSpPr/>
          <p:nvPr/>
        </p:nvSpPr>
        <p:spPr>
          <a:xfrm>
            <a:off x="2517696" y="2301835"/>
            <a:ext cx="9594890" cy="1066205"/>
          </a:xfrm>
          <a:prstGeom prst="rect">
            <a:avLst/>
          </a:prstGeom>
          <a:noFill/>
          <a:ln/>
        </p:spPr>
        <p:txBody>
          <a:bodyPr wrap="square" rtlCol="0" anchor="t"/>
          <a:lstStyle/>
          <a:p>
            <a:pPr marL="0" indent="0">
              <a:lnSpc>
                <a:spcPts val="2799"/>
              </a:lnSpc>
              <a:buNone/>
            </a:pPr>
            <a:r>
              <a:rPr lang="en-US" sz="1750" dirty="0">
                <a:solidFill>
                  <a:srgbClr val="E2E6E9"/>
                </a:solidFill>
                <a:latin typeface="adonis-web" pitchFamily="34" charset="0"/>
                <a:ea typeface="adonis-web" pitchFamily="34" charset="-122"/>
                <a:cs typeface="adonis-web" pitchFamily="34" charset="-120"/>
              </a:rPr>
              <a:t>Genetic Algorithms are a powerful and versatile optimization technique that can be applied to a wide range of complex problems. By mimicking the principles of natural selection and evolution, GAs can explore large search spaces and converge towards high-quality solutions.</a:t>
            </a:r>
            <a:endParaRPr lang="en-US" sz="1750" dirty="0"/>
          </a:p>
        </p:txBody>
      </p:sp>
      <p:sp>
        <p:nvSpPr>
          <p:cNvPr id="6" name="Text 3"/>
          <p:cNvSpPr/>
          <p:nvPr/>
        </p:nvSpPr>
        <p:spPr>
          <a:xfrm>
            <a:off x="2517696" y="3617952"/>
            <a:ext cx="9594890" cy="1421606"/>
          </a:xfrm>
          <a:prstGeom prst="rect">
            <a:avLst/>
          </a:prstGeom>
          <a:noFill/>
          <a:ln/>
        </p:spPr>
        <p:txBody>
          <a:bodyPr wrap="square" rtlCol="0" anchor="t"/>
          <a:lstStyle/>
          <a:p>
            <a:pPr marL="0" indent="0">
              <a:lnSpc>
                <a:spcPts val="2799"/>
              </a:lnSpc>
              <a:buNone/>
            </a:pPr>
            <a:r>
              <a:rPr lang="en-US" sz="1750" dirty="0">
                <a:solidFill>
                  <a:srgbClr val="E2E6E9"/>
                </a:solidFill>
                <a:latin typeface="adonis-web" pitchFamily="34" charset="0"/>
                <a:ea typeface="adonis-web" pitchFamily="34" charset="-122"/>
                <a:cs typeface="adonis-web" pitchFamily="34" charset="-120"/>
              </a:rPr>
              <a:t>In this document, we've covered the key aspects of Genetic Algorithms, including problem analysis, solution development, encoding and representation, fitness function and selection, and implementation in Python. We've also explored various ways to visualize the results of a GA, which can provide valuable insights into the algorithm's behavior and performance.</a:t>
            </a:r>
            <a:endParaRPr lang="en-US" sz="1750" dirty="0"/>
          </a:p>
        </p:txBody>
      </p:sp>
      <p:sp>
        <p:nvSpPr>
          <p:cNvPr id="7" name="Text 4"/>
          <p:cNvSpPr/>
          <p:nvPr/>
        </p:nvSpPr>
        <p:spPr>
          <a:xfrm>
            <a:off x="2517696" y="5289471"/>
            <a:ext cx="9594890" cy="1777008"/>
          </a:xfrm>
          <a:prstGeom prst="rect">
            <a:avLst/>
          </a:prstGeom>
          <a:noFill/>
          <a:ln/>
        </p:spPr>
        <p:txBody>
          <a:bodyPr wrap="square" rtlCol="0" anchor="t"/>
          <a:lstStyle/>
          <a:p>
            <a:pPr marL="0" indent="0">
              <a:lnSpc>
                <a:spcPts val="2799"/>
              </a:lnSpc>
              <a:buNone/>
            </a:pPr>
            <a:r>
              <a:rPr lang="en-US" sz="1750" dirty="0">
                <a:solidFill>
                  <a:srgbClr val="E2E6E9"/>
                </a:solidFill>
                <a:latin typeface="adonis-web" pitchFamily="34" charset="0"/>
                <a:ea typeface="adonis-web" pitchFamily="34" charset="-122"/>
                <a:cs typeface="adonis-web" pitchFamily="34" charset="-120"/>
              </a:rPr>
              <a:t>As you continue to explore and work with Genetic Algorithms, consider experimenting with different encoding schemes, fitness functions, and genetic operators to tailor the algorithm to your specific problem. Additionally, you may want to investigate advanced techniques like multi-objective optimization, hybrid algorithms, and parallel computing to further enhance the capabilities of Genetic Algorithms.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1156</Words>
  <Application>Microsoft Office PowerPoint</Application>
  <PresentationFormat>Custom</PresentationFormat>
  <Paragraphs>68</Paragraphs>
  <Slides>8</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adonis-web</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Bhimanshu Singh</cp:lastModifiedBy>
  <cp:revision>2</cp:revision>
  <dcterms:created xsi:type="dcterms:W3CDTF">2024-05-02T17:22:36Z</dcterms:created>
  <dcterms:modified xsi:type="dcterms:W3CDTF">2024-05-02T17:34:09Z</dcterms:modified>
</cp:coreProperties>
</file>