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7" r:id="rId3"/>
    <p:sldId id="262" r:id="rId4"/>
    <p:sldId id="271" r:id="rId5"/>
    <p:sldId id="272" r:id="rId6"/>
    <p:sldId id="264" r:id="rId7"/>
    <p:sldId id="278" r:id="rId8"/>
    <p:sldId id="279" r:id="rId9"/>
    <p:sldId id="263" r:id="rId10"/>
    <p:sldId id="265" r:id="rId11"/>
    <p:sldId id="266" r:id="rId12"/>
    <p:sldId id="267" r:id="rId13"/>
    <p:sldId id="269" r:id="rId14"/>
    <p:sldId id="268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363" autoAdjust="0"/>
  </p:normalViewPr>
  <p:slideViewPr>
    <p:cSldViewPr>
      <p:cViewPr varScale="1">
        <p:scale>
          <a:sx n="37" d="100"/>
          <a:sy n="37" d="100"/>
        </p:scale>
        <p:origin x="-22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6076C-D414-4B0C-A51B-DE186E36CF31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EB594-1EB1-4936-BA8B-4123C3A61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545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mobile first in the sense that the code for Bootstrap now starts by targeting smaller screens like mobile devices, tablets.</a:t>
            </a:r>
          </a:p>
          <a:p>
            <a:r>
              <a:rPr lang="en-US" dirty="0" smtClean="0"/>
              <a:t>It  expands components and grids for larger screens such as laptops, desktops.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E77C2-4D74-4045-B1C5-51C01FA07D7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725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Mobile First Strategy</a:t>
            </a:r>
          </a:p>
          <a:p>
            <a:pPr lvl="1"/>
            <a:r>
              <a:rPr lang="en-US" b="1" dirty="0" smtClean="0"/>
              <a:t>Content</a:t>
            </a:r>
            <a:endParaRPr lang="en-US" dirty="0" smtClean="0"/>
          </a:p>
          <a:p>
            <a:pPr lvl="2"/>
            <a:r>
              <a:rPr lang="en-US" dirty="0" smtClean="0"/>
              <a:t>Determine what is most important.</a:t>
            </a:r>
          </a:p>
          <a:p>
            <a:pPr lvl="1"/>
            <a:r>
              <a:rPr lang="en-US" b="1" dirty="0" smtClean="0"/>
              <a:t>Layout</a:t>
            </a:r>
            <a:endParaRPr lang="en-US" dirty="0" smtClean="0"/>
          </a:p>
          <a:p>
            <a:pPr lvl="2"/>
            <a:r>
              <a:rPr lang="en-US" dirty="0" smtClean="0"/>
              <a:t>Design to smaller the width first.</a:t>
            </a:r>
          </a:p>
          <a:p>
            <a:pPr lvl="2"/>
            <a:r>
              <a:rPr lang="en-US" dirty="0" smtClean="0"/>
              <a:t>Base CSS address mobile device first; media queries address for tablet, desktops.</a:t>
            </a:r>
          </a:p>
          <a:p>
            <a:pPr lvl="1"/>
            <a:r>
              <a:rPr lang="en-US" b="1" dirty="0" smtClean="0"/>
              <a:t>Progressive Enhancement</a:t>
            </a:r>
            <a:endParaRPr lang="en-US" dirty="0" smtClean="0"/>
          </a:p>
          <a:p>
            <a:pPr lvl="2"/>
            <a:r>
              <a:rPr lang="en-US" dirty="0" smtClean="0"/>
              <a:t>Add elements as screen size increases.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EB594-1EB1-4936-BA8B-4123C3A618A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270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Bootstrap Content </a:t>
            </a:r>
            <a:r>
              <a:rPr lang="en-US" dirty="0" smtClean="0"/>
              <a:t>methods  are for displaying the text, blocks of code, responsive images, data in a tabular format etc.., on the web page.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EB594-1EB1-4936-BA8B-4123C3A618A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730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Typography provides some utilities to add additional styles to texts.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utilities are: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alignment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transform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 weight and italics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EB594-1EB1-4936-BA8B-4123C3A618A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215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Code of Bootstrap</a:t>
            </a:r>
            <a:r>
              <a:rPr lang="en-IN" baseline="0" dirty="0" smtClean="0"/>
              <a:t> allowed in two ways: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If you are going to be displaying code inline, you should use the &lt;code&gt; tag.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If the code needs to be displayed as a standalone block element or if it has multiple lines, then you should use the &lt;pre&gt; tag.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EB594-1EB1-4936-BA8B-4123C3A618A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058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 supports for images. There are three classes in Bootstrap that can be used to apply some simple style to the images.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changes for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Images:</a:t>
            </a:r>
          </a:p>
          <a:p>
            <a:r>
              <a:rPr lang="en-US" dirty="0" smtClean="0"/>
              <a:t>Bootstrap 3 allows you to make the images responsive by adding a class</a:t>
            </a:r>
          </a:p>
          <a:p>
            <a:pPr lvl="1"/>
            <a:r>
              <a:rPr lang="en-US" dirty="0" err="1" smtClean="0"/>
              <a:t>img</a:t>
            </a:r>
            <a:r>
              <a:rPr lang="en-US" dirty="0" smtClean="0"/>
              <a:t>-responsive to the </a:t>
            </a:r>
            <a:r>
              <a:rPr lang="en-US" b="1" dirty="0" smtClean="0"/>
              <a:t>&lt;</a:t>
            </a:r>
            <a:r>
              <a:rPr lang="en-US" b="1" dirty="0" err="1" smtClean="0"/>
              <a:t>img</a:t>
            </a:r>
            <a:r>
              <a:rPr lang="en-US" b="1" dirty="0" smtClean="0"/>
              <a:t>&gt;</a:t>
            </a:r>
            <a:r>
              <a:rPr lang="en-US" dirty="0" smtClean="0"/>
              <a:t> tag. </a:t>
            </a:r>
          </a:p>
          <a:p>
            <a:r>
              <a:rPr lang="en-US" dirty="0" smtClean="0"/>
              <a:t>Bootstrap 4 allows you to make the images responsive by adding a class</a:t>
            </a:r>
          </a:p>
          <a:p>
            <a:pPr lvl="1"/>
            <a:r>
              <a:rPr lang="en-IN" i="1" dirty="0" err="1" smtClean="0"/>
              <a:t>img</a:t>
            </a:r>
            <a:r>
              <a:rPr lang="en-IN" i="1" dirty="0" smtClean="0"/>
              <a:t>-fluid class to the </a:t>
            </a:r>
            <a:r>
              <a:rPr lang="en-IN" b="1" i="0" dirty="0" smtClean="0"/>
              <a:t>&lt;</a:t>
            </a:r>
            <a:r>
              <a:rPr lang="en-IN" b="1" i="0" dirty="0" err="1" smtClean="0"/>
              <a:t>img</a:t>
            </a:r>
            <a:r>
              <a:rPr lang="en-IN" b="1" i="0" dirty="0" smtClean="0"/>
              <a:t>&gt; </a:t>
            </a:r>
            <a:r>
              <a:rPr lang="en-IN" i="1" dirty="0" smtClean="0"/>
              <a:t>tag</a:t>
            </a:r>
            <a:endParaRPr lang="en-US" dirty="0" smtClean="0"/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EB594-1EB1-4936-BA8B-4123C3A618A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655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is a small CSS file that provides better cross-browser consistency in the default styling of HTML elements.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EB594-1EB1-4936-BA8B-4123C3A618A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830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class </a:t>
            </a:r>
            <a:r>
              <a:rPr lang="en-US" b="1" dirty="0" smtClean="0"/>
              <a:t>.container</a:t>
            </a:r>
            <a:r>
              <a:rPr lang="en-US" dirty="0" smtClean="0"/>
              <a:t> to wrap a page's content and easily center the content's as shown below.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EB594-1EB1-4936-BA8B-4123C3A618A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59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AF30-385C-4009-9871-85C61F06D5E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AF30-385C-4009-9871-85C61F06D5E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AF30-385C-4009-9871-85C61F06D5E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AF30-385C-4009-9871-85C61F06D5E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AF30-385C-4009-9871-85C61F06D5E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AF30-385C-4009-9871-85C61F06D5E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AF30-385C-4009-9871-85C61F06D5E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AF30-385C-4009-9871-85C61F06D5E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AF30-385C-4009-9871-85C61F06D5E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AF30-385C-4009-9871-85C61F06D5E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AF30-385C-4009-9871-85C61F06D5E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0AF30-385C-4009-9871-85C61F06D5E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uses Normalize to establish cross browser consistency.</a:t>
            </a:r>
          </a:p>
          <a:p>
            <a:r>
              <a:rPr lang="en-US" dirty="0"/>
              <a:t>Normalize.css is a modern, HTML5-ready alternative to CSS resets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It is a small CSS file that provides better cross-browser consistency in the default styling of HTML elements.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class </a:t>
            </a:r>
            <a:r>
              <a:rPr lang="en-US" b="1" dirty="0"/>
              <a:t>.container</a:t>
            </a:r>
            <a:r>
              <a:rPr lang="en-US" dirty="0"/>
              <a:t> to wrap a page's content and easily center the content's as shown below</a:t>
            </a:r>
            <a:r>
              <a:rPr lang="en-US" dirty="0" smtClean="0"/>
              <a:t>.</a:t>
            </a:r>
          </a:p>
          <a:p>
            <a:r>
              <a:rPr lang="en-US" dirty="0"/>
              <a:t>&lt;div</a:t>
            </a:r>
            <a:r>
              <a:rPr lang="en-US" dirty="0" smtClean="0"/>
              <a:t> </a:t>
            </a:r>
            <a:r>
              <a:rPr lang="en-US" dirty="0"/>
              <a:t>class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"container"&gt;</a:t>
            </a:r>
            <a:r>
              <a:rPr lang="en-US" dirty="0" smtClean="0"/>
              <a:t> ... </a:t>
            </a: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Types of container</a:t>
            </a:r>
          </a:p>
          <a:p>
            <a:pPr lvl="1"/>
            <a:r>
              <a:rPr lang="en-US" b="1" dirty="0"/>
              <a:t>.container</a:t>
            </a:r>
            <a:r>
              <a:rPr lang="en-US" dirty="0"/>
              <a:t> </a:t>
            </a:r>
            <a:r>
              <a:rPr lang="en-US" dirty="0" smtClean="0"/>
              <a:t>: </a:t>
            </a:r>
            <a:r>
              <a:rPr lang="en-US" dirty="0"/>
              <a:t>It represents a fixed width container.</a:t>
            </a:r>
          </a:p>
          <a:p>
            <a:pPr lvl="1"/>
            <a:r>
              <a:rPr lang="en-US" b="1" dirty="0"/>
              <a:t>.container-fluid</a:t>
            </a:r>
            <a:r>
              <a:rPr lang="en-US" dirty="0"/>
              <a:t> </a:t>
            </a:r>
            <a:r>
              <a:rPr lang="en-US" dirty="0" smtClean="0"/>
              <a:t>: It </a:t>
            </a:r>
            <a:r>
              <a:rPr lang="en-US" dirty="0"/>
              <a:t>represents a full width container.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of Bootstrap Grid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Rows must be placed within a </a:t>
            </a:r>
            <a:r>
              <a:rPr lang="en-US" b="1" dirty="0" smtClean="0"/>
              <a:t>.container</a:t>
            </a:r>
            <a:r>
              <a:rPr lang="en-US" dirty="0" smtClean="0"/>
              <a:t> class for proper alignment and padding.</a:t>
            </a:r>
          </a:p>
          <a:p>
            <a:r>
              <a:rPr lang="en-US" dirty="0" smtClean="0"/>
              <a:t>Use rows to create horizontal groups of columns.</a:t>
            </a:r>
          </a:p>
          <a:p>
            <a:r>
              <a:rPr lang="en-US" dirty="0" smtClean="0"/>
              <a:t>Content should be placed within the columns, and only columns may be the immediate children of rows.</a:t>
            </a:r>
          </a:p>
          <a:p>
            <a:r>
              <a:rPr lang="en-US" dirty="0" smtClean="0"/>
              <a:t>Predefined grid classes like </a:t>
            </a:r>
            <a:r>
              <a:rPr lang="en-US" b="1" dirty="0" smtClean="0"/>
              <a:t>.row</a:t>
            </a:r>
            <a:r>
              <a:rPr lang="en-US" dirty="0" smtClean="0"/>
              <a:t> and </a:t>
            </a:r>
            <a:r>
              <a:rPr lang="en-US" b="1" dirty="0" smtClean="0"/>
              <a:t>.col-xs-4</a:t>
            </a:r>
            <a:r>
              <a:rPr lang="en-US" dirty="0" smtClean="0"/>
              <a:t> are available for quickly making grid layouts. LESS </a:t>
            </a:r>
            <a:r>
              <a:rPr lang="en-US" dirty="0" err="1" smtClean="0"/>
              <a:t>mixins</a:t>
            </a:r>
            <a:r>
              <a:rPr lang="en-US" dirty="0" smtClean="0"/>
              <a:t> can also be used for more semantic layouts.</a:t>
            </a:r>
          </a:p>
          <a:p>
            <a:r>
              <a:rPr lang="en-US" dirty="0" smtClean="0"/>
              <a:t>Columns create gutters (gaps between column content) via padding. That padding is offset in rows for the first and the last column via negative margin on </a:t>
            </a:r>
            <a:r>
              <a:rPr lang="en-US" b="1" dirty="0" smtClean="0"/>
              <a:t>.rows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Grid columns are created by specifying the number of twelve available columns you wish to span. For example, three equal columns would use three </a:t>
            </a:r>
            <a:r>
              <a:rPr lang="en-US" b="1" dirty="0" smtClean="0"/>
              <a:t>.col-xs-4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Grid Options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914400"/>
          <a:ext cx="86868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569720"/>
                <a:gridCol w="1737360"/>
                <a:gridCol w="1737360"/>
                <a:gridCol w="1737360"/>
              </a:tblGrid>
              <a:tr h="8382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endParaRPr lang="en-US" sz="1600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/>
                        <a:t>Extra small devices Phones (&lt;768px)</a:t>
                      </a:r>
                      <a:endParaRPr lang="en-US" sz="1600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Small devices Tablets (≥768px)</a:t>
                      </a:r>
                      <a:endParaRPr lang="en-US" sz="1600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Medium devices Desktops (≥992px)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Large devices Desktops (≥1200px)</a:t>
                      </a:r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/>
                        <a:t>Grid behavior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/>
                        <a:t>Horizontal at all times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/>
                        <a:t>Collapsed to start, horizontal above breakpoints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/>
                        <a:t>Collapsed to start, horizontal above breakpoints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/>
                        <a:t>Collapsed to start, horizontal above breakpoints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Max container width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/>
                        <a:t>None (auto)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750px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970px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1170px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Class prefix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/>
                        <a:t>.col-xs-</a:t>
                      </a:r>
                      <a:endParaRPr lang="en-US" sz="160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/>
                        <a:t>.col-sm-</a:t>
                      </a:r>
                      <a:endParaRPr lang="en-US" sz="160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/>
                        <a:t>.col-md-</a:t>
                      </a:r>
                      <a:endParaRPr lang="en-US" sz="160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/>
                        <a:t>.col-lg-</a:t>
                      </a:r>
                      <a:endParaRPr lang="en-US" sz="1600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# of columns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12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12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12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12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Max column width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Auto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60px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78px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95px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Gutter width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30px</a:t>
                      </a: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(15px on each side of a column)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30px</a:t>
                      </a: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(15px on each side of a column)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30px</a:t>
                      </a: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(15px on each side of a column)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30px</a:t>
                      </a: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(15px on each side of a column)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Nestable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Yes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Yes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Yes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Yes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Offsets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Yes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Yes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Yes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Yes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Column ordering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Yes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/>
                        <a:t>Yes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Yes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/>
                        <a:t>Yes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Media query is a really fancy term for "conditional CSS rule". </a:t>
            </a:r>
          </a:p>
          <a:p>
            <a:pPr algn="just"/>
            <a:r>
              <a:rPr lang="en-US" dirty="0" smtClean="0"/>
              <a:t>It simply applies some CSS, based on certain conditions set into view. If those conditions are met, the style is applied.</a:t>
            </a:r>
          </a:p>
          <a:p>
            <a:pPr algn="just"/>
            <a:r>
              <a:rPr lang="en-US" dirty="0" smtClean="0"/>
              <a:t>Media Queries in Bootstrap allow you to move, show and hide content based on the viewport size.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Bootstrap components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194248"/>
              </p:ext>
            </p:extLst>
          </p:nvPr>
        </p:nvGraphicFramePr>
        <p:xfrm>
          <a:off x="1447800" y="1542213"/>
          <a:ext cx="6248400" cy="4477587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12609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Methods &amp; Description</a:t>
                      </a:r>
                    </a:p>
                  </a:txBody>
                  <a:tcPr marL="13422" marR="13422" marT="13422" marB="134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4050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Alerts: 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The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alert component specifies the predefined message for user actions.</a:t>
                      </a:r>
                    </a:p>
                  </a:txBody>
                  <a:tcPr marL="13422" marR="13422" marT="13422" marB="134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50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Badges: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Badges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are used to highlight the additional information to the content.</a:t>
                      </a:r>
                    </a:p>
                  </a:txBody>
                  <a:tcPr marL="13422" marR="13422" marT="13422" marB="134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2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Breadcrumb</a:t>
                      </a:r>
                      <a:r>
                        <a:rPr lang="en-US" sz="1400" b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r>
                        <a:rPr lang="en-US" sz="1400" b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It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is used to show hierarchy-based information for a site.</a:t>
                      </a:r>
                    </a:p>
                  </a:txBody>
                  <a:tcPr marL="13422" marR="13422" marT="13422" marB="134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50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Buttons: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Bootstrap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provides clickable button to put content such as text and images.</a:t>
                      </a:r>
                    </a:p>
                  </a:txBody>
                  <a:tcPr marL="13422" marR="13422" marT="13422" marB="134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50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Button </a:t>
                      </a:r>
                      <a:r>
                        <a:rPr lang="en-US" sz="1400" b="0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group: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Button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groups allow multiple buttons to be stacked together on a single line.</a:t>
                      </a:r>
                    </a:p>
                  </a:txBody>
                  <a:tcPr marL="13422" marR="13422" marT="13422" marB="134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50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Cards: 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Card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is a content container which displays a bordered box with some padding around it.</a:t>
                      </a:r>
                    </a:p>
                  </a:txBody>
                  <a:tcPr marL="13422" marR="13422" marT="13422" marB="134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50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Carousel: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Carousel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is a flexible, responsive way to add a slider to your site.</a:t>
                      </a:r>
                    </a:p>
                  </a:txBody>
                  <a:tcPr marL="13422" marR="13422" marT="13422" marB="134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2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Collapse: 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It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is used to show or hide the content.</a:t>
                      </a:r>
                    </a:p>
                  </a:txBody>
                  <a:tcPr marL="13422" marR="13422" marT="13422" marB="134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50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Dropdowns: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Dropdown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menus can be used for displaying links in a list format.</a:t>
                      </a:r>
                    </a:p>
                  </a:txBody>
                  <a:tcPr marL="13422" marR="13422" marT="13422" marB="134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2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Forms: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The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form element is used to collect input from user.</a:t>
                      </a:r>
                    </a:p>
                  </a:txBody>
                  <a:tcPr marL="13422" marR="13422" marT="13422" marB="134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50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Input </a:t>
                      </a:r>
                      <a:r>
                        <a:rPr lang="en-US" sz="1400" b="0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group: 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Using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input groups you can easily prepend and append text or buttons to the text-based inputs.</a:t>
                      </a:r>
                    </a:p>
                  </a:txBody>
                  <a:tcPr marL="13422" marR="13422" marT="13422" marB="134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50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u="none" strike="noStrike" dirty="0" err="1" smtClean="0">
                          <a:solidFill>
                            <a:srgbClr val="313131"/>
                          </a:solidFill>
                          <a:effectLst/>
                        </a:rPr>
                        <a:t>Jumbotron</a:t>
                      </a:r>
                      <a:r>
                        <a:rPr lang="en-US" sz="1400" b="0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: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It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increases the size of headings and adds a lot of margin for landing page content.</a:t>
                      </a:r>
                    </a:p>
                  </a:txBody>
                  <a:tcPr marL="13422" marR="13422" marT="13422" marB="134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719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Bootstrap Components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032974"/>
              </p:ext>
            </p:extLst>
          </p:nvPr>
        </p:nvGraphicFramePr>
        <p:xfrm>
          <a:off x="990600" y="1600200"/>
          <a:ext cx="7017045" cy="4657560"/>
        </p:xfrm>
        <a:graphic>
          <a:graphicData uri="http://schemas.openxmlformats.org/drawingml/2006/table">
            <a:tbl>
              <a:tblPr/>
              <a:tblGrid>
                <a:gridCol w="7017045"/>
              </a:tblGrid>
              <a:tr h="751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Methods &amp; Description</a:t>
                      </a:r>
                    </a:p>
                  </a:txBody>
                  <a:tcPr marL="13422" marR="13422" marT="13422" marB="134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2012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Alerts 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The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alert component specifies the predefined message for user actions.</a:t>
                      </a:r>
                    </a:p>
                  </a:txBody>
                  <a:tcPr marL="13422" marR="13422" marT="13422" marB="134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2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Modal 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</a:rPr>
                        <a:t>Modal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is a child window that is layered over its parent window.</a:t>
                      </a:r>
                    </a:p>
                  </a:txBody>
                  <a:tcPr marL="13422" marR="13422" marT="13422" marB="134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2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u="none" strike="noStrike" dirty="0" err="1" smtClean="0">
                          <a:solidFill>
                            <a:srgbClr val="313131"/>
                          </a:solidFill>
                          <a:effectLst/>
                        </a:rPr>
                        <a:t>Navs</a:t>
                      </a:r>
                      <a:r>
                        <a:rPr lang="en-US" sz="1800" b="0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   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Bootstrap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provides navigation items for your site in a horizontal menu.</a:t>
                      </a:r>
                    </a:p>
                  </a:txBody>
                  <a:tcPr marL="13422" marR="13422" marT="13422" marB="134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2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u="none" strike="noStrike" dirty="0" err="1" smtClean="0">
                          <a:solidFill>
                            <a:srgbClr val="313131"/>
                          </a:solidFill>
                          <a:effectLst/>
                        </a:rPr>
                        <a:t>Navbar</a:t>
                      </a:r>
                      <a:r>
                        <a:rPr lang="en-US" sz="1800" b="0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 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</a:rPr>
                        <a:t>Navbar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provides navigation headers for your application or site.</a:t>
                      </a:r>
                    </a:p>
                  </a:txBody>
                  <a:tcPr marL="13422" marR="13422" marT="13422" marB="134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2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Pagination</a:t>
                      </a:r>
                      <a:r>
                        <a:rPr lang="en-US" sz="1800" b="0" u="none" strike="noStrike" baseline="0" dirty="0" smtClean="0">
                          <a:solidFill>
                            <a:srgbClr val="000000"/>
                          </a:solidFill>
                          <a:effectLst/>
                        </a:rPr>
                        <a:t> 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</a:rPr>
                        <a:t>Pagination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is used to divide the related content across multiple pages.</a:t>
                      </a:r>
                    </a:p>
                  </a:txBody>
                  <a:tcPr marL="13422" marR="13422" marT="13422" marB="134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2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Popovers </a:t>
                      </a:r>
                      <a:r>
                        <a:rPr lang="en-US" sz="1800" b="0" u="none" strike="noStrike" baseline="0" dirty="0" smtClean="0">
                          <a:solidFill>
                            <a:srgbClr val="313131"/>
                          </a:solidFill>
                          <a:effectLst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Popover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is similar to tooltip, offering an extended view complete with a heading.</a:t>
                      </a:r>
                    </a:p>
                  </a:txBody>
                  <a:tcPr marL="13422" marR="13422" marT="13422" marB="134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44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Progress 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</a:rPr>
                        <a:t>Progress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bar shows progress of a process with stacked bars, animated backgrounds, and text labels.</a:t>
                      </a:r>
                    </a:p>
                  </a:txBody>
                  <a:tcPr marL="13422" marR="13422" marT="13422" marB="134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44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u="none" strike="noStrike" dirty="0" err="1" smtClean="0">
                          <a:solidFill>
                            <a:srgbClr val="313131"/>
                          </a:solidFill>
                          <a:effectLst/>
                        </a:rPr>
                        <a:t>Scrollspy</a:t>
                      </a:r>
                      <a:r>
                        <a:rPr lang="en-US" sz="1800" b="0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</a:rPr>
                        <a:t>Scrollspy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is used to indicate currently active link in the menu based on scroll position.</a:t>
                      </a:r>
                    </a:p>
                  </a:txBody>
                  <a:tcPr marL="13422" marR="13422" marT="13422" marB="134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80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Tooltips</a:t>
                      </a:r>
                      <a:r>
                        <a:rPr lang="en-US" sz="1800" b="0" u="none" strike="noStrike" baseline="0" dirty="0" smtClean="0">
                          <a:solidFill>
                            <a:srgbClr val="31313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</a:rPr>
                        <a:t>Tooltips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are useful when you need to describe a link.</a:t>
                      </a:r>
                    </a:p>
                  </a:txBody>
                  <a:tcPr marL="13422" marR="13422" marT="13422" marB="134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190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Bootstrap utilities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</a:t>
            </a:r>
            <a:r>
              <a:rPr lang="en-US" dirty="0"/>
              <a:t>uses collection of utilities for </a:t>
            </a:r>
            <a:endParaRPr lang="en-US" dirty="0" smtClean="0"/>
          </a:p>
          <a:p>
            <a:pPr lvl="1"/>
            <a:r>
              <a:rPr lang="en-US" dirty="0" smtClean="0"/>
              <a:t>displaying borders</a:t>
            </a:r>
          </a:p>
          <a:p>
            <a:pPr lvl="1"/>
            <a:r>
              <a:rPr lang="en-US" dirty="0" smtClean="0"/>
              <a:t>text color</a:t>
            </a:r>
          </a:p>
          <a:p>
            <a:pPr lvl="1"/>
            <a:r>
              <a:rPr lang="en-US" dirty="0" smtClean="0"/>
              <a:t>embedding </a:t>
            </a:r>
            <a:r>
              <a:rPr lang="en-US" dirty="0"/>
              <a:t>video </a:t>
            </a:r>
            <a:r>
              <a:rPr lang="en-US" dirty="0" smtClean="0"/>
              <a:t>etc.., </a:t>
            </a:r>
            <a:r>
              <a:rPr lang="en-US" dirty="0"/>
              <a:t>on the web page.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215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utilities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6289"/>
              </p:ext>
            </p:extLst>
          </p:nvPr>
        </p:nvGraphicFramePr>
        <p:xfrm>
          <a:off x="1066800" y="1509694"/>
          <a:ext cx="6934200" cy="4891106"/>
        </p:xfrm>
        <a:graphic>
          <a:graphicData uri="http://schemas.openxmlformats.org/drawingml/2006/table">
            <a:tbl>
              <a:tblPr/>
              <a:tblGrid>
                <a:gridCol w="6934200"/>
              </a:tblGrid>
              <a:tr h="148046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/>
                        <a:t>Method and Description</a:t>
                      </a:r>
                      <a:endParaRPr lang="en-IN" sz="1600" b="1" dirty="0"/>
                    </a:p>
                  </a:txBody>
                  <a:tcPr marL="31724" marR="31724" marT="15862" marB="1586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56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Borders: 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</a:rPr>
                        <a:t>Border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utility provides style, color and radius of an element's border.</a:t>
                      </a:r>
                    </a:p>
                  </a:txBody>
                  <a:tcPr marL="26437" marR="26437" marT="26437" marB="264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56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u="none" strike="noStrike" dirty="0" err="1">
                          <a:solidFill>
                            <a:srgbClr val="313131"/>
                          </a:solidFill>
                          <a:effectLst/>
                        </a:rPr>
                        <a:t>Clearfix</a:t>
                      </a:r>
                      <a:r>
                        <a:rPr lang="en-US" sz="16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and Close </a:t>
                      </a:r>
                      <a:r>
                        <a:rPr lang="en-US" sz="1600" b="0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Icon: 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</a:rPr>
                        <a:t>Clearfix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is used to clear the floated content and close icon for dismissing the content.</a:t>
                      </a:r>
                    </a:p>
                  </a:txBody>
                  <a:tcPr marL="26437" marR="26437" marT="26437" marB="264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73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Colors: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</a:rPr>
                        <a:t>Use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the contextual classes to change the color of text, link and background color of an element.</a:t>
                      </a:r>
                    </a:p>
                  </a:txBody>
                  <a:tcPr marL="26437" marR="26437" marT="26437" marB="264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56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Embed: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</a:rPr>
                        <a:t>It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is used to embed the video in a page by using &lt;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iframe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&gt; element.</a:t>
                      </a:r>
                    </a:p>
                  </a:txBody>
                  <a:tcPr marL="26437" marR="26437" marT="26437" marB="264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9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Float: 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</a:rPr>
                        <a:t>It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is used to float an element to left or right side.</a:t>
                      </a:r>
                    </a:p>
                  </a:txBody>
                  <a:tcPr marL="26437" marR="26437" marT="26437" marB="264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90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Shadows and </a:t>
                      </a:r>
                      <a:r>
                        <a:rPr lang="en-US" sz="1600" b="0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Spacing: 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</a:rPr>
                        <a:t>Shadow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utility adds shadow to the elements and spacing utility provides margin or padding values to an element.</a:t>
                      </a:r>
                    </a:p>
                  </a:txBody>
                  <a:tcPr marL="26437" marR="26437" marT="26437" marB="264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56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Sizing: 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</a:rPr>
                        <a:t>You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can make the size of an element wide or tall by using width and height utilities.</a:t>
                      </a:r>
                    </a:p>
                  </a:txBody>
                  <a:tcPr marL="26437" marR="26437" marT="26437" marB="264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73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Text: 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</a:rPr>
                        <a:t>Bootstrap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provides text utilities to control text alignment, transform, weight and more.</a:t>
                      </a:r>
                    </a:p>
                  </a:txBody>
                  <a:tcPr marL="26437" marR="26437" marT="26437" marB="264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90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Flex: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</a:rPr>
                        <a:t>Flex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utility can be used to manage the layout, alignment, grid columns, navigation and other components of the page.</a:t>
                      </a:r>
                    </a:p>
                  </a:txBody>
                  <a:tcPr marL="26437" marR="26437" marT="26437" marB="2643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23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Mobile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first in the sense that the code for Bootstrap now starts by targeting smaller screens like mobile devices, </a:t>
            </a:r>
            <a:r>
              <a:rPr lang="en-US" dirty="0" smtClean="0"/>
              <a:t>tablets.</a:t>
            </a:r>
          </a:p>
          <a:p>
            <a:r>
              <a:rPr lang="en-US" dirty="0" smtClean="0"/>
              <a:t>It  expands </a:t>
            </a:r>
            <a:r>
              <a:rPr lang="en-US" dirty="0"/>
              <a:t>components and grids for larger screens such as laptops, desktops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4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Mobile First Strategy</a:t>
            </a:r>
          </a:p>
          <a:p>
            <a:pPr lvl="1"/>
            <a:r>
              <a:rPr lang="en-US" b="1" dirty="0" smtClean="0"/>
              <a:t>Content</a:t>
            </a:r>
            <a:endParaRPr lang="en-US" dirty="0" smtClean="0"/>
          </a:p>
          <a:p>
            <a:pPr lvl="2"/>
            <a:r>
              <a:rPr lang="en-US" dirty="0" smtClean="0"/>
              <a:t>Determine what is most important.</a:t>
            </a:r>
          </a:p>
          <a:p>
            <a:pPr lvl="1"/>
            <a:r>
              <a:rPr lang="en-US" b="1" dirty="0" smtClean="0"/>
              <a:t>Layout</a:t>
            </a:r>
            <a:endParaRPr lang="en-US" dirty="0" smtClean="0"/>
          </a:p>
          <a:p>
            <a:pPr lvl="2"/>
            <a:r>
              <a:rPr lang="en-US" dirty="0" smtClean="0"/>
              <a:t>Design to smaller the width first.</a:t>
            </a:r>
          </a:p>
          <a:p>
            <a:pPr lvl="2"/>
            <a:r>
              <a:rPr lang="en-US" dirty="0" smtClean="0"/>
              <a:t>Base CSS address mobile device first; media queries address for tablet, desktops.</a:t>
            </a:r>
          </a:p>
          <a:p>
            <a:pPr lvl="1"/>
            <a:r>
              <a:rPr lang="en-US" b="1" dirty="0" smtClean="0"/>
              <a:t>Progressive Enhancement</a:t>
            </a:r>
            <a:endParaRPr lang="en-US" dirty="0" smtClean="0"/>
          </a:p>
          <a:p>
            <a:pPr lvl="2"/>
            <a:r>
              <a:rPr lang="en-US" dirty="0" smtClean="0"/>
              <a:t>Add elements as screen size increases.</a:t>
            </a:r>
          </a:p>
          <a:p>
            <a:r>
              <a:rPr lang="en-US" dirty="0"/>
              <a:t>You need to add the </a:t>
            </a:r>
            <a:r>
              <a:rPr lang="en-US" b="1" dirty="0"/>
              <a:t>viewport meta tag</a:t>
            </a:r>
            <a:r>
              <a:rPr lang="en-US" dirty="0"/>
              <a:t> to the </a:t>
            </a:r>
            <a:r>
              <a:rPr lang="en-US" b="1" dirty="0"/>
              <a:t>&lt;head&gt;</a:t>
            </a:r>
            <a:r>
              <a:rPr lang="en-US" dirty="0"/>
              <a:t> element, to ensure proper rendering and touch zooming on mobile devices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r>
              <a:rPr lang="en-US" dirty="0"/>
              <a:t>methods </a:t>
            </a:r>
            <a:r>
              <a:rPr lang="en-US" dirty="0" smtClean="0"/>
              <a:t> are for </a:t>
            </a:r>
            <a:r>
              <a:rPr lang="en-US" dirty="0"/>
              <a:t>displaying the text, blocks of code, responsive images, data in a tabular format </a:t>
            </a:r>
            <a:r>
              <a:rPr lang="en-US" dirty="0" smtClean="0"/>
              <a:t>etc.., </a:t>
            </a:r>
            <a:r>
              <a:rPr lang="en-US" dirty="0"/>
              <a:t>on the web page</a:t>
            </a:r>
            <a:r>
              <a:rPr lang="en-US" dirty="0" smtClean="0"/>
              <a:t>.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Methods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559848"/>
              </p:ext>
            </p:extLst>
          </p:nvPr>
        </p:nvGraphicFramePr>
        <p:xfrm>
          <a:off x="762000" y="1794413"/>
          <a:ext cx="7696200" cy="4530187"/>
        </p:xfrm>
        <a:graphic>
          <a:graphicData uri="http://schemas.openxmlformats.org/drawingml/2006/table">
            <a:tbl>
              <a:tblPr/>
              <a:tblGrid>
                <a:gridCol w="7696200"/>
              </a:tblGrid>
              <a:tr h="2779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dirty="0">
                          <a:effectLst/>
                        </a:rPr>
                        <a:t>Methods &amp; Description</a:t>
                      </a:r>
                    </a:p>
                  </a:txBody>
                  <a:tcPr marL="49627" marR="49627" marT="49627" marB="496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99253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Typography :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The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typography feature creates headings, paragraphs, lists and other inline elements.</a:t>
                      </a:r>
                    </a:p>
                  </a:txBody>
                  <a:tcPr marL="49627" marR="49627" marT="49627" marB="496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87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Code: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It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is used to display inline and multiline blocks of code in the document.</a:t>
                      </a:r>
                    </a:p>
                  </a:txBody>
                  <a:tcPr marL="49627" marR="49627" marT="49627" marB="496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87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Images: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Bootstrap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4 provides support for images by using 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img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&gt; tag.</a:t>
                      </a:r>
                    </a:p>
                  </a:txBody>
                  <a:tcPr marL="49627" marR="49627" marT="49627" marB="496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2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Tables: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Tables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are used for displaying the data in a tabular format.</a:t>
                      </a:r>
                    </a:p>
                  </a:txBody>
                  <a:tcPr marL="49627" marR="49627" marT="49627" marB="496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253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Figures: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The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figure element specifies the content along with related images with an optional caption.</a:t>
                      </a:r>
                    </a:p>
                  </a:txBody>
                  <a:tcPr marL="49627" marR="49627" marT="49627" marB="496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sets a basic global </a:t>
            </a:r>
            <a:r>
              <a:rPr lang="en-US" dirty="0" smtClean="0"/>
              <a:t>display(background</a:t>
            </a:r>
            <a:r>
              <a:rPr lang="en-US" dirty="0"/>
              <a:t>), </a:t>
            </a:r>
            <a:r>
              <a:rPr lang="en-US" dirty="0" smtClean="0"/>
              <a:t>typography</a:t>
            </a:r>
            <a:endParaRPr lang="en-US" dirty="0"/>
          </a:p>
          <a:p>
            <a:pPr lvl="1"/>
            <a:r>
              <a:rPr lang="en-US" b="1" dirty="0"/>
              <a:t>Basic Global display</a:t>
            </a:r>
            <a:r>
              <a:rPr lang="en-US" dirty="0"/>
              <a:t> :</a:t>
            </a:r>
            <a:r>
              <a:rPr lang="en-US" dirty="0" smtClean="0"/>
              <a:t>Sets</a:t>
            </a:r>
            <a:r>
              <a:rPr lang="en-US" dirty="0"/>
              <a:t> </a:t>
            </a:r>
            <a:r>
              <a:rPr lang="en-US" i="1" dirty="0"/>
              <a:t>background-color: #</a:t>
            </a:r>
            <a:r>
              <a:rPr lang="en-US" i="1" dirty="0" err="1"/>
              <a:t>fff</a:t>
            </a:r>
            <a:r>
              <a:rPr lang="en-US" i="1" dirty="0"/>
              <a:t>;</a:t>
            </a:r>
            <a:r>
              <a:rPr lang="en-US" dirty="0"/>
              <a:t> on the </a:t>
            </a:r>
            <a:r>
              <a:rPr lang="en-US" i="1" dirty="0"/>
              <a:t>&lt;body&gt;</a:t>
            </a:r>
            <a:r>
              <a:rPr lang="en-US" dirty="0"/>
              <a:t>element.</a:t>
            </a:r>
          </a:p>
          <a:p>
            <a:pPr lvl="1"/>
            <a:r>
              <a:rPr lang="en-US" b="1" dirty="0" smtClean="0"/>
              <a:t>Typography:</a:t>
            </a:r>
            <a:r>
              <a:rPr lang="en-US" dirty="0" smtClean="0"/>
              <a:t> </a:t>
            </a:r>
            <a:r>
              <a:rPr lang="en-US" dirty="0"/>
              <a:t>Uses the </a:t>
            </a:r>
            <a:r>
              <a:rPr lang="en-US" i="1" dirty="0"/>
              <a:t>@font-family-base</a:t>
            </a:r>
            <a:r>
              <a:rPr lang="en-US" dirty="0"/>
              <a:t>, </a:t>
            </a:r>
            <a:r>
              <a:rPr lang="en-US" i="1" dirty="0"/>
              <a:t>@font-size-base</a:t>
            </a:r>
            <a:r>
              <a:rPr lang="en-US" dirty="0"/>
              <a:t>, and </a:t>
            </a:r>
            <a:r>
              <a:rPr lang="en-US" i="1" dirty="0"/>
              <a:t>@line-height-base</a:t>
            </a:r>
            <a:r>
              <a:rPr lang="en-US" dirty="0"/>
              <a:t> attributes as the typographic base.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Bootstrap allows you to display code with two different key ways −</a:t>
            </a:r>
          </a:p>
          <a:p>
            <a:r>
              <a:rPr lang="en-US" dirty="0"/>
              <a:t>The first is the &lt;code&gt; tag. If you are going to be displaying code inline, you should use the &lt;code&gt; tag.</a:t>
            </a:r>
          </a:p>
          <a:p>
            <a:r>
              <a:rPr lang="en-US" dirty="0"/>
              <a:t>Second is the &lt;pre&gt; tag. If the code needs to be displayed as a standalone block element or if it has multiple lines, then you should use the &lt;pre&gt; tag.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16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Code:Example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&lt;p&gt;&lt;code&gt;&amp;</a:t>
            </a:r>
            <a:r>
              <a:rPr lang="en-IN" dirty="0" err="1"/>
              <a:t>lt;header&amp;gt</a:t>
            </a:r>
            <a:r>
              <a:rPr lang="en-IN" dirty="0"/>
              <a:t>;&lt;/code&gt; is wrapped as an inline element.&lt;/p&gt; </a:t>
            </a:r>
            <a:endParaRPr lang="en-IN" dirty="0" smtClean="0"/>
          </a:p>
          <a:p>
            <a:r>
              <a:rPr lang="en-IN" dirty="0" smtClean="0"/>
              <a:t>&lt;</a:t>
            </a:r>
            <a:r>
              <a:rPr lang="en-IN" dirty="0"/>
              <a:t>p&gt;To display code as a standalone block element use &amp;</a:t>
            </a:r>
            <a:r>
              <a:rPr lang="en-IN" dirty="0" err="1"/>
              <a:t>lt;pre&amp;gt</a:t>
            </a:r>
            <a:r>
              <a:rPr lang="en-IN" dirty="0"/>
              <a:t>; tag as:&lt;/p&gt; </a:t>
            </a:r>
            <a:endParaRPr lang="en-IN" dirty="0" smtClean="0"/>
          </a:p>
          <a:p>
            <a:r>
              <a:rPr lang="en-IN" dirty="0" smtClean="0"/>
              <a:t>&lt;</a:t>
            </a:r>
            <a:r>
              <a:rPr lang="en-IN" dirty="0"/>
              <a:t>pre&gt; &amp;</a:t>
            </a:r>
            <a:r>
              <a:rPr lang="en-IN" dirty="0" err="1"/>
              <a:t>lt;article&amp;gt</a:t>
            </a:r>
            <a:r>
              <a:rPr lang="en-IN" dirty="0"/>
              <a:t>; &amp;lt;h1&amp;gt;Article </a:t>
            </a:r>
            <a:r>
              <a:rPr lang="en-IN" dirty="0" err="1"/>
              <a:t>Heading&amp;lt</a:t>
            </a:r>
            <a:r>
              <a:rPr lang="en-IN" dirty="0"/>
              <a:t>;/h1&amp;gt; &amp;</a:t>
            </a:r>
            <a:r>
              <a:rPr lang="en-IN" dirty="0" err="1"/>
              <a:t>lt</a:t>
            </a:r>
            <a:r>
              <a:rPr lang="en-IN" dirty="0"/>
              <a:t>;/</a:t>
            </a:r>
            <a:r>
              <a:rPr lang="en-IN" dirty="0" err="1"/>
              <a:t>article&amp;gt</a:t>
            </a:r>
            <a:r>
              <a:rPr lang="en-IN" dirty="0"/>
              <a:t>; &lt;/pre&gt;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92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Bootstrap 3 allows you to make the images responsive by adding a </a:t>
            </a:r>
            <a:r>
              <a:rPr lang="en-US" dirty="0" smtClean="0"/>
              <a:t>class</a:t>
            </a:r>
          </a:p>
          <a:p>
            <a:pPr lvl="1"/>
            <a:r>
              <a:rPr lang="en-US" dirty="0" err="1" smtClean="0"/>
              <a:t>img</a:t>
            </a:r>
            <a:r>
              <a:rPr lang="en-US" dirty="0" smtClean="0"/>
              <a:t>-responsive</a:t>
            </a:r>
            <a:r>
              <a:rPr lang="en-US" dirty="0"/>
              <a:t> to </a:t>
            </a: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&gt;</a:t>
            </a:r>
            <a:r>
              <a:rPr lang="en-US" dirty="0"/>
              <a:t> tag. </a:t>
            </a:r>
            <a:endParaRPr lang="en-US" dirty="0" smtClean="0"/>
          </a:p>
          <a:p>
            <a:r>
              <a:rPr lang="en-US" dirty="0"/>
              <a:t>Bootstrap </a:t>
            </a:r>
            <a:r>
              <a:rPr lang="en-US" dirty="0" smtClean="0"/>
              <a:t>4 </a:t>
            </a:r>
            <a:r>
              <a:rPr lang="en-US" dirty="0"/>
              <a:t>allows you to make the images responsive by adding a class</a:t>
            </a:r>
          </a:p>
          <a:p>
            <a:pPr lvl="1"/>
            <a:r>
              <a:rPr lang="en-IN" i="1" dirty="0" err="1" smtClean="0"/>
              <a:t>img</a:t>
            </a:r>
            <a:r>
              <a:rPr lang="en-IN" i="1" dirty="0" smtClean="0"/>
              <a:t>-fluid</a:t>
            </a:r>
            <a:r>
              <a:rPr lang="en-IN" i="1" dirty="0"/>
              <a:t> </a:t>
            </a:r>
            <a:r>
              <a:rPr lang="en-IN" i="1" dirty="0" smtClean="0"/>
              <a:t>class to the &lt;</a:t>
            </a:r>
            <a:r>
              <a:rPr lang="en-IN" i="1" dirty="0" err="1" smtClean="0"/>
              <a:t>img</a:t>
            </a:r>
            <a:r>
              <a:rPr lang="en-IN" i="1" dirty="0" smtClean="0"/>
              <a:t>&gt; tag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class applies </a:t>
            </a:r>
            <a:r>
              <a:rPr lang="en-US" b="1" dirty="0"/>
              <a:t>max-width: 100</a:t>
            </a:r>
            <a:r>
              <a:rPr lang="en-US" b="1" dirty="0" smtClean="0"/>
              <a:t>%; </a:t>
            </a:r>
            <a:r>
              <a:rPr lang="en-US" dirty="0" smtClean="0"/>
              <a:t>and</a:t>
            </a:r>
            <a:r>
              <a:rPr lang="en-US" dirty="0"/>
              <a:t> </a:t>
            </a:r>
            <a:r>
              <a:rPr lang="en-US" b="1" dirty="0"/>
              <a:t>height: auto;</a:t>
            </a:r>
            <a:r>
              <a:rPr lang="en-US" dirty="0"/>
              <a:t> to the image so that it scales nicely to the parent </a:t>
            </a:r>
            <a:r>
              <a:rPr lang="en-US" dirty="0" smtClean="0"/>
              <a:t>element.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1370</Words>
  <Application>Microsoft Office PowerPoint</Application>
  <PresentationFormat>On-screen Show (4:3)</PresentationFormat>
  <Paragraphs>194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Bootstrap</vt:lpstr>
      <vt:lpstr>What is Mobile First</vt:lpstr>
      <vt:lpstr>Strategy </vt:lpstr>
      <vt:lpstr>Contents</vt:lpstr>
      <vt:lpstr>Content Methods</vt:lpstr>
      <vt:lpstr>Typography</vt:lpstr>
      <vt:lpstr>Code</vt:lpstr>
      <vt:lpstr>Code:Example</vt:lpstr>
      <vt:lpstr>Images</vt:lpstr>
      <vt:lpstr>Normalize</vt:lpstr>
      <vt:lpstr>Layout Containers</vt:lpstr>
      <vt:lpstr>Rules of Bootstrap Grid System</vt:lpstr>
      <vt:lpstr>Grid Options</vt:lpstr>
      <vt:lpstr>Media Query</vt:lpstr>
      <vt:lpstr>Bootstrap components</vt:lpstr>
      <vt:lpstr>Bootstrap Components</vt:lpstr>
      <vt:lpstr>Bootstrap utilities</vt:lpstr>
      <vt:lpstr>utilities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Bhimsen</dc:creator>
  <cp:lastModifiedBy>Bhimsen</cp:lastModifiedBy>
  <cp:revision>23</cp:revision>
  <dcterms:created xsi:type="dcterms:W3CDTF">2018-10-24T06:10:55Z</dcterms:created>
  <dcterms:modified xsi:type="dcterms:W3CDTF">2019-12-23T06:09:04Z</dcterms:modified>
</cp:coreProperties>
</file>