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94" r:id="rId8"/>
    <p:sldId id="295" r:id="rId9"/>
    <p:sldId id="296" r:id="rId10"/>
    <p:sldId id="297" r:id="rId11"/>
    <p:sldId id="298" r:id="rId12"/>
    <p:sldId id="299" r:id="rId13"/>
    <p:sldId id="300" r:id="rId14"/>
    <p:sldId id="301" r:id="rId15"/>
    <p:sldId id="302" r:id="rId16"/>
    <p:sldId id="303" r:id="rId17"/>
    <p:sldId id="305" r:id="rId18"/>
    <p:sldId id="304"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73829" y="114301"/>
            <a:ext cx="6498771" cy="2939142"/>
          </a:xfrm>
        </p:spPr>
        <p:txBody>
          <a:bodyPr/>
          <a:lstStyle/>
          <a:p>
            <a:r>
              <a:rPr lang="en-US" dirty="0"/>
              <a:t>Applied Statistics Interview Grind</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Bhimanna Shegunashi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F9A51-9447-8A4F-3B3A-54AF8E1312B8}"/>
              </a:ext>
            </a:extLst>
          </p:cNvPr>
          <p:cNvSpPr>
            <a:spLocks noGrp="1"/>
          </p:cNvSpPr>
          <p:nvPr>
            <p:ph idx="1"/>
          </p:nvPr>
        </p:nvSpPr>
        <p:spPr>
          <a:xfrm>
            <a:off x="4224528" y="1166070"/>
            <a:ext cx="6766560" cy="4757210"/>
          </a:xfrm>
        </p:spPr>
        <p:txBody>
          <a:bodyPr/>
          <a:lstStyle/>
          <a:p>
            <a:pPr algn="l"/>
            <a:r>
              <a:rPr lang="en-US" b="1" i="0" dirty="0">
                <a:solidFill>
                  <a:srgbClr val="374151"/>
                </a:solidFill>
                <a:effectLst/>
                <a:latin typeface="Söhne"/>
              </a:rPr>
              <a:t>Applications</a:t>
            </a:r>
            <a:r>
              <a:rPr lang="en-US" b="0" i="0" dirty="0">
                <a:solidFill>
                  <a:srgbClr val="374151"/>
                </a:solidFill>
                <a:effectLst/>
                <a:latin typeface="Söhne"/>
              </a:rPr>
              <a:t>:</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Statistics</a:t>
            </a:r>
            <a:r>
              <a:rPr lang="en-US" b="0" i="0" dirty="0">
                <a:solidFill>
                  <a:srgbClr val="374151"/>
                </a:solidFill>
                <a:effectLst/>
                <a:latin typeface="Söhne"/>
              </a:rPr>
              <a:t>: Probability theory forms the foundation of statistical inference, which involves making predictions or inferences about a population based on sample data.</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Finance</a:t>
            </a:r>
            <a:r>
              <a:rPr lang="en-US" b="0" i="0" dirty="0">
                <a:solidFill>
                  <a:srgbClr val="374151"/>
                </a:solidFill>
                <a:effectLst/>
                <a:latin typeface="Söhne"/>
              </a:rPr>
              <a:t>: Used in modeling financial markets, risk assessment, and portfolio management.</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Machine Learning</a:t>
            </a:r>
            <a:r>
              <a:rPr lang="en-US" b="0" i="0" dirty="0">
                <a:solidFill>
                  <a:srgbClr val="374151"/>
                </a:solidFill>
                <a:effectLst/>
                <a:latin typeface="Söhne"/>
              </a:rPr>
              <a:t>: Probability theory is essential for building probabilistic models, such as Bayesian networks and Markov models, which are used in pattern recognition, natural language processing, and more.</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Engineering</a:t>
            </a:r>
            <a:r>
              <a:rPr lang="en-US" b="0" i="0" dirty="0">
                <a:solidFill>
                  <a:srgbClr val="374151"/>
                </a:solidFill>
                <a:effectLst/>
                <a:latin typeface="Söhne"/>
              </a:rPr>
              <a:t>: Applied in reliability analysis, quality control, and designing systems with uncertain parameters.</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Games of Chance</a:t>
            </a:r>
            <a:r>
              <a:rPr lang="en-US" b="0" i="0" dirty="0">
                <a:solidFill>
                  <a:srgbClr val="374151"/>
                </a:solidFill>
                <a:effectLst/>
                <a:latin typeface="Söhne"/>
              </a:rPr>
              <a:t>: Probability theory is crucial in analyzing and understanding games like poker, blackjack, and roulette.</a:t>
            </a:r>
          </a:p>
          <a:p>
            <a:endParaRPr lang="en-IN" dirty="0"/>
          </a:p>
        </p:txBody>
      </p:sp>
      <p:sp>
        <p:nvSpPr>
          <p:cNvPr id="4" name="Footer Placeholder 3">
            <a:extLst>
              <a:ext uri="{FF2B5EF4-FFF2-40B4-BE49-F238E27FC236}">
                <a16:creationId xmlns:a16="http://schemas.microsoft.com/office/drawing/2014/main" id="{5D9F7137-A9AA-B15B-DDF5-563C27DC582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687AE85-CA21-E1FD-87D1-5652F05AE45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56806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FFFD-B05E-032B-B2F9-166554D9378F}"/>
              </a:ext>
            </a:extLst>
          </p:cNvPr>
          <p:cNvSpPr>
            <a:spLocks noGrp="1"/>
          </p:cNvSpPr>
          <p:nvPr>
            <p:ph type="title"/>
          </p:nvPr>
        </p:nvSpPr>
        <p:spPr>
          <a:xfrm>
            <a:off x="4178808"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4. What are some common measures of central tendency, and how are they calculated?</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02615E9-2270-7D20-9D9F-7BDB8D649D0A}"/>
              </a:ext>
            </a:extLst>
          </p:cNvPr>
          <p:cNvSpPr>
            <a:spLocks noGrp="1"/>
          </p:cNvSpPr>
          <p:nvPr>
            <p:ph idx="1"/>
          </p:nvPr>
        </p:nvSpPr>
        <p:spPr>
          <a:xfrm>
            <a:off x="4224528" y="1644242"/>
            <a:ext cx="6766560" cy="4974672"/>
          </a:xfrm>
        </p:spPr>
        <p:txBody>
          <a:bodyPr/>
          <a:lstStyle/>
          <a:p>
            <a:r>
              <a:rPr lang="en-US" b="0" i="0" dirty="0">
                <a:solidFill>
                  <a:srgbClr val="374151"/>
                </a:solidFill>
                <a:effectLst/>
                <a:latin typeface="Söhne"/>
              </a:rPr>
              <a:t>Definition:</a:t>
            </a:r>
          </a:p>
          <a:p>
            <a:pPr marL="285750" indent="-285750">
              <a:buFont typeface="Arial" panose="020B0604020202020204" pitchFamily="34" charset="0"/>
              <a:buChar char="•"/>
            </a:pPr>
            <a:r>
              <a:rPr lang="en-US" b="0" i="0" dirty="0">
                <a:solidFill>
                  <a:srgbClr val="374151"/>
                </a:solidFill>
                <a:effectLst/>
                <a:latin typeface="Söhne"/>
              </a:rPr>
              <a:t>Central tendency refers to a statistical measure that represents the center or typical value of a dataset. It provides insight into the most representative value around which the data tend to cluster. Central tendency measures are used to summarize the data and understand its overall distribution. Common measures of central tendency include the mean, median, and mode.</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algn="l"/>
            <a:r>
              <a:rPr lang="en-US" b="1" i="0" dirty="0">
                <a:solidFill>
                  <a:srgbClr val="374151"/>
                </a:solidFill>
                <a:effectLst/>
                <a:latin typeface="Söhne"/>
              </a:rPr>
              <a:t>1. Mean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Calculation: The mean is calculated by summing all the values in a dataset and dividing by the total number of values.</a:t>
            </a:r>
          </a:p>
          <a:p>
            <a:pPr>
              <a:buFont typeface="Arial" panose="020B0604020202020204" pitchFamily="34" charset="0"/>
              <a:buChar char="•"/>
            </a:pPr>
            <a:r>
              <a:rPr lang="en-US" b="0" i="0" dirty="0">
                <a:solidFill>
                  <a:srgbClr val="374151"/>
                </a:solidFill>
                <a:effectLst/>
                <a:latin typeface="Söhne"/>
              </a:rPr>
              <a:t>Formula: </a:t>
            </a:r>
            <a:r>
              <a:rPr lang="en-IN" sz="1800" b="1" i="1" kern="100" dirty="0">
                <a:solidFill>
                  <a:srgbClr val="000000"/>
                </a:solidFill>
                <a:effectLst/>
                <a:highlight>
                  <a:srgbClr val="FFFFFF"/>
                </a:highlight>
                <a:latin typeface="Times New Roman" panose="02020603050405020304" pitchFamily="18" charset="0"/>
                <a:ea typeface="Arial" panose="020B0604020202020204" pitchFamily="34" charset="0"/>
                <a:cs typeface="Mangal" panose="02040503050203030202" pitchFamily="18" charset="0"/>
              </a:rPr>
              <a:t>mean = (sum of all values) / (number of observations)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l"/>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Example: Mean of a dataset {2, 4, 6, 8, 10} is </a:t>
            </a:r>
            <a:r>
              <a:rPr lang="en-US" b="0" i="0" dirty="0">
                <a:solidFill>
                  <a:srgbClr val="374151"/>
                </a:solidFill>
                <a:effectLst/>
                <a:latin typeface="KaTeX_Main"/>
              </a:rPr>
              <a:t>2+4+6+8+105=652+4+6+8+10​=6</a:t>
            </a:r>
            <a:r>
              <a:rPr lang="en-US" b="0" i="0" dirty="0">
                <a:solidFill>
                  <a:srgbClr val="374151"/>
                </a:solidFill>
                <a:effectLst/>
                <a:latin typeface="Söhne"/>
              </a:rPr>
              <a:t>.</a:t>
            </a:r>
          </a:p>
          <a:p>
            <a:endParaRPr lang="en-US" dirty="0">
              <a:solidFill>
                <a:srgbClr val="374151"/>
              </a:solidFill>
              <a:latin typeface="Söhne"/>
            </a:endParaRPr>
          </a:p>
          <a:p>
            <a:endParaRPr lang="en-IN" dirty="0"/>
          </a:p>
        </p:txBody>
      </p:sp>
      <p:sp>
        <p:nvSpPr>
          <p:cNvPr id="4" name="Footer Placeholder 3">
            <a:extLst>
              <a:ext uri="{FF2B5EF4-FFF2-40B4-BE49-F238E27FC236}">
                <a16:creationId xmlns:a16="http://schemas.microsoft.com/office/drawing/2014/main" id="{8EDF8147-DE78-54D8-8E78-681EB223906B}"/>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6DBEB566-44F2-32F7-6AD8-78BEF081EAB5}"/>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5449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6B4C2-888E-BBAF-A3CC-CA2C123B040E}"/>
              </a:ext>
            </a:extLst>
          </p:cNvPr>
          <p:cNvSpPr>
            <a:spLocks noGrp="1"/>
          </p:cNvSpPr>
          <p:nvPr>
            <p:ph idx="1"/>
          </p:nvPr>
        </p:nvSpPr>
        <p:spPr>
          <a:xfrm>
            <a:off x="4224528" y="731520"/>
            <a:ext cx="6766560" cy="5937728"/>
          </a:xfrm>
        </p:spPr>
        <p:txBody>
          <a:bodyPr/>
          <a:lstStyle/>
          <a:p>
            <a:pPr algn="l">
              <a:buFont typeface="Arial" panose="020B0604020202020204" pitchFamily="34" charset="0"/>
              <a:buChar char="•"/>
            </a:pPr>
            <a:r>
              <a:rPr lang="en-US" b="1" i="0" dirty="0">
                <a:solidFill>
                  <a:srgbClr val="374151"/>
                </a:solidFill>
                <a:effectLst/>
                <a:latin typeface="Söhne"/>
              </a:rPr>
              <a:t>Median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Calculation: The median is the middle value in a sorted dataset. If there is an even number of values, it's the average of the two middle values.</a:t>
            </a:r>
          </a:p>
          <a:p>
            <a:pPr marL="742950" lvl="1" indent="-285750" algn="l">
              <a:buFont typeface="Arial" panose="020B0604020202020204" pitchFamily="34" charset="0"/>
              <a:buChar char="•"/>
            </a:pPr>
            <a:r>
              <a:rPr lang="en-US" b="0" i="0" dirty="0">
                <a:solidFill>
                  <a:srgbClr val="374151"/>
                </a:solidFill>
                <a:effectLst/>
                <a:latin typeface="Söhne"/>
              </a:rPr>
              <a:t>Example: Median of {10, 5, 7, 3, 8, 2, 6, 9} is 6 (middle value when sorted).</a:t>
            </a:r>
          </a:p>
          <a:p>
            <a:pPr marL="457200" lvl="1" indent="0" algn="l">
              <a:buNone/>
            </a:pPr>
            <a:endParaRPr lang="en-US" dirty="0">
              <a:solidFill>
                <a:srgbClr val="374151"/>
              </a:solidFill>
              <a:latin typeface="Söhne"/>
            </a:endParaRPr>
          </a:p>
          <a:p>
            <a:pPr marL="457200" lvl="1"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Mode</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Calculation: The mode is the value that appears most frequently in a dataset.</a:t>
            </a:r>
          </a:p>
          <a:p>
            <a:pPr marL="742950" lvl="1" indent="-285750" algn="l">
              <a:buFont typeface="Arial" panose="020B0604020202020204" pitchFamily="34" charset="0"/>
              <a:buChar char="•"/>
            </a:pPr>
            <a:r>
              <a:rPr lang="en-US" b="0" i="0" dirty="0">
                <a:solidFill>
                  <a:srgbClr val="374151"/>
                </a:solidFill>
                <a:effectLst/>
                <a:latin typeface="Söhne"/>
              </a:rPr>
              <a:t>Example: Mode of {3, 5, 2, 5, 7, 3, 5} is 5 (appears three times, more than any other value).</a:t>
            </a:r>
          </a:p>
          <a:p>
            <a:pPr marL="457200" lvl="1" indent="0" algn="l">
              <a:buNone/>
            </a:pPr>
            <a:endParaRPr lang="en-IN" b="1" i="0" dirty="0">
              <a:solidFill>
                <a:srgbClr val="374151"/>
              </a:solidFill>
              <a:effectLst/>
              <a:latin typeface="Söhne"/>
            </a:endParaRPr>
          </a:p>
          <a:p>
            <a:pPr algn="l"/>
            <a:r>
              <a:rPr lang="en-US" b="1" i="0" dirty="0">
                <a:solidFill>
                  <a:srgbClr val="374151"/>
                </a:solidFill>
                <a:effectLst/>
                <a:latin typeface="Söhne"/>
              </a:rPr>
              <a:t>Significance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measures provide insights into the central tendencies of data and are crucial for summarizing and analyzing datasets in various fields such as statistics, finance, and scientific research.</a:t>
            </a:r>
          </a:p>
          <a:p>
            <a:pPr marL="457200" lvl="1" indent="0" algn="l">
              <a:buNone/>
            </a:pPr>
            <a:endParaRPr lang="en-US" b="0" i="0" dirty="0">
              <a:solidFill>
                <a:srgbClr val="374151"/>
              </a:solidFill>
              <a:effectLst/>
              <a:latin typeface="Söhne"/>
            </a:endParaRPr>
          </a:p>
        </p:txBody>
      </p:sp>
      <p:sp>
        <p:nvSpPr>
          <p:cNvPr id="4" name="Footer Placeholder 3">
            <a:extLst>
              <a:ext uri="{FF2B5EF4-FFF2-40B4-BE49-F238E27FC236}">
                <a16:creationId xmlns:a16="http://schemas.microsoft.com/office/drawing/2014/main" id="{CDC72E19-2ED3-28CC-3125-F0F03C287D51}"/>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AB9FFB36-E9D2-3FF2-7591-1AE6303A20A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74652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7F7C-E8DA-81CD-A974-2858AF4808BF}"/>
              </a:ext>
            </a:extLst>
          </p:cNvPr>
          <p:cNvSpPr>
            <a:spLocks noGrp="1"/>
          </p:cNvSpPr>
          <p:nvPr>
            <p:ph type="title"/>
          </p:nvPr>
        </p:nvSpPr>
        <p:spPr>
          <a:xfrm>
            <a:off x="4224528" y="718182"/>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
        <p:nvSpPr>
          <p:cNvPr id="3" name="Content Placeholder 2">
            <a:extLst>
              <a:ext uri="{FF2B5EF4-FFF2-40B4-BE49-F238E27FC236}">
                <a16:creationId xmlns:a16="http://schemas.microsoft.com/office/drawing/2014/main" id="{CC36BD5F-FAD6-D2A7-E0DE-A19E19DFD92D}"/>
              </a:ext>
            </a:extLst>
          </p:cNvPr>
          <p:cNvSpPr>
            <a:spLocks noGrp="1"/>
          </p:cNvSpPr>
          <p:nvPr>
            <p:ph idx="1"/>
          </p:nvPr>
        </p:nvSpPr>
        <p:spPr>
          <a:xfrm>
            <a:off x="4224528" y="1747260"/>
            <a:ext cx="6766560" cy="4854876"/>
          </a:xfrm>
        </p:spPr>
        <p:txBody>
          <a:bodyPr/>
          <a:lstStyle/>
          <a:p>
            <a:pPr algn="l"/>
            <a:r>
              <a:rPr lang="en-US" b="1" i="0" dirty="0">
                <a:solidFill>
                  <a:srgbClr val="374151"/>
                </a:solidFill>
                <a:effectLst/>
                <a:latin typeface="Söhne"/>
              </a:rPr>
              <a:t>Descriptive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Descriptive statistics involves methods of organizing, summarizing, and presenting data in a meaningful way.</a:t>
            </a:r>
          </a:p>
          <a:p>
            <a:pPr algn="l">
              <a:buFont typeface="Arial" panose="020B0604020202020204" pitchFamily="34" charset="0"/>
              <a:buChar char="•"/>
            </a:pPr>
            <a:r>
              <a:rPr lang="en-US" b="0" i="0" dirty="0">
                <a:solidFill>
                  <a:srgbClr val="374151"/>
                </a:solidFill>
                <a:effectLst/>
                <a:latin typeface="Söhne"/>
              </a:rPr>
              <a:t>Purpose: It aims to describe and summarize characteristics of a dataset, such as central tendency, variability, and distribution.</a:t>
            </a:r>
          </a:p>
          <a:p>
            <a:pPr algn="l">
              <a:buFont typeface="Arial" panose="020B0604020202020204" pitchFamily="34" charset="0"/>
              <a:buChar char="•"/>
            </a:pPr>
            <a:r>
              <a:rPr lang="en-US" b="0" i="0" dirty="0">
                <a:solidFill>
                  <a:srgbClr val="374151"/>
                </a:solidFill>
                <a:effectLst/>
                <a:latin typeface="Söhne"/>
              </a:rPr>
              <a:t>Examples: Mean, median, mode, range, variance, standard deviation, histograms, and box plots.</a:t>
            </a:r>
          </a:p>
          <a:p>
            <a:pPr algn="l">
              <a:buFont typeface="Arial" panose="020B0604020202020204" pitchFamily="34" charset="0"/>
              <a:buChar char="•"/>
            </a:pPr>
            <a:r>
              <a:rPr lang="en-US" b="0" i="0" dirty="0">
                <a:solidFill>
                  <a:srgbClr val="374151"/>
                </a:solidFill>
                <a:effectLst/>
                <a:latin typeface="Söhne"/>
              </a:rPr>
              <a:t>Application: Descriptive statistics are used to understand the basic features of data and to make it more comprehensible.</a:t>
            </a:r>
          </a:p>
          <a:p>
            <a:pPr algn="l"/>
            <a:r>
              <a:rPr lang="en-US" b="1" i="0" dirty="0">
                <a:solidFill>
                  <a:srgbClr val="374151"/>
                </a:solidFill>
                <a:effectLst/>
                <a:latin typeface="Söhne"/>
              </a:rPr>
              <a:t>Inferential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Inferential statistics involves making inferences or predictions about a population based on a sample of data from that population.</a:t>
            </a:r>
          </a:p>
          <a:p>
            <a:pPr algn="l">
              <a:buFont typeface="Arial" panose="020B0604020202020204" pitchFamily="34" charset="0"/>
              <a:buChar char="•"/>
            </a:pPr>
            <a:r>
              <a:rPr lang="en-US" b="0" i="0" dirty="0">
                <a:solidFill>
                  <a:srgbClr val="374151"/>
                </a:solidFill>
                <a:effectLst/>
                <a:latin typeface="Söhne"/>
              </a:rPr>
              <a:t>Purpose: It aims to draw conclusions, make predictions, or test hypotheses about a population by analyzing sample data.</a:t>
            </a:r>
          </a:p>
          <a:p>
            <a:pPr algn="l">
              <a:buFont typeface="Arial" panose="020B0604020202020204" pitchFamily="34" charset="0"/>
              <a:buChar char="•"/>
            </a:pPr>
            <a:r>
              <a:rPr lang="en-US" b="0" i="0" dirty="0">
                <a:solidFill>
                  <a:srgbClr val="374151"/>
                </a:solidFill>
                <a:effectLst/>
                <a:latin typeface="Söhne"/>
              </a:rPr>
              <a:t>Examples: Hypothesis testing, confidence intervals, regression analysis, and analysis of variance (ANOVA).</a:t>
            </a:r>
          </a:p>
          <a:p>
            <a:pPr algn="l">
              <a:buFont typeface="Arial" panose="020B0604020202020204" pitchFamily="34" charset="0"/>
              <a:buChar char="•"/>
            </a:pPr>
            <a:r>
              <a:rPr lang="en-US" b="0" i="0" dirty="0">
                <a:solidFill>
                  <a:srgbClr val="374151"/>
                </a:solidFill>
                <a:effectLst/>
                <a:latin typeface="Söhne"/>
              </a:rPr>
              <a:t>Application: Inferential statistics are used when researchers want to generalize findings from a sample to a larger population or when they want to make predictions based on the data.</a:t>
            </a:r>
          </a:p>
          <a:p>
            <a:endParaRPr lang="en-IN" dirty="0"/>
          </a:p>
        </p:txBody>
      </p:sp>
      <p:sp>
        <p:nvSpPr>
          <p:cNvPr id="4" name="Footer Placeholder 3">
            <a:extLst>
              <a:ext uri="{FF2B5EF4-FFF2-40B4-BE49-F238E27FC236}">
                <a16:creationId xmlns:a16="http://schemas.microsoft.com/office/drawing/2014/main" id="{4B02247A-A2B2-E2A0-368E-1907120E516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B39A29A6-D26D-F6AE-C2CB-EA51B0BA792B}"/>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83639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7F7C-E8DA-81CD-A974-2858AF4808BF}"/>
              </a:ext>
            </a:extLst>
          </p:cNvPr>
          <p:cNvSpPr>
            <a:spLocks noGrp="1"/>
          </p:cNvSpPr>
          <p:nvPr>
            <p:ph type="title"/>
          </p:nvPr>
        </p:nvSpPr>
        <p:spPr>
          <a:xfrm>
            <a:off x="4224528" y="718182"/>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
        <p:nvSpPr>
          <p:cNvPr id="3" name="Content Placeholder 2">
            <a:extLst>
              <a:ext uri="{FF2B5EF4-FFF2-40B4-BE49-F238E27FC236}">
                <a16:creationId xmlns:a16="http://schemas.microsoft.com/office/drawing/2014/main" id="{CC36BD5F-FAD6-D2A7-E0DE-A19E19DFD92D}"/>
              </a:ext>
            </a:extLst>
          </p:cNvPr>
          <p:cNvSpPr>
            <a:spLocks noGrp="1"/>
          </p:cNvSpPr>
          <p:nvPr>
            <p:ph idx="1"/>
          </p:nvPr>
        </p:nvSpPr>
        <p:spPr>
          <a:xfrm>
            <a:off x="4224528" y="1747260"/>
            <a:ext cx="6766560" cy="4854876"/>
          </a:xfrm>
        </p:spPr>
        <p:txBody>
          <a:bodyPr/>
          <a:lstStyle/>
          <a:p>
            <a:pPr algn="l"/>
            <a:r>
              <a:rPr lang="en-US" b="1" i="0" dirty="0">
                <a:solidFill>
                  <a:srgbClr val="374151"/>
                </a:solidFill>
                <a:effectLst/>
                <a:latin typeface="Söhne"/>
              </a:rPr>
              <a:t>Descriptive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Descriptive statistics involves methods of organizing, summarizing, and presenting data in a meaningful way.</a:t>
            </a:r>
          </a:p>
          <a:p>
            <a:pPr algn="l">
              <a:buFont typeface="Arial" panose="020B0604020202020204" pitchFamily="34" charset="0"/>
              <a:buChar char="•"/>
            </a:pPr>
            <a:r>
              <a:rPr lang="en-US" b="0" i="0" dirty="0">
                <a:solidFill>
                  <a:srgbClr val="374151"/>
                </a:solidFill>
                <a:effectLst/>
                <a:latin typeface="Söhne"/>
              </a:rPr>
              <a:t>Purpose: It aims to describe and summarize characteristics of a dataset, such as central tendency, variability, and distribution.</a:t>
            </a:r>
          </a:p>
          <a:p>
            <a:pPr algn="l">
              <a:buFont typeface="Arial" panose="020B0604020202020204" pitchFamily="34" charset="0"/>
              <a:buChar char="•"/>
            </a:pPr>
            <a:r>
              <a:rPr lang="en-US" b="0" i="0" dirty="0">
                <a:solidFill>
                  <a:srgbClr val="374151"/>
                </a:solidFill>
                <a:effectLst/>
                <a:latin typeface="Söhne"/>
              </a:rPr>
              <a:t>Examples: Mean, median, mode, range, variance, standard deviation, histograms, and box plots.</a:t>
            </a:r>
          </a:p>
          <a:p>
            <a:pPr algn="l">
              <a:buFont typeface="Arial" panose="020B0604020202020204" pitchFamily="34" charset="0"/>
              <a:buChar char="•"/>
            </a:pPr>
            <a:r>
              <a:rPr lang="en-US" b="0" i="0" dirty="0">
                <a:solidFill>
                  <a:srgbClr val="374151"/>
                </a:solidFill>
                <a:effectLst/>
                <a:latin typeface="Söhne"/>
              </a:rPr>
              <a:t>Application: Descriptive statistics are used to understand the basic features of data and to make it more comprehensible.</a:t>
            </a:r>
          </a:p>
          <a:p>
            <a:pPr algn="l"/>
            <a:r>
              <a:rPr lang="en-US" b="1" i="0" dirty="0">
                <a:solidFill>
                  <a:srgbClr val="374151"/>
                </a:solidFill>
                <a:effectLst/>
                <a:latin typeface="Söhne"/>
              </a:rPr>
              <a:t>Inferential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Inferential statistics involves making inferences or predictions about a population based on a sample of data from that population.</a:t>
            </a:r>
          </a:p>
          <a:p>
            <a:pPr algn="l">
              <a:buFont typeface="Arial" panose="020B0604020202020204" pitchFamily="34" charset="0"/>
              <a:buChar char="•"/>
            </a:pPr>
            <a:r>
              <a:rPr lang="en-US" b="0" i="0" dirty="0">
                <a:solidFill>
                  <a:srgbClr val="374151"/>
                </a:solidFill>
                <a:effectLst/>
                <a:latin typeface="Söhne"/>
              </a:rPr>
              <a:t>Purpose: It aims to draw conclusions, make predictions, or test hypotheses about a population by analyzing sample data.</a:t>
            </a:r>
          </a:p>
          <a:p>
            <a:pPr algn="l">
              <a:buFont typeface="Arial" panose="020B0604020202020204" pitchFamily="34" charset="0"/>
              <a:buChar char="•"/>
            </a:pPr>
            <a:r>
              <a:rPr lang="en-US" b="0" i="0" dirty="0">
                <a:solidFill>
                  <a:srgbClr val="374151"/>
                </a:solidFill>
                <a:effectLst/>
                <a:latin typeface="Söhne"/>
              </a:rPr>
              <a:t>Examples: Hypothesis testing, confidence intervals, regression analysis, and analysis of variance (ANOVA).</a:t>
            </a:r>
          </a:p>
          <a:p>
            <a:pPr algn="l">
              <a:buFont typeface="Arial" panose="020B0604020202020204" pitchFamily="34" charset="0"/>
              <a:buChar char="•"/>
            </a:pPr>
            <a:r>
              <a:rPr lang="en-US" b="0" i="0" dirty="0">
                <a:solidFill>
                  <a:srgbClr val="374151"/>
                </a:solidFill>
                <a:effectLst/>
                <a:latin typeface="Söhne"/>
              </a:rPr>
              <a:t>Application: Inferential statistics are used when researchers want to generalize findings from a sample to a larger population or when they want to make predictions based on the data.</a:t>
            </a:r>
          </a:p>
          <a:p>
            <a:endParaRPr lang="en-IN" dirty="0"/>
          </a:p>
        </p:txBody>
      </p:sp>
      <p:sp>
        <p:nvSpPr>
          <p:cNvPr id="4" name="Footer Placeholder 3">
            <a:extLst>
              <a:ext uri="{FF2B5EF4-FFF2-40B4-BE49-F238E27FC236}">
                <a16:creationId xmlns:a16="http://schemas.microsoft.com/office/drawing/2014/main" id="{4B02247A-A2B2-E2A0-368E-1907120E516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B39A29A6-D26D-F6AE-C2CB-EA51B0BA792B}"/>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60324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6A5A7-6A19-D2CB-3295-1FC3C82ED09F}"/>
              </a:ext>
            </a:extLst>
          </p:cNvPr>
          <p:cNvSpPr>
            <a:spLocks noGrp="1"/>
          </p:cNvSpPr>
          <p:nvPr>
            <p:ph idx="1"/>
          </p:nvPr>
        </p:nvSpPr>
        <p:spPr>
          <a:xfrm>
            <a:off x="4291640" y="2701255"/>
            <a:ext cx="6766560" cy="2399252"/>
          </a:xfrm>
        </p:spPr>
        <p:txBody>
          <a:bodyPr/>
          <a:lstStyle/>
          <a:p>
            <a:pPr algn="l"/>
            <a:r>
              <a:rPr lang="en-US" b="1" i="0" dirty="0">
                <a:solidFill>
                  <a:srgbClr val="374151"/>
                </a:solidFill>
                <a:effectLst/>
                <a:latin typeface="Söhne"/>
              </a:rPr>
              <a:t>Key Difference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Descriptive statistics focuses on summarizing and describing the features of a dataset, whereas inferential statistics deals with making inferences and predictions about a population based on sample data.</a:t>
            </a:r>
          </a:p>
          <a:p>
            <a:pPr algn="l">
              <a:buFont typeface="Arial" panose="020B0604020202020204" pitchFamily="34" charset="0"/>
              <a:buChar char="•"/>
            </a:pPr>
            <a:r>
              <a:rPr lang="en-US" b="0" i="0" dirty="0">
                <a:solidFill>
                  <a:srgbClr val="374151"/>
                </a:solidFill>
                <a:effectLst/>
                <a:latin typeface="Söhne"/>
              </a:rPr>
              <a:t>Descriptive statistics are used to understand and present data, while inferential statistics are used to draw conclusions and make predictions about populations.</a:t>
            </a:r>
          </a:p>
          <a:p>
            <a:endParaRPr lang="en-IN" dirty="0"/>
          </a:p>
        </p:txBody>
      </p:sp>
      <p:sp>
        <p:nvSpPr>
          <p:cNvPr id="4" name="Footer Placeholder 3">
            <a:extLst>
              <a:ext uri="{FF2B5EF4-FFF2-40B4-BE49-F238E27FC236}">
                <a16:creationId xmlns:a16="http://schemas.microsoft.com/office/drawing/2014/main" id="{67EA527C-1E2C-28F7-18A8-1C4E2A9B883F}"/>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0C2D5D9F-5F61-A8F1-1869-19F79A47AA6E}"/>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Title 1">
            <a:extLst>
              <a:ext uri="{FF2B5EF4-FFF2-40B4-BE49-F238E27FC236}">
                <a16:creationId xmlns:a16="http://schemas.microsoft.com/office/drawing/2014/main" id="{92CA4944-C861-72ED-C355-DF8DF67850CC}"/>
              </a:ext>
            </a:extLst>
          </p:cNvPr>
          <p:cNvSpPr>
            <a:spLocks noGrp="1"/>
          </p:cNvSpPr>
          <p:nvPr>
            <p:ph type="title"/>
          </p:nvPr>
        </p:nvSpPr>
        <p:spPr>
          <a:xfrm>
            <a:off x="4224528" y="1152731"/>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Tree>
    <p:extLst>
      <p:ext uri="{BB962C8B-B14F-4D97-AF65-F5344CB8AC3E}">
        <p14:creationId xmlns:p14="http://schemas.microsoft.com/office/powerpoint/2010/main" val="339776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886269"/>
          </a:xfrm>
        </p:spPr>
        <p:txBody>
          <a:bodyPr/>
          <a:lstStyle/>
          <a:p>
            <a:r>
              <a:rPr lang="en-US" dirty="0"/>
              <a:t>Bhimanna Shegunashi</a:t>
            </a:r>
          </a:p>
          <a:p>
            <a:r>
              <a:rPr lang="en-US" i="1" dirty="0" err="1">
                <a:solidFill>
                  <a:schemeClr val="tx1"/>
                </a:solidFill>
              </a:rPr>
              <a:t>AlmaBetter</a:t>
            </a:r>
            <a:r>
              <a:rPr lang="en-US" dirty="0"/>
              <a:t>​</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IN" sz="2800" b="1" kern="0" dirty="0">
                <a:effectLst/>
                <a:latin typeface="Times New Roman" panose="02020603050405020304" pitchFamily="18" charset="0"/>
                <a:ea typeface="Times New Roman" panose="02020603050405020304" pitchFamily="18" charset="0"/>
              </a:rPr>
              <a:t>Problem Statement</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09759" y="3211503"/>
            <a:ext cx="5693664" cy="3122168"/>
          </a:xfrm>
        </p:spPr>
        <p:txBody>
          <a:bodyPr/>
          <a:lstStyle/>
          <a:p>
            <a:r>
              <a:rPr lang="en-IN" b="1" kern="0" dirty="0">
                <a:effectLst/>
                <a:latin typeface="Times New Roman" panose="02020603050405020304" pitchFamily="18" charset="0"/>
                <a:ea typeface="Times New Roman" panose="02020603050405020304" pitchFamily="18" charset="0"/>
              </a:rPr>
              <a:t>In the Top 50 </a:t>
            </a:r>
            <a:r>
              <a:rPr lang="en-IN" b="1" kern="0" dirty="0">
                <a:latin typeface="Times New Roman" panose="02020603050405020304" pitchFamily="18" charset="0"/>
                <a:ea typeface="Times New Roman" panose="02020603050405020304" pitchFamily="18" charset="0"/>
              </a:rPr>
              <a:t>Applied Statistics </a:t>
            </a:r>
            <a:r>
              <a:rPr lang="en-IN" b="1" kern="0" dirty="0">
                <a:effectLst/>
                <a:latin typeface="Times New Roman" panose="02020603050405020304" pitchFamily="18" charset="0"/>
                <a:ea typeface="Times New Roman" panose="02020603050405020304" pitchFamily="18" charset="0"/>
              </a:rPr>
              <a:t>Interview Questions I have selected to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Explain any 5 Questions in </a:t>
            </a:r>
            <a:r>
              <a:rPr lang="en-IN" b="1" kern="0" dirty="0">
                <a:latin typeface="Times New Roman" panose="02020603050405020304" pitchFamily="18" charset="0"/>
                <a:ea typeface="Times New Roman" panose="02020603050405020304" pitchFamily="18" charset="0"/>
                <a:cs typeface="Mangal" panose="02040503050203030202" pitchFamily="18" charset="0"/>
              </a:rPr>
              <a:t>this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 Video Presentation</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954984"/>
          </a:xfrm>
        </p:spPr>
        <p:txBody>
          <a:bodyPr/>
          <a:lstStyle/>
          <a:p>
            <a:r>
              <a:rPr lang="en-US" sz="2400" dirty="0"/>
              <a:t>Questions</a:t>
            </a:r>
            <a:r>
              <a:rPr lang="en-US" sz="2800" dirty="0"/>
              <a:t> &amp; </a:t>
            </a:r>
            <a:r>
              <a:rPr lang="en-US" sz="2400" dirty="0"/>
              <a:t>Solutions</a:t>
            </a:r>
            <a:r>
              <a:rPr lang="en-US" sz="2800" dirty="0"/>
              <a: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652631"/>
            <a:ext cx="6766560" cy="4270649"/>
          </a:xfrm>
        </p:spPr>
        <p:txBody>
          <a:bodyPr/>
          <a:lstStyle/>
          <a:p>
            <a:r>
              <a:rPr lang="en-IN" sz="1800" b="1" kern="0" dirty="0">
                <a:effectLst/>
                <a:latin typeface="Times New Roman" panose="02020603050405020304" pitchFamily="18" charset="0"/>
                <a:ea typeface="Times New Roman" panose="02020603050405020304" pitchFamily="18" charset="0"/>
              </a:rPr>
              <a:t>1. What is a vector in mathematics?</a:t>
            </a:r>
          </a:p>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 vector is a mathematical object that has magnitude (size) and direction.</a:t>
            </a:r>
          </a:p>
          <a:p>
            <a:pPr marL="742950" lvl="1" indent="-285750"/>
            <a:r>
              <a:rPr lang="en-IN" sz="1600" kern="100" dirty="0">
                <a:solidFill>
                  <a:srgbClr val="374151"/>
                </a:solidFill>
                <a:effectLst/>
                <a:latin typeface="Times New Roman" panose="02020603050405020304" pitchFamily="18" charset="0"/>
                <a:ea typeface="Roboto" panose="02000000000000000000" pitchFamily="2" charset="0"/>
                <a:cs typeface="Mangal" panose="02040503050203030202" pitchFamily="18" charset="0"/>
              </a:rPr>
              <a:t>In mathematics, a vector is a quantity that has both magnitude and direction. It is often represented geometrically as an arrow, where the length of the arrow represents the magnitude of the vector, and the direction of the arrow represents the direction in which the quantity is pointing.</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b="0" i="0" dirty="0">
              <a:solidFill>
                <a:srgbClr val="374151"/>
              </a:solidFill>
              <a:effectLst/>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316807" y="355274"/>
            <a:ext cx="4206408" cy="274320"/>
          </a:xfrm>
        </p:spPr>
        <p:txBody>
          <a:bodyPr/>
          <a:lstStyle/>
          <a:p>
            <a:r>
              <a:rPr lang="en-US" dirty="0"/>
              <a:t>Applied Statistics Interview Grind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descr="An introduction to vectors - Math Insight">
            <a:extLst>
              <a:ext uri="{FF2B5EF4-FFF2-40B4-BE49-F238E27FC236}">
                <a16:creationId xmlns:a16="http://schemas.microsoft.com/office/drawing/2014/main" id="{22BCDAFC-71DF-737A-7F5E-B54645EE1B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9664" y="3787955"/>
            <a:ext cx="4023360" cy="1447800"/>
          </a:xfrm>
          <a:prstGeom prst="rect">
            <a:avLst/>
          </a:prstGeom>
          <a:noFill/>
          <a:ln>
            <a:noFill/>
          </a:ln>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0D77-FDCA-81D6-AF1F-143E75E0E634}"/>
              </a:ext>
            </a:extLst>
          </p:cNvPr>
          <p:cNvSpPr>
            <a:spLocks noGrp="1"/>
          </p:cNvSpPr>
          <p:nvPr>
            <p:ph type="title"/>
          </p:nvPr>
        </p:nvSpPr>
        <p:spPr>
          <a:xfrm>
            <a:off x="4224528" y="731520"/>
            <a:ext cx="6766560" cy="786887"/>
          </a:xfrm>
        </p:spPr>
        <p:txBody>
          <a:bodyPr/>
          <a:lstStyle/>
          <a:p>
            <a:r>
              <a:rPr lang="en-IN" sz="1400" b="1" kern="0" dirty="0">
                <a:effectLst/>
                <a:latin typeface="Times New Roman" panose="02020603050405020304" pitchFamily="18" charset="0"/>
                <a:ea typeface="Times New Roman" panose="02020603050405020304" pitchFamily="18" charset="0"/>
              </a:rPr>
              <a:t>1. What is a vector in mathematics</a:t>
            </a:r>
            <a:r>
              <a:rPr lang="en-IN" sz="2800" kern="0" dirty="0">
                <a:latin typeface="Times New Roman" panose="02020603050405020304" pitchFamily="18" charset="0"/>
                <a:ea typeface="Times New Roman" panose="02020603050405020304" pitchFamily="18" charset="0"/>
              </a:rPr>
              <a:t>?</a:t>
            </a:r>
            <a:br>
              <a:rPr lang="en-IN" sz="44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13AC4E-4948-43B2-CEFC-E2CCDC11D488}"/>
              </a:ext>
            </a:extLst>
          </p:cNvPr>
          <p:cNvSpPr>
            <a:spLocks noGrp="1"/>
          </p:cNvSpPr>
          <p:nvPr>
            <p:ph idx="1"/>
          </p:nvPr>
        </p:nvSpPr>
        <p:spPr>
          <a:xfrm>
            <a:off x="4224528" y="1669409"/>
            <a:ext cx="6766560" cy="4253871"/>
          </a:xfrm>
        </p:spPr>
        <p:txBody>
          <a:bodyPr/>
          <a:lstStyle/>
          <a:p>
            <a:pPr>
              <a:buFont typeface="Arial" panose="020B0604020202020204" pitchFamily="34" charset="0"/>
              <a:buChar char="•"/>
            </a:pPr>
            <a:r>
              <a:rPr lang="en-US" b="1" i="0" dirty="0">
                <a:solidFill>
                  <a:srgbClr val="374151"/>
                </a:solidFill>
                <a:effectLst/>
                <a:latin typeface="Söhne"/>
              </a:rPr>
              <a:t>Components</a:t>
            </a:r>
            <a:r>
              <a:rPr lang="en-US" b="0" i="0" dirty="0">
                <a:solidFill>
                  <a:srgbClr val="374151"/>
                </a:solidFill>
                <a:effectLst/>
                <a:latin typeface="Söhne"/>
              </a:rPr>
              <a:t>:</a:t>
            </a:r>
          </a:p>
          <a:p>
            <a:pPr marL="742950" lvl="1" indent="-285750">
              <a:buFont typeface="Arial" panose="020B0604020202020204" pitchFamily="34" charset="0"/>
              <a:buChar char="•"/>
            </a:pPr>
            <a:r>
              <a:rPr lang="en-US" b="0" i="0" dirty="0">
                <a:solidFill>
                  <a:srgbClr val="374151"/>
                </a:solidFill>
                <a:effectLst/>
                <a:latin typeface="Söhne"/>
              </a:rPr>
              <a:t>Vectors can be broken down into components along different axes.</a:t>
            </a:r>
          </a:p>
          <a:p>
            <a:pPr marL="742950" lvl="1" indent="-285750">
              <a:buFont typeface="Arial" panose="020B0604020202020204" pitchFamily="34" charset="0"/>
              <a:buChar char="•"/>
            </a:pPr>
            <a:r>
              <a:rPr lang="en-US" b="0" i="0" dirty="0">
                <a:solidFill>
                  <a:srgbClr val="374151"/>
                </a:solidFill>
                <a:effectLst/>
                <a:latin typeface="Söhne"/>
              </a:rPr>
              <a:t>In a 2D space, a vector may have components along the x and y axes.</a:t>
            </a:r>
          </a:p>
          <a:p>
            <a:pPr marL="742950" lvl="1" indent="-285750">
              <a:buFont typeface="Arial" panose="020B0604020202020204" pitchFamily="34" charset="0"/>
              <a:buChar char="•"/>
            </a:pPr>
            <a:r>
              <a:rPr lang="en-US" b="0" i="0" dirty="0">
                <a:solidFill>
                  <a:srgbClr val="374151"/>
                </a:solidFill>
                <a:effectLst/>
                <a:latin typeface="Söhne"/>
              </a:rPr>
              <a:t>In a 3D space, a vector may have components along the x, y, and z axes.</a:t>
            </a:r>
          </a:p>
          <a:p>
            <a:pPr algn="l"/>
            <a:r>
              <a:rPr lang="en-US" b="1" i="0" dirty="0">
                <a:solidFill>
                  <a:srgbClr val="374151"/>
                </a:solidFill>
                <a:effectLst/>
                <a:latin typeface="Söhne"/>
              </a:rPr>
              <a:t>Notation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Vectors are typically denoted by lowercase bold letters (e.g., </a:t>
            </a:r>
            <a:r>
              <a:rPr lang="en-US" b="1" i="0" dirty="0">
                <a:solidFill>
                  <a:srgbClr val="374151"/>
                </a:solidFill>
                <a:effectLst/>
                <a:latin typeface="Söhne"/>
              </a:rPr>
              <a:t>v</a:t>
            </a:r>
            <a:r>
              <a:rPr lang="en-US" b="0" i="0" dirty="0">
                <a:solidFill>
                  <a:srgbClr val="374151"/>
                </a:solidFill>
                <a:effectLst/>
                <a:latin typeface="Söhne"/>
              </a:rPr>
              <a:t>) or with an arrow on top (e.g., →v).</a:t>
            </a:r>
          </a:p>
          <a:p>
            <a:endParaRPr lang="en-IN" dirty="0"/>
          </a:p>
          <a:p>
            <a:pPr algn="l"/>
            <a:r>
              <a:rPr lang="en-US" b="1" i="0" dirty="0">
                <a:solidFill>
                  <a:srgbClr val="374151"/>
                </a:solidFill>
                <a:effectLst/>
                <a:latin typeface="Söhne"/>
              </a:rPr>
              <a:t>Types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Position Vector: Represents the position of a point relative to the origin.</a:t>
            </a:r>
          </a:p>
          <a:p>
            <a:pPr algn="l">
              <a:buFont typeface="Arial" panose="020B0604020202020204" pitchFamily="34" charset="0"/>
              <a:buChar char="•"/>
            </a:pPr>
            <a:r>
              <a:rPr lang="en-US" b="0" i="0" dirty="0">
                <a:solidFill>
                  <a:srgbClr val="374151"/>
                </a:solidFill>
                <a:effectLst/>
                <a:latin typeface="Söhne"/>
              </a:rPr>
              <a:t>Displacement Vector: Represents the change in position from one point to another.</a:t>
            </a:r>
          </a:p>
          <a:p>
            <a:pPr algn="l">
              <a:buFont typeface="Arial" panose="020B0604020202020204" pitchFamily="34" charset="0"/>
              <a:buChar char="•"/>
            </a:pPr>
            <a:r>
              <a:rPr lang="en-US" b="0" i="0" dirty="0">
                <a:solidFill>
                  <a:srgbClr val="374151"/>
                </a:solidFill>
                <a:effectLst/>
                <a:latin typeface="Söhne"/>
              </a:rPr>
              <a:t>Velocity Vector: Represents the rate of change of position with respect to time.</a:t>
            </a:r>
          </a:p>
          <a:p>
            <a:pPr algn="l">
              <a:buFont typeface="Arial" panose="020B0604020202020204" pitchFamily="34" charset="0"/>
              <a:buChar char="•"/>
            </a:pPr>
            <a:r>
              <a:rPr lang="en-US" b="0" i="0" dirty="0">
                <a:solidFill>
                  <a:srgbClr val="374151"/>
                </a:solidFill>
                <a:effectLst/>
                <a:latin typeface="Söhne"/>
              </a:rPr>
              <a:t>Force Vector: Represents a physical quantity that can cause an object to accelerate.</a:t>
            </a:r>
          </a:p>
          <a:p>
            <a:endParaRPr lang="en-IN" dirty="0"/>
          </a:p>
        </p:txBody>
      </p:sp>
      <p:sp>
        <p:nvSpPr>
          <p:cNvPr id="4" name="Footer Placeholder 3">
            <a:extLst>
              <a:ext uri="{FF2B5EF4-FFF2-40B4-BE49-F238E27FC236}">
                <a16:creationId xmlns:a16="http://schemas.microsoft.com/office/drawing/2014/main" id="{B51AD83E-36E4-7E6A-3C8A-28D393FECD11}"/>
              </a:ext>
            </a:extLst>
          </p:cNvPr>
          <p:cNvSpPr>
            <a:spLocks noGrp="1"/>
          </p:cNvSpPr>
          <p:nvPr>
            <p:ph type="ftr" sz="quarter" idx="11"/>
          </p:nvPr>
        </p:nvSpPr>
        <p:spPr>
          <a:xfrm>
            <a:off x="3888968" y="244539"/>
            <a:ext cx="3200400" cy="274320"/>
          </a:xfrm>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EF8735FB-1F80-33F7-0F98-E8AE4CEF781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6394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482B-1F40-96D3-6FEA-BA748EB3FD67}"/>
              </a:ext>
            </a:extLst>
          </p:cNvPr>
          <p:cNvSpPr>
            <a:spLocks noGrp="1"/>
          </p:cNvSpPr>
          <p:nvPr>
            <p:ph type="title"/>
          </p:nvPr>
        </p:nvSpPr>
        <p:spPr>
          <a:xfrm>
            <a:off x="4041648" y="731520"/>
            <a:ext cx="6766560" cy="375827"/>
          </a:xfrm>
        </p:spPr>
        <p:txBody>
          <a:bodyPr/>
          <a:lstStyle/>
          <a:p>
            <a:r>
              <a:rPr lang="en-IN" sz="1600" b="1" dirty="0">
                <a:solidFill>
                  <a:srgbClr val="1F2C8F"/>
                </a:solidFill>
                <a:effectLst/>
                <a:latin typeface="Times New Roman" panose="02020603050405020304" pitchFamily="18" charset="0"/>
                <a:ea typeface="Times New Roman" panose="02020603050405020304" pitchFamily="18" charset="0"/>
                <a:cs typeface="+mn-cs"/>
              </a:rPr>
              <a:t>1. What is a vector in mathematics?</a:t>
            </a:r>
            <a:br>
              <a:rPr lang="en-IN" dirty="0">
                <a:effectLst/>
              </a:rPr>
            </a:br>
            <a:endParaRPr lang="en-IN" dirty="0"/>
          </a:p>
        </p:txBody>
      </p:sp>
      <p:sp>
        <p:nvSpPr>
          <p:cNvPr id="3" name="Content Placeholder 2">
            <a:extLst>
              <a:ext uri="{FF2B5EF4-FFF2-40B4-BE49-F238E27FC236}">
                <a16:creationId xmlns:a16="http://schemas.microsoft.com/office/drawing/2014/main" id="{9607053A-B329-D659-D275-ED90AA04A506}"/>
              </a:ext>
            </a:extLst>
          </p:cNvPr>
          <p:cNvSpPr>
            <a:spLocks noGrp="1"/>
          </p:cNvSpPr>
          <p:nvPr>
            <p:ph idx="1"/>
          </p:nvPr>
        </p:nvSpPr>
        <p:spPr>
          <a:xfrm>
            <a:off x="4224528" y="1174459"/>
            <a:ext cx="6766560" cy="4748821"/>
          </a:xfrm>
        </p:spPr>
        <p:txBody>
          <a:bodyPr/>
          <a:lstStyle/>
          <a:p>
            <a:pPr algn="l">
              <a:buFont typeface="Arial" panose="020B0604020202020204" pitchFamily="34" charset="0"/>
              <a:buChar char="•"/>
            </a:pPr>
            <a:r>
              <a:rPr lang="en-US" b="1" i="0" dirty="0">
                <a:solidFill>
                  <a:srgbClr val="374151"/>
                </a:solidFill>
                <a:effectLst/>
                <a:latin typeface="Söhne"/>
              </a:rPr>
              <a:t>Operations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Addition: Vectors can be added together by adding their corresponding components.</a:t>
            </a:r>
          </a:p>
          <a:p>
            <a:pPr marL="742950" lvl="1" indent="-285750" algn="l">
              <a:buFont typeface="Arial" panose="020B0604020202020204" pitchFamily="34" charset="0"/>
              <a:buChar char="•"/>
            </a:pPr>
            <a:r>
              <a:rPr lang="en-US" b="0" i="0" dirty="0">
                <a:solidFill>
                  <a:srgbClr val="374151"/>
                </a:solidFill>
                <a:effectLst/>
                <a:latin typeface="Söhne"/>
              </a:rPr>
              <a:t>Subtraction: Similarly, vectors can be subtracted by subtracting their corresponding components.</a:t>
            </a:r>
          </a:p>
          <a:p>
            <a:pPr marL="742950" lvl="1" indent="-285750" algn="l">
              <a:buFont typeface="Arial" panose="020B0604020202020204" pitchFamily="34" charset="0"/>
              <a:buChar char="•"/>
            </a:pPr>
            <a:r>
              <a:rPr lang="en-US" b="0" i="0" dirty="0">
                <a:solidFill>
                  <a:srgbClr val="374151"/>
                </a:solidFill>
                <a:effectLst/>
                <a:latin typeface="Söhne"/>
              </a:rPr>
              <a:t>Scalar Multiplication: A vector can be multiplied by a scalar (a single number), which scales the magnitude of the vector.</a:t>
            </a:r>
          </a:p>
          <a:p>
            <a:pPr marL="742950" lvl="1" indent="-285750" algn="l">
              <a:buFont typeface="Arial" panose="020B0604020202020204" pitchFamily="34" charset="0"/>
              <a:buChar char="•"/>
            </a:pPr>
            <a:r>
              <a:rPr lang="en-US" b="0" i="0" dirty="0">
                <a:solidFill>
                  <a:srgbClr val="374151"/>
                </a:solidFill>
                <a:effectLst/>
                <a:latin typeface="Söhne"/>
              </a:rPr>
              <a:t>Dot Product: A scalar product that results in a single scalar value.</a:t>
            </a:r>
          </a:p>
          <a:p>
            <a:pPr marL="742950" lvl="1" indent="-285750" algn="l">
              <a:buFont typeface="Arial" panose="020B0604020202020204" pitchFamily="34" charset="0"/>
              <a:buChar char="•"/>
            </a:pPr>
            <a:r>
              <a:rPr lang="en-US" b="0" i="0" dirty="0">
                <a:solidFill>
                  <a:srgbClr val="374151"/>
                </a:solidFill>
                <a:effectLst/>
                <a:latin typeface="Söhne"/>
              </a:rPr>
              <a:t>Cross Product: A vector product that results in a vector perpendicular to the plane containing the original vectors.</a:t>
            </a:r>
          </a:p>
          <a:p>
            <a:pPr algn="l">
              <a:buFont typeface="Arial" panose="020B0604020202020204" pitchFamily="34" charset="0"/>
              <a:buChar char="•"/>
            </a:pPr>
            <a:r>
              <a:rPr lang="en-US" b="1" i="0" dirty="0">
                <a:solidFill>
                  <a:srgbClr val="374151"/>
                </a:solidFill>
                <a:effectLst/>
                <a:latin typeface="Söhne"/>
              </a:rPr>
              <a:t>Applications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Physics: Vectors are used to represent forces, velocities, accelerations, etc.</a:t>
            </a:r>
          </a:p>
          <a:p>
            <a:pPr marL="742950" lvl="1" indent="-285750" algn="l">
              <a:buFont typeface="Arial" panose="020B0604020202020204" pitchFamily="34" charset="0"/>
              <a:buChar char="•"/>
            </a:pPr>
            <a:r>
              <a:rPr lang="en-US" b="0" i="0" dirty="0">
                <a:solidFill>
                  <a:srgbClr val="374151"/>
                </a:solidFill>
                <a:effectLst/>
                <a:latin typeface="Söhne"/>
              </a:rPr>
              <a:t>Engineering: Used in structural analysis, fluid dynamics, and electrical circuits.</a:t>
            </a:r>
          </a:p>
          <a:p>
            <a:pPr marL="742950" lvl="1" indent="-285750" algn="l">
              <a:buFont typeface="Arial" panose="020B0604020202020204" pitchFamily="34" charset="0"/>
              <a:buChar char="•"/>
            </a:pPr>
            <a:r>
              <a:rPr lang="en-US" b="0" i="0" dirty="0">
                <a:solidFill>
                  <a:srgbClr val="374151"/>
                </a:solidFill>
                <a:effectLst/>
                <a:latin typeface="Söhne"/>
              </a:rPr>
              <a:t>Computer Graphics: Vectors are used to represent points, directions, and transformations in 2D and 3D space.</a:t>
            </a:r>
          </a:p>
          <a:p>
            <a:pPr marL="742950" lvl="1" indent="-285750" algn="l">
              <a:buFont typeface="Arial" panose="020B0604020202020204" pitchFamily="34" charset="0"/>
              <a:buChar char="•"/>
            </a:pPr>
            <a:r>
              <a:rPr lang="en-US" b="0" i="0" dirty="0">
                <a:solidFill>
                  <a:srgbClr val="374151"/>
                </a:solidFill>
                <a:effectLst/>
                <a:latin typeface="Söhne"/>
              </a:rPr>
              <a:t>Navigation: Vectors are used in GPS systems for determining positions and directions.</a:t>
            </a:r>
          </a:p>
          <a:p>
            <a:endParaRPr lang="en-IN" dirty="0"/>
          </a:p>
        </p:txBody>
      </p:sp>
      <p:sp>
        <p:nvSpPr>
          <p:cNvPr id="4" name="Footer Placeholder 3">
            <a:extLst>
              <a:ext uri="{FF2B5EF4-FFF2-40B4-BE49-F238E27FC236}">
                <a16:creationId xmlns:a16="http://schemas.microsoft.com/office/drawing/2014/main" id="{C965CC89-223F-99C5-ED6F-681BAD3B376E}"/>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FFCEC9F-C975-A1AB-C150-904DE573720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8487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94D0-F744-EC92-8AA4-B3BE8A490C1A}"/>
              </a:ext>
            </a:extLst>
          </p:cNvPr>
          <p:cNvSpPr>
            <a:spLocks noGrp="1"/>
          </p:cNvSpPr>
          <p:nvPr>
            <p:ph type="title"/>
          </p:nvPr>
        </p:nvSpPr>
        <p:spPr>
          <a:xfrm>
            <a:off x="4283251"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2. How is a vector different from a scalar?</a:t>
            </a:r>
            <a:endParaRPr lang="en-IN" dirty="0"/>
          </a:p>
        </p:txBody>
      </p:sp>
      <p:sp>
        <p:nvSpPr>
          <p:cNvPr id="3" name="Content Placeholder 2">
            <a:extLst>
              <a:ext uri="{FF2B5EF4-FFF2-40B4-BE49-F238E27FC236}">
                <a16:creationId xmlns:a16="http://schemas.microsoft.com/office/drawing/2014/main" id="{051F1157-C5EF-92EE-5331-5E8EC83DCCD5}"/>
              </a:ext>
            </a:extLst>
          </p:cNvPr>
          <p:cNvSpPr>
            <a:spLocks noGrp="1"/>
          </p:cNvSpPr>
          <p:nvPr>
            <p:ph idx="1"/>
          </p:nvPr>
        </p:nvSpPr>
        <p:spPr>
          <a:xfrm>
            <a:off x="4178807" y="1773936"/>
            <a:ext cx="7238609" cy="5084064"/>
          </a:xfrm>
        </p:spPr>
        <p:txBody>
          <a:bodyPr/>
          <a:lstStyle/>
          <a:p>
            <a:pPr algn="l"/>
            <a:r>
              <a:rPr lang="en-US" b="1" i="0" dirty="0">
                <a:solidFill>
                  <a:srgbClr val="374151"/>
                </a:solidFill>
                <a:effectLst/>
                <a:latin typeface="Söhne"/>
              </a:rPr>
              <a:t>Definition of scalar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 scalar is a quantity that has magnitude (size) only, without direction.</a:t>
            </a:r>
          </a:p>
          <a:p>
            <a:pPr algn="l">
              <a:buFont typeface="Arial" panose="020B0604020202020204" pitchFamily="34" charset="0"/>
              <a:buChar char="•"/>
            </a:pPr>
            <a:r>
              <a:rPr lang="en-US" b="0" i="0" dirty="0">
                <a:solidFill>
                  <a:srgbClr val="374151"/>
                </a:solidFill>
                <a:effectLst/>
                <a:latin typeface="Söhne"/>
              </a:rPr>
              <a:t>It is represented by a single numerical value.</a:t>
            </a:r>
          </a:p>
          <a:p>
            <a:pPr algn="l">
              <a:buFont typeface="Arial" panose="020B0604020202020204" pitchFamily="34" charset="0"/>
              <a:buChar char="•"/>
            </a:pPr>
            <a:r>
              <a:rPr lang="en-US" b="0" i="0" dirty="0">
                <a:solidFill>
                  <a:srgbClr val="374151"/>
                </a:solidFill>
                <a:effectLst/>
                <a:latin typeface="Söhne"/>
              </a:rPr>
              <a:t>Scalars are represented using regular numbers without any directional component.</a:t>
            </a: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Used in mathematics for numerical calculations.</a:t>
            </a:r>
          </a:p>
          <a:p>
            <a:pPr algn="l">
              <a:buFont typeface="Arial" panose="020B0604020202020204" pitchFamily="34" charset="0"/>
              <a:buChar char="•"/>
            </a:pPr>
            <a:r>
              <a:rPr lang="en-US" b="0" i="0" dirty="0">
                <a:solidFill>
                  <a:srgbClr val="374151"/>
                </a:solidFill>
                <a:effectLst/>
                <a:latin typeface="Söhne"/>
              </a:rPr>
              <a:t>Scalars can be added, subtracted, multiplied, and divided using standard arithmetic operations.</a:t>
            </a:r>
          </a:p>
          <a:p>
            <a:pPr algn="l">
              <a:buFont typeface="Arial" panose="020B0604020202020204" pitchFamily="34" charset="0"/>
              <a:buChar char="•"/>
            </a:pPr>
            <a:r>
              <a:rPr lang="en-US" b="0" i="0" dirty="0">
                <a:solidFill>
                  <a:srgbClr val="374151"/>
                </a:solidFill>
                <a:effectLst/>
                <a:latin typeface="Söhne"/>
              </a:rPr>
              <a:t>Commonly used in physics for quantities like mass, time, energy, and temperature.</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
        <p:nvSpPr>
          <p:cNvPr id="4" name="Footer Placeholder 3">
            <a:extLst>
              <a:ext uri="{FF2B5EF4-FFF2-40B4-BE49-F238E27FC236}">
                <a16:creationId xmlns:a16="http://schemas.microsoft.com/office/drawing/2014/main" id="{1E202348-6175-F28F-8125-0D2815607507}"/>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93882646-E991-526E-6A07-8DAC43A6AEEB}"/>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6" name="Table 5">
            <a:extLst>
              <a:ext uri="{FF2B5EF4-FFF2-40B4-BE49-F238E27FC236}">
                <a16:creationId xmlns:a16="http://schemas.microsoft.com/office/drawing/2014/main" id="{DBE0E889-F4D0-75E5-6CD0-652334ACAC4D}"/>
              </a:ext>
            </a:extLst>
          </p:cNvPr>
          <p:cNvGraphicFramePr>
            <a:graphicFrameLocks noGrp="1"/>
          </p:cNvGraphicFramePr>
          <p:nvPr>
            <p:extLst>
              <p:ext uri="{D42A27DB-BD31-4B8C-83A1-F6EECF244321}">
                <p14:modId xmlns:p14="http://schemas.microsoft.com/office/powerpoint/2010/main" val="1321610411"/>
              </p:ext>
            </p:extLst>
          </p:nvPr>
        </p:nvGraphicFramePr>
        <p:xfrm>
          <a:off x="4178808" y="4603769"/>
          <a:ext cx="7238608" cy="2021840"/>
        </p:xfrm>
        <a:graphic>
          <a:graphicData uri="http://schemas.openxmlformats.org/drawingml/2006/table">
            <a:tbl>
              <a:tblPr firstRow="1" bandRow="1">
                <a:tableStyleId>{5940675A-B579-460E-94D1-54222C63F5DA}</a:tableStyleId>
              </a:tblPr>
              <a:tblGrid>
                <a:gridCol w="3619304">
                  <a:extLst>
                    <a:ext uri="{9D8B030D-6E8A-4147-A177-3AD203B41FA5}">
                      <a16:colId xmlns:a16="http://schemas.microsoft.com/office/drawing/2014/main" val="271828978"/>
                    </a:ext>
                  </a:extLst>
                </a:gridCol>
                <a:gridCol w="3619304">
                  <a:extLst>
                    <a:ext uri="{9D8B030D-6E8A-4147-A177-3AD203B41FA5}">
                      <a16:colId xmlns:a16="http://schemas.microsoft.com/office/drawing/2014/main" val="171028843"/>
                    </a:ext>
                  </a:extLst>
                </a:gridCol>
              </a:tblGrid>
              <a:tr h="370840">
                <a:tc>
                  <a:txBody>
                    <a:bodyPr/>
                    <a:lstStyle/>
                    <a:p>
                      <a:r>
                        <a:rPr lang="en-IN" dirty="0"/>
                        <a:t>Vector</a:t>
                      </a:r>
                    </a:p>
                  </a:txBody>
                  <a:tcPr/>
                </a:tc>
                <a:tc>
                  <a:txBody>
                    <a:bodyPr/>
                    <a:lstStyle/>
                    <a:p>
                      <a:r>
                        <a:rPr lang="en-IN" dirty="0"/>
                        <a:t>Scalar</a:t>
                      </a:r>
                    </a:p>
                  </a:txBody>
                  <a:tcPr/>
                </a:tc>
                <a:extLst>
                  <a:ext uri="{0D108BD9-81ED-4DB2-BD59-A6C34878D82A}">
                    <a16:rowId xmlns:a16="http://schemas.microsoft.com/office/drawing/2014/main" val="2257991737"/>
                  </a:ext>
                </a:extLst>
              </a:tr>
              <a:tr h="370840">
                <a:tc>
                  <a:txBody>
                    <a:bodyPr/>
                    <a:lstStyle/>
                    <a:p>
                      <a:r>
                        <a:rPr lang="en-IN" sz="1800" b="0" i="0" kern="1200" dirty="0">
                          <a:solidFill>
                            <a:schemeClr val="tx1"/>
                          </a:solidFill>
                          <a:effectLst/>
                          <a:latin typeface="+mn-lt"/>
                          <a:ea typeface="+mn-ea"/>
                          <a:cs typeface="+mn-cs"/>
                        </a:rPr>
                        <a:t>Has magnitude and direction.</a:t>
                      </a:r>
                      <a:endParaRPr lang="en-IN" dirty="0"/>
                    </a:p>
                  </a:txBody>
                  <a:tcPr/>
                </a:tc>
                <a:tc>
                  <a:txBody>
                    <a:bodyPr/>
                    <a:lstStyle/>
                    <a:p>
                      <a:r>
                        <a:rPr lang="en-IN" sz="1800" b="0" i="0" kern="1200" dirty="0">
                          <a:solidFill>
                            <a:schemeClr val="tx1"/>
                          </a:solidFill>
                          <a:effectLst/>
                          <a:latin typeface="+mn-lt"/>
                          <a:ea typeface="+mn-ea"/>
                          <a:cs typeface="+mn-cs"/>
                        </a:rPr>
                        <a:t>Has only magnitude.</a:t>
                      </a:r>
                      <a:endParaRPr lang="en-IN" dirty="0"/>
                    </a:p>
                  </a:txBody>
                  <a:tcPr/>
                </a:tc>
                <a:extLst>
                  <a:ext uri="{0D108BD9-81ED-4DB2-BD59-A6C34878D82A}">
                    <a16:rowId xmlns:a16="http://schemas.microsoft.com/office/drawing/2014/main" val="842610681"/>
                  </a:ext>
                </a:extLst>
              </a:tr>
              <a:tr h="370840">
                <a:tc>
                  <a:txBody>
                    <a:bodyPr/>
                    <a:lstStyle/>
                    <a:p>
                      <a:r>
                        <a:rPr lang="en-US" sz="1800" b="0" i="0" kern="1200" dirty="0">
                          <a:solidFill>
                            <a:schemeClr val="tx1"/>
                          </a:solidFill>
                          <a:effectLst/>
                          <a:latin typeface="+mn-lt"/>
                          <a:ea typeface="+mn-ea"/>
                          <a:cs typeface="+mn-cs"/>
                        </a:rPr>
                        <a:t>Represented by arrows or bold letters.</a:t>
                      </a:r>
                    </a:p>
                  </a:txBody>
                  <a:tcPr/>
                </a:tc>
                <a:tc>
                  <a:txBody>
                    <a:bodyPr/>
                    <a:lstStyle/>
                    <a:p>
                      <a:r>
                        <a:rPr lang="en-IN" sz="1800" b="0" i="0" kern="1200" dirty="0">
                          <a:solidFill>
                            <a:schemeClr val="tx1"/>
                          </a:solidFill>
                          <a:effectLst/>
                          <a:latin typeface="+mn-lt"/>
                          <a:ea typeface="+mn-ea"/>
                          <a:cs typeface="+mn-cs"/>
                        </a:rPr>
                        <a:t>Represented by regular numbers.</a:t>
                      </a:r>
                      <a:endParaRPr lang="en-IN" dirty="0"/>
                    </a:p>
                  </a:txBody>
                  <a:tcPr/>
                </a:tc>
                <a:extLst>
                  <a:ext uri="{0D108BD9-81ED-4DB2-BD59-A6C34878D82A}">
                    <a16:rowId xmlns:a16="http://schemas.microsoft.com/office/drawing/2014/main" val="343410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Ex. Displacement, velocity, force.</a:t>
                      </a:r>
                      <a:endParaRPr lang="en-IN" dirty="0"/>
                    </a:p>
                    <a:p>
                      <a:endParaRPr lang="en-IN" dirty="0"/>
                    </a:p>
                  </a:txBody>
                  <a:tcPr/>
                </a:tc>
                <a:tc>
                  <a:txBody>
                    <a:bodyPr/>
                    <a:lstStyle/>
                    <a:p>
                      <a:r>
                        <a:rPr lang="en-IN" sz="1800" b="0" i="0" kern="1200" dirty="0">
                          <a:solidFill>
                            <a:schemeClr val="tx1"/>
                          </a:solidFill>
                          <a:effectLst/>
                          <a:latin typeface="+mn-lt"/>
                          <a:ea typeface="+mn-ea"/>
                          <a:cs typeface="+mn-cs"/>
                        </a:rPr>
                        <a:t>Examples: Speed, mass, temperature.</a:t>
                      </a:r>
                      <a:endParaRPr lang="en-IN" dirty="0"/>
                    </a:p>
                  </a:txBody>
                  <a:tcPr/>
                </a:tc>
                <a:extLst>
                  <a:ext uri="{0D108BD9-81ED-4DB2-BD59-A6C34878D82A}">
                    <a16:rowId xmlns:a16="http://schemas.microsoft.com/office/drawing/2014/main" val="1810389216"/>
                  </a:ext>
                </a:extLst>
              </a:tr>
            </a:tbl>
          </a:graphicData>
        </a:graphic>
      </p:graphicFrame>
    </p:spTree>
    <p:extLst>
      <p:ext uri="{BB962C8B-B14F-4D97-AF65-F5344CB8AC3E}">
        <p14:creationId xmlns:p14="http://schemas.microsoft.com/office/powerpoint/2010/main" val="26045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7326-E111-4EF2-1764-E80B2CC23959}"/>
              </a:ext>
            </a:extLst>
          </p:cNvPr>
          <p:cNvSpPr>
            <a:spLocks noGrp="1"/>
          </p:cNvSpPr>
          <p:nvPr>
            <p:ph type="title"/>
          </p:nvPr>
        </p:nvSpPr>
        <p:spPr>
          <a:xfrm>
            <a:off x="4358752"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2. How is a vector different from a scalar?</a:t>
            </a:r>
            <a:endParaRPr lang="en-IN" dirty="0"/>
          </a:p>
        </p:txBody>
      </p:sp>
      <p:sp>
        <p:nvSpPr>
          <p:cNvPr id="3" name="Content Placeholder 2">
            <a:extLst>
              <a:ext uri="{FF2B5EF4-FFF2-40B4-BE49-F238E27FC236}">
                <a16:creationId xmlns:a16="http://schemas.microsoft.com/office/drawing/2014/main" id="{451E1948-60EA-4428-18E4-D0F6AB623479}"/>
              </a:ext>
            </a:extLst>
          </p:cNvPr>
          <p:cNvSpPr>
            <a:spLocks noGrp="1"/>
          </p:cNvSpPr>
          <p:nvPr>
            <p:ph idx="1"/>
          </p:nvPr>
        </p:nvSpPr>
        <p:spPr>
          <a:xfrm>
            <a:off x="4224528" y="1317072"/>
            <a:ext cx="6766560" cy="4606208"/>
          </a:xfrm>
        </p:spPr>
        <p:txBody>
          <a:bodyPr/>
          <a:lstStyle/>
          <a:p>
            <a:pPr algn="l"/>
            <a:r>
              <a:rPr lang="en-IN" b="1" i="0" dirty="0">
                <a:solidFill>
                  <a:srgbClr val="374151"/>
                </a:solidFill>
                <a:effectLst/>
                <a:latin typeface="Söhne"/>
              </a:rPr>
              <a:t>Operations</a:t>
            </a:r>
            <a:r>
              <a:rPr lang="en-IN" b="0" i="0" dirty="0">
                <a:solidFill>
                  <a:srgbClr val="374151"/>
                </a:solidFill>
                <a:effectLst/>
                <a:latin typeface="Söhne"/>
              </a:rPr>
              <a:t>:</a:t>
            </a:r>
          </a:p>
          <a:p>
            <a:pPr algn="l">
              <a:buFont typeface="Arial" panose="020B0604020202020204" pitchFamily="34" charset="0"/>
              <a:buChar char="•"/>
            </a:pPr>
            <a:r>
              <a:rPr lang="en-IN" b="0" i="0" dirty="0">
                <a:solidFill>
                  <a:srgbClr val="374151"/>
                </a:solidFill>
                <a:effectLst/>
                <a:latin typeface="Söhne"/>
              </a:rPr>
              <a:t>Vector: Addition, subtraction, scalar multiplication, dot and cross products.</a:t>
            </a:r>
          </a:p>
          <a:p>
            <a:pPr algn="l">
              <a:buFont typeface="Arial" panose="020B0604020202020204" pitchFamily="34" charset="0"/>
              <a:buChar char="•"/>
            </a:pPr>
            <a:r>
              <a:rPr lang="en-IN" b="0" i="0" dirty="0">
                <a:solidFill>
                  <a:srgbClr val="374151"/>
                </a:solidFill>
                <a:effectLst/>
                <a:latin typeface="Söhne"/>
              </a:rPr>
              <a:t>Scalar: Addition, subtraction, multiplication, division.</a:t>
            </a:r>
          </a:p>
          <a:p>
            <a:pPr algn="l"/>
            <a:endParaRPr lang="en-IN"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Application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Vectors: Used in physics, engineering, computer graphics.</a:t>
            </a:r>
          </a:p>
          <a:p>
            <a:pPr marL="742950" lvl="1" indent="-285750" algn="l">
              <a:buFont typeface="Arial" panose="020B0604020202020204" pitchFamily="34" charset="0"/>
              <a:buChar char="•"/>
            </a:pPr>
            <a:r>
              <a:rPr lang="en-US" b="0" i="0" dirty="0">
                <a:solidFill>
                  <a:srgbClr val="374151"/>
                </a:solidFill>
                <a:effectLst/>
                <a:latin typeface="Söhne"/>
              </a:rPr>
              <a:t>Scalars: Used in mathematics, physics, and everyday measurements.</a:t>
            </a:r>
          </a:p>
          <a:p>
            <a:pPr marL="457200" lvl="1"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Conclusion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Vectors have both magnitude and direction.</a:t>
            </a:r>
          </a:p>
          <a:p>
            <a:pPr marL="742950" lvl="1" indent="-285750" algn="l">
              <a:buFont typeface="Arial" panose="020B0604020202020204" pitchFamily="34" charset="0"/>
              <a:buChar char="•"/>
            </a:pPr>
            <a:r>
              <a:rPr lang="en-US" b="0" i="0" dirty="0">
                <a:solidFill>
                  <a:srgbClr val="374151"/>
                </a:solidFill>
                <a:effectLst/>
                <a:latin typeface="Söhne"/>
              </a:rPr>
              <a:t>Scalars have only magnitude.</a:t>
            </a:r>
          </a:p>
          <a:p>
            <a:pPr marL="742950" lvl="1" indent="-285750" algn="l">
              <a:buFont typeface="Arial" panose="020B0604020202020204" pitchFamily="34" charset="0"/>
              <a:buChar char="•"/>
            </a:pPr>
            <a:r>
              <a:rPr lang="en-US" b="0" i="0" dirty="0">
                <a:solidFill>
                  <a:srgbClr val="374151"/>
                </a:solidFill>
                <a:effectLst/>
                <a:latin typeface="Söhne"/>
              </a:rPr>
              <a:t>Both are essential in various fields but differ in their mathematical properties and representations.</a:t>
            </a:r>
          </a:p>
          <a:p>
            <a:endParaRPr lang="en-IN" dirty="0"/>
          </a:p>
        </p:txBody>
      </p:sp>
      <p:sp>
        <p:nvSpPr>
          <p:cNvPr id="4" name="Footer Placeholder 3">
            <a:extLst>
              <a:ext uri="{FF2B5EF4-FFF2-40B4-BE49-F238E27FC236}">
                <a16:creationId xmlns:a16="http://schemas.microsoft.com/office/drawing/2014/main" id="{8F3BFC0E-58EA-C666-CD68-319B968352EE}"/>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CBC39926-0C7F-355E-31EB-AB4BD217453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6289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58A-6697-ED87-FE8A-3B180187B488}"/>
              </a:ext>
            </a:extLst>
          </p:cNvPr>
          <p:cNvSpPr>
            <a:spLocks noGrp="1"/>
          </p:cNvSpPr>
          <p:nvPr>
            <p:ph type="title"/>
          </p:nvPr>
        </p:nvSpPr>
        <p:spPr>
          <a:xfrm>
            <a:off x="4178808"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3. What is probability theory?</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DB4C387-1DC7-3809-D6D8-0BF069012C0F}"/>
              </a:ext>
            </a:extLst>
          </p:cNvPr>
          <p:cNvSpPr>
            <a:spLocks noGrp="1"/>
          </p:cNvSpPr>
          <p:nvPr>
            <p:ph idx="1"/>
          </p:nvPr>
        </p:nvSpPr>
        <p:spPr>
          <a:xfrm>
            <a:off x="4224528" y="1359018"/>
            <a:ext cx="6766560" cy="5377342"/>
          </a:xfrm>
        </p:spPr>
        <p:txBody>
          <a:bodyPr/>
          <a:lstStyle/>
          <a:p>
            <a:pPr algn="l"/>
            <a:r>
              <a:rPr lang="en-US" b="1" i="0" dirty="0">
                <a:solidFill>
                  <a:srgbClr val="374151"/>
                </a:solidFill>
                <a:effectLst/>
                <a:latin typeface="Söhne"/>
              </a:rPr>
              <a:t>Definition</a:t>
            </a:r>
            <a:r>
              <a:rPr lang="en-US" b="0" i="0" dirty="0">
                <a:solidFill>
                  <a:srgbClr val="374151"/>
                </a:solidFill>
                <a:effectLst/>
                <a:latin typeface="Söhne"/>
              </a:rPr>
              <a:t>:</a:t>
            </a:r>
          </a:p>
          <a:p>
            <a:pPr algn="l">
              <a:buFont typeface="Arial" panose="020B0604020202020204" pitchFamily="34" charset="0"/>
              <a:buChar char="•"/>
            </a:pPr>
            <a:r>
              <a:rPr lang="en-IN" sz="1800" dirty="0">
                <a:solidFill>
                  <a:srgbClr val="000000"/>
                </a:solidFill>
                <a:effectLst/>
                <a:highlight>
                  <a:srgbClr val="FFFFFF"/>
                </a:highlight>
                <a:latin typeface="Times New Roman" panose="02020603050405020304" pitchFamily="18" charset="0"/>
                <a:ea typeface="Roboto" panose="02000000000000000000" pitchFamily="2" charset="0"/>
              </a:rPr>
              <a:t>Probability theory is a </a:t>
            </a:r>
            <a:r>
              <a:rPr lang="en-US" sz="1800" b="0" i="0" dirty="0">
                <a:solidFill>
                  <a:srgbClr val="374151"/>
                </a:solidFill>
                <a:effectLst/>
                <a:latin typeface="Söhne"/>
              </a:rPr>
              <a:t> branch </a:t>
            </a:r>
            <a:r>
              <a:rPr lang="en-IN" sz="1800" dirty="0">
                <a:solidFill>
                  <a:srgbClr val="000000"/>
                </a:solidFill>
                <a:effectLst/>
                <a:highlight>
                  <a:srgbClr val="FFFFFF"/>
                </a:highlight>
                <a:latin typeface="Times New Roman" panose="02020603050405020304" pitchFamily="18" charset="0"/>
                <a:ea typeface="Roboto" panose="02000000000000000000" pitchFamily="2" charset="0"/>
              </a:rPr>
              <a:t> of mathematics and statistics that is concerned with finding the probabilities associated with random events. There are two main approaches available to study probability theory. These are theoretical probability and experimental probability. </a:t>
            </a:r>
            <a:endParaRPr lang="en-US" b="0" i="0" dirty="0">
              <a:solidFill>
                <a:srgbClr val="374151"/>
              </a:solidFill>
              <a:effectLst/>
              <a:latin typeface="Söhne"/>
            </a:endParaRPr>
          </a:p>
          <a:p>
            <a:r>
              <a:rPr lang="en-IN" sz="1800" kern="100" dirty="0">
                <a:solidFill>
                  <a:srgbClr val="000000"/>
                </a:solidFill>
                <a:effectLst/>
                <a:highlight>
                  <a:srgbClr val="FFFFFF"/>
                </a:highlight>
                <a:latin typeface="Times New Roman" panose="02020603050405020304" pitchFamily="18" charset="0"/>
                <a:ea typeface="Roboto" panose="02000000000000000000" pitchFamily="2" charset="0"/>
                <a:cs typeface="Mangal" panose="02040503050203030202" pitchFamily="18" charset="0"/>
              </a:rPr>
              <a:t>Probability formula:-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284D9FF3-47C2-66C5-24A8-C1F5BDCA5F30}"/>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603DF20-A672-DA10-2B8D-AF0A855A824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image11.png">
            <a:extLst>
              <a:ext uri="{FF2B5EF4-FFF2-40B4-BE49-F238E27FC236}">
                <a16:creationId xmlns:a16="http://schemas.microsoft.com/office/drawing/2014/main" id="{A91599B3-A49B-3675-2932-12C14CBA26F4}"/>
              </a:ext>
            </a:extLst>
          </p:cNvPr>
          <p:cNvPicPr/>
          <p:nvPr/>
        </p:nvPicPr>
        <p:blipFill>
          <a:blip r:embed="rId2"/>
          <a:srcRect/>
          <a:stretch>
            <a:fillRect/>
          </a:stretch>
        </p:blipFill>
        <p:spPr>
          <a:xfrm>
            <a:off x="4597167" y="3105542"/>
            <a:ext cx="4941115" cy="1314450"/>
          </a:xfrm>
          <a:prstGeom prst="rect">
            <a:avLst/>
          </a:prstGeom>
          <a:ln/>
        </p:spPr>
      </p:pic>
    </p:spTree>
    <p:extLst>
      <p:ext uri="{BB962C8B-B14F-4D97-AF65-F5344CB8AC3E}">
        <p14:creationId xmlns:p14="http://schemas.microsoft.com/office/powerpoint/2010/main" val="297664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03C04-42DE-9277-95FD-A8AA78930C56}"/>
              </a:ext>
            </a:extLst>
          </p:cNvPr>
          <p:cNvSpPr>
            <a:spLocks noGrp="1"/>
          </p:cNvSpPr>
          <p:nvPr>
            <p:ph idx="1"/>
          </p:nvPr>
        </p:nvSpPr>
        <p:spPr>
          <a:xfrm>
            <a:off x="4224528" y="830510"/>
            <a:ext cx="6766560" cy="5939406"/>
          </a:xfrm>
        </p:spPr>
        <p:txBody>
          <a:bodyPr/>
          <a:lstStyle/>
          <a:p>
            <a:pPr algn="l"/>
            <a:r>
              <a:rPr lang="en-US" b="1" i="0" dirty="0">
                <a:solidFill>
                  <a:srgbClr val="374151"/>
                </a:solidFill>
                <a:effectLst/>
                <a:latin typeface="Söhne"/>
              </a:rPr>
              <a:t>Key Concepts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Probability</a:t>
            </a:r>
            <a:r>
              <a:rPr lang="en-US" b="0" i="0" dirty="0">
                <a:solidFill>
                  <a:srgbClr val="374151"/>
                </a:solidFill>
                <a:effectLst/>
                <a:latin typeface="Söhne"/>
              </a:rPr>
              <a:t>: The measure of the likelihood of an event occurring, typically represented by a number between 0 and 1, where 0 indicates impossibility and 1 indicates certainty.</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b="1" i="0" dirty="0">
                <a:solidFill>
                  <a:srgbClr val="374151"/>
                </a:solidFill>
                <a:effectLst/>
                <a:latin typeface="Söhne"/>
              </a:rPr>
              <a:t>Random Variables</a:t>
            </a:r>
            <a:r>
              <a:rPr lang="en-US" b="0" i="0" dirty="0">
                <a:solidFill>
                  <a:srgbClr val="374151"/>
                </a:solidFill>
                <a:effectLst/>
                <a:latin typeface="Söhne"/>
              </a:rPr>
              <a:t>: Variables whose possible values are outcomes of a random phenomenon. They can be discrete (taking on distinct values) or continuous (taking on any value within a range).</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Probability Distribution</a:t>
            </a:r>
            <a:r>
              <a:rPr lang="en-US" b="0" i="0" dirty="0">
                <a:solidFill>
                  <a:srgbClr val="374151"/>
                </a:solidFill>
                <a:effectLst/>
                <a:latin typeface="Söhne"/>
              </a:rPr>
              <a:t>: Describes the probabilities of possible values for a random variable. Common distributions include the normal distribution, binomial distribution, and Poisson distribution.</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Conditional Probability</a:t>
            </a:r>
            <a:r>
              <a:rPr lang="en-US" b="0" i="0" dirty="0">
                <a:solidFill>
                  <a:srgbClr val="374151"/>
                </a:solidFill>
                <a:effectLst/>
                <a:latin typeface="Söhne"/>
              </a:rPr>
              <a:t>: The probability of an event occurring given that another event has already occurred, denoted as P(A|B), where A and B are events.</a:t>
            </a:r>
          </a:p>
          <a:p>
            <a:pPr algn="l">
              <a:buFont typeface="Arial" panose="020B0604020202020204" pitchFamily="34" charset="0"/>
              <a:buChar char="•"/>
            </a:pPr>
            <a:r>
              <a:rPr lang="en-US" b="1" i="0" dirty="0">
                <a:solidFill>
                  <a:srgbClr val="374151"/>
                </a:solidFill>
                <a:effectLst/>
                <a:latin typeface="Söhne"/>
              </a:rPr>
              <a:t>Independence</a:t>
            </a:r>
            <a:r>
              <a:rPr lang="en-US" b="0" i="0" dirty="0">
                <a:solidFill>
                  <a:srgbClr val="374151"/>
                </a:solidFill>
                <a:effectLst/>
                <a:latin typeface="Söhne"/>
              </a:rPr>
              <a:t>: Events A and B are independent if the occurrence of one event does not affect the occurrence of the other.</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Expected Value</a:t>
            </a:r>
            <a:r>
              <a:rPr lang="en-US" b="0" i="0" dirty="0">
                <a:solidFill>
                  <a:srgbClr val="374151"/>
                </a:solidFill>
                <a:effectLst/>
                <a:latin typeface="Söhne"/>
              </a:rPr>
              <a:t>: The long-term average of a random variable's values, weighted by their probabilities.</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Variance and Standard Deviation</a:t>
            </a:r>
            <a:r>
              <a:rPr lang="en-US" b="0" i="0" dirty="0">
                <a:solidFill>
                  <a:srgbClr val="374151"/>
                </a:solidFill>
                <a:effectLst/>
                <a:latin typeface="Söhne"/>
              </a:rPr>
              <a:t>: Measures of the dispersion or spread of a probability distribution around its mean.</a:t>
            </a:r>
          </a:p>
          <a:p>
            <a:endParaRPr lang="en-IN" dirty="0"/>
          </a:p>
        </p:txBody>
      </p:sp>
      <p:sp>
        <p:nvSpPr>
          <p:cNvPr id="4" name="Footer Placeholder 3">
            <a:extLst>
              <a:ext uri="{FF2B5EF4-FFF2-40B4-BE49-F238E27FC236}">
                <a16:creationId xmlns:a16="http://schemas.microsoft.com/office/drawing/2014/main" id="{7E2329AB-1D1B-4DC6-C24D-C0AE3F21895F}"/>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875868A4-FFD2-4B10-7094-4C9328B385B4}"/>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3708932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{E6C4D636-F43E-4984-B74C-D914856D9890}tf78438558_win32</Template>
  <TotalTime>225</TotalTime>
  <Words>1822</Words>
  <Application>Microsoft Office PowerPoint</Application>
  <PresentationFormat>Widescreen</PresentationFormat>
  <Paragraphs>172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KaTeX_Main</vt:lpstr>
      <vt:lpstr>Sabon Next LT</vt:lpstr>
      <vt:lpstr>Söhne</vt:lpstr>
      <vt:lpstr>Times New Roman</vt:lpstr>
      <vt:lpstr>Office Theme</vt:lpstr>
      <vt:lpstr>Applied Statistics Interview Grind </vt:lpstr>
      <vt:lpstr>Problem Statement</vt:lpstr>
      <vt:lpstr>Questions &amp; Solutions:</vt:lpstr>
      <vt:lpstr>1. What is a vector in mathematics? </vt:lpstr>
      <vt:lpstr>1. What is a vector in mathematics? </vt:lpstr>
      <vt:lpstr>2. How is a vector different from a scalar?</vt:lpstr>
      <vt:lpstr>2. How is a vector different from a scalar?</vt:lpstr>
      <vt:lpstr>3. What is probability theory? </vt:lpstr>
      <vt:lpstr>PowerPoint Presentation</vt:lpstr>
      <vt:lpstr>PowerPoint Presentation</vt:lpstr>
      <vt:lpstr>4. What are some common measures of central tendency, and how are they calculated? </vt:lpstr>
      <vt:lpstr>PowerPoint Presentation</vt:lpstr>
      <vt:lpstr>5. What is the difference between Descriptive and Inferential Statistics?</vt:lpstr>
      <vt:lpstr>5. What is the difference between Descriptive and Inferential Statistics?</vt:lpstr>
      <vt:lpstr>5. What is the difference between Descriptive and Inferential Statistics?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 Interview Grind </dc:title>
  <dc:subject/>
  <dc:creator>Bhim Anna S</dc:creator>
  <cp:lastModifiedBy>Bhim Anna S</cp:lastModifiedBy>
  <cp:revision>3</cp:revision>
  <dcterms:created xsi:type="dcterms:W3CDTF">2024-02-01T04:18:58Z</dcterms:created>
  <dcterms:modified xsi:type="dcterms:W3CDTF">2024-02-01T08:04:46Z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