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302" r:id="rId3"/>
    <p:sldId id="257" r:id="rId4"/>
    <p:sldId id="258" r:id="rId5"/>
    <p:sldId id="259" r:id="rId6"/>
    <p:sldId id="260" r:id="rId7"/>
    <p:sldId id="261" r:id="rId8"/>
    <p:sldId id="262" r:id="rId9"/>
    <p:sldId id="263" r:id="rId10"/>
    <p:sldId id="264" r:id="rId11"/>
    <p:sldId id="265" r:id="rId12"/>
    <p:sldId id="266" r:id="rId13"/>
    <p:sldId id="267" r:id="rId14"/>
    <p:sldId id="268" r:id="rId15"/>
    <p:sldId id="295" r:id="rId16"/>
    <p:sldId id="296" r:id="rId17"/>
    <p:sldId id="297" r:id="rId18"/>
    <p:sldId id="298" r:id="rId19"/>
  </p:sldIdLst>
  <p:sldSz cx="9144000" cy="5143500" type="screen16x9"/>
  <p:notesSz cx="6858000" cy="9144000"/>
  <p:embeddedFontLst>
    <p:embeddedFont>
      <p:font typeface="Hanken Grotesk" panose="020B0604020202020204" charset="0"/>
      <p:regular r:id="rId21"/>
      <p:bold r:id="rId22"/>
      <p:italic r:id="rId23"/>
      <p:boldItalic r:id="rId24"/>
    </p:embeddedFont>
    <p:embeddedFont>
      <p:font typeface="Hubot Sans" panose="020B0604020202020204" charset="0"/>
      <p:regular r:id="rId25"/>
      <p:bold r:id="rId26"/>
      <p:italic r:id="rId27"/>
      <p:boldItalic r:id="rId28"/>
    </p:embeddedFont>
    <p:embeddedFont>
      <p:font typeface="Hubot Sans Medium" panose="020B0604020202020204" charset="0"/>
      <p:regular r:id="rId29"/>
      <p:bold r:id="rId30"/>
      <p:italic r:id="rId31"/>
      <p:boldItalic r:id="rId32"/>
    </p:embeddedFont>
    <p:embeddedFont>
      <p:font typeface="Nunito Light" pitchFamily="2" charset="0"/>
      <p:regular r:id="rId33"/>
      <p:italic r:id="rId34"/>
    </p:embeddedFont>
    <p:embeddedFont>
      <p:font typeface="PT Sans" panose="020B0503020203020204" pitchFamily="34" charset="0"/>
      <p:regular r:id="rId35"/>
      <p:bold r:id="rId36"/>
      <p:italic r:id="rId37"/>
      <p:boldItalic r:id="rId38"/>
    </p:embeddedFont>
    <p:embeddedFont>
      <p:font typeface="Work Sans"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C63537-814B-406C-8457-DBF3B76CB302}">
  <a:tblStyle styleId="{48C63537-814B-406C-8457-DBF3B76CB3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E2F5ACD-002D-498F-B945-3D88F0B8DDB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title="fondo 1_Mesa de trabajo 1.jpg"/>
          <p:cNvPicPr preferRelativeResize="0"/>
          <p:nvPr/>
        </p:nvPicPr>
        <p:blipFill rotWithShape="1">
          <a:blip r:embed="rId2">
            <a:alphaModFix/>
          </a:blip>
          <a:srcRect/>
          <a:stretch/>
        </p:blipFill>
        <p:spPr>
          <a:xfrm>
            <a:off x="-1" y="-1"/>
            <a:ext cx="9144003" cy="5143501"/>
          </a:xfrm>
          <a:prstGeom prst="rect">
            <a:avLst/>
          </a:prstGeom>
          <a:noFill/>
          <a:ln>
            <a:noFill/>
          </a:ln>
        </p:spPr>
      </p:pic>
      <p:cxnSp>
        <p:nvCxnSpPr>
          <p:cNvPr id="10" name="Google Shape;10;p2"/>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11;p2"/>
          <p:cNvSpPr txBox="1">
            <a:spLocks noGrp="1"/>
          </p:cNvSpPr>
          <p:nvPr>
            <p:ph type="ctrTitle"/>
          </p:nvPr>
        </p:nvSpPr>
        <p:spPr>
          <a:xfrm>
            <a:off x="228600" y="1713275"/>
            <a:ext cx="7601100" cy="290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414150" y="713625"/>
            <a:ext cx="6375300" cy="631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pic>
        <p:nvPicPr>
          <p:cNvPr id="54" name="Google Shape;54;p11" title="fondo 1_Mesa de trabajo 1.jpg"/>
          <p:cNvPicPr preferRelativeResize="0"/>
          <p:nvPr/>
        </p:nvPicPr>
        <p:blipFill rotWithShape="1">
          <a:blip r:embed="rId2">
            <a:alphaModFix/>
          </a:blip>
          <a:srcRect/>
          <a:stretch/>
        </p:blipFill>
        <p:spPr>
          <a:xfrm flipH="1">
            <a:off x="-1" y="-1"/>
            <a:ext cx="9144003" cy="5143501"/>
          </a:xfrm>
          <a:prstGeom prst="rect">
            <a:avLst/>
          </a:prstGeom>
          <a:noFill/>
          <a:ln>
            <a:noFill/>
          </a:ln>
        </p:spPr>
      </p:pic>
      <p:cxnSp>
        <p:nvCxnSpPr>
          <p:cNvPr id="55" name="Google Shape;55;p11"/>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56;p11"/>
          <p:cNvSpPr txBox="1">
            <a:spLocks noGrp="1"/>
          </p:cNvSpPr>
          <p:nvPr>
            <p:ph type="title" hasCustomPrompt="1"/>
          </p:nvPr>
        </p:nvSpPr>
        <p:spPr>
          <a:xfrm>
            <a:off x="1284000" y="1288150"/>
            <a:ext cx="6576000" cy="1526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a:spLocks noGrp="1"/>
          </p:cNvSpPr>
          <p:nvPr>
            <p:ph type="subTitle" idx="1"/>
          </p:nvPr>
        </p:nvSpPr>
        <p:spPr>
          <a:xfrm>
            <a:off x="1284000" y="290180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9"/>
        <p:cNvGrpSpPr/>
        <p:nvPr/>
      </p:nvGrpSpPr>
      <p:grpSpPr>
        <a:xfrm>
          <a:off x="0" y="0"/>
          <a:ext cx="0" cy="0"/>
          <a:chOff x="0" y="0"/>
          <a:chExt cx="0" cy="0"/>
        </a:xfrm>
      </p:grpSpPr>
      <p:pic>
        <p:nvPicPr>
          <p:cNvPr id="60" name="Google Shape;60;p13" title="Sin título-3_Mesa de trabajo 1.jpg"/>
          <p:cNvPicPr preferRelativeResize="0"/>
          <p:nvPr/>
        </p:nvPicPr>
        <p:blipFill rotWithShape="1">
          <a:blip r:embed="rId2">
            <a:alphaModFix/>
          </a:blip>
          <a:srcRect/>
          <a:stretch/>
        </p:blipFill>
        <p:spPr>
          <a:xfrm flipH="1">
            <a:off x="-1" y="-1"/>
            <a:ext cx="9144003" cy="5143501"/>
          </a:xfrm>
          <a:prstGeom prst="rect">
            <a:avLst/>
          </a:prstGeom>
          <a:noFill/>
          <a:ln>
            <a:noFill/>
          </a:ln>
        </p:spPr>
      </p:pic>
      <p:cxnSp>
        <p:nvCxnSpPr>
          <p:cNvPr id="61" name="Google Shape;61;p13"/>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62" name="Google Shape;62;p13"/>
          <p:cNvSpPr txBox="1">
            <a:spLocks noGrp="1"/>
          </p:cNvSpPr>
          <p:nvPr>
            <p:ph type="title"/>
          </p:nvPr>
        </p:nvSpPr>
        <p:spPr>
          <a:xfrm>
            <a:off x="228600" y="1879050"/>
            <a:ext cx="2500500" cy="1385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3" name="Google Shape;63;p13"/>
          <p:cNvSpPr txBox="1">
            <a:spLocks noGrp="1"/>
          </p:cNvSpPr>
          <p:nvPr>
            <p:ph type="title" idx="2" hasCustomPrompt="1"/>
          </p:nvPr>
        </p:nvSpPr>
        <p:spPr>
          <a:xfrm>
            <a:off x="3207000" y="497492"/>
            <a:ext cx="909900" cy="5541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4" name="Google Shape;64;p13"/>
          <p:cNvSpPr txBox="1">
            <a:spLocks noGrp="1"/>
          </p:cNvSpPr>
          <p:nvPr>
            <p:ph type="title" idx="3" hasCustomPrompt="1"/>
          </p:nvPr>
        </p:nvSpPr>
        <p:spPr>
          <a:xfrm>
            <a:off x="6061210" y="497475"/>
            <a:ext cx="909900" cy="5541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5" name="Google Shape;65;p13"/>
          <p:cNvSpPr txBox="1">
            <a:spLocks noGrp="1"/>
          </p:cNvSpPr>
          <p:nvPr>
            <p:ph type="title" idx="4" hasCustomPrompt="1"/>
          </p:nvPr>
        </p:nvSpPr>
        <p:spPr>
          <a:xfrm>
            <a:off x="3207000" y="1996176"/>
            <a:ext cx="909900" cy="5541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6" name="Google Shape;66;p13"/>
          <p:cNvSpPr txBox="1">
            <a:spLocks noGrp="1"/>
          </p:cNvSpPr>
          <p:nvPr>
            <p:ph type="title" idx="5" hasCustomPrompt="1"/>
          </p:nvPr>
        </p:nvSpPr>
        <p:spPr>
          <a:xfrm>
            <a:off x="6061210" y="1996167"/>
            <a:ext cx="909900" cy="5541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7" name="Google Shape;67;p13"/>
          <p:cNvSpPr txBox="1">
            <a:spLocks noGrp="1"/>
          </p:cNvSpPr>
          <p:nvPr>
            <p:ph type="title" idx="6" hasCustomPrompt="1"/>
          </p:nvPr>
        </p:nvSpPr>
        <p:spPr>
          <a:xfrm>
            <a:off x="3207000" y="3494859"/>
            <a:ext cx="909900" cy="5541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8" name="Google Shape;68;p13"/>
          <p:cNvSpPr txBox="1">
            <a:spLocks noGrp="1"/>
          </p:cNvSpPr>
          <p:nvPr>
            <p:ph type="title" idx="7" hasCustomPrompt="1"/>
          </p:nvPr>
        </p:nvSpPr>
        <p:spPr>
          <a:xfrm>
            <a:off x="6061210" y="3494859"/>
            <a:ext cx="909900" cy="5541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9" name="Google Shape;69;p13"/>
          <p:cNvSpPr txBox="1">
            <a:spLocks noGrp="1"/>
          </p:cNvSpPr>
          <p:nvPr>
            <p:ph type="subTitle" idx="1"/>
          </p:nvPr>
        </p:nvSpPr>
        <p:spPr>
          <a:xfrm>
            <a:off x="3207000" y="975383"/>
            <a:ext cx="28542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70" name="Google Shape;70;p13"/>
          <p:cNvSpPr txBox="1">
            <a:spLocks noGrp="1"/>
          </p:cNvSpPr>
          <p:nvPr>
            <p:ph type="subTitle" idx="8"/>
          </p:nvPr>
        </p:nvSpPr>
        <p:spPr>
          <a:xfrm>
            <a:off x="3207000" y="2472154"/>
            <a:ext cx="28542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71" name="Google Shape;71;p13"/>
          <p:cNvSpPr txBox="1">
            <a:spLocks noGrp="1"/>
          </p:cNvSpPr>
          <p:nvPr>
            <p:ph type="subTitle" idx="9"/>
          </p:nvPr>
        </p:nvSpPr>
        <p:spPr>
          <a:xfrm>
            <a:off x="3207000" y="3968925"/>
            <a:ext cx="28542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72" name="Google Shape;72;p13"/>
          <p:cNvSpPr txBox="1">
            <a:spLocks noGrp="1"/>
          </p:cNvSpPr>
          <p:nvPr>
            <p:ph type="subTitle" idx="13"/>
          </p:nvPr>
        </p:nvSpPr>
        <p:spPr>
          <a:xfrm>
            <a:off x="6061210" y="975433"/>
            <a:ext cx="28542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73" name="Google Shape;73;p13"/>
          <p:cNvSpPr txBox="1">
            <a:spLocks noGrp="1"/>
          </p:cNvSpPr>
          <p:nvPr>
            <p:ph type="subTitle" idx="14"/>
          </p:nvPr>
        </p:nvSpPr>
        <p:spPr>
          <a:xfrm>
            <a:off x="6061210" y="2472179"/>
            <a:ext cx="28542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74" name="Google Shape;74;p13"/>
          <p:cNvSpPr txBox="1">
            <a:spLocks noGrp="1"/>
          </p:cNvSpPr>
          <p:nvPr>
            <p:ph type="subTitle" idx="15"/>
          </p:nvPr>
        </p:nvSpPr>
        <p:spPr>
          <a:xfrm>
            <a:off x="6061210" y="3968925"/>
            <a:ext cx="28542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5"/>
        <p:cNvGrpSpPr/>
        <p:nvPr/>
      </p:nvGrpSpPr>
      <p:grpSpPr>
        <a:xfrm>
          <a:off x="0" y="0"/>
          <a:ext cx="0" cy="0"/>
          <a:chOff x="0" y="0"/>
          <a:chExt cx="0" cy="0"/>
        </a:xfrm>
      </p:grpSpPr>
      <p:pic>
        <p:nvPicPr>
          <p:cNvPr id="76" name="Google Shape;76;p14" title="Sin título-3_Mesa de trabajo 1.jpg"/>
          <p:cNvPicPr preferRelativeResize="0"/>
          <p:nvPr/>
        </p:nvPicPr>
        <p:blipFill rotWithShape="1">
          <a:blip r:embed="rId2">
            <a:alphaModFix/>
          </a:blip>
          <a:srcRect/>
          <a:stretch/>
        </p:blipFill>
        <p:spPr>
          <a:xfrm rot="10800000">
            <a:off x="-1" y="-1"/>
            <a:ext cx="9144003" cy="5143501"/>
          </a:xfrm>
          <a:prstGeom prst="rect">
            <a:avLst/>
          </a:prstGeom>
          <a:noFill/>
          <a:ln>
            <a:noFill/>
          </a:ln>
        </p:spPr>
      </p:pic>
      <p:cxnSp>
        <p:nvCxnSpPr>
          <p:cNvPr id="77" name="Google Shape;77;p14"/>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78" name="Google Shape;78;p14"/>
          <p:cNvSpPr txBox="1">
            <a:spLocks noGrp="1"/>
          </p:cNvSpPr>
          <p:nvPr>
            <p:ph type="title"/>
          </p:nvPr>
        </p:nvSpPr>
        <p:spPr>
          <a:xfrm>
            <a:off x="228600" y="2207706"/>
            <a:ext cx="2472000" cy="98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79"/>
        <p:cNvGrpSpPr/>
        <p:nvPr/>
      </p:nvGrpSpPr>
      <p:grpSpPr>
        <a:xfrm>
          <a:off x="0" y="0"/>
          <a:ext cx="0" cy="0"/>
          <a:chOff x="0" y="0"/>
          <a:chExt cx="0" cy="0"/>
        </a:xfrm>
      </p:grpSpPr>
      <p:pic>
        <p:nvPicPr>
          <p:cNvPr id="80" name="Google Shape;80;p15" title="Sin título-1_Mesa de trabajo 1.jpg"/>
          <p:cNvPicPr preferRelativeResize="0"/>
          <p:nvPr/>
        </p:nvPicPr>
        <p:blipFill rotWithShape="1">
          <a:blip r:embed="rId2">
            <a:alphaModFix/>
          </a:blip>
          <a:srcRect/>
          <a:stretch/>
        </p:blipFill>
        <p:spPr>
          <a:xfrm rot="10800000">
            <a:off x="-1" y="-1"/>
            <a:ext cx="9144003" cy="5143501"/>
          </a:xfrm>
          <a:prstGeom prst="rect">
            <a:avLst/>
          </a:prstGeom>
          <a:noFill/>
          <a:ln>
            <a:noFill/>
          </a:ln>
        </p:spPr>
      </p:pic>
      <p:cxnSp>
        <p:nvCxnSpPr>
          <p:cNvPr id="81" name="Google Shape;81;p15"/>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82" name="Google Shape;82;p15"/>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2_1">
    <p:spTree>
      <p:nvGrpSpPr>
        <p:cNvPr id="1" name="Shape 83"/>
        <p:cNvGrpSpPr/>
        <p:nvPr/>
      </p:nvGrpSpPr>
      <p:grpSpPr>
        <a:xfrm>
          <a:off x="0" y="0"/>
          <a:ext cx="0" cy="0"/>
          <a:chOff x="0" y="0"/>
          <a:chExt cx="0" cy="0"/>
        </a:xfrm>
      </p:grpSpPr>
      <p:pic>
        <p:nvPicPr>
          <p:cNvPr id="84" name="Google Shape;84;p16" title="Sin título-2_Mesa de trabajo 1.jpg"/>
          <p:cNvPicPr preferRelativeResize="0"/>
          <p:nvPr/>
        </p:nvPicPr>
        <p:blipFill rotWithShape="1">
          <a:blip r:embed="rId2">
            <a:alphaModFix/>
          </a:blip>
          <a:srcRect l="12362" t="6762" r="824" b="6424"/>
          <a:stretch/>
        </p:blipFill>
        <p:spPr>
          <a:xfrm flipH="1">
            <a:off x="-1" y="-1"/>
            <a:ext cx="9144003" cy="5143501"/>
          </a:xfrm>
          <a:prstGeom prst="rect">
            <a:avLst/>
          </a:prstGeom>
          <a:noFill/>
          <a:ln>
            <a:noFill/>
          </a:ln>
        </p:spPr>
      </p:pic>
      <p:cxnSp>
        <p:nvCxnSpPr>
          <p:cNvPr id="85" name="Google Shape;85;p16"/>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86" name="Google Shape;86;p16"/>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87"/>
        <p:cNvGrpSpPr/>
        <p:nvPr/>
      </p:nvGrpSpPr>
      <p:grpSpPr>
        <a:xfrm>
          <a:off x="0" y="0"/>
          <a:ext cx="0" cy="0"/>
          <a:chOff x="0" y="0"/>
          <a:chExt cx="0" cy="0"/>
        </a:xfrm>
      </p:grpSpPr>
      <p:pic>
        <p:nvPicPr>
          <p:cNvPr id="88" name="Google Shape;88;p17" title="Sin título-3_Mesa de trabajo 1.jpg"/>
          <p:cNvPicPr preferRelativeResize="0"/>
          <p:nvPr/>
        </p:nvPicPr>
        <p:blipFill rotWithShape="1">
          <a:blip r:embed="rId2">
            <a:alphaModFix/>
          </a:blip>
          <a:srcRect/>
          <a:stretch/>
        </p:blipFill>
        <p:spPr>
          <a:xfrm rot="10800000" flipH="1">
            <a:off x="-1" y="-1"/>
            <a:ext cx="9144003" cy="5143501"/>
          </a:xfrm>
          <a:prstGeom prst="rect">
            <a:avLst/>
          </a:prstGeom>
          <a:noFill/>
          <a:ln>
            <a:noFill/>
          </a:ln>
        </p:spPr>
      </p:pic>
      <p:cxnSp>
        <p:nvCxnSpPr>
          <p:cNvPr id="89" name="Google Shape;89;p17"/>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90" name="Google Shape;90;p17"/>
          <p:cNvSpPr txBox="1">
            <a:spLocks noGrp="1"/>
          </p:cNvSpPr>
          <p:nvPr>
            <p:ph type="title"/>
          </p:nvPr>
        </p:nvSpPr>
        <p:spPr>
          <a:xfrm>
            <a:off x="228600" y="265050"/>
            <a:ext cx="4304100" cy="20541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91" name="Google Shape;91;p17"/>
          <p:cNvSpPr txBox="1">
            <a:spLocks noGrp="1"/>
          </p:cNvSpPr>
          <p:nvPr>
            <p:ph type="subTitle" idx="1"/>
          </p:nvPr>
        </p:nvSpPr>
        <p:spPr>
          <a:xfrm>
            <a:off x="2877125" y="2547600"/>
            <a:ext cx="6038400" cy="20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ONE_COLUMN_TEXT_2">
    <p:spTree>
      <p:nvGrpSpPr>
        <p:cNvPr id="1" name="Shape 92"/>
        <p:cNvGrpSpPr/>
        <p:nvPr/>
      </p:nvGrpSpPr>
      <p:grpSpPr>
        <a:xfrm>
          <a:off x="0" y="0"/>
          <a:ext cx="0" cy="0"/>
          <a:chOff x="0" y="0"/>
          <a:chExt cx="0" cy="0"/>
        </a:xfrm>
      </p:grpSpPr>
      <p:pic>
        <p:nvPicPr>
          <p:cNvPr id="93" name="Google Shape;93;p18" title="Sin título-2_Mesa de trabajo 1.jpg"/>
          <p:cNvPicPr preferRelativeResize="0"/>
          <p:nvPr/>
        </p:nvPicPr>
        <p:blipFill rotWithShape="1">
          <a:blip r:embed="rId2">
            <a:alphaModFix/>
          </a:blip>
          <a:srcRect/>
          <a:stretch/>
        </p:blipFill>
        <p:spPr>
          <a:xfrm rot="10800000">
            <a:off x="-1" y="-1"/>
            <a:ext cx="9144003" cy="5143501"/>
          </a:xfrm>
          <a:prstGeom prst="rect">
            <a:avLst/>
          </a:prstGeom>
          <a:noFill/>
          <a:ln>
            <a:noFill/>
          </a:ln>
        </p:spPr>
      </p:pic>
      <p:cxnSp>
        <p:nvCxnSpPr>
          <p:cNvPr id="94" name="Google Shape;94;p18"/>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95" name="Google Shape;95;p18"/>
          <p:cNvSpPr txBox="1">
            <a:spLocks noGrp="1"/>
          </p:cNvSpPr>
          <p:nvPr>
            <p:ph type="title"/>
          </p:nvPr>
        </p:nvSpPr>
        <p:spPr>
          <a:xfrm>
            <a:off x="228600" y="1205400"/>
            <a:ext cx="4323300" cy="5727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96" name="Google Shape;96;p18"/>
          <p:cNvSpPr txBox="1">
            <a:spLocks noGrp="1"/>
          </p:cNvSpPr>
          <p:nvPr>
            <p:ph type="subTitle" idx="1"/>
          </p:nvPr>
        </p:nvSpPr>
        <p:spPr>
          <a:xfrm>
            <a:off x="228600" y="1778100"/>
            <a:ext cx="4323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endParaRPr/>
          </a:p>
        </p:txBody>
      </p:sp>
      <p:sp>
        <p:nvSpPr>
          <p:cNvPr id="97" name="Google Shape;97;p18"/>
          <p:cNvSpPr>
            <a:spLocks noGrp="1"/>
          </p:cNvSpPr>
          <p:nvPr>
            <p:ph type="pic" idx="2"/>
          </p:nvPr>
        </p:nvSpPr>
        <p:spPr>
          <a:xfrm>
            <a:off x="5473200" y="228600"/>
            <a:ext cx="3442200" cy="4663500"/>
          </a:xfrm>
          <a:prstGeom prst="roundRect">
            <a:avLst>
              <a:gd name="adj" fmla="val 16667"/>
            </a:avLst>
          </a:prstGeom>
          <a:noFill/>
          <a:ln w="19050" cap="flat" cmpd="sng">
            <a:solidFill>
              <a:schemeClr val="dk2"/>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8"/>
        <p:cNvGrpSpPr/>
        <p:nvPr/>
      </p:nvGrpSpPr>
      <p:grpSpPr>
        <a:xfrm>
          <a:off x="0" y="0"/>
          <a:ext cx="0" cy="0"/>
          <a:chOff x="0" y="0"/>
          <a:chExt cx="0" cy="0"/>
        </a:xfrm>
      </p:grpSpPr>
      <p:pic>
        <p:nvPicPr>
          <p:cNvPr id="99" name="Google Shape;99;p19" title="Sin título-1_Mesa de trabajo 1.jpg"/>
          <p:cNvPicPr preferRelativeResize="0"/>
          <p:nvPr/>
        </p:nvPicPr>
        <p:blipFill rotWithShape="1">
          <a:blip r:embed="rId2">
            <a:alphaModFix/>
          </a:blip>
          <a:srcRect/>
          <a:stretch/>
        </p:blipFill>
        <p:spPr>
          <a:xfrm flipH="1">
            <a:off x="-1" y="-1"/>
            <a:ext cx="9144003" cy="5143501"/>
          </a:xfrm>
          <a:prstGeom prst="rect">
            <a:avLst/>
          </a:prstGeom>
          <a:noFill/>
          <a:ln>
            <a:noFill/>
          </a:ln>
        </p:spPr>
      </p:pic>
      <p:cxnSp>
        <p:nvCxnSpPr>
          <p:cNvPr id="100" name="Google Shape;100;p19"/>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101" name="Google Shape;101;p19"/>
          <p:cNvSpPr txBox="1">
            <a:spLocks noGrp="1"/>
          </p:cNvSpPr>
          <p:nvPr>
            <p:ph type="title"/>
          </p:nvPr>
        </p:nvSpPr>
        <p:spPr>
          <a:xfrm>
            <a:off x="228600" y="1879050"/>
            <a:ext cx="2405400" cy="1385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02" name="Google Shape;102;p19"/>
          <p:cNvSpPr txBox="1">
            <a:spLocks noGrp="1"/>
          </p:cNvSpPr>
          <p:nvPr>
            <p:ph type="subTitle" idx="1"/>
          </p:nvPr>
        </p:nvSpPr>
        <p:spPr>
          <a:xfrm>
            <a:off x="5745000" y="639156"/>
            <a:ext cx="31704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9"/>
          <p:cNvSpPr txBox="1">
            <a:spLocks noGrp="1"/>
          </p:cNvSpPr>
          <p:nvPr>
            <p:ph type="subTitle" idx="2"/>
          </p:nvPr>
        </p:nvSpPr>
        <p:spPr>
          <a:xfrm>
            <a:off x="5745000" y="2017650"/>
            <a:ext cx="31704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19"/>
          <p:cNvSpPr txBox="1">
            <a:spLocks noGrp="1"/>
          </p:cNvSpPr>
          <p:nvPr>
            <p:ph type="subTitle" idx="3"/>
          </p:nvPr>
        </p:nvSpPr>
        <p:spPr>
          <a:xfrm>
            <a:off x="5745000" y="3211344"/>
            <a:ext cx="3170400" cy="12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9"/>
          <p:cNvSpPr txBox="1">
            <a:spLocks noGrp="1"/>
          </p:cNvSpPr>
          <p:nvPr>
            <p:ph type="subTitle" idx="4"/>
          </p:nvPr>
        </p:nvSpPr>
        <p:spPr>
          <a:xfrm>
            <a:off x="3416111" y="731556"/>
            <a:ext cx="2405400" cy="92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106" name="Google Shape;106;p19"/>
          <p:cNvSpPr txBox="1">
            <a:spLocks noGrp="1"/>
          </p:cNvSpPr>
          <p:nvPr>
            <p:ph type="subTitle" idx="5"/>
          </p:nvPr>
        </p:nvSpPr>
        <p:spPr>
          <a:xfrm>
            <a:off x="3416111" y="2063850"/>
            <a:ext cx="2405400" cy="92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107" name="Google Shape;107;p19"/>
          <p:cNvSpPr txBox="1">
            <a:spLocks noGrp="1"/>
          </p:cNvSpPr>
          <p:nvPr>
            <p:ph type="subTitle" idx="6"/>
          </p:nvPr>
        </p:nvSpPr>
        <p:spPr>
          <a:xfrm>
            <a:off x="3416111" y="3396144"/>
            <a:ext cx="2405400" cy="92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8"/>
        <p:cNvGrpSpPr/>
        <p:nvPr/>
      </p:nvGrpSpPr>
      <p:grpSpPr>
        <a:xfrm>
          <a:off x="0" y="0"/>
          <a:ext cx="0" cy="0"/>
          <a:chOff x="0" y="0"/>
          <a:chExt cx="0" cy="0"/>
        </a:xfrm>
      </p:grpSpPr>
      <p:pic>
        <p:nvPicPr>
          <p:cNvPr id="109" name="Google Shape;109;p20" title="Sin título-2_Mesa de trabajo 1.jpg"/>
          <p:cNvPicPr preferRelativeResize="0"/>
          <p:nvPr/>
        </p:nvPicPr>
        <p:blipFill rotWithShape="1">
          <a:blip r:embed="rId2">
            <a:alphaModFix/>
          </a:blip>
          <a:srcRect l="14227" t="13768" r="731" b="1190"/>
          <a:stretch/>
        </p:blipFill>
        <p:spPr>
          <a:xfrm rot="10800000" flipH="1">
            <a:off x="-1" y="-1"/>
            <a:ext cx="9144003" cy="5143501"/>
          </a:xfrm>
          <a:prstGeom prst="rect">
            <a:avLst/>
          </a:prstGeom>
          <a:noFill/>
          <a:ln>
            <a:noFill/>
          </a:ln>
        </p:spPr>
      </p:pic>
      <p:cxnSp>
        <p:nvCxnSpPr>
          <p:cNvPr id="110" name="Google Shape;110;p20"/>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111" name="Google Shape;111;p20"/>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12" name="Google Shape;112;p20"/>
          <p:cNvSpPr txBox="1">
            <a:spLocks noGrp="1"/>
          </p:cNvSpPr>
          <p:nvPr>
            <p:ph type="subTitle" idx="1"/>
          </p:nvPr>
        </p:nvSpPr>
        <p:spPr>
          <a:xfrm>
            <a:off x="419126" y="1800938"/>
            <a:ext cx="39882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20"/>
          <p:cNvSpPr txBox="1">
            <a:spLocks noGrp="1"/>
          </p:cNvSpPr>
          <p:nvPr>
            <p:ph type="subTitle" idx="2"/>
          </p:nvPr>
        </p:nvSpPr>
        <p:spPr>
          <a:xfrm>
            <a:off x="4736674" y="1800938"/>
            <a:ext cx="39882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20"/>
          <p:cNvSpPr txBox="1">
            <a:spLocks noGrp="1"/>
          </p:cNvSpPr>
          <p:nvPr>
            <p:ph type="subTitle" idx="3"/>
          </p:nvPr>
        </p:nvSpPr>
        <p:spPr>
          <a:xfrm>
            <a:off x="419126" y="3569962"/>
            <a:ext cx="39882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20"/>
          <p:cNvSpPr txBox="1">
            <a:spLocks noGrp="1"/>
          </p:cNvSpPr>
          <p:nvPr>
            <p:ph type="subTitle" idx="4"/>
          </p:nvPr>
        </p:nvSpPr>
        <p:spPr>
          <a:xfrm>
            <a:off x="4736674" y="3569962"/>
            <a:ext cx="39882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0"/>
          <p:cNvSpPr txBox="1">
            <a:spLocks noGrp="1"/>
          </p:cNvSpPr>
          <p:nvPr>
            <p:ph type="subTitle" idx="5"/>
          </p:nvPr>
        </p:nvSpPr>
        <p:spPr>
          <a:xfrm>
            <a:off x="419127" y="1200038"/>
            <a:ext cx="3988200" cy="6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117" name="Google Shape;117;p20"/>
          <p:cNvSpPr txBox="1">
            <a:spLocks noGrp="1"/>
          </p:cNvSpPr>
          <p:nvPr>
            <p:ph type="subTitle" idx="6"/>
          </p:nvPr>
        </p:nvSpPr>
        <p:spPr>
          <a:xfrm>
            <a:off x="419127" y="2969075"/>
            <a:ext cx="3988200" cy="6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118" name="Google Shape;118;p20"/>
          <p:cNvSpPr txBox="1">
            <a:spLocks noGrp="1"/>
          </p:cNvSpPr>
          <p:nvPr>
            <p:ph type="subTitle" idx="7"/>
          </p:nvPr>
        </p:nvSpPr>
        <p:spPr>
          <a:xfrm>
            <a:off x="4736647" y="1200038"/>
            <a:ext cx="3988200" cy="6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119" name="Google Shape;119;p20"/>
          <p:cNvSpPr txBox="1">
            <a:spLocks noGrp="1"/>
          </p:cNvSpPr>
          <p:nvPr>
            <p:ph type="subTitle" idx="8"/>
          </p:nvPr>
        </p:nvSpPr>
        <p:spPr>
          <a:xfrm>
            <a:off x="4736647" y="2969075"/>
            <a:ext cx="3988200" cy="6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title="fondo 1_Mesa de trabajo 1.jpg"/>
          <p:cNvPicPr preferRelativeResize="0"/>
          <p:nvPr/>
        </p:nvPicPr>
        <p:blipFill rotWithShape="1">
          <a:blip r:embed="rId2">
            <a:alphaModFix/>
          </a:blip>
          <a:srcRect/>
          <a:stretch/>
        </p:blipFill>
        <p:spPr>
          <a:xfrm flipH="1">
            <a:off x="-1" y="-1"/>
            <a:ext cx="9144003" cy="5143501"/>
          </a:xfrm>
          <a:prstGeom prst="rect">
            <a:avLst/>
          </a:prstGeom>
          <a:noFill/>
          <a:ln>
            <a:noFill/>
          </a:ln>
        </p:spPr>
      </p:pic>
      <p:cxnSp>
        <p:nvCxnSpPr>
          <p:cNvPr id="15" name="Google Shape;15;p3"/>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16" name="Google Shape;16;p3"/>
          <p:cNvSpPr txBox="1">
            <a:spLocks noGrp="1"/>
          </p:cNvSpPr>
          <p:nvPr>
            <p:ph type="title"/>
          </p:nvPr>
        </p:nvSpPr>
        <p:spPr>
          <a:xfrm>
            <a:off x="228600" y="1196325"/>
            <a:ext cx="6985200" cy="2276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28600" y="3396943"/>
            <a:ext cx="1235700" cy="1108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2263725" y="408325"/>
            <a:ext cx="6444300" cy="6330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0"/>
        <p:cNvGrpSpPr/>
        <p:nvPr/>
      </p:nvGrpSpPr>
      <p:grpSpPr>
        <a:xfrm>
          <a:off x="0" y="0"/>
          <a:ext cx="0" cy="0"/>
          <a:chOff x="0" y="0"/>
          <a:chExt cx="0" cy="0"/>
        </a:xfrm>
      </p:grpSpPr>
      <p:pic>
        <p:nvPicPr>
          <p:cNvPr id="121" name="Google Shape;121;p21" title="fondo 1_Mesa de trabajo 1.jpg"/>
          <p:cNvPicPr preferRelativeResize="0"/>
          <p:nvPr/>
        </p:nvPicPr>
        <p:blipFill rotWithShape="1">
          <a:blip r:embed="rId2">
            <a:alphaModFix/>
          </a:blip>
          <a:srcRect/>
          <a:stretch/>
        </p:blipFill>
        <p:spPr>
          <a:xfrm rot="10800000">
            <a:off x="-1" y="-1"/>
            <a:ext cx="9144003" cy="5143501"/>
          </a:xfrm>
          <a:prstGeom prst="rect">
            <a:avLst/>
          </a:prstGeom>
          <a:noFill/>
          <a:ln>
            <a:noFill/>
          </a:ln>
        </p:spPr>
      </p:pic>
      <p:cxnSp>
        <p:nvCxnSpPr>
          <p:cNvPr id="122" name="Google Shape;122;p21"/>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21"/>
          <p:cNvSpPr txBox="1">
            <a:spLocks noGrp="1"/>
          </p:cNvSpPr>
          <p:nvPr>
            <p:ph type="title" hasCustomPrompt="1"/>
          </p:nvPr>
        </p:nvSpPr>
        <p:spPr>
          <a:xfrm>
            <a:off x="5619000" y="1866929"/>
            <a:ext cx="3296400" cy="80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4" name="Google Shape;124;p21"/>
          <p:cNvSpPr txBox="1">
            <a:spLocks noGrp="1"/>
          </p:cNvSpPr>
          <p:nvPr>
            <p:ph type="subTitle" idx="1"/>
          </p:nvPr>
        </p:nvSpPr>
        <p:spPr>
          <a:xfrm>
            <a:off x="5619000" y="2591125"/>
            <a:ext cx="3296400" cy="3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5" name="Google Shape;125;p21"/>
          <p:cNvSpPr txBox="1">
            <a:spLocks noGrp="1"/>
          </p:cNvSpPr>
          <p:nvPr>
            <p:ph type="title" idx="2" hasCustomPrompt="1"/>
          </p:nvPr>
        </p:nvSpPr>
        <p:spPr>
          <a:xfrm>
            <a:off x="228600" y="3162275"/>
            <a:ext cx="4752600" cy="9543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 name="Google Shape;126;p21"/>
          <p:cNvSpPr txBox="1">
            <a:spLocks noGrp="1"/>
          </p:cNvSpPr>
          <p:nvPr>
            <p:ph type="subTitle" idx="3"/>
          </p:nvPr>
        </p:nvSpPr>
        <p:spPr>
          <a:xfrm>
            <a:off x="300900" y="4195625"/>
            <a:ext cx="4608000" cy="4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7" name="Google Shape;127;p21"/>
          <p:cNvSpPr txBox="1">
            <a:spLocks noGrp="1"/>
          </p:cNvSpPr>
          <p:nvPr>
            <p:ph type="title" idx="4" hasCustomPrompt="1"/>
          </p:nvPr>
        </p:nvSpPr>
        <p:spPr>
          <a:xfrm>
            <a:off x="5619000" y="544825"/>
            <a:ext cx="3296400" cy="8004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8" name="Google Shape;128;p21"/>
          <p:cNvSpPr txBox="1">
            <a:spLocks noGrp="1"/>
          </p:cNvSpPr>
          <p:nvPr>
            <p:ph type="subTitle" idx="5"/>
          </p:nvPr>
        </p:nvSpPr>
        <p:spPr>
          <a:xfrm>
            <a:off x="5619000" y="1269021"/>
            <a:ext cx="3296400" cy="3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5"/>
        <p:cNvGrpSpPr/>
        <p:nvPr/>
      </p:nvGrpSpPr>
      <p:grpSpPr>
        <a:xfrm>
          <a:off x="0" y="0"/>
          <a:ext cx="0" cy="0"/>
          <a:chOff x="0" y="0"/>
          <a:chExt cx="0" cy="0"/>
        </a:xfrm>
      </p:grpSpPr>
      <p:pic>
        <p:nvPicPr>
          <p:cNvPr id="136" name="Google Shape;136;p23" title="alternative1_Mesa de trabajo 1.jpg"/>
          <p:cNvPicPr preferRelativeResize="0"/>
          <p:nvPr/>
        </p:nvPicPr>
        <p:blipFill rotWithShape="1">
          <a:blip r:embed="rId2">
            <a:alphaModFix/>
          </a:blip>
          <a:srcRect/>
          <a:stretch/>
        </p:blipFill>
        <p:spPr>
          <a:xfrm flipH="1">
            <a:off x="-1" y="-1"/>
            <a:ext cx="9144003" cy="51435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7"/>
        <p:cNvGrpSpPr/>
        <p:nvPr/>
      </p:nvGrpSpPr>
      <p:grpSpPr>
        <a:xfrm>
          <a:off x="0" y="0"/>
          <a:ext cx="0" cy="0"/>
          <a:chOff x="0" y="0"/>
          <a:chExt cx="0" cy="0"/>
        </a:xfrm>
      </p:grpSpPr>
      <p:pic>
        <p:nvPicPr>
          <p:cNvPr id="138" name="Google Shape;138;p24" title="alternative2_Mesa de trabajo 1.jpg"/>
          <p:cNvPicPr preferRelativeResize="0"/>
          <p:nvPr/>
        </p:nvPicPr>
        <p:blipFill rotWithShape="1">
          <a:blip r:embed="rId2">
            <a:alphaModFix/>
          </a:blip>
          <a:srcRect/>
          <a:stretch/>
        </p:blipFill>
        <p:spPr>
          <a:xfrm flipH="1">
            <a:off x="-1" y="-1"/>
            <a:ext cx="9144003" cy="5143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title="Sin título-2_Mesa de trabajo 1.jpg"/>
          <p:cNvPicPr preferRelativeResize="0"/>
          <p:nvPr/>
        </p:nvPicPr>
        <p:blipFill rotWithShape="1">
          <a:blip r:embed="rId2">
            <a:alphaModFix/>
          </a:blip>
          <a:srcRect/>
          <a:stretch/>
        </p:blipFill>
        <p:spPr>
          <a:xfrm rot="10800000">
            <a:off x="-1" y="-1"/>
            <a:ext cx="9144003" cy="5143501"/>
          </a:xfrm>
          <a:prstGeom prst="rect">
            <a:avLst/>
          </a:prstGeom>
          <a:noFill/>
          <a:ln>
            <a:noFill/>
          </a:ln>
        </p:spPr>
      </p:pic>
      <p:cxnSp>
        <p:nvCxnSpPr>
          <p:cNvPr id="21" name="Google Shape;21;p4"/>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3" name="Google Shape;2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title="Sin título-2_Mesa de trabajo 1.jpg"/>
          <p:cNvPicPr preferRelativeResize="0"/>
          <p:nvPr/>
        </p:nvPicPr>
        <p:blipFill rotWithShape="1">
          <a:blip r:embed="rId2">
            <a:alphaModFix/>
          </a:blip>
          <a:srcRect l="10263" t="8058" r="-2889" b="-685"/>
          <a:stretch/>
        </p:blipFill>
        <p:spPr>
          <a:xfrm rot="10800000">
            <a:off x="-1" y="-1"/>
            <a:ext cx="9144003" cy="5143501"/>
          </a:xfrm>
          <a:prstGeom prst="rect">
            <a:avLst/>
          </a:prstGeom>
          <a:noFill/>
          <a:ln>
            <a:noFill/>
          </a:ln>
        </p:spPr>
      </p:pic>
      <p:cxnSp>
        <p:nvCxnSpPr>
          <p:cNvPr id="26" name="Google Shape;26;p5"/>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27" name="Google Shape;27;p5"/>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 name="Google Shape;28;p5"/>
          <p:cNvSpPr txBox="1">
            <a:spLocks noGrp="1"/>
          </p:cNvSpPr>
          <p:nvPr>
            <p:ph type="subTitle" idx="1"/>
          </p:nvPr>
        </p:nvSpPr>
        <p:spPr>
          <a:xfrm>
            <a:off x="228600" y="3405910"/>
            <a:ext cx="67329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228600" y="1903486"/>
            <a:ext cx="67329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228600" y="1548588"/>
            <a:ext cx="67329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
        <p:nvSpPr>
          <p:cNvPr id="31" name="Google Shape;31;p5"/>
          <p:cNvSpPr txBox="1">
            <a:spLocks noGrp="1"/>
          </p:cNvSpPr>
          <p:nvPr>
            <p:ph type="subTitle" idx="4"/>
          </p:nvPr>
        </p:nvSpPr>
        <p:spPr>
          <a:xfrm>
            <a:off x="228600" y="3051013"/>
            <a:ext cx="67329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ubot Sans"/>
              <a:buNone/>
              <a:defRPr sz="1600">
                <a:solidFill>
                  <a:schemeClr val="dk1"/>
                </a:solidFill>
                <a:latin typeface="Hubot Sans Medium"/>
                <a:ea typeface="Hubot Sans Medium"/>
                <a:cs typeface="Hubot Sans Medium"/>
                <a:sym typeface="Hubot Sans Medium"/>
              </a:defRPr>
            </a:lvl1pPr>
            <a:lvl2pPr lvl="1"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2pPr>
            <a:lvl3pPr lvl="2"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3pPr>
            <a:lvl4pPr lvl="3"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4pPr>
            <a:lvl5pPr lvl="4"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5pPr>
            <a:lvl6pPr lvl="5"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6pPr>
            <a:lvl7pPr lvl="6"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7pPr>
            <a:lvl8pPr lvl="7"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8pPr>
            <a:lvl9pPr lvl="8" algn="ctr" rtl="0">
              <a:lnSpc>
                <a:spcPct val="100000"/>
              </a:lnSpc>
              <a:spcBef>
                <a:spcPts val="0"/>
              </a:spcBef>
              <a:spcAft>
                <a:spcPts val="0"/>
              </a:spcAft>
              <a:buSzPts val="2400"/>
              <a:buFont typeface="Hubot Sans"/>
              <a:buNone/>
              <a:defRPr sz="2400" b="1">
                <a:latin typeface="Hubot Sans"/>
                <a:ea typeface="Hubot Sans"/>
                <a:cs typeface="Hubot Sans"/>
                <a:sym typeface="Hubot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title="Sin título-1_Mesa de trabajo 1.jpg"/>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34" name="Google Shape;34;p6"/>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pic>
        <p:nvPicPr>
          <p:cNvPr id="36" name="Google Shape;36;p7" title="Sin título-2_Mesa de trabajo 1.jpg"/>
          <p:cNvPicPr preferRelativeResize="0"/>
          <p:nvPr/>
        </p:nvPicPr>
        <p:blipFill rotWithShape="1">
          <a:blip r:embed="rId2">
            <a:alphaModFix/>
          </a:blip>
          <a:srcRect/>
          <a:stretch/>
        </p:blipFill>
        <p:spPr>
          <a:xfrm rot="10800000">
            <a:off x="-1" y="-1"/>
            <a:ext cx="9144003" cy="5143501"/>
          </a:xfrm>
          <a:prstGeom prst="rect">
            <a:avLst/>
          </a:prstGeom>
          <a:noFill/>
          <a:ln>
            <a:noFill/>
          </a:ln>
        </p:spPr>
      </p:pic>
      <p:cxnSp>
        <p:nvCxnSpPr>
          <p:cNvPr id="37" name="Google Shape;37;p7"/>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38;p7"/>
          <p:cNvSpPr txBox="1">
            <a:spLocks noGrp="1"/>
          </p:cNvSpPr>
          <p:nvPr>
            <p:ph type="title"/>
          </p:nvPr>
        </p:nvSpPr>
        <p:spPr>
          <a:xfrm>
            <a:off x="228600" y="351025"/>
            <a:ext cx="4936500" cy="14271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9" name="Google Shape;39;p7"/>
          <p:cNvSpPr txBox="1">
            <a:spLocks noGrp="1"/>
          </p:cNvSpPr>
          <p:nvPr>
            <p:ph type="subTitle" idx="1"/>
          </p:nvPr>
        </p:nvSpPr>
        <p:spPr>
          <a:xfrm>
            <a:off x="228600" y="1778100"/>
            <a:ext cx="4936500" cy="21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0" name="Google Shape;40;p7"/>
          <p:cNvSpPr>
            <a:spLocks noGrp="1"/>
          </p:cNvSpPr>
          <p:nvPr>
            <p:ph type="pic" idx="2"/>
          </p:nvPr>
        </p:nvSpPr>
        <p:spPr>
          <a:xfrm>
            <a:off x="5473200" y="228600"/>
            <a:ext cx="3442200" cy="4663500"/>
          </a:xfrm>
          <a:prstGeom prst="roundRect">
            <a:avLst>
              <a:gd name="adj" fmla="val 16667"/>
            </a:avLst>
          </a:prstGeom>
          <a:noFill/>
          <a:ln w="19050" cap="flat" cmpd="sng">
            <a:solidFill>
              <a:schemeClr val="dk2"/>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title="fondo 1_Mesa de trabajo 1.jpg"/>
          <p:cNvPicPr preferRelativeResize="0"/>
          <p:nvPr/>
        </p:nvPicPr>
        <p:blipFill rotWithShape="1">
          <a:blip r:embed="rId2">
            <a:alphaModFix/>
          </a:blip>
          <a:srcRect/>
          <a:stretch/>
        </p:blipFill>
        <p:spPr>
          <a:xfrm>
            <a:off x="-1" y="-1"/>
            <a:ext cx="9144003" cy="5143501"/>
          </a:xfrm>
          <a:prstGeom prst="rect">
            <a:avLst/>
          </a:prstGeom>
          <a:noFill/>
          <a:ln>
            <a:noFill/>
          </a:ln>
        </p:spPr>
      </p:pic>
      <p:cxnSp>
        <p:nvCxnSpPr>
          <p:cNvPr id="43" name="Google Shape;43;p8"/>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44" name="Google Shape;4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pic>
        <p:nvPicPr>
          <p:cNvPr id="46" name="Google Shape;46;p9" title="fondo 1_Mesa de trabajo 1.jpg"/>
          <p:cNvPicPr preferRelativeResize="0"/>
          <p:nvPr/>
        </p:nvPicPr>
        <p:blipFill rotWithShape="1">
          <a:blip r:embed="rId2">
            <a:alphaModFix/>
          </a:blip>
          <a:srcRect/>
          <a:stretch/>
        </p:blipFill>
        <p:spPr>
          <a:xfrm>
            <a:off x="-1" y="-1"/>
            <a:ext cx="9144003" cy="5143501"/>
          </a:xfrm>
          <a:prstGeom prst="rect">
            <a:avLst/>
          </a:prstGeom>
          <a:noFill/>
          <a:ln>
            <a:noFill/>
          </a:ln>
        </p:spPr>
      </p:pic>
      <p:cxnSp>
        <p:nvCxnSpPr>
          <p:cNvPr id="47" name="Google Shape;47;p9"/>
          <p:cNvCxnSpPr/>
          <p:nvPr/>
        </p:nvCxnSpPr>
        <p:spPr>
          <a:xfrm>
            <a:off x="0" y="5021950"/>
            <a:ext cx="9144000" cy="0"/>
          </a:xfrm>
          <a:prstGeom prst="straightConnector1">
            <a:avLst/>
          </a:prstGeom>
          <a:noFill/>
          <a:ln w="9525" cap="flat" cmpd="sng">
            <a:solidFill>
              <a:schemeClr val="dk1"/>
            </a:solidFill>
            <a:prstDash val="solid"/>
            <a:round/>
            <a:headEnd type="none" w="med" len="med"/>
            <a:tailEnd type="none" w="med" len="med"/>
          </a:ln>
        </p:spPr>
      </p:cxnSp>
      <p:sp>
        <p:nvSpPr>
          <p:cNvPr id="48" name="Google Shape;48;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endParaRPr/>
          </a:p>
        </p:txBody>
      </p:sp>
      <p:sp>
        <p:nvSpPr>
          <p:cNvPr id="49" name="Google Shape;4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0" y="0"/>
            <a:ext cx="9144000" cy="5143500"/>
          </a:xfrm>
          <a:prstGeom prst="rect">
            <a:avLst/>
          </a:prstGeom>
          <a:noFill/>
          <a:ln>
            <a:noFill/>
          </a:ln>
        </p:spPr>
      </p:sp>
      <p:sp>
        <p:nvSpPr>
          <p:cNvPr id="52" name="Google Shape;52;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1pPr>
            <a:lvl2pPr lvl="1"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2pPr>
            <a:lvl3pPr lvl="2"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3pPr>
            <a:lvl4pPr lvl="3"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4pPr>
            <a:lvl5pPr lvl="4"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5pPr>
            <a:lvl6pPr lvl="5"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6pPr>
            <a:lvl7pPr lvl="6"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7pPr>
            <a:lvl8pPr lvl="7"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8pPr>
            <a:lvl9pPr lvl="8" rtl="0">
              <a:spcBef>
                <a:spcPts val="0"/>
              </a:spcBef>
              <a:spcAft>
                <a:spcPts val="0"/>
              </a:spcAft>
              <a:buClr>
                <a:schemeClr val="dk1"/>
              </a:buClr>
              <a:buSzPts val="2600"/>
              <a:buFont typeface="Hubot Sans Medium"/>
              <a:buNone/>
              <a:defRPr sz="2600">
                <a:solidFill>
                  <a:schemeClr val="dk1"/>
                </a:solidFill>
                <a:latin typeface="Hubot Sans Medium"/>
                <a:ea typeface="Hubot Sans Medium"/>
                <a:cs typeface="Hubot Sans Medium"/>
                <a:sym typeface="Hubot Sans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7" name="TextBox 6">
            <a:extLst>
              <a:ext uri="{FF2B5EF4-FFF2-40B4-BE49-F238E27FC236}">
                <a16:creationId xmlns:a16="http://schemas.microsoft.com/office/drawing/2014/main" id="{99ACFB15-F43A-ACBD-6908-C30D859A9376}"/>
              </a:ext>
            </a:extLst>
          </p:cNvPr>
          <p:cNvSpPr txBox="1"/>
          <p:nvPr/>
        </p:nvSpPr>
        <p:spPr>
          <a:xfrm>
            <a:off x="475785" y="390473"/>
            <a:ext cx="8541834" cy="3970318"/>
          </a:xfrm>
          <a:prstGeom prst="rect">
            <a:avLst/>
          </a:prstGeom>
          <a:noFill/>
        </p:spPr>
        <p:txBody>
          <a:bodyPr wrap="square" rtlCol="0">
            <a:spAutoFit/>
          </a:bodyPr>
          <a:lstStyle/>
          <a:p>
            <a:r>
              <a:rPr lang="en-US" sz="4000" b="1" dirty="0"/>
              <a:t>NAME:</a:t>
            </a:r>
            <a:r>
              <a:rPr lang="en-US" sz="4400" b="1" dirty="0"/>
              <a:t>     ANKITA DHAR</a:t>
            </a:r>
          </a:p>
          <a:p>
            <a:r>
              <a:rPr lang="en-US" sz="4400" b="1" dirty="0"/>
              <a:t>              BHISHAL SIKDAR</a:t>
            </a:r>
          </a:p>
          <a:p>
            <a:endParaRPr lang="en-US" dirty="0"/>
          </a:p>
          <a:p>
            <a:endParaRPr lang="en-US" dirty="0"/>
          </a:p>
          <a:p>
            <a:r>
              <a:rPr lang="en-US" sz="4000" b="1" dirty="0"/>
              <a:t>DEPARTMENT</a:t>
            </a:r>
            <a:r>
              <a:rPr lang="en-US" sz="4800" b="1" dirty="0"/>
              <a:t>: ECE,CSE       </a:t>
            </a:r>
          </a:p>
          <a:p>
            <a:endParaRPr lang="en-US" dirty="0"/>
          </a:p>
          <a:p>
            <a:r>
              <a:rPr lang="en-US" sz="4000" b="1" dirty="0"/>
              <a:t>PROJECT  TITLE: </a:t>
            </a:r>
            <a:r>
              <a:rPr lang="en-US" sz="6000" b="1" dirty="0"/>
              <a:t>SAFE AID</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0" name="TextBox 19">
            <a:extLst>
              <a:ext uri="{FF2B5EF4-FFF2-40B4-BE49-F238E27FC236}">
                <a16:creationId xmlns:a16="http://schemas.microsoft.com/office/drawing/2014/main" id="{DB88AA1C-00B0-F1AF-83B7-81F449586DC3}"/>
              </a:ext>
            </a:extLst>
          </p:cNvPr>
          <p:cNvSpPr txBox="1"/>
          <p:nvPr/>
        </p:nvSpPr>
        <p:spPr>
          <a:xfrm>
            <a:off x="929268" y="572429"/>
            <a:ext cx="7292898" cy="3200876"/>
          </a:xfrm>
          <a:prstGeom prst="rect">
            <a:avLst/>
          </a:prstGeom>
          <a:noFill/>
        </p:spPr>
        <p:txBody>
          <a:bodyPr wrap="square" rtlCol="0">
            <a:spAutoFit/>
          </a:bodyPr>
          <a:lstStyle/>
          <a:p>
            <a:pPr>
              <a:buNone/>
            </a:pPr>
            <a:r>
              <a:rPr lang="en-IN" sz="4800" b="1" u="sng" dirty="0"/>
              <a:t>Development Workflow</a:t>
            </a:r>
          </a:p>
          <a:p>
            <a:pPr>
              <a:buNone/>
            </a:pPr>
            <a:endParaRPr lang="en-IN" b="1" dirty="0"/>
          </a:p>
          <a:p>
            <a:pPr>
              <a:buFont typeface="Arial" panose="020B0604020202020204" pitchFamily="34" charset="0"/>
              <a:buChar char="•"/>
            </a:pPr>
            <a:r>
              <a:rPr lang="en-IN" b="1" dirty="0"/>
              <a:t>Phases:</a:t>
            </a:r>
            <a:r>
              <a:rPr lang="en-IN" dirty="0"/>
              <a:t> </a:t>
            </a:r>
          </a:p>
          <a:p>
            <a:pPr marL="742950" lvl="1" indent="-285750">
              <a:buFont typeface="Arial" panose="020B0604020202020204" pitchFamily="34" charset="0"/>
              <a:buChar char="•"/>
            </a:pPr>
            <a:r>
              <a:rPr lang="en-IN" dirty="0"/>
              <a:t>Planning: Requirements gathering, wireframing.</a:t>
            </a:r>
          </a:p>
          <a:p>
            <a:pPr marL="742950" lvl="1" indent="-285750">
              <a:buFont typeface="Arial" panose="020B0604020202020204" pitchFamily="34" charset="0"/>
              <a:buChar char="•"/>
            </a:pPr>
            <a:r>
              <a:rPr lang="en-IN" dirty="0"/>
              <a:t>Front-end Development: Set up React, build components.</a:t>
            </a:r>
          </a:p>
          <a:p>
            <a:pPr marL="742950" lvl="1" indent="-285750">
              <a:buFont typeface="Arial" panose="020B0604020202020204" pitchFamily="34" charset="0"/>
              <a:buChar char="•"/>
            </a:pPr>
            <a:r>
              <a:rPr lang="en-IN" dirty="0"/>
              <a:t>Back-end Development: Configure Node/Express, MongoDB schemas.</a:t>
            </a:r>
          </a:p>
          <a:p>
            <a:pPr marL="742950" lvl="1" indent="-285750">
              <a:buFont typeface="Arial" panose="020B0604020202020204" pitchFamily="34" charset="0"/>
              <a:buChar char="•"/>
            </a:pPr>
            <a:r>
              <a:rPr lang="en-IN" dirty="0"/>
              <a:t>Integration: Connect via APIs, handle state with Redux.</a:t>
            </a:r>
          </a:p>
          <a:p>
            <a:pPr marL="742950" lvl="1" indent="-285750">
              <a:buFont typeface="Arial" panose="020B0604020202020204" pitchFamily="34" charset="0"/>
              <a:buChar char="•"/>
            </a:pPr>
            <a:r>
              <a:rPr lang="en-IN" dirty="0"/>
              <a:t>Version Control: Git for collaboration.</a:t>
            </a:r>
          </a:p>
          <a:p>
            <a:pPr marL="457200" lvl="1"/>
            <a:endParaRPr lang="en-IN" dirty="0"/>
          </a:p>
          <a:p>
            <a:pPr>
              <a:buFont typeface="Arial" panose="020B0604020202020204" pitchFamily="34" charset="0"/>
              <a:buChar char="•"/>
            </a:pPr>
            <a:r>
              <a:rPr lang="en-IN" b="1" dirty="0"/>
              <a:t>Tools:</a:t>
            </a:r>
            <a:r>
              <a:rPr lang="en-IN" dirty="0"/>
              <a:t> VS Code, Postman for API testing, Figma for design.</a:t>
            </a:r>
          </a:p>
          <a:p>
            <a:endParaRPr lang="en-IN" dirty="0"/>
          </a:p>
          <a:p>
            <a:pPr>
              <a:buFont typeface="Arial" panose="020B0604020202020204" pitchFamily="34" charset="0"/>
              <a:buChar char="•"/>
            </a:pPr>
            <a:r>
              <a:rPr lang="en-IN" b="1" dirty="0"/>
              <a:t>Agile Approach:</a:t>
            </a:r>
            <a:r>
              <a:rPr lang="en-IN" dirty="0"/>
              <a:t> Sprints for iterative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4" name="TextBox 13">
            <a:extLst>
              <a:ext uri="{FF2B5EF4-FFF2-40B4-BE49-F238E27FC236}">
                <a16:creationId xmlns:a16="http://schemas.microsoft.com/office/drawing/2014/main" id="{5BF854EE-1908-3E31-3DBE-9EF4C4E02A9C}"/>
              </a:ext>
            </a:extLst>
          </p:cNvPr>
          <p:cNvSpPr txBox="1"/>
          <p:nvPr/>
        </p:nvSpPr>
        <p:spPr>
          <a:xfrm>
            <a:off x="750849" y="490654"/>
            <a:ext cx="7843024" cy="3385542"/>
          </a:xfrm>
          <a:prstGeom prst="rect">
            <a:avLst/>
          </a:prstGeom>
          <a:noFill/>
        </p:spPr>
        <p:txBody>
          <a:bodyPr wrap="square" rtlCol="0">
            <a:spAutoFit/>
          </a:bodyPr>
          <a:lstStyle/>
          <a:p>
            <a:pPr>
              <a:buNone/>
            </a:pPr>
            <a:r>
              <a:rPr lang="en-IN" sz="6000" b="1" u="sng" dirty="0"/>
              <a:t>Codebase Overview</a:t>
            </a:r>
          </a:p>
          <a:p>
            <a:pPr>
              <a:buNone/>
            </a:pPr>
            <a:endParaRPr lang="en-IN" b="1" dirty="0"/>
          </a:p>
          <a:p>
            <a:pPr>
              <a:buFont typeface="Arial" panose="020B0604020202020204" pitchFamily="34" charset="0"/>
              <a:buChar char="•"/>
            </a:pPr>
            <a:r>
              <a:rPr lang="en-IN" b="1" dirty="0"/>
              <a:t>Structure:</a:t>
            </a:r>
            <a:r>
              <a:rPr lang="en-IN" dirty="0"/>
              <a:t> </a:t>
            </a:r>
          </a:p>
          <a:p>
            <a:pPr marL="742950" lvl="1" indent="-285750">
              <a:buFont typeface="Arial" panose="020B0604020202020204" pitchFamily="34" charset="0"/>
              <a:buChar char="•"/>
            </a:pPr>
            <a:r>
              <a:rPr lang="en-IN" dirty="0"/>
              <a:t>Client (React): </a:t>
            </a:r>
            <a:r>
              <a:rPr lang="en-IN" dirty="0" err="1"/>
              <a:t>src</a:t>
            </a:r>
            <a:r>
              <a:rPr lang="en-IN" dirty="0"/>
              <a:t>/components, </a:t>
            </a:r>
            <a:r>
              <a:rPr lang="en-IN" dirty="0" err="1"/>
              <a:t>src</a:t>
            </a:r>
            <a:r>
              <a:rPr lang="en-IN" dirty="0"/>
              <a:t>/pages, </a:t>
            </a:r>
            <a:r>
              <a:rPr lang="en-IN" dirty="0" err="1"/>
              <a:t>src</a:t>
            </a:r>
            <a:r>
              <a:rPr lang="en-IN" dirty="0"/>
              <a:t>/redux.</a:t>
            </a:r>
          </a:p>
          <a:p>
            <a:pPr marL="742950" lvl="1" indent="-285750">
              <a:buFont typeface="Arial" panose="020B0604020202020204" pitchFamily="34" charset="0"/>
              <a:buChar char="•"/>
            </a:pPr>
            <a:r>
              <a:rPr lang="en-IN" dirty="0"/>
              <a:t>Server (Node/Express): routes/, models/, controllers/.</a:t>
            </a:r>
          </a:p>
          <a:p>
            <a:pPr marL="742950" lvl="1" indent="-285750">
              <a:buFont typeface="Arial" panose="020B0604020202020204" pitchFamily="34" charset="0"/>
              <a:buChar char="•"/>
            </a:pPr>
            <a:r>
              <a:rPr lang="en-IN" dirty="0"/>
              <a:t>Database: Schemas in Mongoose (e.g., </a:t>
            </a:r>
            <a:r>
              <a:rPr lang="en-IN" dirty="0" err="1"/>
              <a:t>UserSchema</a:t>
            </a:r>
            <a:r>
              <a:rPr lang="en-IN" dirty="0"/>
              <a:t>, </a:t>
            </a:r>
            <a:r>
              <a:rPr lang="en-IN" dirty="0" err="1"/>
              <a:t>AidSchema</a:t>
            </a:r>
            <a:r>
              <a:rPr lang="en-IN" dirty="0"/>
              <a:t>).</a:t>
            </a:r>
          </a:p>
          <a:p>
            <a:pPr marL="457200" lvl="1"/>
            <a:endParaRPr lang="en-IN" dirty="0"/>
          </a:p>
          <a:p>
            <a:pPr>
              <a:buFont typeface="Arial" panose="020B0604020202020204" pitchFamily="34" charset="0"/>
              <a:buChar char="•"/>
            </a:pPr>
            <a:r>
              <a:rPr lang="en-IN" b="1" dirty="0"/>
              <a:t>Key Code Snippets:</a:t>
            </a:r>
            <a:r>
              <a:rPr lang="en-IN" dirty="0"/>
              <a:t> </a:t>
            </a:r>
          </a:p>
          <a:p>
            <a:pPr marL="742950" lvl="1" indent="-285750">
              <a:buFont typeface="Arial" panose="020B0604020202020204" pitchFamily="34" charset="0"/>
              <a:buChar char="•"/>
            </a:pPr>
            <a:r>
              <a:rPr lang="en-IN" dirty="0"/>
              <a:t>Example: React Component for Login Form.</a:t>
            </a:r>
          </a:p>
          <a:p>
            <a:pPr marL="742950" lvl="1" indent="-285750">
              <a:buFont typeface="Arial" panose="020B0604020202020204" pitchFamily="34" charset="0"/>
              <a:buChar char="•"/>
            </a:pPr>
            <a:r>
              <a:rPr lang="en-IN" dirty="0"/>
              <a:t>Example: Express Route for fetching aid data.</a:t>
            </a:r>
          </a:p>
          <a:p>
            <a:pPr marL="457200" lvl="1"/>
            <a:endParaRPr lang="en-IN" dirty="0"/>
          </a:p>
          <a:p>
            <a:pPr>
              <a:buFont typeface="Arial" panose="020B0604020202020204" pitchFamily="34" charset="0"/>
              <a:buChar char="•"/>
            </a:pPr>
            <a:r>
              <a:rPr lang="en-IN" b="1" dirty="0"/>
              <a:t>Best Practices:</a:t>
            </a:r>
            <a:r>
              <a:rPr lang="en-IN" dirty="0"/>
              <a:t> Modular code, error handling, environment variables (.env).</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4" name="TextBox 3">
            <a:extLst>
              <a:ext uri="{FF2B5EF4-FFF2-40B4-BE49-F238E27FC236}">
                <a16:creationId xmlns:a16="http://schemas.microsoft.com/office/drawing/2014/main" id="{B7A7FC01-2414-AA88-7C88-97BBC67F800A}"/>
              </a:ext>
            </a:extLst>
          </p:cNvPr>
          <p:cNvSpPr txBox="1"/>
          <p:nvPr/>
        </p:nvSpPr>
        <p:spPr>
          <a:xfrm>
            <a:off x="564995" y="587298"/>
            <a:ext cx="7969405" cy="3293209"/>
          </a:xfrm>
          <a:prstGeom prst="rect">
            <a:avLst/>
          </a:prstGeom>
          <a:noFill/>
        </p:spPr>
        <p:txBody>
          <a:bodyPr wrap="square" rtlCol="0">
            <a:spAutoFit/>
          </a:bodyPr>
          <a:lstStyle/>
          <a:p>
            <a:pPr>
              <a:buNone/>
            </a:pPr>
            <a:r>
              <a:rPr lang="en-IN" sz="5400" b="1" u="sng" dirty="0"/>
              <a:t>Testing and Debugging</a:t>
            </a:r>
          </a:p>
          <a:p>
            <a:pPr>
              <a:buNone/>
            </a:pPr>
            <a:endParaRPr lang="en-IN" b="1" dirty="0"/>
          </a:p>
          <a:p>
            <a:pPr>
              <a:buFont typeface="Arial" panose="020B0604020202020204" pitchFamily="34" charset="0"/>
              <a:buChar char="•"/>
            </a:pPr>
            <a:r>
              <a:rPr lang="en-IN" b="1" dirty="0"/>
              <a:t>Testing Types:</a:t>
            </a:r>
            <a:r>
              <a:rPr lang="en-IN" dirty="0"/>
              <a:t> </a:t>
            </a:r>
          </a:p>
          <a:p>
            <a:pPr marL="742950" lvl="1" indent="-285750">
              <a:buFont typeface="Arial" panose="020B0604020202020204" pitchFamily="34" charset="0"/>
              <a:buChar char="•"/>
            </a:pPr>
            <a:r>
              <a:rPr lang="en-IN" dirty="0"/>
              <a:t>Unit: Jest for individual components/functions.</a:t>
            </a:r>
          </a:p>
          <a:p>
            <a:pPr marL="742950" lvl="1" indent="-285750">
              <a:buFont typeface="Arial" panose="020B0604020202020204" pitchFamily="34" charset="0"/>
              <a:buChar char="•"/>
            </a:pPr>
            <a:r>
              <a:rPr lang="en-IN" dirty="0"/>
              <a:t>Integration: Test API endpoints with </a:t>
            </a:r>
            <a:r>
              <a:rPr lang="en-IN" dirty="0" err="1"/>
              <a:t>Supertest</a:t>
            </a:r>
            <a:r>
              <a:rPr lang="en-IN" dirty="0"/>
              <a:t>.</a:t>
            </a:r>
          </a:p>
          <a:p>
            <a:pPr marL="742950" lvl="1" indent="-285750">
              <a:buFont typeface="Arial" panose="020B0604020202020204" pitchFamily="34" charset="0"/>
              <a:buChar char="•"/>
            </a:pPr>
            <a:r>
              <a:rPr lang="en-IN" dirty="0"/>
              <a:t>End-to-End: Cypress for user flows.</a:t>
            </a:r>
          </a:p>
          <a:p>
            <a:pPr marL="457200" lvl="1"/>
            <a:endParaRPr lang="en-IN" dirty="0"/>
          </a:p>
          <a:p>
            <a:pPr>
              <a:buFont typeface="Arial" panose="020B0604020202020204" pitchFamily="34" charset="0"/>
              <a:buChar char="•"/>
            </a:pPr>
            <a:r>
              <a:rPr lang="en-IN" b="1" dirty="0"/>
              <a:t>Debugging Tools:</a:t>
            </a:r>
            <a:r>
              <a:rPr lang="en-IN" dirty="0"/>
              <a:t> Chrome </a:t>
            </a:r>
            <a:r>
              <a:rPr lang="en-IN" dirty="0" err="1"/>
              <a:t>DevTools</a:t>
            </a:r>
            <a:r>
              <a:rPr lang="en-IN" dirty="0"/>
              <a:t>, Node Inspector, console logs.</a:t>
            </a:r>
          </a:p>
          <a:p>
            <a:endParaRPr lang="en-IN" dirty="0"/>
          </a:p>
          <a:p>
            <a:pPr>
              <a:buFont typeface="Arial" panose="020B0604020202020204" pitchFamily="34" charset="0"/>
              <a:buChar char="•"/>
            </a:pPr>
            <a:r>
              <a:rPr lang="en-IN" b="1" dirty="0"/>
              <a:t>Process:</a:t>
            </a:r>
            <a:r>
              <a:rPr lang="en-IN" dirty="0"/>
              <a:t> Write tests early, use CI/CD for automated runs.</a:t>
            </a:r>
          </a:p>
          <a:p>
            <a:endParaRPr lang="en-IN" dirty="0"/>
          </a:p>
          <a:p>
            <a:pPr>
              <a:buFont typeface="Arial" panose="020B0604020202020204" pitchFamily="34" charset="0"/>
              <a:buChar char="•"/>
            </a:pPr>
            <a:r>
              <a:rPr lang="en-IN" b="1" dirty="0"/>
              <a:t>Coverage:</a:t>
            </a:r>
            <a:r>
              <a:rPr lang="en-IN" dirty="0"/>
              <a:t> Aim for 80%+ code coverage.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4" name="TextBox 3">
            <a:extLst>
              <a:ext uri="{FF2B5EF4-FFF2-40B4-BE49-F238E27FC236}">
                <a16:creationId xmlns:a16="http://schemas.microsoft.com/office/drawing/2014/main" id="{E876D082-F092-5A5A-EEE4-F9D9C01A468C}"/>
              </a:ext>
            </a:extLst>
          </p:cNvPr>
          <p:cNvSpPr txBox="1"/>
          <p:nvPr/>
        </p:nvSpPr>
        <p:spPr>
          <a:xfrm>
            <a:off x="988741" y="602166"/>
            <a:ext cx="7263161" cy="3354765"/>
          </a:xfrm>
          <a:prstGeom prst="rect">
            <a:avLst/>
          </a:prstGeom>
          <a:noFill/>
        </p:spPr>
        <p:txBody>
          <a:bodyPr wrap="square" rtlCol="0">
            <a:spAutoFit/>
          </a:bodyPr>
          <a:lstStyle/>
          <a:p>
            <a:pPr>
              <a:buNone/>
            </a:pPr>
            <a:r>
              <a:rPr lang="en-IN" sz="7200" b="1" u="sng" dirty="0"/>
              <a:t>Deployment</a:t>
            </a:r>
          </a:p>
          <a:p>
            <a:pPr>
              <a:buNone/>
            </a:pPr>
            <a:endParaRPr lang="en-IN" b="1" dirty="0"/>
          </a:p>
          <a:p>
            <a:pPr>
              <a:buFont typeface="Arial" panose="020B0604020202020204" pitchFamily="34" charset="0"/>
              <a:buChar char="•"/>
            </a:pPr>
            <a:r>
              <a:rPr lang="en-IN" b="1" dirty="0"/>
              <a:t>Steps:</a:t>
            </a:r>
            <a:r>
              <a:rPr lang="en-IN" dirty="0"/>
              <a:t> </a:t>
            </a:r>
          </a:p>
          <a:p>
            <a:pPr marL="742950" lvl="1" indent="-285750">
              <a:buFont typeface="Arial" panose="020B0604020202020204" pitchFamily="34" charset="0"/>
              <a:buChar char="•"/>
            </a:pPr>
            <a:r>
              <a:rPr lang="en-IN" dirty="0"/>
              <a:t>Build: </a:t>
            </a:r>
            <a:r>
              <a:rPr lang="en-IN" dirty="0" err="1"/>
              <a:t>npm</a:t>
            </a:r>
            <a:r>
              <a:rPr lang="en-IN" dirty="0"/>
              <a:t> run build for React, prepare server.</a:t>
            </a:r>
          </a:p>
          <a:p>
            <a:pPr marL="742950" lvl="1" indent="-285750">
              <a:buFont typeface="Arial" panose="020B0604020202020204" pitchFamily="34" charset="0"/>
              <a:buChar char="•"/>
            </a:pPr>
            <a:r>
              <a:rPr lang="en-IN" dirty="0"/>
              <a:t>Hosting: Front-end on Netlify/</a:t>
            </a:r>
            <a:r>
              <a:rPr lang="en-IN" dirty="0" err="1"/>
              <a:t>Vercel</a:t>
            </a:r>
            <a:r>
              <a:rPr lang="en-IN" dirty="0"/>
              <a:t>, back-end on Heroku/AWS.</a:t>
            </a:r>
          </a:p>
          <a:p>
            <a:pPr marL="742950" lvl="1" indent="-285750">
              <a:buFont typeface="Arial" panose="020B0604020202020204" pitchFamily="34" charset="0"/>
              <a:buChar char="•"/>
            </a:pPr>
            <a:r>
              <a:rPr lang="en-IN" dirty="0"/>
              <a:t>Database: MongoDB Atlas for cloud hosting.</a:t>
            </a:r>
          </a:p>
          <a:p>
            <a:pPr marL="742950" lvl="1" indent="-285750">
              <a:buFont typeface="Arial" panose="020B0604020202020204" pitchFamily="34" charset="0"/>
              <a:buChar char="•"/>
            </a:pPr>
            <a:r>
              <a:rPr lang="en-IN" dirty="0"/>
              <a:t>CI/CD: GitHub Actions for automated deployment.</a:t>
            </a:r>
          </a:p>
          <a:p>
            <a:pPr marL="457200" lvl="1"/>
            <a:endParaRPr lang="en-IN" dirty="0"/>
          </a:p>
          <a:p>
            <a:pPr>
              <a:buFont typeface="Arial" panose="020B0604020202020204" pitchFamily="34" charset="0"/>
              <a:buChar char="•"/>
            </a:pPr>
            <a:r>
              <a:rPr lang="en-IN" b="1" dirty="0"/>
              <a:t>Security:</a:t>
            </a:r>
            <a:r>
              <a:rPr lang="en-IN" dirty="0"/>
              <a:t> HTTPS, environment secrets, CORS configuration.</a:t>
            </a:r>
          </a:p>
          <a:p>
            <a:endParaRPr lang="en-IN" dirty="0"/>
          </a:p>
          <a:p>
            <a:pPr>
              <a:buFont typeface="Arial" panose="020B0604020202020204" pitchFamily="34" charset="0"/>
              <a:buChar char="•"/>
            </a:pPr>
            <a:r>
              <a:rPr lang="en-IN" b="1" dirty="0"/>
              <a:t>Monitoring:</a:t>
            </a:r>
            <a:r>
              <a:rPr lang="en-IN" dirty="0"/>
              <a:t> Tools like New Relic for post-deployment checks.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4" name="TextBox 3">
            <a:extLst>
              <a:ext uri="{FF2B5EF4-FFF2-40B4-BE49-F238E27FC236}">
                <a16:creationId xmlns:a16="http://schemas.microsoft.com/office/drawing/2014/main" id="{1B12378C-264B-778E-4F64-ED7C47AA93AD}"/>
              </a:ext>
            </a:extLst>
          </p:cNvPr>
          <p:cNvSpPr txBox="1"/>
          <p:nvPr/>
        </p:nvSpPr>
        <p:spPr>
          <a:xfrm>
            <a:off x="520390" y="475785"/>
            <a:ext cx="7984273" cy="3570208"/>
          </a:xfrm>
          <a:prstGeom prst="rect">
            <a:avLst/>
          </a:prstGeom>
          <a:noFill/>
        </p:spPr>
        <p:txBody>
          <a:bodyPr wrap="square" rtlCol="0">
            <a:spAutoFit/>
          </a:bodyPr>
          <a:lstStyle/>
          <a:p>
            <a:pPr>
              <a:buNone/>
            </a:pPr>
            <a:r>
              <a:rPr lang="en-IN" sz="7200" b="1" u="sng" dirty="0"/>
              <a:t>Challenges Faced</a:t>
            </a:r>
          </a:p>
          <a:p>
            <a:pPr>
              <a:buNone/>
            </a:pPr>
            <a:endParaRPr lang="en-IN" b="1" dirty="0"/>
          </a:p>
          <a:p>
            <a:pPr>
              <a:buFont typeface="Arial" panose="020B0604020202020204" pitchFamily="34" charset="0"/>
              <a:buChar char="•"/>
            </a:pPr>
            <a:r>
              <a:rPr lang="en-IN" b="1" dirty="0"/>
              <a:t>Technical:</a:t>
            </a:r>
            <a:r>
              <a:rPr lang="en-IN" dirty="0"/>
              <a:t> </a:t>
            </a:r>
          </a:p>
          <a:p>
            <a:pPr marL="742950" lvl="1" indent="-285750">
              <a:buFont typeface="Arial" panose="020B0604020202020204" pitchFamily="34" charset="0"/>
              <a:buChar char="•"/>
            </a:pPr>
            <a:r>
              <a:rPr lang="en-IN" dirty="0"/>
              <a:t>Integrating real-time features (e.g., </a:t>
            </a:r>
            <a:r>
              <a:rPr lang="en-IN" dirty="0" err="1"/>
              <a:t>WebSockets</a:t>
            </a:r>
            <a:r>
              <a:rPr lang="en-IN" dirty="0"/>
              <a:t> for chat).</a:t>
            </a:r>
          </a:p>
          <a:p>
            <a:pPr marL="742950" lvl="1" indent="-285750">
              <a:buFont typeface="Arial" panose="020B0604020202020204" pitchFamily="34" charset="0"/>
              <a:buChar char="•"/>
            </a:pPr>
            <a:r>
              <a:rPr lang="en-IN" dirty="0"/>
              <a:t>Handling large datasets in MongoDB queries.</a:t>
            </a:r>
          </a:p>
          <a:p>
            <a:pPr marL="457200" lvl="1"/>
            <a:endParaRPr lang="en-IN" dirty="0"/>
          </a:p>
          <a:p>
            <a:pPr>
              <a:buFont typeface="Arial" panose="020B0604020202020204" pitchFamily="34" charset="0"/>
              <a:buChar char="•"/>
            </a:pPr>
            <a:r>
              <a:rPr lang="en-IN" b="1" dirty="0"/>
              <a:t>Non-Technical:</a:t>
            </a:r>
            <a:r>
              <a:rPr lang="en-IN" dirty="0"/>
              <a:t> </a:t>
            </a:r>
          </a:p>
          <a:p>
            <a:pPr marL="742950" lvl="1" indent="-285750">
              <a:buFont typeface="Arial" panose="020B0604020202020204" pitchFamily="34" charset="0"/>
              <a:buChar char="•"/>
            </a:pPr>
            <a:r>
              <a:rPr lang="en-IN" dirty="0"/>
              <a:t>Time management in balancing front/back-end.</a:t>
            </a:r>
          </a:p>
          <a:p>
            <a:pPr marL="742950" lvl="1" indent="-285750">
              <a:buFont typeface="Arial" panose="020B0604020202020204" pitchFamily="34" charset="0"/>
              <a:buChar char="•"/>
            </a:pPr>
            <a:r>
              <a:rPr lang="en-IN" dirty="0"/>
              <a:t>Ensuring cross-browser compatibility.</a:t>
            </a:r>
          </a:p>
          <a:p>
            <a:pPr marL="742950" lvl="1" indent="-285750">
              <a:buFont typeface="Arial" panose="020B0604020202020204" pitchFamily="34" charset="0"/>
              <a:buChar char="•"/>
            </a:pPr>
            <a:r>
              <a:rPr lang="en-IN" dirty="0"/>
              <a:t>Data privacy compliance (e.g., GDPR for health info).</a:t>
            </a:r>
          </a:p>
          <a:p>
            <a:pPr marL="457200" lvl="1"/>
            <a:endParaRPr lang="en-IN" dirty="0"/>
          </a:p>
          <a:p>
            <a:pPr>
              <a:buFont typeface="Arial" panose="020B0604020202020204" pitchFamily="34" charset="0"/>
              <a:buChar char="•"/>
            </a:pPr>
            <a:r>
              <a:rPr lang="en-IN" b="1" dirty="0"/>
              <a:t>Solutions:</a:t>
            </a:r>
            <a:r>
              <a:rPr lang="en-IN" dirty="0"/>
              <a:t> Used libraries like Socket.io, optimized queries, conducted user 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73BF1E-8EE6-1C54-CD14-665EC82825F4}"/>
              </a:ext>
            </a:extLst>
          </p:cNvPr>
          <p:cNvSpPr txBox="1"/>
          <p:nvPr/>
        </p:nvSpPr>
        <p:spPr>
          <a:xfrm>
            <a:off x="847493" y="416312"/>
            <a:ext cx="7523356" cy="3354765"/>
          </a:xfrm>
          <a:prstGeom prst="rect">
            <a:avLst/>
          </a:prstGeom>
          <a:noFill/>
        </p:spPr>
        <p:txBody>
          <a:bodyPr wrap="square" rtlCol="0">
            <a:spAutoFit/>
          </a:bodyPr>
          <a:lstStyle/>
          <a:p>
            <a:pPr>
              <a:buNone/>
            </a:pPr>
            <a:r>
              <a:rPr lang="en-IN" sz="7200" b="1" u="sng" dirty="0"/>
              <a:t>Future Scope</a:t>
            </a:r>
          </a:p>
          <a:p>
            <a:pPr>
              <a:buNone/>
            </a:pPr>
            <a:endParaRPr lang="en-IN" b="1" dirty="0"/>
          </a:p>
          <a:p>
            <a:pPr>
              <a:buFont typeface="Arial" panose="020B0604020202020204" pitchFamily="34" charset="0"/>
              <a:buChar char="•"/>
            </a:pPr>
            <a:r>
              <a:rPr lang="en-IN" b="1" dirty="0"/>
              <a:t>Enhancements:</a:t>
            </a:r>
            <a:r>
              <a:rPr lang="en-IN" dirty="0"/>
              <a:t> </a:t>
            </a:r>
          </a:p>
          <a:p>
            <a:pPr marL="742950" lvl="1" indent="-285750">
              <a:buFont typeface="Arial" panose="020B0604020202020204" pitchFamily="34" charset="0"/>
              <a:buChar char="•"/>
            </a:pPr>
            <a:r>
              <a:rPr lang="en-IN" dirty="0"/>
              <a:t>Mobile App Integration (React Native).</a:t>
            </a:r>
          </a:p>
          <a:p>
            <a:pPr marL="742950" lvl="1" indent="-285750">
              <a:buFont typeface="Arial" panose="020B0604020202020204" pitchFamily="34" charset="0"/>
              <a:buChar char="•"/>
            </a:pPr>
            <a:r>
              <a:rPr lang="en-IN" dirty="0"/>
              <a:t>AI-Powered Diagnosis (integrate ML models).</a:t>
            </a:r>
          </a:p>
          <a:p>
            <a:pPr marL="742950" lvl="1" indent="-285750">
              <a:buFont typeface="Arial" panose="020B0604020202020204" pitchFamily="34" charset="0"/>
              <a:buChar char="•"/>
            </a:pPr>
            <a:r>
              <a:rPr lang="en-IN" dirty="0"/>
              <a:t>Multilingual Support and Global Expansion.</a:t>
            </a:r>
          </a:p>
          <a:p>
            <a:pPr marL="742950" lvl="1" indent="-285750">
              <a:buFont typeface="Arial" panose="020B0604020202020204" pitchFamily="34" charset="0"/>
              <a:buChar char="•"/>
            </a:pPr>
            <a:r>
              <a:rPr lang="en-IN" dirty="0"/>
              <a:t>Partnerships with Health Organizations.</a:t>
            </a:r>
          </a:p>
          <a:p>
            <a:pPr marL="457200" lvl="1"/>
            <a:endParaRPr lang="en-IN" dirty="0"/>
          </a:p>
          <a:p>
            <a:pPr>
              <a:buFont typeface="Arial" panose="020B0604020202020204" pitchFamily="34" charset="0"/>
              <a:buChar char="•"/>
            </a:pPr>
            <a:r>
              <a:rPr lang="en-IN" b="1" dirty="0"/>
              <a:t>Scalability:</a:t>
            </a:r>
            <a:r>
              <a:rPr lang="en-IN" dirty="0"/>
              <a:t> Add microservices, cloud auto-scaling.</a:t>
            </a:r>
          </a:p>
          <a:p>
            <a:endParaRPr lang="en-IN" dirty="0"/>
          </a:p>
          <a:p>
            <a:pPr>
              <a:buFont typeface="Arial" panose="020B0604020202020204" pitchFamily="34" charset="0"/>
              <a:buChar char="•"/>
            </a:pPr>
            <a:r>
              <a:rPr lang="en-IN" b="1" dirty="0"/>
              <a:t>Innovation:</a:t>
            </a:r>
            <a:r>
              <a:rPr lang="en-IN" dirty="0"/>
              <a:t> VR simulations for aid training.</a:t>
            </a:r>
          </a:p>
        </p:txBody>
      </p:sp>
    </p:spTree>
    <p:extLst>
      <p:ext uri="{BB962C8B-B14F-4D97-AF65-F5344CB8AC3E}">
        <p14:creationId xmlns:p14="http://schemas.microsoft.com/office/powerpoint/2010/main" val="48894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87EEE-869F-7346-5AE1-90DF2D29EEEB}"/>
              </a:ext>
            </a:extLst>
          </p:cNvPr>
          <p:cNvSpPr txBox="1"/>
          <p:nvPr/>
        </p:nvSpPr>
        <p:spPr>
          <a:xfrm>
            <a:off x="765717" y="453483"/>
            <a:ext cx="7694342" cy="3570208"/>
          </a:xfrm>
          <a:prstGeom prst="rect">
            <a:avLst/>
          </a:prstGeom>
          <a:noFill/>
        </p:spPr>
        <p:txBody>
          <a:bodyPr wrap="square" rtlCol="0">
            <a:spAutoFit/>
          </a:bodyPr>
          <a:lstStyle/>
          <a:p>
            <a:pPr>
              <a:buNone/>
            </a:pPr>
            <a:r>
              <a:rPr lang="en-US" sz="7200" b="1" u="sng" dirty="0"/>
              <a:t>Conclusion</a:t>
            </a:r>
          </a:p>
          <a:p>
            <a:pPr>
              <a:buNone/>
            </a:pPr>
            <a:endParaRPr lang="en-US" b="1" dirty="0"/>
          </a:p>
          <a:p>
            <a:pPr>
              <a:buFont typeface="Arial" panose="020B0604020202020204" pitchFamily="34" charset="0"/>
              <a:buChar char="•"/>
            </a:pPr>
            <a:r>
              <a:rPr lang="en-US" b="1" dirty="0"/>
              <a:t>Summary:</a:t>
            </a:r>
            <a:r>
              <a:rPr lang="en-US" dirty="0"/>
              <a:t> "Safe Aid" demonstrates the power of MERN stack in creating impactful full stack applications for real-world problems.</a:t>
            </a:r>
          </a:p>
          <a:p>
            <a:endParaRPr lang="en-US" dirty="0"/>
          </a:p>
          <a:p>
            <a:pPr>
              <a:buFont typeface="Arial" panose="020B0604020202020204" pitchFamily="34" charset="0"/>
              <a:buChar char="•"/>
            </a:pPr>
            <a:r>
              <a:rPr lang="en-US" b="1" dirty="0"/>
              <a:t>Key Takeaways:</a:t>
            </a:r>
            <a:r>
              <a:rPr lang="en-US" dirty="0"/>
              <a:t> </a:t>
            </a:r>
          </a:p>
          <a:p>
            <a:pPr marL="742950" lvl="1" indent="-285750">
              <a:buFont typeface="Arial" panose="020B0604020202020204" pitchFamily="34" charset="0"/>
              <a:buChar char="•"/>
            </a:pPr>
            <a:r>
              <a:rPr lang="en-US" dirty="0"/>
              <a:t>Efficient development from concept to deployment.</a:t>
            </a:r>
          </a:p>
          <a:p>
            <a:pPr marL="742950" lvl="1" indent="-285750">
              <a:buFont typeface="Arial" panose="020B0604020202020204" pitchFamily="34" charset="0"/>
              <a:buChar char="•"/>
            </a:pPr>
            <a:r>
              <a:rPr lang="en-US" dirty="0"/>
              <a:t>Focus on user safety and accessibility.</a:t>
            </a:r>
          </a:p>
          <a:p>
            <a:pPr marL="742950" lvl="1" indent="-285750">
              <a:buFont typeface="Arial" panose="020B0604020202020204" pitchFamily="34" charset="0"/>
              <a:buChar char="•"/>
            </a:pPr>
            <a:r>
              <a:rPr lang="en-US" dirty="0"/>
              <a:t>Potential to save lives through technology.</a:t>
            </a:r>
          </a:p>
          <a:p>
            <a:pPr marL="457200" lvl="1"/>
            <a:endParaRPr lang="en-US" dirty="0"/>
          </a:p>
          <a:p>
            <a:pPr>
              <a:buFont typeface="Arial" panose="020B0604020202020204" pitchFamily="34" charset="0"/>
              <a:buChar char="•"/>
            </a:pPr>
            <a:r>
              <a:rPr lang="en-US" b="1" dirty="0"/>
              <a:t>Final Thought:</a:t>
            </a:r>
            <a:r>
              <a:rPr lang="en-US" dirty="0"/>
              <a:t> Full stack development with MERN empowers developers to build comprehensive solutions.</a:t>
            </a:r>
          </a:p>
        </p:txBody>
      </p:sp>
    </p:spTree>
    <p:extLst>
      <p:ext uri="{BB962C8B-B14F-4D97-AF65-F5344CB8AC3E}">
        <p14:creationId xmlns:p14="http://schemas.microsoft.com/office/powerpoint/2010/main" val="42032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C393A-0312-62F1-3166-992BD0978723}"/>
              </a:ext>
            </a:extLst>
          </p:cNvPr>
          <p:cNvSpPr txBox="1"/>
          <p:nvPr/>
        </p:nvSpPr>
        <p:spPr>
          <a:xfrm>
            <a:off x="654205" y="468351"/>
            <a:ext cx="8006575" cy="2708434"/>
          </a:xfrm>
          <a:prstGeom prst="rect">
            <a:avLst/>
          </a:prstGeom>
          <a:noFill/>
        </p:spPr>
        <p:txBody>
          <a:bodyPr wrap="square" rtlCol="0">
            <a:spAutoFit/>
          </a:bodyPr>
          <a:lstStyle/>
          <a:p>
            <a:pPr>
              <a:buNone/>
            </a:pPr>
            <a:r>
              <a:rPr lang="en-IN" sz="7200" b="1" u="sng" dirty="0"/>
              <a:t>References</a:t>
            </a:r>
          </a:p>
          <a:p>
            <a:pPr>
              <a:buNone/>
            </a:pPr>
            <a:endParaRPr lang="en-IN" b="1" dirty="0"/>
          </a:p>
          <a:p>
            <a:pPr>
              <a:buFont typeface="Arial" panose="020B0604020202020204" pitchFamily="34" charset="0"/>
              <a:buChar char="•"/>
            </a:pPr>
            <a:r>
              <a:rPr lang="en-IN" b="1" dirty="0"/>
              <a:t>Sources:</a:t>
            </a:r>
            <a:r>
              <a:rPr lang="en-IN" dirty="0"/>
              <a:t> </a:t>
            </a:r>
          </a:p>
          <a:p>
            <a:pPr marL="742950" lvl="1" indent="-285750">
              <a:buFont typeface="Arial" panose="020B0604020202020204" pitchFamily="34" charset="0"/>
              <a:buChar char="•"/>
            </a:pPr>
            <a:r>
              <a:rPr lang="en-IN" dirty="0"/>
              <a:t>MERN Documentation: Official sites for MongoDB, Express, React, Node.js.</a:t>
            </a:r>
          </a:p>
          <a:p>
            <a:pPr marL="742950" lvl="1" indent="-285750">
              <a:buFont typeface="Arial" panose="020B0604020202020204" pitchFamily="34" charset="0"/>
              <a:buChar char="•"/>
            </a:pPr>
            <a:r>
              <a:rPr lang="en-IN" dirty="0"/>
              <a:t>Books: "Full Stack JavaScript Development" by Azat Mardan.</a:t>
            </a:r>
          </a:p>
          <a:p>
            <a:pPr marL="742950" lvl="1" indent="-285750">
              <a:buFont typeface="Arial" panose="020B0604020202020204" pitchFamily="34" charset="0"/>
              <a:buChar char="•"/>
            </a:pPr>
            <a:r>
              <a:rPr lang="en-IN" dirty="0"/>
              <a:t>Online Resources: MDN Web Docs, Stack Overflow, </a:t>
            </a:r>
            <a:r>
              <a:rPr lang="en-IN" dirty="0" err="1"/>
              <a:t>freeCodeCamp</a:t>
            </a:r>
            <a:r>
              <a:rPr lang="en-IN" dirty="0"/>
              <a:t> tutorials.</a:t>
            </a:r>
          </a:p>
          <a:p>
            <a:pPr marL="742950" lvl="1" indent="-285750">
              <a:buFont typeface="Arial" panose="020B0604020202020204" pitchFamily="34" charset="0"/>
              <a:buChar char="•"/>
            </a:pPr>
            <a:r>
              <a:rPr lang="en-IN" dirty="0"/>
              <a:t>Project Stats: WHO reports on emergencies.</a:t>
            </a:r>
          </a:p>
          <a:p>
            <a:pPr marL="742950" lvl="1" indent="-285750">
              <a:buFont typeface="Arial" panose="020B0604020202020204" pitchFamily="34" charset="0"/>
              <a:buChar char="•"/>
            </a:pPr>
            <a:r>
              <a:rPr lang="en-IN" dirty="0"/>
              <a:t>Tools: GitHub repositories for MERN boilerplates.</a:t>
            </a:r>
          </a:p>
        </p:txBody>
      </p:sp>
    </p:spTree>
    <p:extLst>
      <p:ext uri="{BB962C8B-B14F-4D97-AF65-F5344CB8AC3E}">
        <p14:creationId xmlns:p14="http://schemas.microsoft.com/office/powerpoint/2010/main" val="6505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79178-6118-ED1D-5E30-DDB41AD6A480}"/>
              </a:ext>
            </a:extLst>
          </p:cNvPr>
          <p:cNvSpPr txBox="1"/>
          <p:nvPr/>
        </p:nvSpPr>
        <p:spPr>
          <a:xfrm>
            <a:off x="2148468" y="1415561"/>
            <a:ext cx="6995532" cy="1200329"/>
          </a:xfrm>
          <a:prstGeom prst="rect">
            <a:avLst/>
          </a:prstGeom>
          <a:noFill/>
        </p:spPr>
        <p:txBody>
          <a:bodyPr wrap="square" rtlCol="0">
            <a:spAutoFit/>
          </a:bodyPr>
          <a:lstStyle/>
          <a:p>
            <a:pPr>
              <a:buNone/>
            </a:pPr>
            <a:r>
              <a:rPr lang="en-IN" sz="7200" b="1" dirty="0">
                <a:effectLst/>
              </a:rPr>
              <a:t>Thank You</a:t>
            </a:r>
          </a:p>
        </p:txBody>
      </p:sp>
    </p:spTree>
    <p:extLst>
      <p:ext uri="{BB962C8B-B14F-4D97-AF65-F5344CB8AC3E}">
        <p14:creationId xmlns:p14="http://schemas.microsoft.com/office/powerpoint/2010/main" val="357732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3BE98A-190A-2BC2-8372-9105FFD73927}"/>
              </a:ext>
            </a:extLst>
          </p:cNvPr>
          <p:cNvSpPr txBox="1"/>
          <p:nvPr/>
        </p:nvSpPr>
        <p:spPr>
          <a:xfrm>
            <a:off x="735980" y="542693"/>
            <a:ext cx="7798420"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sng" strike="noStrike" kern="0" cap="none" spc="0" normalizeH="0" baseline="0" noProof="0" dirty="0">
                <a:ln>
                  <a:noFill/>
                </a:ln>
                <a:solidFill>
                  <a:srgbClr val="000000"/>
                </a:solidFill>
                <a:effectLst/>
                <a:uLnTx/>
                <a:uFillTx/>
                <a:latin typeface="Arial"/>
                <a:cs typeface="Arial"/>
                <a:sym typeface="Arial"/>
              </a:rPr>
              <a:t>Safe Aid: Full Stack Development with MERN Stack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It is a web application project designed to provide emergency first aid guidance, connect users to nearby medical help, and promote safety awareness. The website is built using the MERN stack (MongoDB, Express.js, React.js, Node.js). </a:t>
            </a:r>
          </a:p>
        </p:txBody>
      </p:sp>
    </p:spTree>
    <p:extLst>
      <p:ext uri="{BB962C8B-B14F-4D97-AF65-F5344CB8AC3E}">
        <p14:creationId xmlns:p14="http://schemas.microsoft.com/office/powerpoint/2010/main" val="98349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99" name="Google Shape;199;p30"/>
          <p:cNvSpPr/>
          <p:nvPr/>
        </p:nvSpPr>
        <p:spPr>
          <a:xfrm>
            <a:off x="0" y="4848125"/>
            <a:ext cx="9144000" cy="3420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4" name="TextBox 3">
            <a:extLst>
              <a:ext uri="{FF2B5EF4-FFF2-40B4-BE49-F238E27FC236}">
                <a16:creationId xmlns:a16="http://schemas.microsoft.com/office/drawing/2014/main" id="{C2A35E81-FEEE-FC6E-A739-557D8452C2B0}"/>
              </a:ext>
            </a:extLst>
          </p:cNvPr>
          <p:cNvSpPr txBox="1"/>
          <p:nvPr/>
        </p:nvSpPr>
        <p:spPr>
          <a:xfrm>
            <a:off x="869794" y="602166"/>
            <a:ext cx="7790985" cy="3477875"/>
          </a:xfrm>
          <a:prstGeom prst="rect">
            <a:avLst/>
          </a:prstGeom>
          <a:noFill/>
        </p:spPr>
        <p:txBody>
          <a:bodyPr wrap="square" rtlCol="0">
            <a:spAutoFit/>
          </a:bodyPr>
          <a:lstStyle/>
          <a:p>
            <a:pPr>
              <a:buNone/>
            </a:pPr>
            <a:r>
              <a:rPr lang="en-US" sz="3200" b="1" u="sng" dirty="0"/>
              <a:t>Introduction to Full Stack Development</a:t>
            </a:r>
          </a:p>
          <a:p>
            <a:pPr>
              <a:buNone/>
            </a:pPr>
            <a:endParaRPr lang="en-US" b="1" dirty="0"/>
          </a:p>
          <a:p>
            <a:pPr>
              <a:buFont typeface="Arial" panose="020B0604020202020204" pitchFamily="34" charset="0"/>
              <a:buChar char="•"/>
            </a:pPr>
            <a:r>
              <a:rPr lang="en-US" b="1" dirty="0"/>
              <a:t>Definition:</a:t>
            </a:r>
            <a:r>
              <a:rPr lang="en-US" dirty="0"/>
              <a:t> Full stack development involves building both the front-end (user interface) and back-end (server, database) of a web application.</a:t>
            </a:r>
          </a:p>
          <a:p>
            <a:endParaRPr lang="en-US" dirty="0"/>
          </a:p>
          <a:p>
            <a:pPr>
              <a:buFont typeface="Arial" panose="020B0604020202020204" pitchFamily="34" charset="0"/>
              <a:buChar char="•"/>
            </a:pPr>
            <a:r>
              <a:rPr lang="en-US" b="1" dirty="0"/>
              <a:t>Key Aspects:</a:t>
            </a:r>
            <a:r>
              <a:rPr lang="en-US" dirty="0"/>
              <a:t> </a:t>
            </a:r>
          </a:p>
          <a:p>
            <a:pPr marL="742950" lvl="1" indent="-285750">
              <a:buFont typeface="Arial" panose="020B0604020202020204" pitchFamily="34" charset="0"/>
              <a:buChar char="•"/>
            </a:pPr>
            <a:r>
              <a:rPr lang="en-US" dirty="0"/>
              <a:t>Front-end: Handles user interactions (e.g., HTML, CSS, JavaScript frameworks like React).</a:t>
            </a:r>
          </a:p>
          <a:p>
            <a:pPr marL="742950" lvl="1" indent="-285750">
              <a:buFont typeface="Arial" panose="020B0604020202020204" pitchFamily="34" charset="0"/>
              <a:buChar char="•"/>
            </a:pPr>
            <a:r>
              <a:rPr lang="en-US" dirty="0"/>
              <a:t>Back-end: Manages data, logic, and server operations (e.g., Node.js, Express).</a:t>
            </a:r>
          </a:p>
          <a:p>
            <a:pPr marL="742950" lvl="1" indent="-285750">
              <a:buFont typeface="Arial" panose="020B0604020202020204" pitchFamily="34" charset="0"/>
              <a:buChar char="•"/>
            </a:pPr>
            <a:r>
              <a:rPr lang="en-US" dirty="0"/>
              <a:t>Full Stack Developer: Proficient in both, enabling end-to-end development.</a:t>
            </a:r>
          </a:p>
          <a:p>
            <a:pPr marL="457200" lvl="1"/>
            <a:endParaRPr lang="en-US" dirty="0"/>
          </a:p>
          <a:p>
            <a:pPr marL="457200" lvl="1"/>
            <a:endParaRPr lang="en-US" dirty="0"/>
          </a:p>
          <a:p>
            <a:pPr>
              <a:buFont typeface="Arial" panose="020B0604020202020204" pitchFamily="34" charset="0"/>
              <a:buChar char="•"/>
            </a:pPr>
            <a:r>
              <a:rPr lang="en-US" b="1" dirty="0"/>
              <a:t>Relevance to MERN:</a:t>
            </a:r>
            <a:r>
              <a:rPr lang="en-US" dirty="0"/>
              <a:t> MERN is a popular full stack JavaScript framework for efficient, scalable apps.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8" name="TextBox 27">
            <a:extLst>
              <a:ext uri="{FF2B5EF4-FFF2-40B4-BE49-F238E27FC236}">
                <a16:creationId xmlns:a16="http://schemas.microsoft.com/office/drawing/2014/main" id="{BA65DC0D-6472-68E8-2902-C5CACB989781}"/>
              </a:ext>
            </a:extLst>
          </p:cNvPr>
          <p:cNvSpPr txBox="1"/>
          <p:nvPr/>
        </p:nvSpPr>
        <p:spPr>
          <a:xfrm>
            <a:off x="512956" y="468351"/>
            <a:ext cx="7776117" cy="3293209"/>
          </a:xfrm>
          <a:prstGeom prst="rect">
            <a:avLst/>
          </a:prstGeom>
          <a:noFill/>
        </p:spPr>
        <p:txBody>
          <a:bodyPr wrap="square" rtlCol="0">
            <a:spAutoFit/>
          </a:bodyPr>
          <a:lstStyle/>
          <a:p>
            <a:pPr>
              <a:buNone/>
            </a:pPr>
            <a:r>
              <a:rPr lang="en-US" sz="5400" b="1" u="sng" dirty="0"/>
              <a:t>Project Objective</a:t>
            </a:r>
          </a:p>
          <a:p>
            <a:pPr>
              <a:buNone/>
            </a:pPr>
            <a:endParaRPr lang="en-US" b="1" dirty="0"/>
          </a:p>
          <a:p>
            <a:pPr>
              <a:buFont typeface="Arial" panose="020B0604020202020204" pitchFamily="34" charset="0"/>
              <a:buChar char="•"/>
            </a:pPr>
            <a:r>
              <a:rPr lang="en-US" b="1" dirty="0"/>
              <a:t>Primary Goal:</a:t>
            </a:r>
            <a:r>
              <a:rPr lang="en-US" dirty="0"/>
              <a:t> Develop "Safe Aid," a user-friendly web app to deliver real-time first aid instructions, locate emergency services, and educate on safety protocols.</a:t>
            </a:r>
          </a:p>
          <a:p>
            <a:pPr>
              <a:buFont typeface="Arial" panose="020B0604020202020204" pitchFamily="34" charset="0"/>
              <a:buChar char="•"/>
            </a:pPr>
            <a:endParaRPr lang="en-US" dirty="0"/>
          </a:p>
          <a:p>
            <a:pPr>
              <a:buFont typeface="Arial" panose="020B0604020202020204" pitchFamily="34" charset="0"/>
              <a:buChar char="•"/>
            </a:pPr>
            <a:r>
              <a:rPr lang="en-US" b="1" dirty="0"/>
              <a:t>Objectives:</a:t>
            </a:r>
            <a:r>
              <a:rPr lang="en-US" dirty="0"/>
              <a:t> </a:t>
            </a:r>
          </a:p>
          <a:p>
            <a:pPr marL="742950" lvl="1" indent="-285750">
              <a:buFont typeface="Arial" panose="020B0604020202020204" pitchFamily="34" charset="0"/>
              <a:buChar char="•"/>
            </a:pPr>
            <a:r>
              <a:rPr lang="en-US" dirty="0"/>
              <a:t>Provide accessible, life-saving information during emergencies.</a:t>
            </a:r>
          </a:p>
          <a:p>
            <a:pPr marL="742950" lvl="1" indent="-285750">
              <a:buFont typeface="Arial" panose="020B0604020202020204" pitchFamily="34" charset="0"/>
              <a:buChar char="•"/>
            </a:pPr>
            <a:r>
              <a:rPr lang="en-US" dirty="0"/>
              <a:t>Integrate user authentication, data storage, and interactive features using MERN stack.</a:t>
            </a:r>
          </a:p>
          <a:p>
            <a:pPr marL="742950" lvl="1" indent="-285750">
              <a:buFont typeface="Arial" panose="020B0604020202020204" pitchFamily="34" charset="0"/>
              <a:buChar char="•"/>
            </a:pPr>
            <a:r>
              <a:rPr lang="en-US" dirty="0"/>
              <a:t>Ensure responsiveness, security, and scalability for global users.</a:t>
            </a:r>
          </a:p>
          <a:p>
            <a:pPr marL="742950" lvl="1" indent="-285750">
              <a:buFont typeface="Arial" panose="020B0604020202020204" pitchFamily="34" charset="0"/>
              <a:buChar char="•"/>
            </a:pPr>
            <a:r>
              <a:rPr lang="en-US" dirty="0"/>
              <a:t>Promote preventive safety through educational resources.</a:t>
            </a:r>
          </a:p>
          <a:p>
            <a:pPr marL="457200" lvl="1"/>
            <a:endParaRPr lang="en-US" dirty="0"/>
          </a:p>
          <a:p>
            <a:pPr>
              <a:buFont typeface="Arial" panose="020B0604020202020204" pitchFamily="34" charset="0"/>
              <a:buChar char="•"/>
            </a:pPr>
            <a:r>
              <a:rPr lang="en-US" b="1" dirty="0"/>
              <a:t>Target Audience:</a:t>
            </a:r>
            <a:r>
              <a:rPr lang="en-US" dirty="0"/>
              <a:t> General public, first responders, and health enthusiasts.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8" name="TextBox 7">
            <a:extLst>
              <a:ext uri="{FF2B5EF4-FFF2-40B4-BE49-F238E27FC236}">
                <a16:creationId xmlns:a16="http://schemas.microsoft.com/office/drawing/2014/main" id="{AC6ADB62-DAE6-AFD0-5166-59DE3748395B}"/>
              </a:ext>
            </a:extLst>
          </p:cNvPr>
          <p:cNvSpPr txBox="1"/>
          <p:nvPr/>
        </p:nvSpPr>
        <p:spPr>
          <a:xfrm>
            <a:off x="591014" y="156116"/>
            <a:ext cx="7961971" cy="3508653"/>
          </a:xfrm>
          <a:prstGeom prst="rect">
            <a:avLst/>
          </a:prstGeom>
          <a:noFill/>
        </p:spPr>
        <p:txBody>
          <a:bodyPr wrap="square" rtlCol="0">
            <a:spAutoFit/>
          </a:bodyPr>
          <a:lstStyle/>
          <a:p>
            <a:pPr>
              <a:buNone/>
            </a:pPr>
            <a:r>
              <a:rPr lang="en-US" sz="5400" b="1" u="sng" dirty="0"/>
              <a:t>Problem Statement</a:t>
            </a:r>
          </a:p>
          <a:p>
            <a:pPr>
              <a:buNone/>
            </a:pPr>
            <a:endParaRPr lang="en-US" b="1" u="sng" dirty="0"/>
          </a:p>
          <a:p>
            <a:pPr>
              <a:buFont typeface="Arial" panose="020B0604020202020204" pitchFamily="34" charset="0"/>
              <a:buChar char="•"/>
            </a:pPr>
            <a:r>
              <a:rPr lang="en-US" b="1" dirty="0"/>
              <a:t>Core Issue:</a:t>
            </a:r>
            <a:r>
              <a:rPr lang="en-US" dirty="0"/>
              <a:t> In emergencies, people often lack immediate access to reliable first aid knowledge or nearby help, leading to delayed responses and potential harm.</a:t>
            </a:r>
          </a:p>
          <a:p>
            <a:endParaRPr lang="en-US" dirty="0"/>
          </a:p>
          <a:p>
            <a:pPr>
              <a:buFont typeface="Arial" panose="020B0604020202020204" pitchFamily="34" charset="0"/>
              <a:buChar char="•"/>
            </a:pPr>
            <a:r>
              <a:rPr lang="en-US" b="1" dirty="0"/>
              <a:t>Challenges:</a:t>
            </a:r>
            <a:r>
              <a:rPr lang="en-US" dirty="0"/>
              <a:t> </a:t>
            </a:r>
          </a:p>
          <a:p>
            <a:pPr marL="742950" lvl="1" indent="-285750">
              <a:buFont typeface="Arial" panose="020B0604020202020204" pitchFamily="34" charset="0"/>
              <a:buChar char="•"/>
            </a:pPr>
            <a:r>
              <a:rPr lang="en-US" dirty="0"/>
              <a:t>Fragmented information sources (e.g., scattered websites, apps).</a:t>
            </a:r>
          </a:p>
          <a:p>
            <a:pPr marL="742950" lvl="1" indent="-285750">
              <a:buFont typeface="Arial" panose="020B0604020202020204" pitchFamily="34" charset="0"/>
              <a:buChar char="•"/>
            </a:pPr>
            <a:r>
              <a:rPr lang="en-US" dirty="0"/>
              <a:t>Limited offline access and personalization.</a:t>
            </a:r>
          </a:p>
          <a:p>
            <a:pPr marL="742950" lvl="1" indent="-285750">
              <a:buFont typeface="Arial" panose="020B0604020202020204" pitchFamily="34" charset="0"/>
              <a:buChar char="•"/>
            </a:pPr>
            <a:r>
              <a:rPr lang="en-US" dirty="0"/>
              <a:t>Privacy concerns in sharing location or health data.</a:t>
            </a:r>
          </a:p>
          <a:p>
            <a:pPr marL="742950" lvl="1" indent="-285750">
              <a:buFont typeface="Arial" panose="020B0604020202020204" pitchFamily="34" charset="0"/>
              <a:buChar char="•"/>
            </a:pPr>
            <a:r>
              <a:rPr lang="en-US" dirty="0"/>
              <a:t>High incidence of accidents without proper guidance (e.g., stats: 1 in 4 households face emergencies annually).</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Impact:</a:t>
            </a:r>
            <a:r>
              <a:rPr lang="en-US" dirty="0"/>
              <a:t> Increased risk in daily life, travel, or remote areas.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8" name="TextBox 7">
            <a:extLst>
              <a:ext uri="{FF2B5EF4-FFF2-40B4-BE49-F238E27FC236}">
                <a16:creationId xmlns:a16="http://schemas.microsoft.com/office/drawing/2014/main" id="{D7F66B2F-C3CA-F930-9643-23B1DB51EF67}"/>
              </a:ext>
            </a:extLst>
          </p:cNvPr>
          <p:cNvSpPr txBox="1"/>
          <p:nvPr/>
        </p:nvSpPr>
        <p:spPr>
          <a:xfrm>
            <a:off x="1107688" y="401444"/>
            <a:ext cx="7478751" cy="3293209"/>
          </a:xfrm>
          <a:prstGeom prst="rect">
            <a:avLst/>
          </a:prstGeom>
          <a:noFill/>
        </p:spPr>
        <p:txBody>
          <a:bodyPr wrap="square" rtlCol="0">
            <a:spAutoFit/>
          </a:bodyPr>
          <a:lstStyle/>
          <a:p>
            <a:pPr>
              <a:buNone/>
            </a:pPr>
            <a:r>
              <a:rPr lang="en-US" sz="5400" b="1" u="sng" dirty="0"/>
              <a:t>Proposed Solution</a:t>
            </a:r>
          </a:p>
          <a:p>
            <a:pPr>
              <a:buNone/>
            </a:pPr>
            <a:endParaRPr lang="en-US" b="1" dirty="0"/>
          </a:p>
          <a:p>
            <a:pPr>
              <a:buFont typeface="Arial" panose="020B0604020202020204" pitchFamily="34" charset="0"/>
              <a:buChar char="•"/>
            </a:pPr>
            <a:r>
              <a:rPr lang="en-US" b="1" dirty="0"/>
              <a:t>Overview:</a:t>
            </a:r>
            <a:r>
              <a:rPr lang="en-US" dirty="0"/>
              <a:t> "Safe Aid" – A MERN-based web app offering step-by-step first aid guides, GPS-based help locator, and community forums.</a:t>
            </a:r>
          </a:p>
          <a:p>
            <a:endParaRPr lang="en-US" dirty="0"/>
          </a:p>
          <a:p>
            <a:pPr>
              <a:buFont typeface="Arial" panose="020B0604020202020204" pitchFamily="34" charset="0"/>
              <a:buChar char="•"/>
            </a:pPr>
            <a:r>
              <a:rPr lang="en-US" b="1" dirty="0"/>
              <a:t>Solution Components:</a:t>
            </a:r>
            <a:r>
              <a:rPr lang="en-US" dirty="0"/>
              <a:t> </a:t>
            </a:r>
          </a:p>
          <a:p>
            <a:pPr marL="742950" lvl="1" indent="-285750">
              <a:buFont typeface="Arial" panose="020B0604020202020204" pitchFamily="34" charset="0"/>
              <a:buChar char="•"/>
            </a:pPr>
            <a:r>
              <a:rPr lang="en-US" dirty="0"/>
              <a:t>Interactive tutorials with videos and quizzes.</a:t>
            </a:r>
          </a:p>
          <a:p>
            <a:pPr marL="742950" lvl="1" indent="-285750">
              <a:buFont typeface="Arial" panose="020B0604020202020204" pitchFamily="34" charset="0"/>
              <a:buChar char="•"/>
            </a:pPr>
            <a:r>
              <a:rPr lang="en-US" dirty="0"/>
              <a:t>Real-time alerts and user profiles for personalized advice.</a:t>
            </a:r>
          </a:p>
          <a:p>
            <a:pPr marL="742950" lvl="1" indent="-285750">
              <a:buFont typeface="Arial" panose="020B0604020202020204" pitchFamily="34" charset="0"/>
              <a:buChar char="•"/>
            </a:pPr>
            <a:r>
              <a:rPr lang="en-US" dirty="0"/>
              <a:t>Secure data handling to protect user information.</a:t>
            </a:r>
          </a:p>
          <a:p>
            <a:pPr marL="457200" lvl="1"/>
            <a:endParaRPr lang="en-US" dirty="0"/>
          </a:p>
          <a:p>
            <a:pPr>
              <a:buFont typeface="Arial" panose="020B0604020202020204" pitchFamily="34" charset="0"/>
              <a:buChar char="•"/>
            </a:pPr>
            <a:r>
              <a:rPr lang="en-US" b="1" dirty="0"/>
              <a:t>Benefits:</a:t>
            </a:r>
            <a:r>
              <a:rPr lang="en-US" dirty="0"/>
              <a:t> Reduces response time, educates users, and integrates seamlessly across devices.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6" name="TextBox 5">
            <a:extLst>
              <a:ext uri="{FF2B5EF4-FFF2-40B4-BE49-F238E27FC236}">
                <a16:creationId xmlns:a16="http://schemas.microsoft.com/office/drawing/2014/main" id="{1A74A728-E7F7-A35A-2159-C02301735415}"/>
              </a:ext>
            </a:extLst>
          </p:cNvPr>
          <p:cNvSpPr txBox="1"/>
          <p:nvPr/>
        </p:nvSpPr>
        <p:spPr>
          <a:xfrm>
            <a:off x="490654" y="542693"/>
            <a:ext cx="8155258" cy="3077766"/>
          </a:xfrm>
          <a:prstGeom prst="rect">
            <a:avLst/>
          </a:prstGeom>
          <a:noFill/>
        </p:spPr>
        <p:txBody>
          <a:bodyPr wrap="square" rtlCol="0">
            <a:spAutoFit/>
          </a:bodyPr>
          <a:lstStyle/>
          <a:p>
            <a:pPr>
              <a:buNone/>
            </a:pPr>
            <a:r>
              <a:rPr lang="en-IN" sz="5400" b="1" u="sng" dirty="0"/>
              <a:t>System Architecture</a:t>
            </a:r>
          </a:p>
          <a:p>
            <a:pPr>
              <a:buNone/>
            </a:pPr>
            <a:endParaRPr lang="en-IN" b="1" dirty="0"/>
          </a:p>
          <a:p>
            <a:pPr>
              <a:buFont typeface="Arial" panose="020B0604020202020204" pitchFamily="34" charset="0"/>
              <a:buChar char="•"/>
            </a:pPr>
            <a:r>
              <a:rPr lang="en-IN" b="1" dirty="0"/>
              <a:t>High-Level Design:</a:t>
            </a:r>
            <a:r>
              <a:rPr lang="en-IN" dirty="0"/>
              <a:t> Client-server model with MERN components.</a:t>
            </a:r>
          </a:p>
          <a:p>
            <a:endParaRPr lang="en-IN" dirty="0"/>
          </a:p>
          <a:p>
            <a:pPr>
              <a:buFont typeface="Arial" panose="020B0604020202020204" pitchFamily="34" charset="0"/>
              <a:buChar char="•"/>
            </a:pPr>
            <a:r>
              <a:rPr lang="en-IN" b="1" dirty="0"/>
              <a:t>Layers:</a:t>
            </a:r>
            <a:r>
              <a:rPr lang="en-IN" dirty="0"/>
              <a:t> </a:t>
            </a:r>
          </a:p>
          <a:p>
            <a:pPr marL="742950" lvl="1" indent="-285750">
              <a:buFont typeface="Arial" panose="020B0604020202020204" pitchFamily="34" charset="0"/>
              <a:buChar char="•"/>
            </a:pPr>
            <a:r>
              <a:rPr lang="en-IN" dirty="0"/>
              <a:t>Front-end: React.js for UI/UX.</a:t>
            </a:r>
          </a:p>
          <a:p>
            <a:pPr marL="742950" lvl="1" indent="-285750">
              <a:buFont typeface="Arial" panose="020B0604020202020204" pitchFamily="34" charset="0"/>
              <a:buChar char="•"/>
            </a:pPr>
            <a:r>
              <a:rPr lang="en-IN" dirty="0"/>
              <a:t>Back-end: Node.js and Express.js for API handling.</a:t>
            </a:r>
          </a:p>
          <a:p>
            <a:pPr marL="742950" lvl="1" indent="-285750">
              <a:buFont typeface="Arial" panose="020B0604020202020204" pitchFamily="34" charset="0"/>
              <a:buChar char="•"/>
            </a:pPr>
            <a:r>
              <a:rPr lang="en-IN" dirty="0"/>
              <a:t>Database: MongoDB for storing user data, aid guides, and logs.</a:t>
            </a:r>
          </a:p>
          <a:p>
            <a:pPr marL="742950" lvl="1" indent="-285750">
              <a:buFont typeface="Arial" panose="020B0604020202020204" pitchFamily="34" charset="0"/>
              <a:buChar char="•"/>
            </a:pPr>
            <a:r>
              <a:rPr lang="en-IN" dirty="0"/>
              <a:t>Additional: RESTful APIs for communication, JWT for authentication.</a:t>
            </a:r>
          </a:p>
          <a:p>
            <a:pPr marL="457200" lvl="1"/>
            <a:endParaRPr lang="en-IN" dirty="0"/>
          </a:p>
          <a:p>
            <a:pPr>
              <a:buFont typeface="Arial" panose="020B0604020202020204" pitchFamily="34" charset="0"/>
              <a:buChar char="•"/>
            </a:pPr>
            <a:r>
              <a:rPr lang="en-IN" b="1" dirty="0"/>
              <a:t>Flow:</a:t>
            </a:r>
            <a:r>
              <a:rPr lang="en-IN" dirty="0"/>
              <a:t> User request → React → Express API → MongoDB → Response back.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12" name="TextBox 11">
            <a:extLst>
              <a:ext uri="{FF2B5EF4-FFF2-40B4-BE49-F238E27FC236}">
                <a16:creationId xmlns:a16="http://schemas.microsoft.com/office/drawing/2014/main" id="{0EB6F621-16D0-E3AE-C2A8-56FB6FA6417D}"/>
              </a:ext>
            </a:extLst>
          </p:cNvPr>
          <p:cNvSpPr txBox="1"/>
          <p:nvPr/>
        </p:nvSpPr>
        <p:spPr>
          <a:xfrm>
            <a:off x="698810" y="505522"/>
            <a:ext cx="7694341" cy="3939540"/>
          </a:xfrm>
          <a:prstGeom prst="rect">
            <a:avLst/>
          </a:prstGeom>
          <a:noFill/>
        </p:spPr>
        <p:txBody>
          <a:bodyPr wrap="square" rtlCol="0">
            <a:spAutoFit/>
          </a:bodyPr>
          <a:lstStyle/>
          <a:p>
            <a:pPr>
              <a:buNone/>
            </a:pPr>
            <a:r>
              <a:rPr lang="en-IN" sz="5400" b="1" u="sng" dirty="0"/>
              <a:t>Technology Stack</a:t>
            </a:r>
          </a:p>
          <a:p>
            <a:pPr>
              <a:buNone/>
            </a:pPr>
            <a:endParaRPr lang="en-IN" b="1" dirty="0"/>
          </a:p>
          <a:p>
            <a:pPr>
              <a:buFont typeface="Arial" panose="020B0604020202020204" pitchFamily="34" charset="0"/>
              <a:buChar char="•"/>
            </a:pPr>
            <a:r>
              <a:rPr lang="en-IN" b="1" dirty="0"/>
              <a:t>MERN Breakdown:</a:t>
            </a:r>
            <a:r>
              <a:rPr lang="en-IN" dirty="0"/>
              <a:t> </a:t>
            </a:r>
          </a:p>
          <a:p>
            <a:pPr marL="742950" lvl="1" indent="-285750">
              <a:buFont typeface="Arial" panose="020B0604020202020204" pitchFamily="34" charset="0"/>
              <a:buChar char="•"/>
            </a:pPr>
            <a:r>
              <a:rPr lang="en-IN" b="1" dirty="0"/>
              <a:t>MongoDB:</a:t>
            </a:r>
            <a:r>
              <a:rPr lang="en-IN" dirty="0"/>
              <a:t> NoSQL database for flexible data storage (e.g., user profiles, aid content).</a:t>
            </a:r>
          </a:p>
          <a:p>
            <a:pPr marL="742950" lvl="1" indent="-285750">
              <a:buFont typeface="Arial" panose="020B0604020202020204" pitchFamily="34" charset="0"/>
              <a:buChar char="•"/>
            </a:pPr>
            <a:r>
              <a:rPr lang="en-IN" b="1" dirty="0"/>
              <a:t>Express.js:</a:t>
            </a:r>
            <a:r>
              <a:rPr lang="en-IN" dirty="0"/>
              <a:t> Web framework for building robust APIs.</a:t>
            </a:r>
          </a:p>
          <a:p>
            <a:pPr marL="742950" lvl="1" indent="-285750">
              <a:buFont typeface="Arial" panose="020B0604020202020204" pitchFamily="34" charset="0"/>
              <a:buChar char="•"/>
            </a:pPr>
            <a:r>
              <a:rPr lang="en-IN" b="1" dirty="0"/>
              <a:t>React.js:</a:t>
            </a:r>
            <a:r>
              <a:rPr lang="en-IN" dirty="0"/>
              <a:t> Library for dynamic, component-based UIs.</a:t>
            </a:r>
          </a:p>
          <a:p>
            <a:pPr marL="742950" lvl="1" indent="-285750">
              <a:buFont typeface="Arial" panose="020B0604020202020204" pitchFamily="34" charset="0"/>
              <a:buChar char="•"/>
            </a:pPr>
            <a:r>
              <a:rPr lang="en-IN" b="1" dirty="0"/>
              <a:t>Node.js:</a:t>
            </a:r>
            <a:r>
              <a:rPr lang="en-IN" dirty="0"/>
              <a:t> Runtime for server-side JavaScript.</a:t>
            </a:r>
          </a:p>
          <a:p>
            <a:pPr marL="457200" lvl="1"/>
            <a:endParaRPr lang="en-IN" dirty="0"/>
          </a:p>
          <a:p>
            <a:pPr>
              <a:buFont typeface="Arial" panose="020B0604020202020204" pitchFamily="34" charset="0"/>
              <a:buChar char="•"/>
            </a:pPr>
            <a:r>
              <a:rPr lang="en-IN" b="1" dirty="0"/>
              <a:t>Supporting Tools:</a:t>
            </a:r>
            <a:r>
              <a:rPr lang="en-IN" dirty="0"/>
              <a:t> </a:t>
            </a:r>
          </a:p>
          <a:p>
            <a:pPr marL="742950" lvl="1" indent="-285750">
              <a:buFont typeface="Arial" panose="020B0604020202020204" pitchFamily="34" charset="0"/>
              <a:buChar char="•"/>
            </a:pPr>
            <a:r>
              <a:rPr lang="en-IN" dirty="0"/>
              <a:t>Redux for state management.</a:t>
            </a:r>
          </a:p>
          <a:p>
            <a:pPr marL="742950" lvl="1" indent="-285750">
              <a:buFont typeface="Arial" panose="020B0604020202020204" pitchFamily="34" charset="0"/>
              <a:buChar char="•"/>
            </a:pPr>
            <a:r>
              <a:rPr lang="en-IN" dirty="0"/>
              <a:t>Axios for HTTP requests.</a:t>
            </a:r>
          </a:p>
          <a:p>
            <a:pPr marL="742950" lvl="1" indent="-285750">
              <a:buFont typeface="Arial" panose="020B0604020202020204" pitchFamily="34" charset="0"/>
              <a:buChar char="•"/>
            </a:pPr>
            <a:r>
              <a:rPr lang="en-IN" dirty="0"/>
              <a:t>Bootstrap/Tailwind CSS for styling.</a:t>
            </a:r>
          </a:p>
          <a:p>
            <a:pPr marL="742950" lvl="1" indent="-285750">
              <a:buFont typeface="Arial" panose="020B0604020202020204" pitchFamily="34" charset="0"/>
              <a:buChar char="•"/>
            </a:pPr>
            <a:r>
              <a:rPr lang="en-IN" dirty="0"/>
              <a:t>Heroku/AWS for deployment.</a:t>
            </a:r>
          </a:p>
          <a:p>
            <a:pPr marL="457200" lvl="1"/>
            <a:endParaRPr lang="en-IN" dirty="0"/>
          </a:p>
          <a:p>
            <a:pPr>
              <a:buFont typeface="Arial" panose="020B0604020202020204" pitchFamily="34" charset="0"/>
              <a:buChar char="•"/>
            </a:pPr>
            <a:r>
              <a:rPr lang="en-IN" b="1" dirty="0"/>
              <a:t>Why MERN?</a:t>
            </a:r>
            <a:r>
              <a:rPr lang="en-IN" dirty="0"/>
              <a:t> All JavaScript-based, fast development, scalable.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16" name="TextBox 15">
            <a:extLst>
              <a:ext uri="{FF2B5EF4-FFF2-40B4-BE49-F238E27FC236}">
                <a16:creationId xmlns:a16="http://schemas.microsoft.com/office/drawing/2014/main" id="{6EBA77BB-2469-67ED-AFE4-7FC7696BFA10}"/>
              </a:ext>
            </a:extLst>
          </p:cNvPr>
          <p:cNvSpPr txBox="1"/>
          <p:nvPr/>
        </p:nvSpPr>
        <p:spPr>
          <a:xfrm>
            <a:off x="631902" y="594732"/>
            <a:ext cx="7567961" cy="3077766"/>
          </a:xfrm>
          <a:prstGeom prst="rect">
            <a:avLst/>
          </a:prstGeom>
          <a:noFill/>
        </p:spPr>
        <p:txBody>
          <a:bodyPr wrap="square" rtlCol="0">
            <a:spAutoFit/>
          </a:bodyPr>
          <a:lstStyle/>
          <a:p>
            <a:pPr>
              <a:buNone/>
            </a:pPr>
            <a:r>
              <a:rPr lang="en-IN" sz="5400" b="1" u="sng" dirty="0"/>
              <a:t>Key Features</a:t>
            </a:r>
          </a:p>
          <a:p>
            <a:pPr>
              <a:buNone/>
            </a:pPr>
            <a:endParaRPr lang="en-IN" b="1" dirty="0"/>
          </a:p>
          <a:p>
            <a:pPr>
              <a:buFont typeface="Arial" panose="020B0604020202020204" pitchFamily="34" charset="0"/>
              <a:buChar char="•"/>
            </a:pPr>
            <a:r>
              <a:rPr lang="en-IN" b="1" dirty="0"/>
              <a:t>Core Features:</a:t>
            </a:r>
            <a:r>
              <a:rPr lang="en-IN" dirty="0"/>
              <a:t> </a:t>
            </a:r>
          </a:p>
          <a:p>
            <a:pPr marL="742950" lvl="1" indent="-285750">
              <a:buFont typeface="Arial" panose="020B0604020202020204" pitchFamily="34" charset="0"/>
              <a:buChar char="•"/>
            </a:pPr>
            <a:r>
              <a:rPr lang="en-IN" dirty="0"/>
              <a:t>User Registration/Login with authentication.</a:t>
            </a:r>
          </a:p>
          <a:p>
            <a:pPr marL="742950" lvl="1" indent="-285750">
              <a:buFont typeface="Arial" panose="020B0604020202020204" pitchFamily="34" charset="0"/>
              <a:buChar char="•"/>
            </a:pPr>
            <a:r>
              <a:rPr lang="en-IN" dirty="0"/>
              <a:t>Searchable First Aid Database (e.g., CPR, burns).</a:t>
            </a:r>
          </a:p>
          <a:p>
            <a:pPr marL="742950" lvl="1" indent="-285750">
              <a:buFont typeface="Arial" panose="020B0604020202020204" pitchFamily="34" charset="0"/>
              <a:buChar char="•"/>
            </a:pPr>
            <a:r>
              <a:rPr lang="en-IN" dirty="0"/>
              <a:t>GPS Integration for nearest hospital locator.</a:t>
            </a:r>
          </a:p>
          <a:p>
            <a:pPr marL="742950" lvl="1" indent="-285750">
              <a:buFont typeface="Arial" panose="020B0604020202020204" pitchFamily="34" charset="0"/>
              <a:buChar char="•"/>
            </a:pPr>
            <a:r>
              <a:rPr lang="en-IN" dirty="0"/>
              <a:t>Interactive Chatbot for quick queries.</a:t>
            </a:r>
          </a:p>
          <a:p>
            <a:pPr marL="742950" lvl="1" indent="-285750">
              <a:buFont typeface="Arial" panose="020B0604020202020204" pitchFamily="34" charset="0"/>
              <a:buChar char="•"/>
            </a:pPr>
            <a:r>
              <a:rPr lang="en-IN" dirty="0"/>
              <a:t>Dashboard for personalized safety tips.</a:t>
            </a:r>
          </a:p>
          <a:p>
            <a:pPr marL="742950" lvl="1" indent="-285750">
              <a:buFont typeface="Arial" panose="020B0604020202020204" pitchFamily="34" charset="0"/>
              <a:buChar char="•"/>
            </a:pPr>
            <a:r>
              <a:rPr lang="en-IN" dirty="0"/>
              <a:t>Admin Panel for content updates.</a:t>
            </a:r>
          </a:p>
          <a:p>
            <a:pPr marL="457200" lvl="1"/>
            <a:endParaRPr lang="en-IN" dirty="0"/>
          </a:p>
          <a:p>
            <a:pPr>
              <a:buFont typeface="Arial" panose="020B0604020202020204" pitchFamily="34" charset="0"/>
              <a:buChar char="•"/>
            </a:pPr>
            <a:r>
              <a:rPr lang="en-IN" b="1" dirty="0"/>
              <a:t>Advanced:</a:t>
            </a:r>
            <a:r>
              <a:rPr lang="en-IN" dirty="0"/>
              <a:t> Offline mode via service workers, push notifications.</a:t>
            </a:r>
          </a:p>
        </p:txBody>
      </p:sp>
    </p:spTree>
  </p:cSld>
  <p:clrMapOvr>
    <a:masterClrMapping/>
  </p:clrMapOvr>
</p:sld>
</file>

<file path=ppt/theme/theme1.xml><?xml version="1.0" encoding="utf-8"?>
<a:theme xmlns:a="http://schemas.openxmlformats.org/drawingml/2006/main" name="Minimal Gradient Pitch Deck by Slidesgo">
  <a:themeElements>
    <a:clrScheme name="Simple Light">
      <a:dk1>
        <a:srgbClr val="000000"/>
      </a:dk1>
      <a:lt1>
        <a:srgbClr val="FFFFFF"/>
      </a:lt1>
      <a:dk2>
        <a:srgbClr val="FEA86F"/>
      </a:dk2>
      <a:lt2>
        <a:srgbClr val="FFDE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On-screen Show (16:9)</PresentationFormat>
  <Paragraphs>179</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Hubot Sans Medium</vt:lpstr>
      <vt:lpstr>Nunito Light</vt:lpstr>
      <vt:lpstr>Hubot Sans</vt:lpstr>
      <vt:lpstr>Hanken Grotesk</vt:lpstr>
      <vt:lpstr>PT Sans</vt:lpstr>
      <vt:lpstr>Work Sans</vt:lpstr>
      <vt:lpstr>Arial</vt:lpstr>
      <vt:lpstr>Minimal Gradient Pitch Deck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Ankita Dhar</dc:creator>
  <cp:lastModifiedBy>Ankita Dhar</cp:lastModifiedBy>
  <cp:revision>1</cp:revision>
  <dcterms:modified xsi:type="dcterms:W3CDTF">2025-08-19T15:27:58Z</dcterms:modified>
</cp:coreProperties>
</file>