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4" r:id="rId8"/>
    <p:sldId id="265"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615" y="895350"/>
            <a:ext cx="10038080" cy="1355725"/>
          </a:xfrm>
        </p:spPr>
        <p:txBody>
          <a:bodyPr/>
          <a:lstStyle/>
          <a:p>
            <a:pPr algn="ctr"/>
            <a:br>
              <a:rPr lang="en-US" sz="4000" b="1">
                <a:gradFill>
                  <a:gsLst>
                    <a:gs pos="0">
                      <a:srgbClr val="007BD3"/>
                    </a:gs>
                    <a:gs pos="100000">
                      <a:srgbClr val="034373"/>
                    </a:gs>
                  </a:gsLst>
                  <a:lin scaled="0"/>
                </a:gradFill>
                <a:sym typeface="+mn-ea"/>
              </a:rPr>
            </a:br>
            <a:r>
              <a:rPr lang="en-US" sz="4000" b="1">
                <a:gradFill>
                  <a:gsLst>
                    <a:gs pos="0">
                      <a:srgbClr val="007BD3"/>
                    </a:gs>
                    <a:gs pos="100000">
                      <a:srgbClr val="034373"/>
                    </a:gs>
                  </a:gsLst>
                  <a:lin scaled="0"/>
                </a:gradFill>
                <a:sym typeface="+mn-ea"/>
              </a:rPr>
              <a:t>ML - Supervised</a:t>
            </a:r>
            <a:br>
              <a:rPr lang="en-US" sz="4000" b="1">
                <a:gradFill>
                  <a:gsLst>
                    <a:gs pos="0">
                      <a:srgbClr val="007BD3"/>
                    </a:gs>
                    <a:gs pos="100000">
                      <a:srgbClr val="034373"/>
                    </a:gs>
                  </a:gsLst>
                  <a:lin scaled="0"/>
                </a:gradFill>
                <a:sym typeface="+mn-ea"/>
              </a:rPr>
            </a:br>
            <a:r>
              <a:rPr lang="en-US" sz="4000" b="1">
                <a:gradFill>
                  <a:gsLst>
                    <a:gs pos="0">
                      <a:srgbClr val="007BD3"/>
                    </a:gs>
                    <a:gs pos="100000">
                      <a:srgbClr val="034373"/>
                    </a:gs>
                  </a:gsLst>
                  <a:lin scaled="0"/>
                </a:gradFill>
                <a:sym typeface="+mn-ea"/>
              </a:rPr>
              <a:t>Regression Models</a:t>
            </a:r>
            <a:br>
              <a:rPr lang="en-US" sz="4000" b="1">
                <a:gradFill>
                  <a:gsLst>
                    <a:gs pos="0">
                      <a:srgbClr val="007BD3"/>
                    </a:gs>
                    <a:gs pos="100000">
                      <a:srgbClr val="034373"/>
                    </a:gs>
                  </a:gsLst>
                  <a:lin scaled="0"/>
                </a:gradFill>
              </a:rPr>
            </a:br>
            <a:endParaRPr lang="en-US" sz="4000" b="1" dirty="0">
              <a:gradFill>
                <a:gsLst>
                  <a:gs pos="0">
                    <a:srgbClr val="007BD3"/>
                  </a:gs>
                  <a:gs pos="100000">
                    <a:srgbClr val="034373"/>
                  </a:gs>
                </a:gsLst>
                <a:lin scaled="0"/>
              </a:gradFill>
            </a:endParaRPr>
          </a:p>
        </p:txBody>
      </p:sp>
      <p:sp>
        <p:nvSpPr>
          <p:cNvPr id="3" name="Subtitle 2"/>
          <p:cNvSpPr>
            <a:spLocks noGrp="1"/>
          </p:cNvSpPr>
          <p:nvPr>
            <p:ph type="subTitle" idx="1"/>
          </p:nvPr>
        </p:nvSpPr>
        <p:spPr>
          <a:xfrm>
            <a:off x="8293735" y="2927350"/>
            <a:ext cx="3108960" cy="1550670"/>
          </a:xfrm>
        </p:spPr>
        <p:txBody>
          <a:bodyPr/>
          <a:lstStyle/>
          <a:p>
            <a:r>
              <a:rPr lang="en-US" sz="2400" b="1">
                <a:latin typeface="Times New Roman" panose="02020603050405020304" charset="0"/>
                <a:cs typeface="Times New Roman" panose="02020603050405020304" charset="0"/>
                <a:sym typeface="+mn-ea"/>
              </a:rPr>
              <a:t>By </a:t>
            </a:r>
            <a:endParaRPr lang="en-US" sz="2400" b="1">
              <a:solidFill>
                <a:srgbClr val="0070C0"/>
              </a:solidFill>
              <a:latin typeface="Times New Roman" panose="02020603050405020304" charset="0"/>
              <a:cs typeface="Times New Roman" panose="02020603050405020304" charset="0"/>
            </a:endParaRPr>
          </a:p>
          <a:p>
            <a:r>
              <a:rPr lang="en-US" sz="2400" b="1">
                <a:solidFill>
                  <a:srgbClr val="0070C0"/>
                </a:solidFill>
                <a:latin typeface="Times New Roman" panose="02020603050405020304" charset="0"/>
                <a:cs typeface="Times New Roman" panose="02020603050405020304" charset="0"/>
                <a:sym typeface="+mn-ea"/>
              </a:rPr>
              <a:t>Daniel Jadi</a:t>
            </a:r>
            <a:endParaRPr lang="en-US" sz="2400" b="1">
              <a:solidFill>
                <a:srgbClr val="0070C0"/>
              </a:solidFill>
              <a:latin typeface="Times New Roman" panose="02020603050405020304" charset="0"/>
              <a:cs typeface="Times New Roman" panose="02020603050405020304" charset="0"/>
            </a:endParaRPr>
          </a:p>
          <a:p>
            <a:r>
              <a:rPr lang="en-US" sz="2400" b="1">
                <a:solidFill>
                  <a:srgbClr val="0070C0"/>
                </a:solidFill>
                <a:latin typeface="Times New Roman" panose="02020603050405020304" charset="0"/>
                <a:cs typeface="Times New Roman" panose="02020603050405020304" charset="0"/>
                <a:sym typeface="+mn-ea"/>
              </a:rPr>
              <a:t>Data Scientist</a:t>
            </a:r>
            <a:endParaRPr lang="en-US" sz="2400" b="1">
              <a:solidFill>
                <a:srgbClr val="0070C0"/>
              </a:solidFill>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46150"/>
          </a:xfrm>
        </p:spPr>
        <p:txBody>
          <a:bodyPr/>
          <a:p>
            <a:pPr algn="ctr"/>
            <a:r>
              <a:rPr lang="en-US" b="1">
                <a:latin typeface="Times New Roman" panose="02020603050405020304" charset="0"/>
                <a:cs typeface="Times New Roman" panose="02020603050405020304" charset="0"/>
                <a:sym typeface="+mn-ea"/>
              </a:rPr>
              <a:t>1. Linear Regression</a:t>
            </a:r>
            <a:endParaRPr lang="en-US" b="1">
              <a:gradFill>
                <a:gsLst>
                  <a:gs pos="0">
                    <a:srgbClr val="007BD3"/>
                  </a:gs>
                  <a:gs pos="100000">
                    <a:srgbClr val="034373"/>
                  </a:gs>
                </a:gsLst>
                <a:lin scaled="0"/>
              </a:gradFill>
            </a:endParaRPr>
          </a:p>
        </p:txBody>
      </p:sp>
      <p:sp>
        <p:nvSpPr>
          <p:cNvPr id="3" name="Content Placeholder 2"/>
          <p:cNvSpPr>
            <a:spLocks noGrp="1"/>
          </p:cNvSpPr>
          <p:nvPr>
            <p:ph idx="1"/>
          </p:nvPr>
        </p:nvSpPr>
        <p:spPr>
          <a:xfrm>
            <a:off x="107950" y="1193800"/>
            <a:ext cx="11474450" cy="4933950"/>
          </a:xfrm>
        </p:spPr>
        <p:txBody>
          <a:bodyPr/>
          <a:p>
            <a:pPr marL="0" indent="0" algn="ctr">
              <a:buNone/>
            </a:pPr>
            <a:endParaRPr lang="en-US" sz="2800" b="1">
              <a:solidFill>
                <a:schemeClr val="tx1"/>
              </a:solidFill>
              <a:latin typeface="Times New Roman" panose="02020603050405020304" charset="0"/>
              <a:cs typeface="Times New Roman" panose="02020603050405020304" charset="0"/>
            </a:endParaRPr>
          </a:p>
          <a:p>
            <a:pPr marL="0" indent="0">
              <a:buNone/>
            </a:pPr>
            <a:r>
              <a:rPr lang="en-US" sz="2000">
                <a:solidFill>
                  <a:schemeClr val="tx1"/>
                </a:solidFill>
                <a:latin typeface="Times New Roman" panose="02020603050405020304" charset="0"/>
                <a:cs typeface="Times New Roman" panose="02020603050405020304" charset="0"/>
              </a:rPr>
              <a:t>Linear regression is a statistical model that examines the linear relationship between two (Simple Linear Regression ) or more (Multiple Linear Regression) variables — a dependent variable and independent variable(s). </a:t>
            </a:r>
            <a:endParaRPr lang="en-US" sz="2000">
              <a:solidFill>
                <a:schemeClr val="tx1"/>
              </a:solidFill>
              <a:latin typeface="Times New Roman" panose="02020603050405020304" charset="0"/>
              <a:cs typeface="Times New Roman" panose="02020603050405020304" charset="0"/>
            </a:endParaRPr>
          </a:p>
          <a:p>
            <a:r>
              <a:rPr lang="en-US" sz="2000">
                <a:solidFill>
                  <a:schemeClr val="tx1"/>
                </a:solidFill>
                <a:latin typeface="Times New Roman" panose="02020603050405020304" charset="0"/>
                <a:cs typeface="Times New Roman" panose="02020603050405020304" charset="0"/>
              </a:rPr>
              <a:t>Dependent variable (aka criterion variable) is the main factor you are trying to understand and predict.</a:t>
            </a:r>
            <a:endParaRPr lang="en-US" sz="2000">
              <a:solidFill>
                <a:schemeClr val="tx1"/>
              </a:solidFill>
              <a:latin typeface="Times New Roman" panose="02020603050405020304" charset="0"/>
              <a:cs typeface="Times New Roman" panose="02020603050405020304" charset="0"/>
            </a:endParaRPr>
          </a:p>
          <a:p>
            <a:r>
              <a:rPr lang="en-US" sz="2000">
                <a:solidFill>
                  <a:schemeClr val="tx1"/>
                </a:solidFill>
                <a:latin typeface="Times New Roman" panose="02020603050405020304" charset="0"/>
                <a:cs typeface="Times New Roman" panose="02020603050405020304" charset="0"/>
              </a:rPr>
              <a:t>Independent variables (aka explanatory variables, or predictors) are the factors that might influence the dependent variable.</a:t>
            </a:r>
            <a:endParaRPr lang="en-US" sz="2000">
              <a:solidFill>
                <a:schemeClr val="tx1"/>
              </a:solidFill>
              <a:latin typeface="Times New Roman" panose="02020603050405020304" charset="0"/>
              <a:cs typeface="Times New Roman" panose="02020603050405020304" charset="0"/>
            </a:endParaRPr>
          </a:p>
          <a:p>
            <a:pPr algn="l">
              <a:buNone/>
            </a:pPr>
            <a:r>
              <a:rPr lang="en-US" sz="2000">
                <a:solidFill>
                  <a:schemeClr val="tx1"/>
                </a:solidFill>
                <a:latin typeface="Times New Roman" panose="02020603050405020304" charset="0"/>
                <a:cs typeface="Times New Roman" panose="02020603050405020304" charset="0"/>
              </a:rPr>
              <a:t>Regression analysis helps you understand how the dependent variable changes when one of the independent variables varies and allows to mathematically determine which of those variables really has an impact.</a:t>
            </a:r>
            <a:endParaRPr lang="en-US" sz="2000">
              <a:solidFill>
                <a:schemeClr val="tx1"/>
              </a:solidFill>
              <a:latin typeface="Times New Roman" panose="02020603050405020304" charset="0"/>
              <a:cs typeface="Times New Roman" panose="02020603050405020304" charset="0"/>
            </a:endParaRPr>
          </a:p>
          <a:p>
            <a:pPr marL="0" indent="0">
              <a:buNone/>
            </a:pPr>
            <a:r>
              <a:rPr lang="en-US" sz="2000">
                <a:solidFill>
                  <a:schemeClr val="tx1"/>
                </a:solidFill>
                <a:latin typeface="Times New Roman" panose="02020603050405020304" charset="0"/>
                <a:cs typeface="Times New Roman" panose="02020603050405020304" charset="0"/>
              </a:rPr>
              <a:t> Regression analysis model is based on the sum of squares, which is a mathematical way to find the dispersion of data points.  The goal of a model is to get the smallest possible sum of squares and draw a line that comes closest to the data.</a:t>
            </a:r>
            <a:endParaRPr lang="en-US" sz="2000">
              <a:solidFill>
                <a:schemeClr val="tx1"/>
              </a:solidFill>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7665" y="610235"/>
            <a:ext cx="10932795" cy="5634355"/>
          </a:xfrm>
        </p:spPr>
        <p:txBody>
          <a:bodyPr/>
          <a:p>
            <a:pPr marL="0" indent="0">
              <a:buNone/>
            </a:pPr>
            <a:r>
              <a:rPr lang="en-GB" altLang="en-US" sz="2000">
                <a:latin typeface="Times New Roman" panose="02020603050405020304" charset="0"/>
                <a:cs typeface="Times New Roman" panose="02020603050405020304" charset="0"/>
              </a:rPr>
              <a:t>In statistics, they differentiate between a simple and multiple linear regression. </a:t>
            </a:r>
            <a:r>
              <a:rPr lang="en-GB" altLang="en-US" sz="2000" b="1">
                <a:solidFill>
                  <a:srgbClr val="FF0000"/>
                </a:solidFill>
                <a:latin typeface="Times New Roman" panose="02020603050405020304" charset="0"/>
                <a:cs typeface="Times New Roman" panose="02020603050405020304" charset="0"/>
              </a:rPr>
              <a:t>Simple linear regression</a:t>
            </a:r>
            <a:r>
              <a:rPr lang="en-GB" altLang="en-US" sz="2000">
                <a:latin typeface="Times New Roman" panose="02020603050405020304" charset="0"/>
                <a:cs typeface="Times New Roman" panose="02020603050405020304" charset="0"/>
              </a:rPr>
              <a:t> models the relationship between a dependent variable and one independent variables using a linear function. If you use two or more explanatory variables to predict the dependent variable, you deal with </a:t>
            </a:r>
            <a:r>
              <a:rPr lang="en-GB" altLang="en-US" sz="2000" b="1">
                <a:solidFill>
                  <a:srgbClr val="FF0000"/>
                </a:solidFill>
                <a:latin typeface="Times New Roman" panose="02020603050405020304" charset="0"/>
                <a:cs typeface="Times New Roman" panose="02020603050405020304" charset="0"/>
              </a:rPr>
              <a:t>multiple linear regression</a:t>
            </a:r>
            <a:r>
              <a:rPr lang="en-GB" altLang="en-US" sz="2000">
                <a:latin typeface="Times New Roman" panose="02020603050405020304" charset="0"/>
                <a:cs typeface="Times New Roman" panose="02020603050405020304" charset="0"/>
              </a:rPr>
              <a:t>. If the dependent variable is modeled as a non-linear function because the data relationships do not follow a straight line, use </a:t>
            </a:r>
            <a:r>
              <a:rPr lang="en-GB" altLang="en-US" sz="2000" b="1">
                <a:solidFill>
                  <a:srgbClr val="FF0000"/>
                </a:solidFill>
                <a:latin typeface="Times New Roman" panose="02020603050405020304" charset="0"/>
                <a:cs typeface="Times New Roman" panose="02020603050405020304" charset="0"/>
              </a:rPr>
              <a:t>nonlinear regression </a:t>
            </a:r>
            <a:r>
              <a:rPr lang="en-GB" altLang="en-US" sz="2000">
                <a:latin typeface="Times New Roman" panose="02020603050405020304" charset="0"/>
                <a:cs typeface="Times New Roman" panose="02020603050405020304" charset="0"/>
              </a:rPr>
              <a:t>instead. </a:t>
            </a:r>
            <a:endParaRPr lang="en-GB" altLang="en-US" sz="2000">
              <a:latin typeface="Times New Roman" panose="02020603050405020304" charset="0"/>
              <a:cs typeface="Times New Roman" panose="02020603050405020304" charset="0"/>
            </a:endParaRPr>
          </a:p>
          <a:p>
            <a:pPr marL="0" indent="0">
              <a:buNone/>
            </a:pPr>
            <a:r>
              <a:rPr lang="en-GB" altLang="en-US" sz="2000" b="1" u="sng">
                <a:latin typeface="Times New Roman" panose="02020603050405020304" charset="0"/>
                <a:cs typeface="Times New Roman" panose="02020603050405020304" charset="0"/>
              </a:rPr>
              <a:t>Linear regression equation</a:t>
            </a:r>
            <a:endParaRPr lang="en-GB" altLang="en-US" sz="2000" b="1" u="sng">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Mathematically, a linear regression is defined by this equation:</a:t>
            </a:r>
            <a:endParaRPr lang="en-GB" altLang="en-US" sz="2000">
              <a:latin typeface="Times New Roman" panose="02020603050405020304" charset="0"/>
              <a:cs typeface="Times New Roman" panose="02020603050405020304" charset="0"/>
            </a:endParaRPr>
          </a:p>
          <a:p>
            <a:pPr marL="0" indent="0" algn="ctr">
              <a:buNone/>
            </a:pPr>
            <a:r>
              <a:rPr lang="en-GB" altLang="en-US" sz="2800" b="1">
                <a:latin typeface="Times New Roman" panose="02020603050405020304" charset="0"/>
                <a:cs typeface="Times New Roman" panose="02020603050405020304" charset="0"/>
              </a:rPr>
              <a:t>y = bx + a + ε</a:t>
            </a:r>
            <a:endParaRPr lang="en-GB" altLang="en-US" sz="2800" b="1">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Where:</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x is an independent variable.</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y is a dependent variable.</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a is the Y-intercept, which is the expected mean value of y when all x variables are equal to 0. On a regression graph, it's the point where the line crosses the Y axis.</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b is the slope of a regression line, which is the rate of change for y as x changes.</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ε is the random error term, which is the difference between the actual value of a dependent variable and its predicted value.</a:t>
            </a:r>
            <a:endParaRPr lang="en-GB" alt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8455" y="190500"/>
            <a:ext cx="8211185" cy="582930"/>
          </a:xfrm>
        </p:spPr>
        <p:txBody>
          <a:bodyPr/>
          <a:p>
            <a:r>
              <a:rPr lang="en-GB" altLang="en-US" sz="3200">
                <a:latin typeface="Times New Roman" panose="02020603050405020304" charset="0"/>
                <a:cs typeface="Times New Roman" panose="02020603050405020304" charset="0"/>
              </a:rPr>
              <a:t>Interpret regression analysis output</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835025"/>
            <a:ext cx="10972800" cy="5886450"/>
          </a:xfrm>
        </p:spPr>
        <p:txBody>
          <a:bodyPr/>
          <a:p>
            <a:pPr marL="0" indent="0">
              <a:buNone/>
            </a:pPr>
            <a:r>
              <a:rPr lang="en-US" altLang="en-GB" sz="2400" b="1">
                <a:latin typeface="Times New Roman" panose="02020603050405020304" charset="0"/>
                <a:cs typeface="Times New Roman" panose="02020603050405020304" charset="0"/>
              </a:rPr>
              <a:t>1. </a:t>
            </a:r>
            <a:r>
              <a:rPr lang="en-GB" altLang="en-US" sz="2400" b="1">
                <a:latin typeface="Times New Roman" panose="02020603050405020304" charset="0"/>
                <a:cs typeface="Times New Roman" panose="02020603050405020304" charset="0"/>
              </a:rPr>
              <a:t>Regression analysis output: Summary Output</a:t>
            </a:r>
            <a:endParaRPr lang="en-GB" altLang="en-US" sz="2400" b="1">
              <a:latin typeface="Times New Roman" panose="02020603050405020304" charset="0"/>
              <a:cs typeface="Times New Roman" panose="02020603050405020304" charset="0"/>
            </a:endParaRPr>
          </a:p>
          <a:p>
            <a:pPr marL="0" indent="0">
              <a:buFont typeface="+mj-lt"/>
              <a:buNone/>
            </a:pPr>
            <a:endParaRPr lang="en-GB" altLang="en-US" sz="2000" b="1">
              <a:latin typeface="Times New Roman" panose="02020603050405020304" charset="0"/>
              <a:cs typeface="Times New Roman" panose="02020603050405020304" charset="0"/>
            </a:endParaRPr>
          </a:p>
          <a:p>
            <a:pPr marL="0" indent="0">
              <a:buFont typeface="+mj-lt"/>
              <a:buNone/>
            </a:pPr>
            <a:r>
              <a:rPr lang="en-GB" altLang="en-US" sz="2000" b="1">
                <a:latin typeface="Times New Roman" panose="02020603050405020304" charset="0"/>
                <a:cs typeface="Times New Roman" panose="02020603050405020304" charset="0"/>
              </a:rPr>
              <a:t>Multiple R</a:t>
            </a:r>
            <a:r>
              <a:rPr lang="en-GB" altLang="en-US" sz="2000">
                <a:latin typeface="Times New Roman" panose="02020603050405020304" charset="0"/>
                <a:cs typeface="Times New Roman" panose="02020603050405020304" charset="0"/>
              </a:rPr>
              <a:t>. It is the Correlation Coefficient that measures the strength of a linear relationship between two variables. The correlation coefficient can be any value between -1 and 1, and its absolute value indicates the relationship strength. The larger the absolute value, the stronger the relationship:</a:t>
            </a:r>
            <a:endParaRPr lang="en-GB" altLang="en-US" sz="2000">
              <a:latin typeface="Times New Roman" panose="02020603050405020304" charset="0"/>
              <a:cs typeface="Times New Roman" panose="02020603050405020304" charset="0"/>
            </a:endParaRPr>
          </a:p>
          <a:p>
            <a:pPr marL="0" indent="0" algn="ctr">
              <a:buNone/>
            </a:pPr>
            <a:r>
              <a:rPr lang="en-GB" altLang="en-US" sz="2000">
                <a:latin typeface="Times New Roman" panose="02020603050405020304" charset="0"/>
                <a:cs typeface="Times New Roman" panose="02020603050405020304" charset="0"/>
              </a:rPr>
              <a:t>1 means a strong positive relationship</a:t>
            </a:r>
            <a:endParaRPr lang="en-GB" altLang="en-US" sz="2000">
              <a:latin typeface="Times New Roman" panose="02020603050405020304" charset="0"/>
              <a:cs typeface="Times New Roman" panose="02020603050405020304" charset="0"/>
            </a:endParaRPr>
          </a:p>
          <a:p>
            <a:pPr marL="0" indent="0" algn="ctr">
              <a:buNone/>
            </a:pPr>
            <a:r>
              <a:rPr lang="en-GB" altLang="en-US" sz="2000">
                <a:latin typeface="Times New Roman" panose="02020603050405020304" charset="0"/>
                <a:cs typeface="Times New Roman" panose="02020603050405020304" charset="0"/>
              </a:rPr>
              <a:t>-1 means a strong negative relationship</a:t>
            </a:r>
            <a:endParaRPr lang="en-GB" altLang="en-US" sz="2000">
              <a:latin typeface="Times New Roman" panose="02020603050405020304" charset="0"/>
              <a:cs typeface="Times New Roman" panose="02020603050405020304" charset="0"/>
            </a:endParaRPr>
          </a:p>
          <a:p>
            <a:pPr marL="0" indent="0" algn="ctr">
              <a:buNone/>
            </a:pPr>
            <a:r>
              <a:rPr lang="en-GB" altLang="en-US" sz="2000">
                <a:latin typeface="Times New Roman" panose="02020603050405020304" charset="0"/>
                <a:cs typeface="Times New Roman" panose="02020603050405020304" charset="0"/>
              </a:rPr>
              <a:t>0 means no relationship at all</a:t>
            </a:r>
            <a:endParaRPr lang="en-GB" altLang="en-US" sz="2000">
              <a:latin typeface="Times New Roman" panose="02020603050405020304" charset="0"/>
              <a:cs typeface="Times New Roman" panose="02020603050405020304" charset="0"/>
            </a:endParaRPr>
          </a:p>
          <a:p>
            <a:pPr marL="0" indent="0">
              <a:buFont typeface="+mj-lt"/>
              <a:buNone/>
            </a:pPr>
            <a:endParaRPr lang="en-GB" altLang="en-US" sz="2000" b="1">
              <a:latin typeface="Times New Roman" panose="02020603050405020304" charset="0"/>
              <a:cs typeface="Times New Roman" panose="02020603050405020304" charset="0"/>
            </a:endParaRPr>
          </a:p>
          <a:p>
            <a:pPr marL="0" indent="0">
              <a:buFont typeface="+mj-lt"/>
              <a:buNone/>
            </a:pPr>
            <a:r>
              <a:rPr lang="en-GB" altLang="en-US" sz="2000" b="1">
                <a:latin typeface="Times New Roman" panose="02020603050405020304" charset="0"/>
                <a:cs typeface="Times New Roman" panose="02020603050405020304" charset="0"/>
              </a:rPr>
              <a:t>R Square.</a:t>
            </a:r>
            <a:r>
              <a:rPr lang="en-GB" altLang="en-US" sz="2000">
                <a:latin typeface="Times New Roman" panose="02020603050405020304" charset="0"/>
                <a:cs typeface="Times New Roman" panose="02020603050405020304" charset="0"/>
              </a:rPr>
              <a:t> It is the Coefficient of Determination, which is used as an indicator of the goodness of fit. It shows how many points fall on the regression line. The R2 value </a:t>
            </a:r>
            <a:r>
              <a:rPr lang="en-US" altLang="en-GB" sz="2000">
                <a:latin typeface="Times New Roman" panose="02020603050405020304" charset="0"/>
                <a:cs typeface="Times New Roman" panose="02020603050405020304" charset="0"/>
              </a:rPr>
              <a:t>(0 to 1) </a:t>
            </a:r>
            <a:r>
              <a:rPr lang="en-GB" altLang="en-US" sz="2000">
                <a:latin typeface="Times New Roman" panose="02020603050405020304" charset="0"/>
                <a:cs typeface="Times New Roman" panose="02020603050405020304" charset="0"/>
              </a:rPr>
              <a:t>is calculated from the total sum of squares, more precisely, it is the sum of the squared deviations of the original data from the mean.</a:t>
            </a: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Generally, R Squared of 95% or more is considered a good fit.</a:t>
            </a:r>
            <a:endParaRPr lang="en-GB" altLang="en-US" sz="2000">
              <a:latin typeface="Times New Roman" panose="02020603050405020304" charset="0"/>
              <a:cs typeface="Times New Roman" panose="02020603050405020304" charset="0"/>
            </a:endParaRPr>
          </a:p>
          <a:p>
            <a:pPr marL="0" indent="0">
              <a:buFont typeface="+mj-lt"/>
              <a:buNone/>
            </a:pPr>
            <a:endParaRPr lang="en-GB" alt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Font typeface="+mj-lt"/>
              <a:buNone/>
            </a:pPr>
            <a:r>
              <a:rPr lang="en-GB" altLang="en-US" sz="2000" b="1">
                <a:latin typeface="Times New Roman" panose="02020603050405020304" charset="0"/>
                <a:cs typeface="Times New Roman" panose="02020603050405020304" charset="0"/>
                <a:sym typeface="+mn-ea"/>
              </a:rPr>
              <a:t>Adjusted R Square.</a:t>
            </a:r>
            <a:r>
              <a:rPr lang="en-GB" altLang="en-US" sz="2000">
                <a:latin typeface="Times New Roman" panose="02020603050405020304" charset="0"/>
                <a:cs typeface="Times New Roman" panose="02020603050405020304" charset="0"/>
                <a:sym typeface="+mn-ea"/>
              </a:rPr>
              <a:t> It is the R square adjusted for the number of independent variable in the model. You will want to use this value instead of R square for multiple regression analysis.</a:t>
            </a:r>
            <a:endParaRPr lang="en-GB" altLang="en-US" sz="2000">
              <a:latin typeface="Times New Roman" panose="02020603050405020304" charset="0"/>
              <a:cs typeface="Times New Roman" panose="02020603050405020304" charset="0"/>
            </a:endParaRPr>
          </a:p>
          <a:p>
            <a:pPr marL="0" indent="0">
              <a:buNone/>
            </a:pPr>
            <a:endParaRPr lang="en-GB" altLang="en-US" sz="2000" b="1">
              <a:latin typeface="Times New Roman" panose="02020603050405020304" charset="0"/>
              <a:cs typeface="Times New Roman" panose="02020603050405020304" charset="0"/>
              <a:sym typeface="+mn-ea"/>
            </a:endParaRPr>
          </a:p>
          <a:p>
            <a:pPr marL="0" indent="0">
              <a:buNone/>
            </a:pPr>
            <a:r>
              <a:rPr lang="en-GB" altLang="en-US" sz="2000" b="1">
                <a:latin typeface="Times New Roman" panose="02020603050405020304" charset="0"/>
                <a:cs typeface="Times New Roman" panose="02020603050405020304" charset="0"/>
                <a:sym typeface="+mn-ea"/>
              </a:rPr>
              <a:t>Standard Error</a:t>
            </a:r>
            <a:r>
              <a:rPr lang="en-GB" altLang="en-US" sz="2000">
                <a:latin typeface="Times New Roman" panose="02020603050405020304" charset="0"/>
                <a:cs typeface="Times New Roman" panose="02020603050405020304" charset="0"/>
                <a:sym typeface="+mn-ea"/>
              </a:rPr>
              <a:t>. It is another goodness-of-fit measure that shows the precision of your regression analysis - the smaller the number, the more certain you can be about your regression equation. While R2 represents the percentage of the dependent variables variance that is explained by the model, Standard Error is an absolute measure that shows the average distance that the data points fall from the regression line.</a:t>
            </a:r>
            <a:endParaRPr lang="en-GB" altLang="en-US" sz="2000">
              <a:latin typeface="Times New Roman" panose="02020603050405020304" charset="0"/>
              <a:cs typeface="Times New Roman" panose="02020603050405020304" charset="0"/>
            </a:endParaRPr>
          </a:p>
          <a:p>
            <a:pPr marL="0" indent="0">
              <a:buNone/>
            </a:pPr>
            <a:endParaRPr lang="en-GB" altLang="en-US" sz="2000" b="1">
              <a:latin typeface="Times New Roman" panose="02020603050405020304" charset="0"/>
              <a:cs typeface="Times New Roman" panose="02020603050405020304" charset="0"/>
              <a:sym typeface="+mn-ea"/>
            </a:endParaRPr>
          </a:p>
          <a:p>
            <a:pPr marL="0" indent="0">
              <a:buNone/>
            </a:pPr>
            <a:r>
              <a:rPr lang="en-GB" altLang="en-US" sz="2000" b="1">
                <a:latin typeface="Times New Roman" panose="02020603050405020304" charset="0"/>
                <a:cs typeface="Times New Roman" panose="02020603050405020304" charset="0"/>
                <a:sym typeface="+mn-ea"/>
              </a:rPr>
              <a:t>Observations.</a:t>
            </a:r>
            <a:r>
              <a:rPr lang="en-GB" altLang="en-US" sz="2000">
                <a:latin typeface="Times New Roman" panose="02020603050405020304" charset="0"/>
                <a:cs typeface="Times New Roman" panose="02020603050405020304" charset="0"/>
                <a:sym typeface="+mn-ea"/>
              </a:rPr>
              <a:t> It is simply the number of observations in your model.</a:t>
            </a:r>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33405" cy="4953000"/>
          </a:xfrm>
        </p:spPr>
        <p:txBody>
          <a:bodyPr/>
          <a:p>
            <a:r>
              <a:rPr lang="en-GB" altLang="en-US" sz="2000">
                <a:latin typeface="Times New Roman" panose="02020603050405020304" charset="0"/>
                <a:cs typeface="Times New Roman" panose="02020603050405020304" charset="0"/>
              </a:rPr>
              <a:t>For regression algorithms, three evaluation metrics are commonly used:</a:t>
            </a:r>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Mean Absolute Error (MAE) is the mean of the absolute value of the errors. It is calculated as:</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Mean Squared Error (MSE) is the mean of the squared errors and is calculated as:</a:t>
            </a:r>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a:p>
            <a:pPr marL="0" indent="0">
              <a:buNone/>
            </a:pPr>
            <a:r>
              <a:rPr lang="en-GB" altLang="en-US" sz="2000">
                <a:latin typeface="Times New Roman" panose="02020603050405020304" charset="0"/>
                <a:cs typeface="Times New Roman" panose="02020603050405020304" charset="0"/>
              </a:rPr>
              <a:t>Root Mean Squared Error (RMSE) is the square root of the mean of the squared errors:</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pPr marL="0" indent="0">
              <a:buNone/>
            </a:pPr>
            <a:endParaRPr lang="en-GB" alt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pic>
        <p:nvPicPr>
          <p:cNvPr id="7" name="Content Placeholder 6" descr="mae"/>
          <p:cNvPicPr>
            <a:picLocks noChangeAspect="1"/>
          </p:cNvPicPr>
          <p:nvPr>
            <p:ph sz="half" idx="2"/>
          </p:nvPr>
        </p:nvPicPr>
        <p:blipFill>
          <a:blip r:embed="rId1"/>
          <a:stretch>
            <a:fillRect/>
          </a:stretch>
        </p:blipFill>
        <p:spPr>
          <a:xfrm>
            <a:off x="3636645" y="2411730"/>
            <a:ext cx="1869440" cy="802005"/>
          </a:xfrm>
          <a:prstGeom prst="rect">
            <a:avLst/>
          </a:prstGeom>
        </p:spPr>
      </p:pic>
      <p:pic>
        <p:nvPicPr>
          <p:cNvPr id="10" name="Picture 9" descr="mse"/>
          <p:cNvPicPr>
            <a:picLocks noChangeAspect="1"/>
          </p:cNvPicPr>
          <p:nvPr/>
        </p:nvPicPr>
        <p:blipFill>
          <a:blip r:embed="rId2"/>
          <a:stretch>
            <a:fillRect/>
          </a:stretch>
        </p:blipFill>
        <p:spPr>
          <a:xfrm>
            <a:off x="3722370" y="3804920"/>
            <a:ext cx="1697990" cy="702310"/>
          </a:xfrm>
          <a:prstGeom prst="rect">
            <a:avLst/>
          </a:prstGeom>
        </p:spPr>
      </p:pic>
      <p:pic>
        <p:nvPicPr>
          <p:cNvPr id="11" name="Picture 10" descr="rmse"/>
          <p:cNvPicPr>
            <a:picLocks noChangeAspect="1"/>
          </p:cNvPicPr>
          <p:nvPr/>
        </p:nvPicPr>
        <p:blipFill>
          <a:blip r:embed="rId3"/>
          <a:stretch>
            <a:fillRect/>
          </a:stretch>
        </p:blipFill>
        <p:spPr>
          <a:xfrm>
            <a:off x="3722370" y="4956175"/>
            <a:ext cx="1986280" cy="8401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9425" y="464185"/>
            <a:ext cx="11102975" cy="5663565"/>
          </a:xfrm>
        </p:spPr>
        <p:txBody>
          <a:bodyPr/>
          <a:p>
            <a:pPr marL="0" indent="0">
              <a:buNone/>
            </a:pPr>
            <a:r>
              <a:rPr lang="en-US" sz="2000" b="1">
                <a:latin typeface="Times New Roman" panose="02020603050405020304" charset="0"/>
                <a:cs typeface="Times New Roman" panose="02020603050405020304" charset="0"/>
              </a:rPr>
              <a:t>Assumptions in Linear Regression</a:t>
            </a:r>
            <a:endParaRPr lang="en-US" sz="2000" b="1">
              <a:latin typeface="Times New Roman" panose="02020603050405020304" charset="0"/>
              <a:cs typeface="Times New Roman" panose="02020603050405020304" charset="0"/>
            </a:endParaRPr>
          </a:p>
          <a:p>
            <a:r>
              <a:rPr lang="en-US" sz="2000" u="sng">
                <a:latin typeface="Times New Roman" panose="02020603050405020304" charset="0"/>
                <a:cs typeface="Times New Roman" panose="02020603050405020304" charset="0"/>
              </a:rPr>
              <a:t>Linear Assumption.</a:t>
            </a:r>
            <a:r>
              <a:rPr lang="en-US" sz="2000">
                <a:latin typeface="Times New Roman" panose="02020603050405020304" charset="0"/>
                <a:cs typeface="Times New Roman" panose="02020603050405020304" charset="0"/>
              </a:rPr>
              <a:t> Linear regression assumes that the relationship between your input and output is linear. It does not support anything else. This may be obvious, but it is good to remember when you have a lot of attributes. You may need to transform data to make the relationship linear (e.g. log transform for an exponential relationship).</a:t>
            </a:r>
            <a:endParaRPr lang="en-US" sz="2000">
              <a:latin typeface="Times New Roman" panose="02020603050405020304" charset="0"/>
              <a:cs typeface="Times New Roman" panose="02020603050405020304" charset="0"/>
            </a:endParaRPr>
          </a:p>
          <a:p>
            <a:r>
              <a:rPr lang="en-US" sz="2000" u="sng">
                <a:latin typeface="Times New Roman" panose="02020603050405020304" charset="0"/>
                <a:cs typeface="Times New Roman" panose="02020603050405020304" charset="0"/>
              </a:rPr>
              <a:t>Remove Noise.</a:t>
            </a:r>
            <a:r>
              <a:rPr lang="en-US" sz="2000">
                <a:latin typeface="Times New Roman" panose="02020603050405020304" charset="0"/>
                <a:cs typeface="Times New Roman" panose="02020603050405020304" charset="0"/>
              </a:rPr>
              <a:t> Linear regression assumes that your input and output variables are not noisy. Consider using data cleaning operations that let you better expose and clarify the signal in your data. This is most important for the output variable and you want to remove outliers in the output variable (y) if possible.</a:t>
            </a:r>
            <a:endParaRPr lang="en-US" sz="2000">
              <a:latin typeface="Times New Roman" panose="02020603050405020304" charset="0"/>
              <a:cs typeface="Times New Roman" panose="02020603050405020304" charset="0"/>
            </a:endParaRPr>
          </a:p>
          <a:p>
            <a:r>
              <a:rPr lang="en-US" sz="2000" u="sng">
                <a:solidFill>
                  <a:schemeClr val="tx1"/>
                </a:solidFill>
                <a:latin typeface="Times New Roman" panose="02020603050405020304" charset="0"/>
                <a:cs typeface="Times New Roman" panose="02020603050405020304" charset="0"/>
              </a:rPr>
              <a:t>Remove Collinearity.</a:t>
            </a:r>
            <a:r>
              <a:rPr lang="en-US" sz="2000">
                <a:latin typeface="Times New Roman" panose="02020603050405020304" charset="0"/>
                <a:cs typeface="Times New Roman" panose="02020603050405020304" charset="0"/>
              </a:rPr>
              <a:t> Linear regression will over-fit your data when you have highly correlated input variables. Consider calculating pairwise correlations for your input data and removing the most correlated.</a:t>
            </a:r>
            <a:endParaRPr lang="en-US" sz="2000">
              <a:latin typeface="Times New Roman" panose="02020603050405020304" charset="0"/>
              <a:cs typeface="Times New Roman" panose="02020603050405020304" charset="0"/>
            </a:endParaRPr>
          </a:p>
          <a:p>
            <a:r>
              <a:rPr lang="en-US" sz="2000" u="sng">
                <a:latin typeface="Times New Roman" panose="02020603050405020304" charset="0"/>
                <a:cs typeface="Times New Roman" panose="02020603050405020304" charset="0"/>
              </a:rPr>
              <a:t>Gaussian Distributions.</a:t>
            </a:r>
            <a:r>
              <a:rPr lang="en-US" sz="2000">
                <a:latin typeface="Times New Roman" panose="02020603050405020304" charset="0"/>
                <a:cs typeface="Times New Roman" panose="02020603050405020304" charset="0"/>
              </a:rPr>
              <a:t> Linear regression will make more reliable predictions if your input and output variables have a Gaussian distribution. You may get some benefit using transforms (e.g. log or BoxCox) on you variables to make their distribution more Gaussian looking.</a:t>
            </a:r>
            <a:endParaRPr lang="en-US" sz="2000">
              <a:latin typeface="Times New Roman" panose="02020603050405020304" charset="0"/>
              <a:cs typeface="Times New Roman" panose="02020603050405020304" charset="0"/>
            </a:endParaRPr>
          </a:p>
          <a:p>
            <a:r>
              <a:rPr lang="en-US" sz="2000" u="sng">
                <a:latin typeface="Times New Roman" panose="02020603050405020304" charset="0"/>
                <a:cs typeface="Times New Roman" panose="02020603050405020304" charset="0"/>
              </a:rPr>
              <a:t>Rescale Inputs: </a:t>
            </a:r>
            <a:r>
              <a:rPr lang="en-US" sz="2000">
                <a:latin typeface="Times New Roman" panose="02020603050405020304" charset="0"/>
                <a:cs typeface="Times New Roman" panose="02020603050405020304" charset="0"/>
              </a:rPr>
              <a:t>Linear regression will often make more reliable predictions if you rescale input variables using standardization or normalization.</a:t>
            </a:r>
            <a:endParaRPr lang="en-US" sz="200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p>
            <a:fld id="{FDE934FF-F4E1-47C5-9CA5-30A81DDE2BE4}" type="datetime2">
              <a:rPr lang="en-US" smtClean="0"/>
            </a:fld>
            <a:endParaRPr lang="en-US"/>
          </a:p>
        </p:txBody>
      </p:sp>
      <p:sp>
        <p:nvSpPr>
          <p:cNvPr id="5" name="Footer Placeholder 4"/>
          <p:cNvSpPr>
            <a:spLocks noGrp="1"/>
          </p:cNvSpPr>
          <p:nvPr>
            <p:ph type="ftr" sz="quarter" idx="11"/>
          </p:nvPr>
        </p:nvSpPr>
        <p:spPr/>
        <p:txBody>
          <a:bodyPr/>
          <a:p>
            <a:r>
              <a:rPr lang="en-US"/>
              <a:t>Daniel Jadi - Data Scientist</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altLang="en-GB" sz="6600" b="1"/>
          </a:p>
          <a:p>
            <a:pPr marL="0" indent="0" algn="ctr">
              <a:buNone/>
            </a:pPr>
            <a:r>
              <a:rPr lang="en-US" altLang="en-GB" sz="6600" b="1"/>
              <a:t>Thank you</a:t>
            </a:r>
            <a:endParaRPr lang="en-US" altLang="en-GB" sz="6600" b="1"/>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5390</Words>
  <Application>WPS Presentation</Application>
  <PresentationFormat>Widescreen</PresentationFormat>
  <Paragraphs>103</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Times New Roman</vt:lpstr>
      <vt:lpstr>Microsoft YaHei</vt:lpstr>
      <vt:lpstr>Arial Unicode MS</vt:lpstr>
      <vt:lpstr>Calibri</vt:lpstr>
      <vt:lpstr>Gear Drives</vt:lpstr>
      <vt:lpstr> ML - Supervised Regression Models </vt:lpstr>
      <vt:lpstr>1. Linear Regression</vt:lpstr>
      <vt:lpstr>PowerPoint 演示文稿</vt:lpstr>
      <vt:lpstr>Interpret regression analysis output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_x000B_ML - Supervised Regression Models </dc:title>
  <dc:creator/>
  <cp:lastModifiedBy>Jadi Daniel</cp:lastModifiedBy>
  <cp:revision>8</cp:revision>
  <dcterms:created xsi:type="dcterms:W3CDTF">2020-03-08T05:09:00Z</dcterms:created>
  <dcterms:modified xsi:type="dcterms:W3CDTF">2022-08-20T14:21:14Z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2057-11.2.0.11156</vt:lpwstr>
  </property>
  <property fmtid="{D5CDD505-2E9C-101B-9397-08002B2CF9AE}" pid="3" name="ICV">
    <vt:lpwstr>D5DA472C14C34BB09C29680F2D1802C7</vt:lpwstr>
  </property>
</Properties>
</file>