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9"/>
  </p:notesMasterIdLst>
  <p:sldIdLst>
    <p:sldId id="256" r:id="rId2"/>
    <p:sldId id="257" r:id="rId3"/>
    <p:sldId id="258" r:id="rId4"/>
    <p:sldId id="259" r:id="rId5"/>
    <p:sldId id="260" r:id="rId6"/>
    <p:sldId id="261" r:id="rId7"/>
    <p:sldId id="302" r:id="rId8"/>
    <p:sldId id="303" r:id="rId9"/>
    <p:sldId id="262" r:id="rId10"/>
    <p:sldId id="305" r:id="rId11"/>
    <p:sldId id="307" r:id="rId12"/>
    <p:sldId id="310"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8" r:id="rId27"/>
    <p:sldId id="279" r:id="rId28"/>
    <p:sldId id="280" r:id="rId29"/>
    <p:sldId id="281" r:id="rId30"/>
    <p:sldId id="282" r:id="rId31"/>
    <p:sldId id="283" r:id="rId32"/>
    <p:sldId id="285" r:id="rId33"/>
    <p:sldId id="287" r:id="rId34"/>
    <p:sldId id="289" r:id="rId35"/>
    <p:sldId id="297" r:id="rId36"/>
    <p:sldId id="301" r:id="rId37"/>
    <p:sldId id="298" r:id="rId38"/>
    <p:sldId id="299" r:id="rId39"/>
    <p:sldId id="311" r:id="rId40"/>
    <p:sldId id="300" r:id="rId41"/>
    <p:sldId id="309" r:id="rId42"/>
    <p:sldId id="308" r:id="rId43"/>
    <p:sldId id="292" r:id="rId44"/>
    <p:sldId id="293" r:id="rId45"/>
    <p:sldId id="294" r:id="rId46"/>
    <p:sldId id="295" r:id="rId47"/>
    <p:sldId id="296" r:id="rId48"/>
  </p:sldIdLst>
  <p:sldSz cx="9144000" cy="6858000" type="screen4x3"/>
  <p:notesSz cx="6858000" cy="9144000"/>
  <p:embeddedFontLst>
    <p:embeddedFont>
      <p:font typeface="Lustria" panose="020B0604020202020204" charset="0"/>
      <p:regular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ogeswara venkata keerthi sai pathakamudi" initials="bp" lastIdx="1" clrIdx="0">
    <p:extLst>
      <p:ext uri="{19B8F6BF-5375-455C-9EA6-DF929625EA0E}">
        <p15:presenceInfo xmlns:p15="http://schemas.microsoft.com/office/powerpoint/2012/main" userId="f5ee27b1d4c5ed0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8BD022-ADC8-42E0-A77F-0C2282A8708B}">
  <a:tblStyle styleId="{F48BD022-ADC8-42E0-A77F-0C2282A8708B}"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5529" autoAdjust="0"/>
  </p:normalViewPr>
  <p:slideViewPr>
    <p:cSldViewPr snapToGrid="0">
      <p:cViewPr varScale="1">
        <p:scale>
          <a:sx n="63" d="100"/>
          <a:sy n="63" d="100"/>
        </p:scale>
        <p:origin x="58" y="59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ogeswara venkata keerthi sai pathakamudi" userId="f5ee27b1d4c5ed04" providerId="LiveId" clId="{D87A8693-5189-4056-8956-C8308E4A6B9E}"/>
    <pc:docChg chg="undo custSel addSld delSld modSld sldOrd">
      <pc:chgData name="bhogeswara venkata keerthi sai pathakamudi" userId="f5ee27b1d4c5ed04" providerId="LiveId" clId="{D87A8693-5189-4056-8956-C8308E4A6B9E}" dt="2024-04-19T01:05:40.776" v="2748" actId="20577"/>
      <pc:docMkLst>
        <pc:docMk/>
      </pc:docMkLst>
      <pc:sldChg chg="modSp mod">
        <pc:chgData name="bhogeswara venkata keerthi sai pathakamudi" userId="f5ee27b1d4c5ed04" providerId="LiveId" clId="{D87A8693-5189-4056-8956-C8308E4A6B9E}" dt="2024-04-18T17:02:03.188" v="836" actId="20577"/>
        <pc:sldMkLst>
          <pc:docMk/>
          <pc:sldMk cId="0" sldId="256"/>
        </pc:sldMkLst>
        <pc:spChg chg="mod">
          <ac:chgData name="bhogeswara venkata keerthi sai pathakamudi" userId="f5ee27b1d4c5ed04" providerId="LiveId" clId="{D87A8693-5189-4056-8956-C8308E4A6B9E}" dt="2024-04-18T17:02:03.188" v="836" actId="20577"/>
          <ac:spMkLst>
            <pc:docMk/>
            <pc:sldMk cId="0" sldId="256"/>
            <ac:spMk id="89" creationId="{00000000-0000-0000-0000-000000000000}"/>
          </ac:spMkLst>
        </pc:spChg>
        <pc:spChg chg="mod">
          <ac:chgData name="bhogeswara venkata keerthi sai pathakamudi" userId="f5ee27b1d4c5ed04" providerId="LiveId" clId="{D87A8693-5189-4056-8956-C8308E4A6B9E}" dt="2024-04-18T16:17:14.480" v="116" actId="20577"/>
          <ac:spMkLst>
            <pc:docMk/>
            <pc:sldMk cId="0" sldId="256"/>
            <ac:spMk id="92" creationId="{00000000-0000-0000-0000-000000000000}"/>
          </ac:spMkLst>
        </pc:spChg>
      </pc:sldChg>
      <pc:sldChg chg="addSp delSp modSp mod modClrScheme chgLayout">
        <pc:chgData name="bhogeswara venkata keerthi sai pathakamudi" userId="f5ee27b1d4c5ed04" providerId="LiveId" clId="{D87A8693-5189-4056-8956-C8308E4A6B9E}" dt="2024-04-19T00:39:37.638" v="1107" actId="255"/>
        <pc:sldMkLst>
          <pc:docMk/>
          <pc:sldMk cId="0" sldId="258"/>
        </pc:sldMkLst>
        <pc:spChg chg="add del mod ord">
          <ac:chgData name="bhogeswara venkata keerthi sai pathakamudi" userId="f5ee27b1d4c5ed04" providerId="LiveId" clId="{D87A8693-5189-4056-8956-C8308E4A6B9E}" dt="2024-04-19T00:38:35.663" v="1065" actId="700"/>
          <ac:spMkLst>
            <pc:docMk/>
            <pc:sldMk cId="0" sldId="258"/>
            <ac:spMk id="2" creationId="{81913732-3FD2-55E3-151E-726C6E404E37}"/>
          </ac:spMkLst>
        </pc:spChg>
        <pc:spChg chg="mod ord">
          <ac:chgData name="bhogeswara venkata keerthi sai pathakamudi" userId="f5ee27b1d4c5ed04" providerId="LiveId" clId="{D87A8693-5189-4056-8956-C8308E4A6B9E}" dt="2024-04-19T00:38:35.663" v="1065" actId="700"/>
          <ac:spMkLst>
            <pc:docMk/>
            <pc:sldMk cId="0" sldId="258"/>
            <ac:spMk id="108" creationId="{00000000-0000-0000-0000-000000000000}"/>
          </ac:spMkLst>
        </pc:spChg>
        <pc:spChg chg="mod ord">
          <ac:chgData name="bhogeswara venkata keerthi sai pathakamudi" userId="f5ee27b1d4c5ed04" providerId="LiveId" clId="{D87A8693-5189-4056-8956-C8308E4A6B9E}" dt="2024-04-19T00:39:37.638" v="1107" actId="255"/>
          <ac:spMkLst>
            <pc:docMk/>
            <pc:sldMk cId="0" sldId="258"/>
            <ac:spMk id="109" creationId="{00000000-0000-0000-0000-000000000000}"/>
          </ac:spMkLst>
        </pc:spChg>
        <pc:spChg chg="mod ord">
          <ac:chgData name="bhogeswara venkata keerthi sai pathakamudi" userId="f5ee27b1d4c5ed04" providerId="LiveId" clId="{D87A8693-5189-4056-8956-C8308E4A6B9E}" dt="2024-04-19T00:38:35.663" v="1065" actId="700"/>
          <ac:spMkLst>
            <pc:docMk/>
            <pc:sldMk cId="0" sldId="258"/>
            <ac:spMk id="110" creationId="{00000000-0000-0000-0000-000000000000}"/>
          </ac:spMkLst>
        </pc:spChg>
      </pc:sldChg>
      <pc:sldChg chg="modSp mod">
        <pc:chgData name="bhogeswara venkata keerthi sai pathakamudi" userId="f5ee27b1d4c5ed04" providerId="LiveId" clId="{D87A8693-5189-4056-8956-C8308E4A6B9E}" dt="2024-04-18T16:18:17.530" v="141" actId="12"/>
        <pc:sldMkLst>
          <pc:docMk/>
          <pc:sldMk cId="0" sldId="259"/>
        </pc:sldMkLst>
        <pc:spChg chg="mod">
          <ac:chgData name="bhogeswara venkata keerthi sai pathakamudi" userId="f5ee27b1d4c5ed04" providerId="LiveId" clId="{D87A8693-5189-4056-8956-C8308E4A6B9E}" dt="2024-04-18T16:18:17.530" v="141" actId="12"/>
          <ac:spMkLst>
            <pc:docMk/>
            <pc:sldMk cId="0" sldId="259"/>
            <ac:spMk id="116" creationId="{00000000-0000-0000-0000-000000000000}"/>
          </ac:spMkLst>
        </pc:spChg>
      </pc:sldChg>
      <pc:sldChg chg="modSp mod">
        <pc:chgData name="bhogeswara venkata keerthi sai pathakamudi" userId="f5ee27b1d4c5ed04" providerId="LiveId" clId="{D87A8693-5189-4056-8956-C8308E4A6B9E}" dt="2024-04-18T16:18:56.942" v="142" actId="20577"/>
        <pc:sldMkLst>
          <pc:docMk/>
          <pc:sldMk cId="0" sldId="261"/>
        </pc:sldMkLst>
        <pc:spChg chg="mod">
          <ac:chgData name="bhogeswara venkata keerthi sai pathakamudi" userId="f5ee27b1d4c5ed04" providerId="LiveId" clId="{D87A8693-5189-4056-8956-C8308E4A6B9E}" dt="2024-04-18T16:18:56.942" v="142" actId="20577"/>
          <ac:spMkLst>
            <pc:docMk/>
            <pc:sldMk cId="0" sldId="261"/>
            <ac:spMk id="130" creationId="{00000000-0000-0000-0000-000000000000}"/>
          </ac:spMkLst>
        </pc:spChg>
      </pc:sldChg>
      <pc:sldChg chg="addSp delSp modSp mod ord">
        <pc:chgData name="bhogeswara venkata keerthi sai pathakamudi" userId="f5ee27b1d4c5ed04" providerId="LiveId" clId="{D87A8693-5189-4056-8956-C8308E4A6B9E}" dt="2024-04-19T00:53:57.857" v="1997" actId="255"/>
        <pc:sldMkLst>
          <pc:docMk/>
          <pc:sldMk cId="0" sldId="262"/>
        </pc:sldMkLst>
        <pc:spChg chg="add mod">
          <ac:chgData name="bhogeswara venkata keerthi sai pathakamudi" userId="f5ee27b1d4c5ed04" providerId="LiveId" clId="{D87A8693-5189-4056-8956-C8308E4A6B9E}" dt="2024-04-19T00:53:57.857" v="1997" actId="255"/>
          <ac:spMkLst>
            <pc:docMk/>
            <pc:sldMk cId="0" sldId="262"/>
            <ac:spMk id="3" creationId="{D294474C-0007-1D47-3CC0-BD041E69F56E}"/>
          </ac:spMkLst>
        </pc:spChg>
        <pc:spChg chg="mod">
          <ac:chgData name="bhogeswara venkata keerthi sai pathakamudi" userId="f5ee27b1d4c5ed04" providerId="LiveId" clId="{D87A8693-5189-4056-8956-C8308E4A6B9E}" dt="2024-04-18T16:25:33.469" v="350" actId="20577"/>
          <ac:spMkLst>
            <pc:docMk/>
            <pc:sldMk cId="0" sldId="262"/>
            <ac:spMk id="136" creationId="{00000000-0000-0000-0000-000000000000}"/>
          </ac:spMkLst>
        </pc:spChg>
        <pc:spChg chg="mod">
          <ac:chgData name="bhogeswara venkata keerthi sai pathakamudi" userId="f5ee27b1d4c5ed04" providerId="LiveId" clId="{D87A8693-5189-4056-8956-C8308E4A6B9E}" dt="2024-04-19T00:53:06.712" v="1918"/>
          <ac:spMkLst>
            <pc:docMk/>
            <pc:sldMk cId="0" sldId="262"/>
            <ac:spMk id="137" creationId="{00000000-0000-0000-0000-000000000000}"/>
          </ac:spMkLst>
        </pc:spChg>
        <pc:picChg chg="add del">
          <ac:chgData name="bhogeswara venkata keerthi sai pathakamudi" userId="f5ee27b1d4c5ed04" providerId="LiveId" clId="{D87A8693-5189-4056-8956-C8308E4A6B9E}" dt="2024-04-18T16:27:35.570" v="352" actId="21"/>
          <ac:picMkLst>
            <pc:docMk/>
            <pc:sldMk cId="0" sldId="262"/>
            <ac:picMk id="3" creationId="{E9FD55F6-A7B2-63EB-7347-CFB1E067B648}"/>
          </ac:picMkLst>
        </pc:picChg>
        <pc:picChg chg="add mod">
          <ac:chgData name="bhogeswara venkata keerthi sai pathakamudi" userId="f5ee27b1d4c5ed04" providerId="LiveId" clId="{D87A8693-5189-4056-8956-C8308E4A6B9E}" dt="2024-04-19T00:53:15.913" v="1921" actId="1076"/>
          <ac:picMkLst>
            <pc:docMk/>
            <pc:sldMk cId="0" sldId="262"/>
            <ac:picMk id="5" creationId="{AFC12D76-10A5-D106-B458-A3D4CE4894F8}"/>
          </ac:picMkLst>
        </pc:picChg>
        <pc:picChg chg="add del mod">
          <ac:chgData name="bhogeswara venkata keerthi sai pathakamudi" userId="f5ee27b1d4c5ed04" providerId="LiveId" clId="{D87A8693-5189-4056-8956-C8308E4A6B9E}" dt="2024-04-18T16:28:28.342" v="363" actId="21"/>
          <ac:picMkLst>
            <pc:docMk/>
            <pc:sldMk cId="0" sldId="262"/>
            <ac:picMk id="7" creationId="{F818476B-0CC6-0195-89A1-BF7A09C6AA31}"/>
          </ac:picMkLst>
        </pc:picChg>
        <pc:picChg chg="add del mod">
          <ac:chgData name="bhogeswara venkata keerthi sai pathakamudi" userId="f5ee27b1d4c5ed04" providerId="LiveId" clId="{D87A8693-5189-4056-8956-C8308E4A6B9E}" dt="2024-04-18T16:28:21.198" v="361" actId="21"/>
          <ac:picMkLst>
            <pc:docMk/>
            <pc:sldMk cId="0" sldId="262"/>
            <ac:picMk id="9" creationId="{84E032DD-2BF7-63FC-8F27-C57A3AB8DCBC}"/>
          </ac:picMkLst>
        </pc:picChg>
        <pc:picChg chg="add del mod">
          <ac:chgData name="bhogeswara venkata keerthi sai pathakamudi" userId="f5ee27b1d4c5ed04" providerId="LiveId" clId="{D87A8693-5189-4056-8956-C8308E4A6B9E}" dt="2024-04-18T16:28:15.171" v="358" actId="21"/>
          <ac:picMkLst>
            <pc:docMk/>
            <pc:sldMk cId="0" sldId="262"/>
            <ac:picMk id="11" creationId="{C259C391-F2D5-E048-0D86-39D580F39D70}"/>
          </ac:picMkLst>
        </pc:picChg>
        <pc:picChg chg="add del mod">
          <ac:chgData name="bhogeswara venkata keerthi sai pathakamudi" userId="f5ee27b1d4c5ed04" providerId="LiveId" clId="{D87A8693-5189-4056-8956-C8308E4A6B9E}" dt="2024-04-18T16:28:06.844" v="355" actId="21"/>
          <ac:picMkLst>
            <pc:docMk/>
            <pc:sldMk cId="0" sldId="262"/>
            <ac:picMk id="13" creationId="{7A597E0D-2408-F9F3-C78F-2F4BF1A01887}"/>
          </ac:picMkLst>
        </pc:picChg>
      </pc:sldChg>
      <pc:sldChg chg="modSp mod">
        <pc:chgData name="bhogeswara venkata keerthi sai pathakamudi" userId="f5ee27b1d4c5ed04" providerId="LiveId" clId="{D87A8693-5189-4056-8956-C8308E4A6B9E}" dt="2024-04-18T16:40:24.542" v="599" actId="20577"/>
        <pc:sldMkLst>
          <pc:docMk/>
          <pc:sldMk cId="0" sldId="263"/>
        </pc:sldMkLst>
        <pc:spChg chg="mod">
          <ac:chgData name="bhogeswara venkata keerthi sai pathakamudi" userId="f5ee27b1d4c5ed04" providerId="LiveId" clId="{D87A8693-5189-4056-8956-C8308E4A6B9E}" dt="2024-04-18T16:40:24.542" v="599" actId="20577"/>
          <ac:spMkLst>
            <pc:docMk/>
            <pc:sldMk cId="0" sldId="263"/>
            <ac:spMk id="143" creationId="{00000000-0000-0000-0000-000000000000}"/>
          </ac:spMkLst>
        </pc:spChg>
      </pc:sldChg>
      <pc:sldChg chg="modSp mod">
        <pc:chgData name="bhogeswara venkata keerthi sai pathakamudi" userId="f5ee27b1d4c5ed04" providerId="LiveId" clId="{D87A8693-5189-4056-8956-C8308E4A6B9E}" dt="2024-04-18T16:40:28.511" v="601" actId="20577"/>
        <pc:sldMkLst>
          <pc:docMk/>
          <pc:sldMk cId="0" sldId="264"/>
        </pc:sldMkLst>
        <pc:spChg chg="mod">
          <ac:chgData name="bhogeswara venkata keerthi sai pathakamudi" userId="f5ee27b1d4c5ed04" providerId="LiveId" clId="{D87A8693-5189-4056-8956-C8308E4A6B9E}" dt="2024-04-18T16:40:28.511" v="601" actId="20577"/>
          <ac:spMkLst>
            <pc:docMk/>
            <pc:sldMk cId="0" sldId="264"/>
            <ac:spMk id="150" creationId="{00000000-0000-0000-0000-000000000000}"/>
          </ac:spMkLst>
        </pc:spChg>
      </pc:sldChg>
      <pc:sldChg chg="modSp mod">
        <pc:chgData name="bhogeswara venkata keerthi sai pathakamudi" userId="f5ee27b1d4c5ed04" providerId="LiveId" clId="{D87A8693-5189-4056-8956-C8308E4A6B9E}" dt="2024-04-18T16:40:31.558" v="603" actId="20577"/>
        <pc:sldMkLst>
          <pc:docMk/>
          <pc:sldMk cId="0" sldId="265"/>
        </pc:sldMkLst>
        <pc:spChg chg="mod">
          <ac:chgData name="bhogeswara venkata keerthi sai pathakamudi" userId="f5ee27b1d4c5ed04" providerId="LiveId" clId="{D87A8693-5189-4056-8956-C8308E4A6B9E}" dt="2024-04-18T16:40:31.558" v="603" actId="20577"/>
          <ac:spMkLst>
            <pc:docMk/>
            <pc:sldMk cId="0" sldId="265"/>
            <ac:spMk id="157" creationId="{00000000-0000-0000-0000-000000000000}"/>
          </ac:spMkLst>
        </pc:spChg>
      </pc:sldChg>
      <pc:sldChg chg="modSp mod">
        <pc:chgData name="bhogeswara venkata keerthi sai pathakamudi" userId="f5ee27b1d4c5ed04" providerId="LiveId" clId="{D87A8693-5189-4056-8956-C8308E4A6B9E}" dt="2024-04-18T16:40:34.563" v="605" actId="20577"/>
        <pc:sldMkLst>
          <pc:docMk/>
          <pc:sldMk cId="0" sldId="266"/>
        </pc:sldMkLst>
        <pc:spChg chg="mod">
          <ac:chgData name="bhogeswara venkata keerthi sai pathakamudi" userId="f5ee27b1d4c5ed04" providerId="LiveId" clId="{D87A8693-5189-4056-8956-C8308E4A6B9E}" dt="2024-04-18T16:40:34.563" v="605" actId="20577"/>
          <ac:spMkLst>
            <pc:docMk/>
            <pc:sldMk cId="0" sldId="266"/>
            <ac:spMk id="164" creationId="{00000000-0000-0000-0000-000000000000}"/>
          </ac:spMkLst>
        </pc:spChg>
      </pc:sldChg>
      <pc:sldChg chg="modSp mod">
        <pc:chgData name="bhogeswara venkata keerthi sai pathakamudi" userId="f5ee27b1d4c5ed04" providerId="LiveId" clId="{D87A8693-5189-4056-8956-C8308E4A6B9E}" dt="2024-04-18T16:40:37.283" v="607" actId="20577"/>
        <pc:sldMkLst>
          <pc:docMk/>
          <pc:sldMk cId="0" sldId="267"/>
        </pc:sldMkLst>
        <pc:spChg chg="mod">
          <ac:chgData name="bhogeswara venkata keerthi sai pathakamudi" userId="f5ee27b1d4c5ed04" providerId="LiveId" clId="{D87A8693-5189-4056-8956-C8308E4A6B9E}" dt="2024-04-18T16:40:37.283" v="607" actId="20577"/>
          <ac:spMkLst>
            <pc:docMk/>
            <pc:sldMk cId="0" sldId="267"/>
            <ac:spMk id="171" creationId="{00000000-0000-0000-0000-000000000000}"/>
          </ac:spMkLst>
        </pc:spChg>
      </pc:sldChg>
      <pc:sldChg chg="modSp mod">
        <pc:chgData name="bhogeswara venkata keerthi sai pathakamudi" userId="f5ee27b1d4c5ed04" providerId="LiveId" clId="{D87A8693-5189-4056-8956-C8308E4A6B9E}" dt="2024-04-18T16:40:42.078" v="609" actId="20577"/>
        <pc:sldMkLst>
          <pc:docMk/>
          <pc:sldMk cId="0" sldId="268"/>
        </pc:sldMkLst>
        <pc:spChg chg="mod">
          <ac:chgData name="bhogeswara venkata keerthi sai pathakamudi" userId="f5ee27b1d4c5ed04" providerId="LiveId" clId="{D87A8693-5189-4056-8956-C8308E4A6B9E}" dt="2024-04-18T16:40:42.078" v="609" actId="20577"/>
          <ac:spMkLst>
            <pc:docMk/>
            <pc:sldMk cId="0" sldId="268"/>
            <ac:spMk id="178" creationId="{00000000-0000-0000-0000-000000000000}"/>
          </ac:spMkLst>
        </pc:spChg>
      </pc:sldChg>
      <pc:sldChg chg="modSp mod">
        <pc:chgData name="bhogeswara venkata keerthi sai pathakamudi" userId="f5ee27b1d4c5ed04" providerId="LiveId" clId="{D87A8693-5189-4056-8956-C8308E4A6B9E}" dt="2024-04-18T16:40:46.089" v="611" actId="20577"/>
        <pc:sldMkLst>
          <pc:docMk/>
          <pc:sldMk cId="0" sldId="269"/>
        </pc:sldMkLst>
        <pc:spChg chg="mod">
          <ac:chgData name="bhogeswara venkata keerthi sai pathakamudi" userId="f5ee27b1d4c5ed04" providerId="LiveId" clId="{D87A8693-5189-4056-8956-C8308E4A6B9E}" dt="2024-04-18T16:40:46.089" v="611" actId="20577"/>
          <ac:spMkLst>
            <pc:docMk/>
            <pc:sldMk cId="0" sldId="269"/>
            <ac:spMk id="185" creationId="{00000000-0000-0000-0000-000000000000}"/>
          </ac:spMkLst>
        </pc:spChg>
      </pc:sldChg>
      <pc:sldChg chg="modSp mod">
        <pc:chgData name="bhogeswara venkata keerthi sai pathakamudi" userId="f5ee27b1d4c5ed04" providerId="LiveId" clId="{D87A8693-5189-4056-8956-C8308E4A6B9E}" dt="2024-04-18T16:40:49.802" v="613" actId="20577"/>
        <pc:sldMkLst>
          <pc:docMk/>
          <pc:sldMk cId="0" sldId="270"/>
        </pc:sldMkLst>
        <pc:spChg chg="mod">
          <ac:chgData name="bhogeswara venkata keerthi sai pathakamudi" userId="f5ee27b1d4c5ed04" providerId="LiveId" clId="{D87A8693-5189-4056-8956-C8308E4A6B9E}" dt="2024-04-18T16:40:49.802" v="613" actId="20577"/>
          <ac:spMkLst>
            <pc:docMk/>
            <pc:sldMk cId="0" sldId="270"/>
            <ac:spMk id="193" creationId="{00000000-0000-0000-0000-000000000000}"/>
          </ac:spMkLst>
        </pc:spChg>
      </pc:sldChg>
      <pc:sldChg chg="modSp mod">
        <pc:chgData name="bhogeswara venkata keerthi sai pathakamudi" userId="f5ee27b1d4c5ed04" providerId="LiveId" clId="{D87A8693-5189-4056-8956-C8308E4A6B9E}" dt="2024-04-18T16:40:52.949" v="615" actId="20577"/>
        <pc:sldMkLst>
          <pc:docMk/>
          <pc:sldMk cId="0" sldId="271"/>
        </pc:sldMkLst>
        <pc:spChg chg="mod">
          <ac:chgData name="bhogeswara venkata keerthi sai pathakamudi" userId="f5ee27b1d4c5ed04" providerId="LiveId" clId="{D87A8693-5189-4056-8956-C8308E4A6B9E}" dt="2024-04-18T16:40:52.949" v="615" actId="20577"/>
          <ac:spMkLst>
            <pc:docMk/>
            <pc:sldMk cId="0" sldId="271"/>
            <ac:spMk id="200" creationId="{00000000-0000-0000-0000-000000000000}"/>
          </ac:spMkLst>
        </pc:spChg>
      </pc:sldChg>
      <pc:sldChg chg="modSp mod">
        <pc:chgData name="bhogeswara venkata keerthi sai pathakamudi" userId="f5ee27b1d4c5ed04" providerId="LiveId" clId="{D87A8693-5189-4056-8956-C8308E4A6B9E}" dt="2024-04-18T16:40:56.252" v="617" actId="20577"/>
        <pc:sldMkLst>
          <pc:docMk/>
          <pc:sldMk cId="0" sldId="272"/>
        </pc:sldMkLst>
        <pc:spChg chg="mod">
          <ac:chgData name="bhogeswara venkata keerthi sai pathakamudi" userId="f5ee27b1d4c5ed04" providerId="LiveId" clId="{D87A8693-5189-4056-8956-C8308E4A6B9E}" dt="2024-04-18T16:40:56.252" v="617" actId="20577"/>
          <ac:spMkLst>
            <pc:docMk/>
            <pc:sldMk cId="0" sldId="272"/>
            <ac:spMk id="208" creationId="{00000000-0000-0000-0000-000000000000}"/>
          </ac:spMkLst>
        </pc:spChg>
      </pc:sldChg>
      <pc:sldChg chg="modSp mod">
        <pc:chgData name="bhogeswara venkata keerthi sai pathakamudi" userId="f5ee27b1d4c5ed04" providerId="LiveId" clId="{D87A8693-5189-4056-8956-C8308E4A6B9E}" dt="2024-04-18T16:40:59.549" v="619" actId="20577"/>
        <pc:sldMkLst>
          <pc:docMk/>
          <pc:sldMk cId="0" sldId="273"/>
        </pc:sldMkLst>
        <pc:spChg chg="mod">
          <ac:chgData name="bhogeswara venkata keerthi sai pathakamudi" userId="f5ee27b1d4c5ed04" providerId="LiveId" clId="{D87A8693-5189-4056-8956-C8308E4A6B9E}" dt="2024-04-18T16:40:59.549" v="619" actId="20577"/>
          <ac:spMkLst>
            <pc:docMk/>
            <pc:sldMk cId="0" sldId="273"/>
            <ac:spMk id="216" creationId="{00000000-0000-0000-0000-000000000000}"/>
          </ac:spMkLst>
        </pc:spChg>
      </pc:sldChg>
      <pc:sldChg chg="modSp mod">
        <pc:chgData name="bhogeswara venkata keerthi sai pathakamudi" userId="f5ee27b1d4c5ed04" providerId="LiveId" clId="{D87A8693-5189-4056-8956-C8308E4A6B9E}" dt="2024-04-18T16:41:03.948" v="621" actId="20577"/>
        <pc:sldMkLst>
          <pc:docMk/>
          <pc:sldMk cId="0" sldId="274"/>
        </pc:sldMkLst>
        <pc:spChg chg="mod">
          <ac:chgData name="bhogeswara venkata keerthi sai pathakamudi" userId="f5ee27b1d4c5ed04" providerId="LiveId" clId="{D87A8693-5189-4056-8956-C8308E4A6B9E}" dt="2024-04-18T16:41:03.948" v="621" actId="20577"/>
          <ac:spMkLst>
            <pc:docMk/>
            <pc:sldMk cId="0" sldId="274"/>
            <ac:spMk id="225" creationId="{00000000-0000-0000-0000-000000000000}"/>
          </ac:spMkLst>
        </pc:spChg>
      </pc:sldChg>
      <pc:sldChg chg="modSp mod">
        <pc:chgData name="bhogeswara venkata keerthi sai pathakamudi" userId="f5ee27b1d4c5ed04" providerId="LiveId" clId="{D87A8693-5189-4056-8956-C8308E4A6B9E}" dt="2024-04-18T16:41:08.084" v="623" actId="20577"/>
        <pc:sldMkLst>
          <pc:docMk/>
          <pc:sldMk cId="0" sldId="275"/>
        </pc:sldMkLst>
        <pc:spChg chg="mod">
          <ac:chgData name="bhogeswara venkata keerthi sai pathakamudi" userId="f5ee27b1d4c5ed04" providerId="LiveId" clId="{D87A8693-5189-4056-8956-C8308E4A6B9E}" dt="2024-04-18T16:41:08.084" v="623" actId="20577"/>
          <ac:spMkLst>
            <pc:docMk/>
            <pc:sldMk cId="0" sldId="275"/>
            <ac:spMk id="233" creationId="{00000000-0000-0000-0000-000000000000}"/>
          </ac:spMkLst>
        </pc:spChg>
      </pc:sldChg>
      <pc:sldChg chg="modSp del mod">
        <pc:chgData name="bhogeswara venkata keerthi sai pathakamudi" userId="f5ee27b1d4c5ed04" providerId="LiveId" clId="{D87A8693-5189-4056-8956-C8308E4A6B9E}" dt="2024-04-18T16:41:34.484" v="626" actId="2696"/>
        <pc:sldMkLst>
          <pc:docMk/>
          <pc:sldMk cId="0" sldId="276"/>
        </pc:sldMkLst>
        <pc:spChg chg="mod">
          <ac:chgData name="bhogeswara venkata keerthi sai pathakamudi" userId="f5ee27b1d4c5ed04" providerId="LiveId" clId="{D87A8693-5189-4056-8956-C8308E4A6B9E}" dt="2024-04-18T16:41:15.092" v="624" actId="20577"/>
          <ac:spMkLst>
            <pc:docMk/>
            <pc:sldMk cId="0" sldId="276"/>
            <ac:spMk id="240" creationId="{00000000-0000-0000-0000-000000000000}"/>
          </ac:spMkLst>
        </pc:spChg>
        <pc:spChg chg="mod">
          <ac:chgData name="bhogeswara venkata keerthi sai pathakamudi" userId="f5ee27b1d4c5ed04" providerId="LiveId" clId="{D87A8693-5189-4056-8956-C8308E4A6B9E}" dt="2024-04-18T16:22:16.668" v="146" actId="21"/>
          <ac:spMkLst>
            <pc:docMk/>
            <pc:sldMk cId="0" sldId="276"/>
            <ac:spMk id="241" creationId="{00000000-0000-0000-0000-000000000000}"/>
          </ac:spMkLst>
        </pc:spChg>
      </pc:sldChg>
      <pc:sldChg chg="del">
        <pc:chgData name="bhogeswara venkata keerthi sai pathakamudi" userId="f5ee27b1d4c5ed04" providerId="LiveId" clId="{D87A8693-5189-4056-8956-C8308E4A6B9E}" dt="2024-04-18T16:41:24.993" v="625" actId="2696"/>
        <pc:sldMkLst>
          <pc:docMk/>
          <pc:sldMk cId="0" sldId="277"/>
        </pc:sldMkLst>
      </pc:sldChg>
      <pc:sldChg chg="modSp mod">
        <pc:chgData name="bhogeswara venkata keerthi sai pathakamudi" userId="f5ee27b1d4c5ed04" providerId="LiveId" clId="{D87A8693-5189-4056-8956-C8308E4A6B9E}" dt="2024-04-19T00:55:30.912" v="2113" actId="20577"/>
        <pc:sldMkLst>
          <pc:docMk/>
          <pc:sldMk cId="0" sldId="278"/>
        </pc:sldMkLst>
        <pc:spChg chg="mod">
          <ac:chgData name="bhogeswara venkata keerthi sai pathakamudi" userId="f5ee27b1d4c5ed04" providerId="LiveId" clId="{D87A8693-5189-4056-8956-C8308E4A6B9E}" dt="2024-04-19T00:55:30.912" v="2113" actId="20577"/>
          <ac:spMkLst>
            <pc:docMk/>
            <pc:sldMk cId="0" sldId="278"/>
            <ac:spMk id="255" creationId="{00000000-0000-0000-0000-000000000000}"/>
          </ac:spMkLst>
        </pc:spChg>
      </pc:sldChg>
      <pc:sldChg chg="addSp modSp mod">
        <pc:chgData name="bhogeswara venkata keerthi sai pathakamudi" userId="f5ee27b1d4c5ed04" providerId="LiveId" clId="{D87A8693-5189-4056-8956-C8308E4A6B9E}" dt="2024-04-19T00:59:30.505" v="2299" actId="1076"/>
        <pc:sldMkLst>
          <pc:docMk/>
          <pc:sldMk cId="0" sldId="279"/>
        </pc:sldMkLst>
        <pc:spChg chg="add mod">
          <ac:chgData name="bhogeswara venkata keerthi sai pathakamudi" userId="f5ee27b1d4c5ed04" providerId="LiveId" clId="{D87A8693-5189-4056-8956-C8308E4A6B9E}" dt="2024-04-19T00:56:26.047" v="2184" actId="1076"/>
          <ac:spMkLst>
            <pc:docMk/>
            <pc:sldMk cId="0" sldId="279"/>
            <ac:spMk id="4" creationId="{1087B39E-AE3C-B93C-4BCC-31853112B986}"/>
          </ac:spMkLst>
        </pc:spChg>
        <pc:picChg chg="mod">
          <ac:chgData name="bhogeswara venkata keerthi sai pathakamudi" userId="f5ee27b1d4c5ed04" providerId="LiveId" clId="{D87A8693-5189-4056-8956-C8308E4A6B9E}" dt="2024-04-19T00:59:30.505" v="2299" actId="1076"/>
          <ac:picMkLst>
            <pc:docMk/>
            <pc:sldMk cId="0" sldId="279"/>
            <ac:picMk id="3" creationId="{96FFA937-223A-D531-0A44-B37A01F2B1D4}"/>
          </ac:picMkLst>
        </pc:picChg>
      </pc:sldChg>
      <pc:sldChg chg="addSp delSp modSp mod">
        <pc:chgData name="bhogeswara venkata keerthi sai pathakamudi" userId="f5ee27b1d4c5ed04" providerId="LiveId" clId="{D87A8693-5189-4056-8956-C8308E4A6B9E}" dt="2024-04-19T01:00:46.453" v="2333" actId="1076"/>
        <pc:sldMkLst>
          <pc:docMk/>
          <pc:sldMk cId="0" sldId="280"/>
        </pc:sldMkLst>
        <pc:spChg chg="add mod">
          <ac:chgData name="bhogeswara venkata keerthi sai pathakamudi" userId="f5ee27b1d4c5ed04" providerId="LiveId" clId="{D87A8693-5189-4056-8956-C8308E4A6B9E}" dt="2024-04-19T01:00:46.453" v="2333" actId="1076"/>
          <ac:spMkLst>
            <pc:docMk/>
            <pc:sldMk cId="0" sldId="280"/>
            <ac:spMk id="4" creationId="{0C5BD148-8D25-2CD8-7C9F-9FB1B4E59377}"/>
          </ac:spMkLst>
        </pc:spChg>
        <pc:spChg chg="mod">
          <ac:chgData name="bhogeswara venkata keerthi sai pathakamudi" userId="f5ee27b1d4c5ed04" providerId="LiveId" clId="{D87A8693-5189-4056-8956-C8308E4A6B9E}" dt="2024-04-19T00:57:37.144" v="2210"/>
          <ac:spMkLst>
            <pc:docMk/>
            <pc:sldMk cId="0" sldId="280"/>
            <ac:spMk id="272" creationId="{00000000-0000-0000-0000-000000000000}"/>
          </ac:spMkLst>
        </pc:spChg>
        <pc:spChg chg="del mod">
          <ac:chgData name="bhogeswara venkata keerthi sai pathakamudi" userId="f5ee27b1d4c5ed04" providerId="LiveId" clId="{D87A8693-5189-4056-8956-C8308E4A6B9E}" dt="2024-04-19T00:58:36.870" v="2269"/>
          <ac:spMkLst>
            <pc:docMk/>
            <pc:sldMk cId="0" sldId="280"/>
            <ac:spMk id="275" creationId="{00000000-0000-0000-0000-000000000000}"/>
          </ac:spMkLst>
        </pc:spChg>
      </pc:sldChg>
      <pc:sldChg chg="addSp delSp modSp mod">
        <pc:chgData name="bhogeswara venkata keerthi sai pathakamudi" userId="f5ee27b1d4c5ed04" providerId="LiveId" clId="{D87A8693-5189-4056-8956-C8308E4A6B9E}" dt="2024-04-19T00:59:24.026" v="2296" actId="20577"/>
        <pc:sldMkLst>
          <pc:docMk/>
          <pc:sldMk cId="0" sldId="281"/>
        </pc:sldMkLst>
        <pc:spChg chg="add mod">
          <ac:chgData name="bhogeswara venkata keerthi sai pathakamudi" userId="f5ee27b1d4c5ed04" providerId="LiveId" clId="{D87A8693-5189-4056-8956-C8308E4A6B9E}" dt="2024-04-19T00:59:24.026" v="2296" actId="20577"/>
          <ac:spMkLst>
            <pc:docMk/>
            <pc:sldMk cId="0" sldId="281"/>
            <ac:spMk id="3" creationId="{36B6A0BB-D01A-A43B-AC5E-44EFE82687F4}"/>
          </ac:spMkLst>
        </pc:spChg>
        <pc:spChg chg="del mod">
          <ac:chgData name="bhogeswara venkata keerthi sai pathakamudi" userId="f5ee27b1d4c5ed04" providerId="LiveId" clId="{D87A8693-5189-4056-8956-C8308E4A6B9E}" dt="2024-04-19T00:58:56.670" v="2288" actId="21"/>
          <ac:spMkLst>
            <pc:docMk/>
            <pc:sldMk cId="0" sldId="281"/>
            <ac:spMk id="284" creationId="{00000000-0000-0000-0000-000000000000}"/>
          </ac:spMkLst>
        </pc:spChg>
        <pc:picChg chg="mod">
          <ac:chgData name="bhogeswara venkata keerthi sai pathakamudi" userId="f5ee27b1d4c5ed04" providerId="LiveId" clId="{D87A8693-5189-4056-8956-C8308E4A6B9E}" dt="2024-04-19T00:59:04.901" v="2291" actId="1076"/>
          <ac:picMkLst>
            <pc:docMk/>
            <pc:sldMk cId="0" sldId="281"/>
            <ac:picMk id="4" creationId="{3707ECED-6CD5-6ECD-E2E0-A96B02A797AB}"/>
          </ac:picMkLst>
        </pc:picChg>
      </pc:sldChg>
      <pc:sldChg chg="modSp mod">
        <pc:chgData name="bhogeswara venkata keerthi sai pathakamudi" userId="f5ee27b1d4c5ed04" providerId="LiveId" clId="{D87A8693-5189-4056-8956-C8308E4A6B9E}" dt="2024-04-18T16:42:00.442" v="627" actId="2711"/>
        <pc:sldMkLst>
          <pc:docMk/>
          <pc:sldMk cId="0" sldId="282"/>
        </pc:sldMkLst>
        <pc:spChg chg="mod">
          <ac:chgData name="bhogeswara venkata keerthi sai pathakamudi" userId="f5ee27b1d4c5ed04" providerId="LiveId" clId="{D87A8693-5189-4056-8956-C8308E4A6B9E}" dt="2024-04-18T16:42:00.442" v="627" actId="2711"/>
          <ac:spMkLst>
            <pc:docMk/>
            <pc:sldMk cId="0" sldId="282"/>
            <ac:spMk id="290" creationId="{00000000-0000-0000-0000-000000000000}"/>
          </ac:spMkLst>
        </pc:spChg>
      </pc:sldChg>
      <pc:sldChg chg="addSp modSp mod">
        <pc:chgData name="bhogeswara venkata keerthi sai pathakamudi" userId="f5ee27b1d4c5ed04" providerId="LiveId" clId="{D87A8693-5189-4056-8956-C8308E4A6B9E}" dt="2024-04-19T01:00:51.072" v="2335" actId="20577"/>
        <pc:sldMkLst>
          <pc:docMk/>
          <pc:sldMk cId="0" sldId="285"/>
        </pc:sldMkLst>
        <pc:spChg chg="add mod">
          <ac:chgData name="bhogeswara venkata keerthi sai pathakamudi" userId="f5ee27b1d4c5ed04" providerId="LiveId" clId="{D87A8693-5189-4056-8956-C8308E4A6B9E}" dt="2024-04-19T01:00:51.072" v="2335" actId="20577"/>
          <ac:spMkLst>
            <pc:docMk/>
            <pc:sldMk cId="0" sldId="285"/>
            <ac:spMk id="4" creationId="{AD0B5007-4851-358A-C04D-F069E2A692D0}"/>
          </ac:spMkLst>
        </pc:spChg>
        <pc:spChg chg="add mod">
          <ac:chgData name="bhogeswara venkata keerthi sai pathakamudi" userId="f5ee27b1d4c5ed04" providerId="LiveId" clId="{D87A8693-5189-4056-8956-C8308E4A6B9E}" dt="2024-04-19T00:59:40.651" v="2300"/>
          <ac:spMkLst>
            <pc:docMk/>
            <pc:sldMk cId="0" sldId="285"/>
            <ac:spMk id="284" creationId="{00000000-0000-0000-0000-000000000000}"/>
          </ac:spMkLst>
        </pc:spChg>
        <pc:picChg chg="mod">
          <ac:chgData name="bhogeswara venkata keerthi sai pathakamudi" userId="f5ee27b1d4c5ed04" providerId="LiveId" clId="{D87A8693-5189-4056-8956-C8308E4A6B9E}" dt="2024-04-19T01:00:07.255" v="2305" actId="14100"/>
          <ac:picMkLst>
            <pc:docMk/>
            <pc:sldMk cId="0" sldId="285"/>
            <ac:picMk id="3" creationId="{85DB7398-054B-E0B3-3010-4092B2429A24}"/>
          </ac:picMkLst>
        </pc:picChg>
      </pc:sldChg>
      <pc:sldChg chg="modSp mod">
        <pc:chgData name="bhogeswara venkata keerthi sai pathakamudi" userId="f5ee27b1d4c5ed04" providerId="LiveId" clId="{D87A8693-5189-4056-8956-C8308E4A6B9E}" dt="2024-04-19T00:42:32.837" v="1110" actId="207"/>
        <pc:sldMkLst>
          <pc:docMk/>
          <pc:sldMk cId="0" sldId="287"/>
        </pc:sldMkLst>
        <pc:spChg chg="mod">
          <ac:chgData name="bhogeswara venkata keerthi sai pathakamudi" userId="f5ee27b1d4c5ed04" providerId="LiveId" clId="{D87A8693-5189-4056-8956-C8308E4A6B9E}" dt="2024-04-19T00:42:32.837" v="1110" actId="207"/>
          <ac:spMkLst>
            <pc:docMk/>
            <pc:sldMk cId="0" sldId="287"/>
            <ac:spMk id="333" creationId="{00000000-0000-0000-0000-000000000000}"/>
          </ac:spMkLst>
        </pc:spChg>
      </pc:sldChg>
      <pc:sldChg chg="delSp modSp mod">
        <pc:chgData name="bhogeswara venkata keerthi sai pathakamudi" userId="f5ee27b1d4c5ed04" providerId="LiveId" clId="{D87A8693-5189-4056-8956-C8308E4A6B9E}" dt="2024-04-18T17:08:39.385" v="924" actId="20577"/>
        <pc:sldMkLst>
          <pc:docMk/>
          <pc:sldMk cId="0" sldId="292"/>
        </pc:sldMkLst>
        <pc:spChg chg="mod">
          <ac:chgData name="bhogeswara venkata keerthi sai pathakamudi" userId="f5ee27b1d4c5ed04" providerId="LiveId" clId="{D87A8693-5189-4056-8956-C8308E4A6B9E}" dt="2024-04-18T17:08:39.385" v="924" actId="20577"/>
          <ac:spMkLst>
            <pc:docMk/>
            <pc:sldMk cId="0" sldId="292"/>
            <ac:spMk id="370" creationId="{00000000-0000-0000-0000-000000000000}"/>
          </ac:spMkLst>
        </pc:spChg>
        <pc:spChg chg="mod">
          <ac:chgData name="bhogeswara venkata keerthi sai pathakamudi" userId="f5ee27b1d4c5ed04" providerId="LiveId" clId="{D87A8693-5189-4056-8956-C8308E4A6B9E}" dt="2024-04-18T16:48:21.198" v="706" actId="20577"/>
          <ac:spMkLst>
            <pc:docMk/>
            <pc:sldMk cId="0" sldId="292"/>
            <ac:spMk id="371" creationId="{00000000-0000-0000-0000-000000000000}"/>
          </ac:spMkLst>
        </pc:spChg>
        <pc:graphicFrameChg chg="del">
          <ac:chgData name="bhogeswara venkata keerthi sai pathakamudi" userId="f5ee27b1d4c5ed04" providerId="LiveId" clId="{D87A8693-5189-4056-8956-C8308E4A6B9E}" dt="2024-04-18T16:43:41.056" v="635" actId="21"/>
          <ac:graphicFrameMkLst>
            <pc:docMk/>
            <pc:sldMk cId="0" sldId="292"/>
            <ac:graphicFrameMk id="2" creationId="{67B64B82-54B5-C2D3-1B6B-855A83EC204C}"/>
          </ac:graphicFrameMkLst>
        </pc:graphicFrameChg>
      </pc:sldChg>
      <pc:sldChg chg="modSp mod">
        <pc:chgData name="bhogeswara venkata keerthi sai pathakamudi" userId="f5ee27b1d4c5ed04" providerId="LiveId" clId="{D87A8693-5189-4056-8956-C8308E4A6B9E}" dt="2024-04-18T17:08:43.497" v="926" actId="20577"/>
        <pc:sldMkLst>
          <pc:docMk/>
          <pc:sldMk cId="0" sldId="293"/>
        </pc:sldMkLst>
        <pc:spChg chg="mod">
          <ac:chgData name="bhogeswara venkata keerthi sai pathakamudi" userId="f5ee27b1d4c5ed04" providerId="LiveId" clId="{D87A8693-5189-4056-8956-C8308E4A6B9E}" dt="2024-04-18T17:08:43.497" v="926" actId="20577"/>
          <ac:spMkLst>
            <pc:docMk/>
            <pc:sldMk cId="0" sldId="293"/>
            <ac:spMk id="378" creationId="{00000000-0000-0000-0000-000000000000}"/>
          </ac:spMkLst>
        </pc:spChg>
      </pc:sldChg>
      <pc:sldChg chg="modSp mod">
        <pc:chgData name="bhogeswara venkata keerthi sai pathakamudi" userId="f5ee27b1d4c5ed04" providerId="LiveId" clId="{D87A8693-5189-4056-8956-C8308E4A6B9E}" dt="2024-04-19T00:44:36.570" v="1132" actId="20577"/>
        <pc:sldMkLst>
          <pc:docMk/>
          <pc:sldMk cId="0" sldId="294"/>
        </pc:sldMkLst>
        <pc:spChg chg="mod">
          <ac:chgData name="bhogeswara venkata keerthi sai pathakamudi" userId="f5ee27b1d4c5ed04" providerId="LiveId" clId="{D87A8693-5189-4056-8956-C8308E4A6B9E}" dt="2024-04-18T17:08:49.953" v="930" actId="20577"/>
          <ac:spMkLst>
            <pc:docMk/>
            <pc:sldMk cId="0" sldId="294"/>
            <ac:spMk id="385" creationId="{00000000-0000-0000-0000-000000000000}"/>
          </ac:spMkLst>
        </pc:spChg>
        <pc:spChg chg="mod">
          <ac:chgData name="bhogeswara venkata keerthi sai pathakamudi" userId="f5ee27b1d4c5ed04" providerId="LiveId" clId="{D87A8693-5189-4056-8956-C8308E4A6B9E}" dt="2024-04-19T00:44:36.570" v="1132" actId="20577"/>
          <ac:spMkLst>
            <pc:docMk/>
            <pc:sldMk cId="0" sldId="294"/>
            <ac:spMk id="386" creationId="{00000000-0000-0000-0000-000000000000}"/>
          </ac:spMkLst>
        </pc:spChg>
      </pc:sldChg>
      <pc:sldChg chg="modSp mod">
        <pc:chgData name="bhogeswara venkata keerthi sai pathakamudi" userId="f5ee27b1d4c5ed04" providerId="LiveId" clId="{D87A8693-5189-4056-8956-C8308E4A6B9E}" dt="2024-04-18T17:08:55.701" v="934" actId="20577"/>
        <pc:sldMkLst>
          <pc:docMk/>
          <pc:sldMk cId="0" sldId="295"/>
        </pc:sldMkLst>
        <pc:spChg chg="mod">
          <ac:chgData name="bhogeswara venkata keerthi sai pathakamudi" userId="f5ee27b1d4c5ed04" providerId="LiveId" clId="{D87A8693-5189-4056-8956-C8308E4A6B9E}" dt="2024-04-18T16:51:56.912" v="746" actId="255"/>
          <ac:spMkLst>
            <pc:docMk/>
            <pc:sldMk cId="0" sldId="295"/>
            <ac:spMk id="3" creationId="{66008F0D-97D4-C7DB-4AA2-58F33DDEE0DB}"/>
          </ac:spMkLst>
        </pc:spChg>
        <pc:spChg chg="mod">
          <ac:chgData name="bhogeswara venkata keerthi sai pathakamudi" userId="f5ee27b1d4c5ed04" providerId="LiveId" clId="{D87A8693-5189-4056-8956-C8308E4A6B9E}" dt="2024-04-18T17:08:55.701" v="934" actId="20577"/>
          <ac:spMkLst>
            <pc:docMk/>
            <pc:sldMk cId="0" sldId="295"/>
            <ac:spMk id="392" creationId="{00000000-0000-0000-0000-000000000000}"/>
          </ac:spMkLst>
        </pc:spChg>
      </pc:sldChg>
      <pc:sldChg chg="modSp mod">
        <pc:chgData name="bhogeswara venkata keerthi sai pathakamudi" userId="f5ee27b1d4c5ed04" providerId="LiveId" clId="{D87A8693-5189-4056-8956-C8308E4A6B9E}" dt="2024-04-18T17:00:23.892" v="834" actId="14100"/>
        <pc:sldMkLst>
          <pc:docMk/>
          <pc:sldMk cId="262225547" sldId="297"/>
        </pc:sldMkLst>
        <pc:spChg chg="mod">
          <ac:chgData name="bhogeswara venkata keerthi sai pathakamudi" userId="f5ee27b1d4c5ed04" providerId="LiveId" clId="{D87A8693-5189-4056-8956-C8308E4A6B9E}" dt="2024-04-18T17:00:23.892" v="834" actId="14100"/>
          <ac:spMkLst>
            <pc:docMk/>
            <pc:sldMk cId="262225547" sldId="297"/>
            <ac:spMk id="347" creationId="{3A6696D3-B71A-7E54-AF09-DB20634DCA6A}"/>
          </ac:spMkLst>
        </pc:spChg>
      </pc:sldChg>
      <pc:sldChg chg="addSp modSp mod">
        <pc:chgData name="bhogeswara venkata keerthi sai pathakamudi" userId="f5ee27b1d4c5ed04" providerId="LiveId" clId="{D87A8693-5189-4056-8956-C8308E4A6B9E}" dt="2024-04-19T01:02:31.011" v="2571" actId="20577"/>
        <pc:sldMkLst>
          <pc:docMk/>
          <pc:sldMk cId="286585403" sldId="298"/>
        </pc:sldMkLst>
        <pc:spChg chg="add mod">
          <ac:chgData name="bhogeswara venkata keerthi sai pathakamudi" userId="f5ee27b1d4c5ed04" providerId="LiveId" clId="{D87A8693-5189-4056-8956-C8308E4A6B9E}" dt="2024-04-19T01:02:31.011" v="2571" actId="20577"/>
          <ac:spMkLst>
            <pc:docMk/>
            <pc:sldMk cId="286585403" sldId="298"/>
            <ac:spMk id="3" creationId="{B5CD5807-FB4B-249A-1F72-3D055DC99891}"/>
          </ac:spMkLst>
        </pc:spChg>
        <pc:picChg chg="add mod">
          <ac:chgData name="bhogeswara venkata keerthi sai pathakamudi" userId="f5ee27b1d4c5ed04" providerId="LiveId" clId="{D87A8693-5189-4056-8956-C8308E4A6B9E}" dt="2024-04-18T16:43:13.915" v="632" actId="1076"/>
          <ac:picMkLst>
            <pc:docMk/>
            <pc:sldMk cId="286585403" sldId="298"/>
            <ac:picMk id="11" creationId="{C259C391-F2D5-E048-0D86-39D580F39D70}"/>
          </ac:picMkLst>
        </pc:picChg>
        <pc:picChg chg="add mod">
          <ac:chgData name="bhogeswara venkata keerthi sai pathakamudi" userId="f5ee27b1d4c5ed04" providerId="LiveId" clId="{D87A8693-5189-4056-8956-C8308E4A6B9E}" dt="2024-04-18T16:43:15.888" v="633" actId="1076"/>
          <ac:picMkLst>
            <pc:docMk/>
            <pc:sldMk cId="286585403" sldId="298"/>
            <ac:picMk id="13" creationId="{7A597E0D-2408-F9F3-C78F-2F4BF1A01887}"/>
          </ac:picMkLst>
        </pc:picChg>
      </pc:sldChg>
      <pc:sldChg chg="delSp modSp mod modClrScheme addCm delCm chgLayout">
        <pc:chgData name="bhogeswara venkata keerthi sai pathakamudi" userId="f5ee27b1d4c5ed04" providerId="LiveId" clId="{D87A8693-5189-4056-8956-C8308E4A6B9E}" dt="2024-04-19T01:02:51.097" v="2586" actId="20577"/>
        <pc:sldMkLst>
          <pc:docMk/>
          <pc:sldMk cId="3884776863" sldId="299"/>
        </pc:sldMkLst>
        <pc:spChg chg="mod ord">
          <ac:chgData name="bhogeswara venkata keerthi sai pathakamudi" userId="f5ee27b1d4c5ed04" providerId="LiveId" clId="{D87A8693-5189-4056-8956-C8308E4A6B9E}" dt="2024-04-19T00:48:39.173" v="1512" actId="700"/>
          <ac:spMkLst>
            <pc:docMk/>
            <pc:sldMk cId="3884776863" sldId="299"/>
            <ac:spMk id="346" creationId="{F171A7B0-DC12-9A3F-5080-287261A60311}"/>
          </ac:spMkLst>
        </pc:spChg>
        <pc:spChg chg="mod ord">
          <ac:chgData name="bhogeswara venkata keerthi sai pathakamudi" userId="f5ee27b1d4c5ed04" providerId="LiveId" clId="{D87A8693-5189-4056-8956-C8308E4A6B9E}" dt="2024-04-19T01:02:51.097" v="2586" actId="20577"/>
          <ac:spMkLst>
            <pc:docMk/>
            <pc:sldMk cId="3884776863" sldId="299"/>
            <ac:spMk id="347" creationId="{23FB147E-BF73-A88B-7BF9-6A531568A848}"/>
          </ac:spMkLst>
        </pc:spChg>
        <pc:spChg chg="mod ord">
          <ac:chgData name="bhogeswara venkata keerthi sai pathakamudi" userId="f5ee27b1d4c5ed04" providerId="LiveId" clId="{D87A8693-5189-4056-8956-C8308E4A6B9E}" dt="2024-04-19T00:48:39.173" v="1512" actId="700"/>
          <ac:spMkLst>
            <pc:docMk/>
            <pc:sldMk cId="3884776863" sldId="299"/>
            <ac:spMk id="348" creationId="{AD1EC475-084A-D297-1B68-110CAC612751}"/>
          </ac:spMkLst>
        </pc:spChg>
        <pc:picChg chg="del">
          <ac:chgData name="bhogeswara venkata keerthi sai pathakamudi" userId="f5ee27b1d4c5ed04" providerId="LiveId" clId="{D87A8693-5189-4056-8956-C8308E4A6B9E}" dt="2024-04-19T00:45:34.674" v="1135" actId="21"/>
          <ac:picMkLst>
            <pc:docMk/>
            <pc:sldMk cId="3884776863" sldId="299"/>
            <ac:picMk id="3" creationId="{3A1D0067-0F04-8680-3E8B-FCB3708332DA}"/>
          </ac:picMkLst>
        </pc:picChg>
        <pc:picChg chg="mod">
          <ac:chgData name="bhogeswara venkata keerthi sai pathakamudi" userId="f5ee27b1d4c5ed04" providerId="LiveId" clId="{D87A8693-5189-4056-8956-C8308E4A6B9E}" dt="2024-04-19T00:50:22.364" v="1778" actId="1076"/>
          <ac:picMkLst>
            <pc:docMk/>
            <pc:sldMk cId="3884776863" sldId="299"/>
            <ac:picMk id="5" creationId="{DAAFC4AD-DF30-023C-5661-33F27E49E6E0}"/>
          </ac:picMkLst>
        </pc:picChg>
        <pc:picChg chg="mod">
          <ac:chgData name="bhogeswara venkata keerthi sai pathakamudi" userId="f5ee27b1d4c5ed04" providerId="LiveId" clId="{D87A8693-5189-4056-8956-C8308E4A6B9E}" dt="2024-04-19T00:50:19.663" v="1777" actId="1076"/>
          <ac:picMkLst>
            <pc:docMk/>
            <pc:sldMk cId="3884776863" sldId="299"/>
            <ac:picMk id="7" creationId="{19DFDDBD-9FCA-0834-4037-C6681C40BDE0}"/>
          </ac:picMkLst>
        </pc:picChg>
      </pc:sldChg>
      <pc:sldChg chg="addSp modSp mod">
        <pc:chgData name="bhogeswara venkata keerthi sai pathakamudi" userId="f5ee27b1d4c5ed04" providerId="LiveId" clId="{D87A8693-5189-4056-8956-C8308E4A6B9E}" dt="2024-04-19T01:05:30.101" v="2741" actId="20577"/>
        <pc:sldMkLst>
          <pc:docMk/>
          <pc:sldMk cId="480504444" sldId="300"/>
        </pc:sldMkLst>
        <pc:spChg chg="add mod">
          <ac:chgData name="bhogeswara venkata keerthi sai pathakamudi" userId="f5ee27b1d4c5ed04" providerId="LiveId" clId="{D87A8693-5189-4056-8956-C8308E4A6B9E}" dt="2024-04-19T01:05:01.769" v="2720" actId="20577"/>
          <ac:spMkLst>
            <pc:docMk/>
            <pc:sldMk cId="480504444" sldId="300"/>
            <ac:spMk id="3" creationId="{B248A836-5BE2-8247-5E4B-2C307F4FA23D}"/>
          </ac:spMkLst>
        </pc:spChg>
        <pc:spChg chg="add mod">
          <ac:chgData name="bhogeswara venkata keerthi sai pathakamudi" userId="f5ee27b1d4c5ed04" providerId="LiveId" clId="{D87A8693-5189-4056-8956-C8308E4A6B9E}" dt="2024-04-19T01:05:30.101" v="2741" actId="20577"/>
          <ac:spMkLst>
            <pc:docMk/>
            <pc:sldMk cId="480504444" sldId="300"/>
            <ac:spMk id="7" creationId="{5B01DCB5-8AE0-F92C-76D1-0FDCAC89D7AC}"/>
          </ac:spMkLst>
        </pc:spChg>
        <pc:spChg chg="mod">
          <ac:chgData name="bhogeswara venkata keerthi sai pathakamudi" userId="f5ee27b1d4c5ed04" providerId="LiveId" clId="{D87A8693-5189-4056-8956-C8308E4A6B9E}" dt="2024-04-19T01:05:21.069" v="2726" actId="20577"/>
          <ac:spMkLst>
            <pc:docMk/>
            <pc:sldMk cId="480504444" sldId="300"/>
            <ac:spMk id="347" creationId="{23FB147E-BF73-A88B-7BF9-6A531568A848}"/>
          </ac:spMkLst>
        </pc:spChg>
        <pc:picChg chg="mod">
          <ac:chgData name="bhogeswara venkata keerthi sai pathakamudi" userId="f5ee27b1d4c5ed04" providerId="LiveId" clId="{D87A8693-5189-4056-8956-C8308E4A6B9E}" dt="2024-04-19T01:05:18.223" v="2725" actId="14100"/>
          <ac:picMkLst>
            <pc:docMk/>
            <pc:sldMk cId="480504444" sldId="300"/>
            <ac:picMk id="4" creationId="{9F3FE19D-1475-C9D2-A19C-2AB1263B4BB3}"/>
          </ac:picMkLst>
        </pc:picChg>
        <pc:picChg chg="mod">
          <ac:chgData name="bhogeswara venkata keerthi sai pathakamudi" userId="f5ee27b1d4c5ed04" providerId="LiveId" clId="{D87A8693-5189-4056-8956-C8308E4A6B9E}" dt="2024-04-19T01:04:35.879" v="2713" actId="1076"/>
          <ac:picMkLst>
            <pc:docMk/>
            <pc:sldMk cId="480504444" sldId="300"/>
            <ac:picMk id="6" creationId="{369E6129-2DEF-41A6-818F-D540646FC77C}"/>
          </ac:picMkLst>
        </pc:picChg>
      </pc:sldChg>
      <pc:sldChg chg="delSp modSp mod ord">
        <pc:chgData name="bhogeswara venkata keerthi sai pathakamudi" userId="f5ee27b1d4c5ed04" providerId="LiveId" clId="{D87A8693-5189-4056-8956-C8308E4A6B9E}" dt="2024-04-18T16:59:55.125" v="832" actId="12"/>
        <pc:sldMkLst>
          <pc:docMk/>
          <pc:sldMk cId="1684465892" sldId="301"/>
        </pc:sldMkLst>
        <pc:spChg chg="mod">
          <ac:chgData name="bhogeswara venkata keerthi sai pathakamudi" userId="f5ee27b1d4c5ed04" providerId="LiveId" clId="{D87A8693-5189-4056-8956-C8308E4A6B9E}" dt="2024-04-18T16:57:37.098" v="793"/>
          <ac:spMkLst>
            <pc:docMk/>
            <pc:sldMk cId="1684465892" sldId="301"/>
            <ac:spMk id="346" creationId="{F171A7B0-DC12-9A3F-5080-287261A60311}"/>
          </ac:spMkLst>
        </pc:spChg>
        <pc:spChg chg="mod">
          <ac:chgData name="bhogeswara venkata keerthi sai pathakamudi" userId="f5ee27b1d4c5ed04" providerId="LiveId" clId="{D87A8693-5189-4056-8956-C8308E4A6B9E}" dt="2024-04-18T16:59:55.125" v="832" actId="12"/>
          <ac:spMkLst>
            <pc:docMk/>
            <pc:sldMk cId="1684465892" sldId="301"/>
            <ac:spMk id="347" creationId="{23FB147E-BF73-A88B-7BF9-6A531568A848}"/>
          </ac:spMkLst>
        </pc:spChg>
        <pc:picChg chg="del mod">
          <ac:chgData name="bhogeswara venkata keerthi sai pathakamudi" userId="f5ee27b1d4c5ed04" providerId="LiveId" clId="{D87A8693-5189-4056-8956-C8308E4A6B9E}" dt="2024-04-18T16:52:59.568" v="748" actId="21"/>
          <ac:picMkLst>
            <pc:docMk/>
            <pc:sldMk cId="1684465892" sldId="301"/>
            <ac:picMk id="2" creationId="{D4B08922-13F6-D62D-3C14-7F6D3FA1400D}"/>
          </ac:picMkLst>
        </pc:picChg>
      </pc:sldChg>
      <pc:sldChg chg="modSp add mod">
        <pc:chgData name="bhogeswara venkata keerthi sai pathakamudi" userId="f5ee27b1d4c5ed04" providerId="LiveId" clId="{D87A8693-5189-4056-8956-C8308E4A6B9E}" dt="2024-04-18T16:22:28.245" v="148" actId="5793"/>
        <pc:sldMkLst>
          <pc:docMk/>
          <pc:sldMk cId="934259687" sldId="302"/>
        </pc:sldMkLst>
        <pc:spChg chg="mod">
          <ac:chgData name="bhogeswara venkata keerthi sai pathakamudi" userId="f5ee27b1d4c5ed04" providerId="LiveId" clId="{D87A8693-5189-4056-8956-C8308E4A6B9E}" dt="2024-04-18T16:22:07.494" v="145"/>
          <ac:spMkLst>
            <pc:docMk/>
            <pc:sldMk cId="934259687" sldId="302"/>
            <ac:spMk id="136" creationId="{00000000-0000-0000-0000-000000000000}"/>
          </ac:spMkLst>
        </pc:spChg>
        <pc:spChg chg="mod">
          <ac:chgData name="bhogeswara venkata keerthi sai pathakamudi" userId="f5ee27b1d4c5ed04" providerId="LiveId" clId="{D87A8693-5189-4056-8956-C8308E4A6B9E}" dt="2024-04-18T16:22:28.245" v="148" actId="5793"/>
          <ac:spMkLst>
            <pc:docMk/>
            <pc:sldMk cId="934259687" sldId="302"/>
            <ac:spMk id="137" creationId="{00000000-0000-0000-0000-000000000000}"/>
          </ac:spMkLst>
        </pc:spChg>
      </pc:sldChg>
      <pc:sldChg chg="modSp add mod">
        <pc:chgData name="bhogeswara venkata keerthi sai pathakamudi" userId="f5ee27b1d4c5ed04" providerId="LiveId" clId="{D87A8693-5189-4056-8956-C8308E4A6B9E}" dt="2024-04-18T16:24:59.675" v="312" actId="2711"/>
        <pc:sldMkLst>
          <pc:docMk/>
          <pc:sldMk cId="1214040155" sldId="303"/>
        </pc:sldMkLst>
        <pc:spChg chg="mod">
          <ac:chgData name="bhogeswara venkata keerthi sai pathakamudi" userId="f5ee27b1d4c5ed04" providerId="LiveId" clId="{D87A8693-5189-4056-8956-C8308E4A6B9E}" dt="2024-04-18T16:24:59.675" v="312" actId="2711"/>
          <ac:spMkLst>
            <pc:docMk/>
            <pc:sldMk cId="1214040155" sldId="303"/>
            <ac:spMk id="136" creationId="{00000000-0000-0000-0000-000000000000}"/>
          </ac:spMkLst>
        </pc:spChg>
        <pc:spChg chg="mod">
          <ac:chgData name="bhogeswara venkata keerthi sai pathakamudi" userId="f5ee27b1d4c5ed04" providerId="LiveId" clId="{D87A8693-5189-4056-8956-C8308E4A6B9E}" dt="2024-04-18T16:24:35.962" v="309" actId="5793"/>
          <ac:spMkLst>
            <pc:docMk/>
            <pc:sldMk cId="1214040155" sldId="303"/>
            <ac:spMk id="137" creationId="{00000000-0000-0000-0000-000000000000}"/>
          </ac:spMkLst>
        </pc:spChg>
      </pc:sldChg>
      <pc:sldChg chg="addSp delSp modSp new del mod">
        <pc:chgData name="bhogeswara venkata keerthi sai pathakamudi" userId="f5ee27b1d4c5ed04" providerId="LiveId" clId="{D87A8693-5189-4056-8956-C8308E4A6B9E}" dt="2024-04-18T17:08:18.551" v="922" actId="2696"/>
        <pc:sldMkLst>
          <pc:docMk/>
          <pc:sldMk cId="3133223727" sldId="304"/>
        </pc:sldMkLst>
        <pc:picChg chg="add del mod">
          <ac:chgData name="bhogeswara venkata keerthi sai pathakamudi" userId="f5ee27b1d4c5ed04" providerId="LiveId" clId="{D87A8693-5189-4056-8956-C8308E4A6B9E}" dt="2024-04-18T16:39:28.935" v="594" actId="21"/>
          <ac:picMkLst>
            <pc:docMk/>
            <pc:sldMk cId="3133223727" sldId="304"/>
            <ac:picMk id="7" creationId="{F818476B-0CC6-0195-89A1-BF7A09C6AA31}"/>
          </ac:picMkLst>
        </pc:picChg>
        <pc:picChg chg="add del mod">
          <ac:chgData name="bhogeswara venkata keerthi sai pathakamudi" userId="f5ee27b1d4c5ed04" providerId="LiveId" clId="{D87A8693-5189-4056-8956-C8308E4A6B9E}" dt="2024-04-18T16:39:19.997" v="593" actId="21"/>
          <ac:picMkLst>
            <pc:docMk/>
            <pc:sldMk cId="3133223727" sldId="304"/>
            <ac:picMk id="9" creationId="{84E032DD-2BF7-63FC-8F27-C57A3AB8DCBC}"/>
          </ac:picMkLst>
        </pc:picChg>
        <pc:picChg chg="add del mod">
          <ac:chgData name="bhogeswara venkata keerthi sai pathakamudi" userId="f5ee27b1d4c5ed04" providerId="LiveId" clId="{D87A8693-5189-4056-8956-C8308E4A6B9E}" dt="2024-04-18T16:43:04.298" v="630" actId="21"/>
          <ac:picMkLst>
            <pc:docMk/>
            <pc:sldMk cId="3133223727" sldId="304"/>
            <ac:picMk id="11" creationId="{C259C391-F2D5-E048-0D86-39D580F39D70}"/>
          </ac:picMkLst>
        </pc:picChg>
        <pc:picChg chg="add del mod">
          <ac:chgData name="bhogeswara venkata keerthi sai pathakamudi" userId="f5ee27b1d4c5ed04" providerId="LiveId" clId="{D87A8693-5189-4056-8956-C8308E4A6B9E}" dt="2024-04-18T16:42:47.330" v="628" actId="21"/>
          <ac:picMkLst>
            <pc:docMk/>
            <pc:sldMk cId="3133223727" sldId="304"/>
            <ac:picMk id="13" creationId="{7A597E0D-2408-F9F3-C78F-2F4BF1A01887}"/>
          </ac:picMkLst>
        </pc:picChg>
      </pc:sldChg>
      <pc:sldChg chg="addSp delSp modSp add mod">
        <pc:chgData name="bhogeswara venkata keerthi sai pathakamudi" userId="f5ee27b1d4c5ed04" providerId="LiveId" clId="{D87A8693-5189-4056-8956-C8308E4A6B9E}" dt="2024-04-19T00:54:37.291" v="2047" actId="1076"/>
        <pc:sldMkLst>
          <pc:docMk/>
          <pc:sldMk cId="1964460297" sldId="305"/>
        </pc:sldMkLst>
        <pc:spChg chg="add mod">
          <ac:chgData name="bhogeswara venkata keerthi sai pathakamudi" userId="f5ee27b1d4c5ed04" providerId="LiveId" clId="{D87A8693-5189-4056-8956-C8308E4A6B9E}" dt="2024-04-19T00:54:37.291" v="2047" actId="1076"/>
          <ac:spMkLst>
            <pc:docMk/>
            <pc:sldMk cId="1964460297" sldId="305"/>
            <ac:spMk id="4" creationId="{000EA3BA-A00B-0B89-C6D0-CCDBDD994F19}"/>
          </ac:spMkLst>
        </pc:spChg>
        <pc:spChg chg="mod">
          <ac:chgData name="bhogeswara venkata keerthi sai pathakamudi" userId="f5ee27b1d4c5ed04" providerId="LiveId" clId="{D87A8693-5189-4056-8956-C8308E4A6B9E}" dt="2024-04-19T00:54:03.512" v="1998" actId="20577"/>
          <ac:spMkLst>
            <pc:docMk/>
            <pc:sldMk cId="1964460297" sldId="305"/>
            <ac:spMk id="137" creationId="{00000000-0000-0000-0000-000000000000}"/>
          </ac:spMkLst>
        </pc:spChg>
        <pc:picChg chg="add mod">
          <ac:chgData name="bhogeswara venkata keerthi sai pathakamudi" userId="f5ee27b1d4c5ed04" providerId="LiveId" clId="{D87A8693-5189-4056-8956-C8308E4A6B9E}" dt="2024-04-18T16:35:48.334" v="489" actId="1076"/>
          <ac:picMkLst>
            <pc:docMk/>
            <pc:sldMk cId="1964460297" sldId="305"/>
            <ac:picMk id="3" creationId="{1D2B7D9F-EB40-E1F0-9E57-B95AF4EC447E}"/>
          </ac:picMkLst>
        </pc:picChg>
        <pc:picChg chg="del">
          <ac:chgData name="bhogeswara venkata keerthi sai pathakamudi" userId="f5ee27b1d4c5ed04" providerId="LiveId" clId="{D87A8693-5189-4056-8956-C8308E4A6B9E}" dt="2024-04-18T16:29:00.490" v="373" actId="21"/>
          <ac:picMkLst>
            <pc:docMk/>
            <pc:sldMk cId="1964460297" sldId="305"/>
            <ac:picMk id="5" creationId="{AFC12D76-10A5-D106-B458-A3D4CE4894F8}"/>
          </ac:picMkLst>
        </pc:picChg>
        <pc:picChg chg="add del mod">
          <ac:chgData name="bhogeswara venkata keerthi sai pathakamudi" userId="f5ee27b1d4c5ed04" providerId="LiveId" clId="{D87A8693-5189-4056-8956-C8308E4A6B9E}" dt="2024-04-18T16:31:13.846" v="385" actId="21"/>
          <ac:picMkLst>
            <pc:docMk/>
            <pc:sldMk cId="1964460297" sldId="305"/>
            <ac:picMk id="6" creationId="{658BD4EC-DF6C-F8D6-7000-C624254EE75F}"/>
          </ac:picMkLst>
        </pc:picChg>
      </pc:sldChg>
      <pc:sldChg chg="addSp delSp modSp new del mod">
        <pc:chgData name="bhogeswara venkata keerthi sai pathakamudi" userId="f5ee27b1d4c5ed04" providerId="LiveId" clId="{D87A8693-5189-4056-8956-C8308E4A6B9E}" dt="2024-04-18T16:39:35.808" v="597" actId="2696"/>
        <pc:sldMkLst>
          <pc:docMk/>
          <pc:sldMk cId="715106803" sldId="306"/>
        </pc:sldMkLst>
        <pc:picChg chg="add del mod">
          <ac:chgData name="bhogeswara venkata keerthi sai pathakamudi" userId="f5ee27b1d4c5ed04" providerId="LiveId" clId="{D87A8693-5189-4056-8956-C8308E4A6B9E}" dt="2024-04-18T16:39:03.229" v="592" actId="21"/>
          <ac:picMkLst>
            <pc:docMk/>
            <pc:sldMk cId="715106803" sldId="306"/>
            <ac:picMk id="6" creationId="{658BD4EC-DF6C-F8D6-7000-C624254EE75F}"/>
          </ac:picMkLst>
        </pc:picChg>
      </pc:sldChg>
      <pc:sldChg chg="addSp delSp modSp add mod">
        <pc:chgData name="bhogeswara venkata keerthi sai pathakamudi" userId="f5ee27b1d4c5ed04" providerId="LiveId" clId="{D87A8693-5189-4056-8956-C8308E4A6B9E}" dt="2024-04-18T16:38:58.139" v="591" actId="20577"/>
        <pc:sldMkLst>
          <pc:docMk/>
          <pc:sldMk cId="3760000474" sldId="307"/>
        </pc:sldMkLst>
        <pc:spChg chg="mod">
          <ac:chgData name="bhogeswara venkata keerthi sai pathakamudi" userId="f5ee27b1d4c5ed04" providerId="LiveId" clId="{D87A8693-5189-4056-8956-C8308E4A6B9E}" dt="2024-04-18T16:38:58.139" v="591" actId="20577"/>
          <ac:spMkLst>
            <pc:docMk/>
            <pc:sldMk cId="3760000474" sldId="307"/>
            <ac:spMk id="137" creationId="{00000000-0000-0000-0000-000000000000}"/>
          </ac:spMkLst>
        </pc:spChg>
        <pc:picChg chg="add del mod">
          <ac:chgData name="bhogeswara venkata keerthi sai pathakamudi" userId="f5ee27b1d4c5ed04" providerId="LiveId" clId="{D87A8693-5189-4056-8956-C8308E4A6B9E}" dt="2024-04-18T16:37:01.089" v="500" actId="21"/>
          <ac:picMkLst>
            <pc:docMk/>
            <pc:sldMk cId="3760000474" sldId="307"/>
            <ac:picMk id="2" creationId="{79B4B5D3-19A6-8F21-91AC-15E7D5079B6D}"/>
          </ac:picMkLst>
        </pc:picChg>
        <pc:picChg chg="del">
          <ac:chgData name="bhogeswara venkata keerthi sai pathakamudi" userId="f5ee27b1d4c5ed04" providerId="LiveId" clId="{D87A8693-5189-4056-8956-C8308E4A6B9E}" dt="2024-04-18T16:36:18.664" v="491" actId="21"/>
          <ac:picMkLst>
            <pc:docMk/>
            <pc:sldMk cId="3760000474" sldId="307"/>
            <ac:picMk id="3" creationId="{1D2B7D9F-EB40-E1F0-9E57-B95AF4EC447E}"/>
          </ac:picMkLst>
        </pc:picChg>
      </pc:sldChg>
      <pc:sldChg chg="modSp add mod ord">
        <pc:chgData name="bhogeswara venkata keerthi sai pathakamudi" userId="f5ee27b1d4c5ed04" providerId="LiveId" clId="{D87A8693-5189-4056-8956-C8308E4A6B9E}" dt="2024-04-18T16:47:55.375" v="705" actId="14100"/>
        <pc:sldMkLst>
          <pc:docMk/>
          <pc:sldMk cId="4062020593" sldId="308"/>
        </pc:sldMkLst>
        <pc:spChg chg="mod">
          <ac:chgData name="bhogeswara venkata keerthi sai pathakamudi" userId="f5ee27b1d4c5ed04" providerId="LiveId" clId="{D87A8693-5189-4056-8956-C8308E4A6B9E}" dt="2024-04-18T16:47:41.047" v="696" actId="1076"/>
          <ac:spMkLst>
            <pc:docMk/>
            <pc:sldMk cId="4062020593" sldId="308"/>
            <ac:spMk id="370" creationId="{00000000-0000-0000-0000-000000000000}"/>
          </ac:spMkLst>
        </pc:spChg>
        <pc:spChg chg="mod">
          <ac:chgData name="bhogeswara venkata keerthi sai pathakamudi" userId="f5ee27b1d4c5ed04" providerId="LiveId" clId="{D87A8693-5189-4056-8956-C8308E4A6B9E}" dt="2024-04-18T16:47:55.375" v="705" actId="14100"/>
          <ac:spMkLst>
            <pc:docMk/>
            <pc:sldMk cId="4062020593" sldId="308"/>
            <ac:spMk id="371" creationId="{00000000-0000-0000-0000-000000000000}"/>
          </ac:spMkLst>
        </pc:spChg>
      </pc:sldChg>
      <pc:sldChg chg="addSp delSp modSp add mod">
        <pc:chgData name="bhogeswara venkata keerthi sai pathakamudi" userId="f5ee27b1d4c5ed04" providerId="LiveId" clId="{D87A8693-5189-4056-8956-C8308E4A6B9E}" dt="2024-04-19T01:05:40.776" v="2748" actId="20577"/>
        <pc:sldMkLst>
          <pc:docMk/>
          <pc:sldMk cId="100345717" sldId="309"/>
        </pc:sldMkLst>
        <pc:spChg chg="add mod">
          <ac:chgData name="bhogeswara venkata keerthi sai pathakamudi" userId="f5ee27b1d4c5ed04" providerId="LiveId" clId="{D87A8693-5189-4056-8956-C8308E4A6B9E}" dt="2024-04-19T01:05:40.776" v="2748" actId="20577"/>
          <ac:spMkLst>
            <pc:docMk/>
            <pc:sldMk cId="100345717" sldId="309"/>
            <ac:spMk id="4" creationId="{0EA77F79-34B3-7348-5CFD-A39316C2B263}"/>
          </ac:spMkLst>
        </pc:spChg>
        <pc:spChg chg="mod">
          <ac:chgData name="bhogeswara venkata keerthi sai pathakamudi" userId="f5ee27b1d4c5ed04" providerId="LiveId" clId="{D87A8693-5189-4056-8956-C8308E4A6B9E}" dt="2024-04-18T16:53:20.122" v="759" actId="20577"/>
          <ac:spMkLst>
            <pc:docMk/>
            <pc:sldMk cId="100345717" sldId="309"/>
            <ac:spMk id="347" creationId="{23FB147E-BF73-A88B-7BF9-6A531568A848}"/>
          </ac:spMkLst>
        </pc:spChg>
        <pc:picChg chg="add mod">
          <ac:chgData name="bhogeswara venkata keerthi sai pathakamudi" userId="f5ee27b1d4c5ed04" providerId="LiveId" clId="{D87A8693-5189-4056-8956-C8308E4A6B9E}" dt="2024-04-19T00:51:30.615" v="1786" actId="14100"/>
          <ac:picMkLst>
            <pc:docMk/>
            <pc:sldMk cId="100345717" sldId="309"/>
            <ac:picMk id="2" creationId="{D4B08922-13F6-D62D-3C14-7F6D3FA1400D}"/>
          </ac:picMkLst>
        </pc:picChg>
        <pc:picChg chg="del">
          <ac:chgData name="bhogeswara venkata keerthi sai pathakamudi" userId="f5ee27b1d4c5ed04" providerId="LiveId" clId="{D87A8693-5189-4056-8956-C8308E4A6B9E}" dt="2024-04-18T16:53:07.684" v="751" actId="21"/>
          <ac:picMkLst>
            <pc:docMk/>
            <pc:sldMk cId="100345717" sldId="309"/>
            <ac:picMk id="4" creationId="{9F3FE19D-1475-C9D2-A19C-2AB1263B4BB3}"/>
          </ac:picMkLst>
        </pc:picChg>
        <pc:picChg chg="add del mod">
          <ac:chgData name="bhogeswara venkata keerthi sai pathakamudi" userId="f5ee27b1d4c5ed04" providerId="LiveId" clId="{D87A8693-5189-4056-8956-C8308E4A6B9E}" dt="2024-04-19T00:50:40.868" v="1780" actId="21"/>
          <ac:picMkLst>
            <pc:docMk/>
            <pc:sldMk cId="100345717" sldId="309"/>
            <ac:picMk id="5" creationId="{DAAFC4AD-DF30-023C-5661-33F27E49E6E0}"/>
          </ac:picMkLst>
        </pc:picChg>
        <pc:picChg chg="del">
          <ac:chgData name="bhogeswara venkata keerthi sai pathakamudi" userId="f5ee27b1d4c5ed04" providerId="LiveId" clId="{D87A8693-5189-4056-8956-C8308E4A6B9E}" dt="2024-04-18T16:53:05.993" v="750" actId="21"/>
          <ac:picMkLst>
            <pc:docMk/>
            <pc:sldMk cId="100345717" sldId="309"/>
            <ac:picMk id="6" creationId="{369E6129-2DEF-41A6-818F-D540646FC77C}"/>
          </ac:picMkLst>
        </pc:picChg>
      </pc:sldChg>
      <pc:sldChg chg="modSp add del mod">
        <pc:chgData name="bhogeswara venkata keerthi sai pathakamudi" userId="f5ee27b1d4c5ed04" providerId="LiveId" clId="{D87A8693-5189-4056-8956-C8308E4A6B9E}" dt="2024-04-18T16:50:21.095" v="710" actId="2890"/>
        <pc:sldMkLst>
          <pc:docMk/>
          <pc:sldMk cId="3343701961" sldId="309"/>
        </pc:sldMkLst>
        <pc:spChg chg="mod">
          <ac:chgData name="bhogeswara venkata keerthi sai pathakamudi" userId="f5ee27b1d4c5ed04" providerId="LiveId" clId="{D87A8693-5189-4056-8956-C8308E4A6B9E}" dt="2024-04-18T16:50:13.317" v="709"/>
          <ac:spMkLst>
            <pc:docMk/>
            <pc:sldMk cId="3343701961" sldId="309"/>
            <ac:spMk id="386" creationId="{00000000-0000-0000-0000-000000000000}"/>
          </ac:spMkLst>
        </pc:spChg>
      </pc:sldChg>
      <pc:sldChg chg="addSp modSp add mod">
        <pc:chgData name="bhogeswara venkata keerthi sai pathakamudi" userId="f5ee27b1d4c5ed04" providerId="LiveId" clId="{D87A8693-5189-4056-8956-C8308E4A6B9E}" dt="2024-04-19T00:55:17.955" v="2111" actId="20577"/>
        <pc:sldMkLst>
          <pc:docMk/>
          <pc:sldMk cId="3596805757" sldId="310"/>
        </pc:sldMkLst>
        <pc:spChg chg="add mod">
          <ac:chgData name="bhogeswara venkata keerthi sai pathakamudi" userId="f5ee27b1d4c5ed04" providerId="LiveId" clId="{D87A8693-5189-4056-8956-C8308E4A6B9E}" dt="2024-04-19T00:55:17.955" v="2111" actId="20577"/>
          <ac:spMkLst>
            <pc:docMk/>
            <pc:sldMk cId="3596805757" sldId="310"/>
            <ac:spMk id="4" creationId="{4E14F136-5A4D-332E-562C-3E82D859E7C5}"/>
          </ac:spMkLst>
        </pc:spChg>
        <pc:spChg chg="mod">
          <ac:chgData name="bhogeswara venkata keerthi sai pathakamudi" userId="f5ee27b1d4c5ed04" providerId="LiveId" clId="{D87A8693-5189-4056-8956-C8308E4A6B9E}" dt="2024-04-18T17:08:09.875" v="920" actId="20577"/>
          <ac:spMkLst>
            <pc:docMk/>
            <pc:sldMk cId="3596805757" sldId="310"/>
            <ac:spMk id="137" creationId="{00000000-0000-0000-0000-000000000000}"/>
          </ac:spMkLst>
        </pc:spChg>
        <pc:picChg chg="add mod">
          <ac:chgData name="bhogeswara venkata keerthi sai pathakamudi" userId="f5ee27b1d4c5ed04" providerId="LiveId" clId="{D87A8693-5189-4056-8956-C8308E4A6B9E}" dt="2024-04-19T00:54:53.221" v="2050" actId="1076"/>
          <ac:picMkLst>
            <pc:docMk/>
            <pc:sldMk cId="3596805757" sldId="310"/>
            <ac:picMk id="3" creationId="{B9A16F6B-8A91-A7B8-860C-67730F44A3BB}"/>
          </ac:picMkLst>
        </pc:picChg>
      </pc:sldChg>
      <pc:sldChg chg="addSp delSp modSp add mod">
        <pc:chgData name="bhogeswara venkata keerthi sai pathakamudi" userId="f5ee27b1d4c5ed04" providerId="LiveId" clId="{D87A8693-5189-4056-8956-C8308E4A6B9E}" dt="2024-04-19T01:03:02.375" v="2593" actId="20577"/>
        <pc:sldMkLst>
          <pc:docMk/>
          <pc:sldMk cId="2807977501" sldId="311"/>
        </pc:sldMkLst>
        <pc:spChg chg="mod">
          <ac:chgData name="bhogeswara venkata keerthi sai pathakamudi" userId="f5ee27b1d4c5ed04" providerId="LiveId" clId="{D87A8693-5189-4056-8956-C8308E4A6B9E}" dt="2024-04-19T01:03:02.375" v="2593" actId="20577"/>
          <ac:spMkLst>
            <pc:docMk/>
            <pc:sldMk cId="2807977501" sldId="311"/>
            <ac:spMk id="347" creationId="{23FB147E-BF73-A88B-7BF9-6A531568A848}"/>
          </ac:spMkLst>
        </pc:spChg>
        <pc:picChg chg="add mod">
          <ac:chgData name="bhogeswara venkata keerthi sai pathakamudi" userId="f5ee27b1d4c5ed04" providerId="LiveId" clId="{D87A8693-5189-4056-8956-C8308E4A6B9E}" dt="2024-04-19T00:46:41.261" v="1315" actId="14100"/>
          <ac:picMkLst>
            <pc:docMk/>
            <pc:sldMk cId="2807977501" sldId="311"/>
            <ac:picMk id="3" creationId="{3A1D0067-0F04-8680-3E8B-FCB3708332DA}"/>
          </ac:picMkLst>
        </pc:picChg>
        <pc:picChg chg="del">
          <ac:chgData name="bhogeswara venkata keerthi sai pathakamudi" userId="f5ee27b1d4c5ed04" providerId="LiveId" clId="{D87A8693-5189-4056-8956-C8308E4A6B9E}" dt="2024-04-19T00:45:43.807" v="1139" actId="21"/>
          <ac:picMkLst>
            <pc:docMk/>
            <pc:sldMk cId="2807977501" sldId="311"/>
            <ac:picMk id="5" creationId="{DAAFC4AD-DF30-023C-5661-33F27E49E6E0}"/>
          </ac:picMkLst>
        </pc:picChg>
        <pc:picChg chg="del">
          <ac:chgData name="bhogeswara venkata keerthi sai pathakamudi" userId="f5ee27b1d4c5ed04" providerId="LiveId" clId="{D87A8693-5189-4056-8956-C8308E4A6B9E}" dt="2024-04-19T00:45:42.018" v="1138" actId="21"/>
          <ac:picMkLst>
            <pc:docMk/>
            <pc:sldMk cId="2807977501" sldId="311"/>
            <ac:picMk id="7" creationId="{19DFDDBD-9FCA-0834-4037-C6681C40BDE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3688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07060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8106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2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7" name="Google Shape;307;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3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p3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a:extLst>
            <a:ext uri="{FF2B5EF4-FFF2-40B4-BE49-F238E27FC236}">
              <a16:creationId xmlns:a16="http://schemas.microsoft.com/office/drawing/2014/main" id="{75A00F37-C471-3957-95C9-ED70915F8589}"/>
            </a:ext>
          </a:extLst>
        </p:cNvPr>
        <p:cNvGrpSpPr/>
        <p:nvPr/>
      </p:nvGrpSpPr>
      <p:grpSpPr>
        <a:xfrm>
          <a:off x="0" y="0"/>
          <a:ext cx="0" cy="0"/>
          <a:chOff x="0" y="0"/>
          <a:chExt cx="0" cy="0"/>
        </a:xfrm>
      </p:grpSpPr>
      <p:sp>
        <p:nvSpPr>
          <p:cNvPr id="343" name="Google Shape;343;p34:notes">
            <a:extLst>
              <a:ext uri="{FF2B5EF4-FFF2-40B4-BE49-F238E27FC236}">
                <a16:creationId xmlns:a16="http://schemas.microsoft.com/office/drawing/2014/main" id="{37B112A6-384A-C66C-E6C7-FB59B7CB2D4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p34:notes">
            <a:extLst>
              <a:ext uri="{FF2B5EF4-FFF2-40B4-BE49-F238E27FC236}">
                <a16:creationId xmlns:a16="http://schemas.microsoft.com/office/drawing/2014/main" id="{EAFB47CB-A426-4652-36E3-A700275B0B3B}"/>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54004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a:extLst>
            <a:ext uri="{FF2B5EF4-FFF2-40B4-BE49-F238E27FC236}">
              <a16:creationId xmlns:a16="http://schemas.microsoft.com/office/drawing/2014/main" id="{91902370-BF2E-72F2-D63D-50CB76563A0E}"/>
            </a:ext>
          </a:extLst>
        </p:cNvPr>
        <p:cNvGrpSpPr/>
        <p:nvPr/>
      </p:nvGrpSpPr>
      <p:grpSpPr>
        <a:xfrm>
          <a:off x="0" y="0"/>
          <a:ext cx="0" cy="0"/>
          <a:chOff x="0" y="0"/>
          <a:chExt cx="0" cy="0"/>
        </a:xfrm>
      </p:grpSpPr>
      <p:sp>
        <p:nvSpPr>
          <p:cNvPr id="343" name="Google Shape;343;p34:notes">
            <a:extLst>
              <a:ext uri="{FF2B5EF4-FFF2-40B4-BE49-F238E27FC236}">
                <a16:creationId xmlns:a16="http://schemas.microsoft.com/office/drawing/2014/main" id="{FBB65B0E-6BC1-63FA-CEB7-ED0813AF37E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p34:notes">
            <a:extLst>
              <a:ext uri="{FF2B5EF4-FFF2-40B4-BE49-F238E27FC236}">
                <a16:creationId xmlns:a16="http://schemas.microsoft.com/office/drawing/2014/main" id="{87E72DF2-7621-DF78-7793-A5A0BEA46F56}"/>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01591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a:extLst>
            <a:ext uri="{FF2B5EF4-FFF2-40B4-BE49-F238E27FC236}">
              <a16:creationId xmlns:a16="http://schemas.microsoft.com/office/drawing/2014/main" id="{91902370-BF2E-72F2-D63D-50CB76563A0E}"/>
            </a:ext>
          </a:extLst>
        </p:cNvPr>
        <p:cNvGrpSpPr/>
        <p:nvPr/>
      </p:nvGrpSpPr>
      <p:grpSpPr>
        <a:xfrm>
          <a:off x="0" y="0"/>
          <a:ext cx="0" cy="0"/>
          <a:chOff x="0" y="0"/>
          <a:chExt cx="0" cy="0"/>
        </a:xfrm>
      </p:grpSpPr>
      <p:sp>
        <p:nvSpPr>
          <p:cNvPr id="343" name="Google Shape;343;p34:notes">
            <a:extLst>
              <a:ext uri="{FF2B5EF4-FFF2-40B4-BE49-F238E27FC236}">
                <a16:creationId xmlns:a16="http://schemas.microsoft.com/office/drawing/2014/main" id="{FBB65B0E-6BC1-63FA-CEB7-ED0813AF37E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p34:notes">
            <a:extLst>
              <a:ext uri="{FF2B5EF4-FFF2-40B4-BE49-F238E27FC236}">
                <a16:creationId xmlns:a16="http://schemas.microsoft.com/office/drawing/2014/main" id="{87E72DF2-7621-DF78-7793-A5A0BEA46F56}"/>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85639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a:extLst>
            <a:ext uri="{FF2B5EF4-FFF2-40B4-BE49-F238E27FC236}">
              <a16:creationId xmlns:a16="http://schemas.microsoft.com/office/drawing/2014/main" id="{91902370-BF2E-72F2-D63D-50CB76563A0E}"/>
            </a:ext>
          </a:extLst>
        </p:cNvPr>
        <p:cNvGrpSpPr/>
        <p:nvPr/>
      </p:nvGrpSpPr>
      <p:grpSpPr>
        <a:xfrm>
          <a:off x="0" y="0"/>
          <a:ext cx="0" cy="0"/>
          <a:chOff x="0" y="0"/>
          <a:chExt cx="0" cy="0"/>
        </a:xfrm>
      </p:grpSpPr>
      <p:sp>
        <p:nvSpPr>
          <p:cNvPr id="343" name="Google Shape;343;p34:notes">
            <a:extLst>
              <a:ext uri="{FF2B5EF4-FFF2-40B4-BE49-F238E27FC236}">
                <a16:creationId xmlns:a16="http://schemas.microsoft.com/office/drawing/2014/main" id="{FBB65B0E-6BC1-63FA-CEB7-ED0813AF37E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p34:notes">
            <a:extLst>
              <a:ext uri="{FF2B5EF4-FFF2-40B4-BE49-F238E27FC236}">
                <a16:creationId xmlns:a16="http://schemas.microsoft.com/office/drawing/2014/main" id="{87E72DF2-7621-DF78-7793-A5A0BEA46F56}"/>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81599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a:extLst>
            <a:ext uri="{FF2B5EF4-FFF2-40B4-BE49-F238E27FC236}">
              <a16:creationId xmlns:a16="http://schemas.microsoft.com/office/drawing/2014/main" id="{91902370-BF2E-72F2-D63D-50CB76563A0E}"/>
            </a:ext>
          </a:extLst>
        </p:cNvPr>
        <p:cNvGrpSpPr/>
        <p:nvPr/>
      </p:nvGrpSpPr>
      <p:grpSpPr>
        <a:xfrm>
          <a:off x="0" y="0"/>
          <a:ext cx="0" cy="0"/>
          <a:chOff x="0" y="0"/>
          <a:chExt cx="0" cy="0"/>
        </a:xfrm>
      </p:grpSpPr>
      <p:sp>
        <p:nvSpPr>
          <p:cNvPr id="343" name="Google Shape;343;p34:notes">
            <a:extLst>
              <a:ext uri="{FF2B5EF4-FFF2-40B4-BE49-F238E27FC236}">
                <a16:creationId xmlns:a16="http://schemas.microsoft.com/office/drawing/2014/main" id="{FBB65B0E-6BC1-63FA-CEB7-ED0813AF37E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p34:notes">
            <a:extLst>
              <a:ext uri="{FF2B5EF4-FFF2-40B4-BE49-F238E27FC236}">
                <a16:creationId xmlns:a16="http://schemas.microsoft.com/office/drawing/2014/main" id="{87E72DF2-7621-DF78-7793-A5A0BEA46F56}"/>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3415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a:extLst>
            <a:ext uri="{FF2B5EF4-FFF2-40B4-BE49-F238E27FC236}">
              <a16:creationId xmlns:a16="http://schemas.microsoft.com/office/drawing/2014/main" id="{91902370-BF2E-72F2-D63D-50CB76563A0E}"/>
            </a:ext>
          </a:extLst>
        </p:cNvPr>
        <p:cNvGrpSpPr/>
        <p:nvPr/>
      </p:nvGrpSpPr>
      <p:grpSpPr>
        <a:xfrm>
          <a:off x="0" y="0"/>
          <a:ext cx="0" cy="0"/>
          <a:chOff x="0" y="0"/>
          <a:chExt cx="0" cy="0"/>
        </a:xfrm>
      </p:grpSpPr>
      <p:sp>
        <p:nvSpPr>
          <p:cNvPr id="343" name="Google Shape;343;p34:notes">
            <a:extLst>
              <a:ext uri="{FF2B5EF4-FFF2-40B4-BE49-F238E27FC236}">
                <a16:creationId xmlns:a16="http://schemas.microsoft.com/office/drawing/2014/main" id="{FBB65B0E-6BC1-63FA-CEB7-ED0813AF37E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p34:notes">
            <a:extLst>
              <a:ext uri="{FF2B5EF4-FFF2-40B4-BE49-F238E27FC236}">
                <a16:creationId xmlns:a16="http://schemas.microsoft.com/office/drawing/2014/main" id="{87E72DF2-7621-DF78-7793-A5A0BEA46F56}"/>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81321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a:extLst>
            <a:ext uri="{FF2B5EF4-FFF2-40B4-BE49-F238E27FC236}">
              <a16:creationId xmlns:a16="http://schemas.microsoft.com/office/drawing/2014/main" id="{91902370-BF2E-72F2-D63D-50CB76563A0E}"/>
            </a:ext>
          </a:extLst>
        </p:cNvPr>
        <p:cNvGrpSpPr/>
        <p:nvPr/>
      </p:nvGrpSpPr>
      <p:grpSpPr>
        <a:xfrm>
          <a:off x="0" y="0"/>
          <a:ext cx="0" cy="0"/>
          <a:chOff x="0" y="0"/>
          <a:chExt cx="0" cy="0"/>
        </a:xfrm>
      </p:grpSpPr>
      <p:sp>
        <p:nvSpPr>
          <p:cNvPr id="343" name="Google Shape;343;p34:notes">
            <a:extLst>
              <a:ext uri="{FF2B5EF4-FFF2-40B4-BE49-F238E27FC236}">
                <a16:creationId xmlns:a16="http://schemas.microsoft.com/office/drawing/2014/main" id="{FBB65B0E-6BC1-63FA-CEB7-ED0813AF37E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p34:notes">
            <a:extLst>
              <a:ext uri="{FF2B5EF4-FFF2-40B4-BE49-F238E27FC236}">
                <a16:creationId xmlns:a16="http://schemas.microsoft.com/office/drawing/2014/main" id="{87E72DF2-7621-DF78-7793-A5A0BEA46F56}"/>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99320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8" name="Google Shape;368;p3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32181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8" name="Google Shape;368;p3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p3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3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0" name="Google Shape;390;p4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2274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7466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3887391" y="987426"/>
            <a:ext cx="4629150" cy="4873625"/>
          </a:xfrm>
          <a:prstGeom prst="rect">
            <a:avLst/>
          </a:prstGeom>
          <a:noFill/>
          <a:ln>
            <a:noFill/>
          </a:ln>
        </p:spPr>
      </p:sp>
      <p:sp>
        <p:nvSpPr>
          <p:cNvPr id="68" name="Google Shape;68;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a:spLocks noGrp="1"/>
          </p:cNvSpPr>
          <p:nvPr>
            <p:ph type="ctrTitle"/>
          </p:nvPr>
        </p:nvSpPr>
        <p:spPr>
          <a:xfrm>
            <a:off x="583802" y="2584443"/>
            <a:ext cx="7772400" cy="1118057"/>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2800"/>
              <a:buFont typeface="Times New Roman"/>
              <a:buNone/>
            </a:pPr>
            <a:br>
              <a:rPr lang="en-US" sz="2800" b="1" dirty="0">
                <a:solidFill>
                  <a:schemeClr val="accent1"/>
                </a:solidFill>
                <a:latin typeface="Times New Roman"/>
                <a:ea typeface="Times New Roman"/>
                <a:cs typeface="Times New Roman"/>
                <a:sym typeface="Times New Roman"/>
              </a:rPr>
            </a:br>
            <a:br>
              <a:rPr lang="en-US" sz="2800" b="1" dirty="0">
                <a:solidFill>
                  <a:schemeClr val="accent1"/>
                </a:solidFill>
                <a:latin typeface="Times New Roman"/>
                <a:ea typeface="Times New Roman"/>
                <a:cs typeface="Times New Roman"/>
                <a:sym typeface="Times New Roman"/>
              </a:rPr>
            </a:br>
            <a:br>
              <a:rPr lang="en-US" sz="2800" b="1" dirty="0">
                <a:solidFill>
                  <a:schemeClr val="accent1"/>
                </a:solidFill>
                <a:latin typeface="Times New Roman"/>
                <a:ea typeface="Times New Roman"/>
                <a:cs typeface="Times New Roman"/>
                <a:sym typeface="Times New Roman"/>
              </a:rPr>
            </a:br>
            <a:br>
              <a:rPr lang="en-US" sz="2800" b="1" dirty="0">
                <a:solidFill>
                  <a:schemeClr val="accent1"/>
                </a:solidFill>
                <a:latin typeface="Times New Roman"/>
                <a:ea typeface="Times New Roman"/>
                <a:cs typeface="Times New Roman"/>
                <a:sym typeface="Times New Roman"/>
              </a:rPr>
            </a:br>
            <a:br>
              <a:rPr lang="en-US" sz="2800" b="1" dirty="0">
                <a:solidFill>
                  <a:schemeClr val="accent1"/>
                </a:solidFill>
                <a:latin typeface="Times New Roman"/>
                <a:ea typeface="Times New Roman"/>
                <a:cs typeface="Times New Roman"/>
                <a:sym typeface="Times New Roman"/>
              </a:rPr>
            </a:br>
            <a:br>
              <a:rPr lang="en-US" sz="2800" b="1" dirty="0">
                <a:solidFill>
                  <a:schemeClr val="accent1"/>
                </a:solidFill>
                <a:latin typeface="Times New Roman"/>
                <a:ea typeface="Times New Roman"/>
                <a:cs typeface="Times New Roman"/>
                <a:sym typeface="Times New Roman"/>
              </a:rPr>
            </a:br>
            <a:r>
              <a:rPr lang="en-US" sz="2400" b="1" dirty="0">
                <a:solidFill>
                  <a:schemeClr val="accent1"/>
                </a:solidFill>
                <a:latin typeface="Times New Roman"/>
                <a:ea typeface="Times New Roman"/>
                <a:cs typeface="Times New Roman"/>
                <a:sym typeface="Times New Roman"/>
              </a:rPr>
              <a:t>Enhancing Acoustic Clarity: An Advanced Noise Suppression with Speech Enhancement Generative Adversarial Networks</a:t>
            </a:r>
            <a:br>
              <a:rPr lang="en-US" sz="2800" b="1" i="0" u="none" strike="noStrike" cap="none" dirty="0">
                <a:solidFill>
                  <a:schemeClr val="accent1"/>
                </a:solidFill>
                <a:latin typeface="Arial"/>
                <a:ea typeface="Arial"/>
                <a:cs typeface="Arial"/>
                <a:sym typeface="Arial"/>
              </a:rPr>
            </a:br>
            <a:br>
              <a:rPr lang="en-US" sz="2800" b="0" i="0" dirty="0">
                <a:solidFill>
                  <a:srgbClr val="00B0F0"/>
                </a:solidFill>
                <a:latin typeface="Arial"/>
                <a:ea typeface="Arial"/>
                <a:cs typeface="Arial"/>
                <a:sym typeface="Arial"/>
              </a:rPr>
            </a:br>
            <a:r>
              <a:rPr lang="en-US" sz="2800" b="0" i="0" dirty="0">
                <a:solidFill>
                  <a:srgbClr val="00B0F0"/>
                </a:solidFill>
                <a:latin typeface="Arial"/>
                <a:ea typeface="Arial"/>
                <a:cs typeface="Arial"/>
                <a:sym typeface="Arial"/>
              </a:rPr>
              <a:t> </a:t>
            </a:r>
            <a:br>
              <a:rPr lang="en-US" sz="2800" dirty="0">
                <a:solidFill>
                  <a:srgbClr val="00B0F0"/>
                </a:solidFill>
              </a:rPr>
            </a:br>
            <a:endParaRPr sz="2800" b="1" dirty="0">
              <a:solidFill>
                <a:srgbClr val="00B0F0"/>
              </a:solidFill>
              <a:latin typeface="Lustria"/>
              <a:ea typeface="Lustria"/>
              <a:cs typeface="Lustria"/>
              <a:sym typeface="Lustria"/>
            </a:endParaRPr>
          </a:p>
        </p:txBody>
      </p:sp>
      <p:sp>
        <p:nvSpPr>
          <p:cNvPr id="90" name="Google Shape;90;p13"/>
          <p:cNvSpPr txBox="1">
            <a:spLocks noGrp="1"/>
          </p:cNvSpPr>
          <p:nvPr>
            <p:ph type="subTitle" idx="1"/>
          </p:nvPr>
        </p:nvSpPr>
        <p:spPr>
          <a:xfrm>
            <a:off x="170623" y="4516258"/>
            <a:ext cx="4329457" cy="1973635"/>
          </a:xfrm>
          <a:prstGeom prst="rect">
            <a:avLst/>
          </a:prstGeom>
          <a:noFill/>
          <a:ln>
            <a:noFill/>
          </a:ln>
        </p:spPr>
        <p:txBody>
          <a:bodyPr spcFirstLastPara="1" wrap="square" lIns="91425" tIns="45700" rIns="91425" bIns="45700" anchor="t" anchorCtr="0">
            <a:normAutofit/>
          </a:bodyPr>
          <a:lstStyle/>
          <a:p>
            <a:pPr marL="0" lvl="0" indent="0" algn="ctr" rtl="0">
              <a:lnSpc>
                <a:spcPct val="110000"/>
              </a:lnSpc>
              <a:spcBef>
                <a:spcPts val="0"/>
              </a:spcBef>
              <a:spcAft>
                <a:spcPts val="0"/>
              </a:spcAft>
              <a:buClr>
                <a:srgbClr val="C55A11"/>
              </a:buClr>
              <a:buSzPts val="2000"/>
              <a:buNone/>
            </a:pPr>
            <a:r>
              <a:rPr lang="en-US" sz="2000" b="1" dirty="0">
                <a:solidFill>
                  <a:srgbClr val="C55A11"/>
                </a:solidFill>
                <a:latin typeface="Times New Roman" panose="02020603050405020304" pitchFamily="18" charset="0"/>
                <a:ea typeface="Lustria"/>
                <a:cs typeface="Times New Roman" panose="02020603050405020304" pitchFamily="18" charset="0"/>
                <a:sym typeface="Lustria"/>
              </a:rPr>
              <a:t>Batch Members</a:t>
            </a:r>
            <a:endParaRPr dirty="0">
              <a:latin typeface="Times New Roman" panose="02020603050405020304" pitchFamily="18" charset="0"/>
              <a:cs typeface="Times New Roman" panose="02020603050405020304" pitchFamily="18" charset="0"/>
            </a:endParaRPr>
          </a:p>
          <a:p>
            <a:pPr marL="0" lvl="0" indent="0" algn="ctr" rtl="0">
              <a:lnSpc>
                <a:spcPct val="110000"/>
              </a:lnSpc>
              <a:spcBef>
                <a:spcPts val="1000"/>
              </a:spcBef>
              <a:spcAft>
                <a:spcPts val="0"/>
              </a:spcAft>
              <a:buClr>
                <a:schemeClr val="dk1"/>
              </a:buClr>
              <a:buSzPts val="2000"/>
              <a:buNone/>
            </a:pPr>
            <a:r>
              <a:rPr lang="en-US" sz="2000" b="1" dirty="0">
                <a:latin typeface="Times New Roman" panose="02020603050405020304" pitchFamily="18" charset="0"/>
                <a:ea typeface="Lustria"/>
                <a:cs typeface="Times New Roman" panose="02020603050405020304" pitchFamily="18" charset="0"/>
                <a:sym typeface="Lustria"/>
              </a:rPr>
              <a:t>P. </a:t>
            </a:r>
            <a:r>
              <a:rPr lang="en-US" sz="2000" b="1" dirty="0" err="1">
                <a:latin typeface="Times New Roman" panose="02020603050405020304" pitchFamily="18" charset="0"/>
                <a:ea typeface="Lustria"/>
                <a:cs typeface="Times New Roman" panose="02020603050405020304" pitchFamily="18" charset="0"/>
                <a:sym typeface="Lustria"/>
              </a:rPr>
              <a:t>Bhogeswar</a:t>
            </a:r>
            <a:r>
              <a:rPr lang="en-US" sz="2000" b="1" dirty="0">
                <a:latin typeface="Times New Roman" panose="02020603050405020304" pitchFamily="18" charset="0"/>
                <a:ea typeface="Lustria"/>
                <a:cs typeface="Times New Roman" panose="02020603050405020304" pitchFamily="18" charset="0"/>
                <a:sym typeface="Lustria"/>
              </a:rPr>
              <a:t> (208W1A05A6)</a:t>
            </a:r>
            <a:endParaRPr dirty="0">
              <a:latin typeface="Times New Roman" panose="02020603050405020304" pitchFamily="18" charset="0"/>
              <a:cs typeface="Times New Roman" panose="02020603050405020304" pitchFamily="18" charset="0"/>
            </a:endParaRPr>
          </a:p>
          <a:p>
            <a:pPr marL="0" lvl="0" indent="0" algn="ctr" rtl="0">
              <a:lnSpc>
                <a:spcPct val="110000"/>
              </a:lnSpc>
              <a:spcBef>
                <a:spcPts val="1000"/>
              </a:spcBef>
              <a:spcAft>
                <a:spcPts val="0"/>
              </a:spcAft>
              <a:buClr>
                <a:schemeClr val="dk1"/>
              </a:buClr>
              <a:buSzPts val="2000"/>
              <a:buNone/>
            </a:pPr>
            <a:r>
              <a:rPr lang="en-US" sz="2000" b="1" dirty="0" err="1">
                <a:latin typeface="Times New Roman" panose="02020603050405020304" pitchFamily="18" charset="0"/>
                <a:ea typeface="Lustria"/>
                <a:cs typeface="Times New Roman" panose="02020603050405020304" pitchFamily="18" charset="0"/>
                <a:sym typeface="Lustria"/>
              </a:rPr>
              <a:t>Dakshayani</a:t>
            </a:r>
            <a:r>
              <a:rPr lang="en-US" sz="2000" b="1" dirty="0">
                <a:latin typeface="Times New Roman" panose="02020603050405020304" pitchFamily="18" charset="0"/>
                <a:ea typeface="Lustria"/>
                <a:cs typeface="Times New Roman" panose="02020603050405020304" pitchFamily="18" charset="0"/>
                <a:sym typeface="Lustria"/>
              </a:rPr>
              <a:t> Reddi (208W1A05B0)</a:t>
            </a:r>
            <a:endParaRPr dirty="0">
              <a:latin typeface="Times New Roman" panose="02020603050405020304" pitchFamily="18" charset="0"/>
              <a:cs typeface="Times New Roman" panose="02020603050405020304" pitchFamily="18" charset="0"/>
            </a:endParaRPr>
          </a:p>
          <a:p>
            <a:pPr marL="0" lvl="0" indent="0" algn="ctr" rtl="0">
              <a:lnSpc>
                <a:spcPct val="90000"/>
              </a:lnSpc>
              <a:spcBef>
                <a:spcPts val="1000"/>
              </a:spcBef>
              <a:spcAft>
                <a:spcPts val="0"/>
              </a:spcAft>
              <a:buClr>
                <a:schemeClr val="dk1"/>
              </a:buClr>
              <a:buSzPts val="2400"/>
              <a:buNone/>
            </a:pPr>
            <a:endParaRPr dirty="0">
              <a:latin typeface="Times New Roman" panose="02020603050405020304" pitchFamily="18" charset="0"/>
              <a:cs typeface="Times New Roman" panose="02020603050405020304" pitchFamily="18" charset="0"/>
            </a:endParaRPr>
          </a:p>
          <a:p>
            <a:pPr marL="0" lvl="0" indent="0" algn="ctr" rtl="0">
              <a:lnSpc>
                <a:spcPct val="90000"/>
              </a:lnSpc>
              <a:spcBef>
                <a:spcPts val="1000"/>
              </a:spcBef>
              <a:spcAft>
                <a:spcPts val="0"/>
              </a:spcAft>
              <a:buClr>
                <a:schemeClr val="dk1"/>
              </a:buClr>
              <a:buSzPts val="2400"/>
              <a:buNone/>
            </a:pPr>
            <a:endParaRPr dirty="0">
              <a:latin typeface="Times New Roman" panose="02020603050405020304" pitchFamily="18" charset="0"/>
              <a:cs typeface="Times New Roman" panose="02020603050405020304" pitchFamily="18" charset="0"/>
            </a:endParaRPr>
          </a:p>
        </p:txBody>
      </p:sp>
      <p:sp>
        <p:nvSpPr>
          <p:cNvPr id="91" name="Google Shape;91;p13"/>
          <p:cNvSpPr txBox="1"/>
          <p:nvPr/>
        </p:nvSpPr>
        <p:spPr>
          <a:xfrm>
            <a:off x="4794945" y="4516259"/>
            <a:ext cx="4178431" cy="1304250"/>
          </a:xfrm>
          <a:prstGeom prst="rect">
            <a:avLst/>
          </a:prstGeom>
          <a:noFill/>
          <a:ln>
            <a:noFill/>
          </a:ln>
        </p:spPr>
        <p:txBody>
          <a:bodyPr spcFirstLastPara="1" wrap="square" lIns="91425" tIns="45700" rIns="91425" bIns="45700" anchor="t" anchorCtr="0">
            <a:normAutofit/>
          </a:bodyPr>
          <a:lstStyle/>
          <a:p>
            <a:pPr marL="0" marR="0" lvl="0" indent="0" algn="ctr" rtl="0">
              <a:lnSpc>
                <a:spcPct val="110000"/>
              </a:lnSpc>
              <a:spcBef>
                <a:spcPts val="0"/>
              </a:spcBef>
              <a:spcAft>
                <a:spcPts val="0"/>
              </a:spcAft>
              <a:buClr>
                <a:srgbClr val="C55A11"/>
              </a:buClr>
              <a:buSzPts val="2000"/>
              <a:buFont typeface="Arial"/>
              <a:buNone/>
            </a:pPr>
            <a:r>
              <a:rPr lang="en-US" sz="2000" b="1" i="0" u="none" strike="noStrike" cap="none" dirty="0">
                <a:solidFill>
                  <a:srgbClr val="C55A11"/>
                </a:solidFill>
                <a:latin typeface="Times New Roman" panose="02020603050405020304" pitchFamily="18" charset="0"/>
                <a:ea typeface="Lustria"/>
                <a:cs typeface="Times New Roman" panose="02020603050405020304" pitchFamily="18" charset="0"/>
                <a:sym typeface="Lustria"/>
              </a:rPr>
              <a:t>Under the Guidance of</a:t>
            </a:r>
            <a:endParaRPr lang="en-US" i="0" u="none" strike="noStrike" cap="none" dirty="0">
              <a:latin typeface="Times New Roman" panose="02020603050405020304" pitchFamily="18" charset="0"/>
              <a:ea typeface="Lustria"/>
              <a:cs typeface="Times New Roman" panose="02020603050405020304" pitchFamily="18" charset="0"/>
            </a:endParaRPr>
          </a:p>
          <a:p>
            <a:pPr marL="0" marR="0" lvl="0" indent="0" algn="ctr" rtl="0">
              <a:lnSpc>
                <a:spcPct val="110000"/>
              </a:lnSpc>
              <a:spcBef>
                <a:spcPts val="0"/>
              </a:spcBef>
              <a:spcAft>
                <a:spcPts val="0"/>
              </a:spcAft>
              <a:buClr>
                <a:srgbClr val="C55A11"/>
              </a:buClr>
              <a:buSzPts val="2000"/>
              <a:buFont typeface="Arial"/>
              <a:buNone/>
            </a:pPr>
            <a:r>
              <a:rPr lang="en-US" sz="1900" b="1" dirty="0">
                <a:solidFill>
                  <a:schemeClr val="dk1"/>
                </a:solidFill>
                <a:latin typeface="Times New Roman" panose="02020603050405020304" pitchFamily="18" charset="0"/>
                <a:cs typeface="Times New Roman" panose="02020603050405020304" pitchFamily="18" charset="0"/>
                <a:sym typeface="Lustria"/>
              </a:rPr>
              <a:t>Dr. D. </a:t>
            </a:r>
            <a:r>
              <a:rPr lang="en-US" sz="1900" b="1" dirty="0" err="1">
                <a:solidFill>
                  <a:schemeClr val="dk1"/>
                </a:solidFill>
                <a:latin typeface="Times New Roman" panose="02020603050405020304" pitchFamily="18" charset="0"/>
                <a:cs typeface="Times New Roman" panose="02020603050405020304" pitchFamily="18" charset="0"/>
                <a:sym typeface="Lustria"/>
              </a:rPr>
              <a:t>Rajeswara</a:t>
            </a:r>
            <a:r>
              <a:rPr lang="en-US" sz="1900" b="1" dirty="0">
                <a:solidFill>
                  <a:schemeClr val="dk1"/>
                </a:solidFill>
                <a:latin typeface="Times New Roman" panose="02020603050405020304" pitchFamily="18" charset="0"/>
                <a:cs typeface="Times New Roman" panose="02020603050405020304" pitchFamily="18" charset="0"/>
                <a:sym typeface="Lustria"/>
              </a:rPr>
              <a:t> Rao, M. Tech, Ph.D.</a:t>
            </a:r>
            <a:endParaRPr dirty="0">
              <a:latin typeface="Times New Roman" panose="02020603050405020304" pitchFamily="18" charset="0"/>
              <a:cs typeface="Times New Roman" panose="02020603050405020304" pitchFamily="18" charset="0"/>
            </a:endParaRPr>
          </a:p>
          <a:p>
            <a:pPr marL="0" marR="0" lvl="0" indent="0" algn="ctr" rtl="0">
              <a:lnSpc>
                <a:spcPct val="90000"/>
              </a:lnSpc>
              <a:spcBef>
                <a:spcPts val="1000"/>
              </a:spcBef>
              <a:spcAft>
                <a:spcPts val="0"/>
              </a:spcAft>
              <a:buClr>
                <a:schemeClr val="dk1"/>
              </a:buClr>
              <a:buSzPts val="1900"/>
              <a:buFont typeface="Arial"/>
              <a:buNone/>
            </a:pPr>
            <a:r>
              <a:rPr lang="en-US" sz="1900" b="1" dirty="0">
                <a:solidFill>
                  <a:schemeClr val="dk1"/>
                </a:solidFill>
                <a:latin typeface="Times New Roman" panose="02020603050405020304" pitchFamily="18" charset="0"/>
                <a:cs typeface="Times New Roman" panose="02020603050405020304" pitchFamily="18" charset="0"/>
                <a:sym typeface="Lustria"/>
              </a:rPr>
              <a:t>Professor &amp; HOD CSE</a:t>
            </a:r>
            <a:endParaRPr dirty="0">
              <a:latin typeface="Times New Roman" panose="02020603050405020304" pitchFamily="18" charset="0"/>
              <a:cs typeface="Times New Roman" panose="02020603050405020304" pitchFamily="18" charset="0"/>
            </a:endParaRPr>
          </a:p>
          <a:p>
            <a:pPr marL="0" marR="0" lvl="0" indent="0" algn="ctr" rtl="0">
              <a:lnSpc>
                <a:spcPct val="90000"/>
              </a:lnSpc>
              <a:spcBef>
                <a:spcPts val="1000"/>
              </a:spcBef>
              <a:spcAft>
                <a:spcPts val="0"/>
              </a:spcAft>
              <a:buClr>
                <a:schemeClr val="dk1"/>
              </a:buClr>
              <a:buSzPts val="1900"/>
              <a:buFont typeface="Arial"/>
              <a:buNone/>
            </a:pPr>
            <a:endParaRPr sz="1900" b="1" i="0" u="none" strike="noStrike" cap="none" dirty="0">
              <a:solidFill>
                <a:schemeClr val="dk1"/>
              </a:solidFill>
              <a:latin typeface="Times New Roman" panose="02020603050405020304" pitchFamily="18" charset="0"/>
              <a:ea typeface="Lustria"/>
              <a:cs typeface="Times New Roman" panose="02020603050405020304" pitchFamily="18" charset="0"/>
              <a:sym typeface="Lustria"/>
            </a:endParaRPr>
          </a:p>
          <a:p>
            <a:pPr marL="0" marR="0" lvl="0" indent="0" algn="ctr" rtl="0">
              <a:lnSpc>
                <a:spcPct val="90000"/>
              </a:lnSpc>
              <a:spcBef>
                <a:spcPts val="1000"/>
              </a:spcBef>
              <a:spcAft>
                <a:spcPts val="0"/>
              </a:spcAft>
              <a:buClr>
                <a:schemeClr val="dk1"/>
              </a:buClr>
              <a:buSzPts val="2400"/>
              <a:buFont typeface="Arial"/>
              <a:buNone/>
            </a:pP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92" name="Google Shape;92;p13"/>
          <p:cNvSpPr txBox="1"/>
          <p:nvPr/>
        </p:nvSpPr>
        <p:spPr>
          <a:xfrm>
            <a:off x="685800" y="3293700"/>
            <a:ext cx="7772400" cy="791278"/>
          </a:xfrm>
          <a:prstGeom prst="rect">
            <a:avLst/>
          </a:prstGeom>
          <a:noFill/>
          <a:ln>
            <a:noFill/>
          </a:ln>
        </p:spPr>
        <p:txBody>
          <a:bodyPr spcFirstLastPara="1" wrap="square" lIns="91425" tIns="45700" rIns="91425" bIns="45700" anchor="b" anchorCtr="0">
            <a:noAutofit/>
          </a:bodyPr>
          <a:lstStyle/>
          <a:p>
            <a:pPr marL="0" marR="0" lvl="0" indent="0" algn="ctr" rtl="0">
              <a:lnSpc>
                <a:spcPct val="150000"/>
              </a:lnSpc>
              <a:spcBef>
                <a:spcPts val="0"/>
              </a:spcBef>
              <a:spcAft>
                <a:spcPts val="0"/>
              </a:spcAft>
              <a:buClr>
                <a:srgbClr val="222A35"/>
              </a:buClr>
              <a:buSzPts val="2000"/>
              <a:buFont typeface="Lustria"/>
              <a:buNone/>
            </a:pPr>
            <a:r>
              <a:rPr lang="en-US" sz="2000" b="1" i="0" u="none" strike="noStrike" cap="none" dirty="0">
                <a:solidFill>
                  <a:srgbClr val="222A35"/>
                </a:solidFill>
                <a:latin typeface="Times New Roman" panose="02020603050405020304" pitchFamily="18" charset="0"/>
                <a:ea typeface="Lustria"/>
                <a:cs typeface="Times New Roman" panose="02020603050405020304" pitchFamily="18" charset="0"/>
                <a:sym typeface="Lustria"/>
              </a:rPr>
              <a:t>  20CS8551: B. Tech Major Project </a:t>
            </a:r>
            <a:endParaRPr dirty="0">
              <a:latin typeface="Times New Roman" panose="02020603050405020304" pitchFamily="18" charset="0"/>
              <a:cs typeface="Times New Roman" panose="02020603050405020304" pitchFamily="18" charset="0"/>
            </a:endParaRPr>
          </a:p>
          <a:p>
            <a:pPr marL="0" marR="0" lvl="0" indent="0" algn="ctr" rtl="0">
              <a:lnSpc>
                <a:spcPct val="150000"/>
              </a:lnSpc>
              <a:spcBef>
                <a:spcPts val="0"/>
              </a:spcBef>
              <a:spcAft>
                <a:spcPts val="0"/>
              </a:spcAft>
              <a:buClr>
                <a:srgbClr val="222A35"/>
              </a:buClr>
              <a:buSzPts val="1800"/>
              <a:buFont typeface="Lustria"/>
              <a:buNone/>
            </a:pPr>
            <a:r>
              <a:rPr lang="en-US" sz="1800" b="1" dirty="0">
                <a:solidFill>
                  <a:srgbClr val="222A35"/>
                </a:solidFill>
                <a:latin typeface="Times New Roman" panose="02020603050405020304" pitchFamily="18" charset="0"/>
                <a:ea typeface="Lustria"/>
                <a:cs typeface="Times New Roman" panose="02020603050405020304" pitchFamily="18" charset="0"/>
                <a:sym typeface="Lustria"/>
              </a:rPr>
              <a:t> April 19th</a:t>
            </a:r>
            <a:r>
              <a:rPr lang="en-US" sz="1800" b="1" i="0" u="none" strike="noStrike" cap="none" dirty="0">
                <a:solidFill>
                  <a:srgbClr val="222A35"/>
                </a:solidFill>
                <a:latin typeface="Times New Roman" panose="02020603050405020304" pitchFamily="18" charset="0"/>
                <a:ea typeface="Lustria"/>
                <a:cs typeface="Times New Roman" panose="02020603050405020304" pitchFamily="18" charset="0"/>
                <a:sym typeface="Lustria"/>
              </a:rPr>
              <a:t>, 2024</a:t>
            </a:r>
            <a:endParaRPr lang="en-IN" dirty="0">
              <a:latin typeface="Times New Roman" panose="02020603050405020304" pitchFamily="18" charset="0"/>
              <a:cs typeface="Times New Roman" panose="02020603050405020304" pitchFamily="18" charset="0"/>
            </a:endParaRPr>
          </a:p>
          <a:p>
            <a:pPr marL="0" marR="0" lvl="0" indent="0" algn="ctr" rtl="0">
              <a:lnSpc>
                <a:spcPct val="150000"/>
              </a:lnSpc>
              <a:spcBef>
                <a:spcPts val="0"/>
              </a:spcBef>
              <a:spcAft>
                <a:spcPts val="0"/>
              </a:spcAft>
              <a:buClr>
                <a:srgbClr val="222A35"/>
              </a:buClr>
              <a:buSzPts val="1800"/>
              <a:buFont typeface="Lustria"/>
              <a:buNone/>
            </a:pPr>
            <a:r>
              <a:rPr lang="en-IN" sz="1800" b="1" i="0" u="none" strike="noStrike" cap="none" dirty="0">
                <a:solidFill>
                  <a:srgbClr val="222A35"/>
                </a:solidFill>
                <a:latin typeface="Times New Roman" panose="02020603050405020304" pitchFamily="18" charset="0"/>
                <a:ea typeface="Lustria"/>
                <a:cs typeface="Times New Roman" panose="02020603050405020304" pitchFamily="18" charset="0"/>
                <a:sym typeface="Lustria"/>
              </a:rPr>
              <a:t>Batch No: 16</a:t>
            </a:r>
            <a:endParaRPr lang="en-IN" dirty="0">
              <a:latin typeface="Times New Roman" panose="02020603050405020304" pitchFamily="18" charset="0"/>
              <a:cs typeface="Times New Roman" panose="02020603050405020304" pitchFamily="18" charset="0"/>
            </a:endParaRPr>
          </a:p>
        </p:txBody>
      </p:sp>
      <p:sp>
        <p:nvSpPr>
          <p:cNvPr id="93" name="Google Shape;93;p13"/>
          <p:cNvSpPr txBox="1"/>
          <p:nvPr/>
        </p:nvSpPr>
        <p:spPr>
          <a:xfrm>
            <a:off x="906670" y="60484"/>
            <a:ext cx="7126664" cy="1125996"/>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2000"/>
              <a:buFont typeface="Lustria"/>
              <a:buNone/>
            </a:pPr>
            <a:r>
              <a:rPr lang="en-US" sz="2000" b="1" i="0" u="none" strike="noStrike" cap="none" dirty="0">
                <a:solidFill>
                  <a:schemeClr val="dk1"/>
                </a:solidFill>
                <a:latin typeface="Times New Roman" panose="02020603050405020304" pitchFamily="18" charset="0"/>
                <a:ea typeface="Lustria"/>
                <a:cs typeface="Times New Roman" panose="02020603050405020304" pitchFamily="18" charset="0"/>
                <a:sym typeface="Lustria"/>
              </a:rPr>
              <a:t>VR SIDDHARTHA ENGINEERING COLLEGE, VIJAYAWADA</a:t>
            </a:r>
            <a:endParaRPr dirty="0">
              <a:latin typeface="Times New Roman" panose="02020603050405020304" pitchFamily="18" charset="0"/>
              <a:cs typeface="Times New Roman" panose="02020603050405020304" pitchFamily="18" charset="0"/>
            </a:endParaRPr>
          </a:p>
          <a:p>
            <a:pPr marL="0" marR="0" lvl="0" indent="0" algn="ctr" rtl="0">
              <a:lnSpc>
                <a:spcPct val="90000"/>
              </a:lnSpc>
              <a:spcBef>
                <a:spcPts val="0"/>
              </a:spcBef>
              <a:spcAft>
                <a:spcPts val="0"/>
              </a:spcAft>
              <a:buClr>
                <a:schemeClr val="dk1"/>
              </a:buClr>
              <a:buSzPts val="2000"/>
              <a:buFont typeface="Lustria"/>
              <a:buNone/>
            </a:pPr>
            <a:r>
              <a:rPr lang="en-US" sz="2000" b="1" i="0" u="none" strike="noStrike" cap="none" dirty="0">
                <a:solidFill>
                  <a:schemeClr val="dk1"/>
                </a:solidFill>
                <a:latin typeface="Times New Roman" panose="02020603050405020304" pitchFamily="18" charset="0"/>
                <a:ea typeface="Lustria"/>
                <a:cs typeface="Times New Roman" panose="02020603050405020304" pitchFamily="18" charset="0"/>
                <a:sym typeface="Lustria"/>
              </a:rPr>
              <a:t>Department of Computer Science and Engineering</a:t>
            </a:r>
            <a:endParaRPr dirty="0">
              <a:latin typeface="Times New Roman" panose="02020603050405020304" pitchFamily="18" charset="0"/>
              <a:cs typeface="Times New Roman" panose="02020603050405020304" pitchFamily="18" charset="0"/>
            </a:endParaRPr>
          </a:p>
        </p:txBody>
      </p:sp>
      <p:pic>
        <p:nvPicPr>
          <p:cNvPr id="94" name="Google Shape;94;p13" descr="A picture containing diagram&#10;&#10;Description automatically generated"/>
          <p:cNvPicPr preferRelativeResize="0"/>
          <p:nvPr/>
        </p:nvPicPr>
        <p:blipFill rotWithShape="1">
          <a:blip r:embed="rId3">
            <a:alphaModFix/>
          </a:blip>
          <a:srcRect/>
          <a:stretch/>
        </p:blipFill>
        <p:spPr>
          <a:xfrm>
            <a:off x="372778" y="161404"/>
            <a:ext cx="950349" cy="1118057"/>
          </a:xfrm>
          <a:prstGeom prst="rect">
            <a:avLst/>
          </a:prstGeom>
          <a:noFill/>
          <a:ln>
            <a:noFill/>
          </a:ln>
        </p:spPr>
      </p:pic>
      <p:pic>
        <p:nvPicPr>
          <p:cNvPr id="95" name="Google Shape;95;p13" descr="Logo&#10;&#10;Description automatically generated"/>
          <p:cNvPicPr preferRelativeResize="0"/>
          <p:nvPr/>
        </p:nvPicPr>
        <p:blipFill rotWithShape="1">
          <a:blip r:embed="rId4">
            <a:alphaModFix/>
          </a:blip>
          <a:srcRect/>
          <a:stretch/>
        </p:blipFill>
        <p:spPr>
          <a:xfrm>
            <a:off x="7678301" y="153465"/>
            <a:ext cx="1118057" cy="1118057"/>
          </a:xfrm>
          <a:prstGeom prst="rect">
            <a:avLst/>
          </a:prstGeom>
          <a:noFill/>
          <a:ln>
            <a:noFill/>
          </a:ln>
        </p:spPr>
      </p:pic>
      <p:sp>
        <p:nvSpPr>
          <p:cNvPr id="96" name="Google Shape;96;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202676" y="120029"/>
            <a:ext cx="8738648" cy="7472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833C0B"/>
              </a:buClr>
              <a:buSzPts val="3000"/>
              <a:buFont typeface="Lustria"/>
              <a:buNone/>
            </a:pPr>
            <a:r>
              <a:rPr lang="en-US" sz="3000" b="1" dirty="0">
                <a:solidFill>
                  <a:srgbClr val="833C0B"/>
                </a:solidFill>
                <a:latin typeface="Lustria"/>
                <a:ea typeface="Lustria"/>
                <a:cs typeface="Lustria"/>
                <a:sym typeface="Lustria"/>
              </a:rPr>
              <a:t>6. </a:t>
            </a:r>
            <a:r>
              <a:rPr lang="en-US" sz="3000" b="1" dirty="0">
                <a:solidFill>
                  <a:srgbClr val="833C0B"/>
                </a:solidFill>
                <a:latin typeface="Times New Roman" panose="02020603050405020304" pitchFamily="18" charset="0"/>
                <a:ea typeface="Lustria"/>
                <a:cs typeface="Times New Roman" panose="02020603050405020304" pitchFamily="18" charset="0"/>
                <a:sym typeface="Lustria"/>
              </a:rPr>
              <a:t>Basic Concepts</a:t>
            </a:r>
            <a:endParaRPr dirty="0">
              <a:latin typeface="Times New Roman" panose="02020603050405020304" pitchFamily="18" charset="0"/>
              <a:cs typeface="Times New Roman" panose="02020603050405020304" pitchFamily="18" charset="0"/>
            </a:endParaRPr>
          </a:p>
        </p:txBody>
      </p:sp>
      <p:sp>
        <p:nvSpPr>
          <p:cNvPr id="137" name="Google Shape;137;p19"/>
          <p:cNvSpPr txBox="1">
            <a:spLocks noGrp="1"/>
          </p:cNvSpPr>
          <p:nvPr>
            <p:ph type="body" idx="1"/>
          </p:nvPr>
        </p:nvSpPr>
        <p:spPr>
          <a:xfrm>
            <a:off x="202677" y="867265"/>
            <a:ext cx="8738647" cy="5489085"/>
          </a:xfrm>
          <a:prstGeom prst="rect">
            <a:avLst/>
          </a:prstGeom>
          <a:noFill/>
          <a:ln>
            <a:noFill/>
          </a:ln>
        </p:spPr>
        <p:txBody>
          <a:bodyPr spcFirstLastPara="1" wrap="square" lIns="91425" tIns="45700" rIns="91425" bIns="45700" anchor="t" anchorCtr="0">
            <a:normAutofit/>
          </a:bodyPr>
          <a:lstStyle/>
          <a:p>
            <a:pPr marL="342900" algn="just">
              <a:spcBef>
                <a:spcPts val="0"/>
              </a:spcBef>
              <a:buSzPts val="2000"/>
              <a:buFont typeface="Wingdings" panose="05000000000000000000" pitchFamily="2" charset="2"/>
              <a:buChar char="Ø"/>
            </a:pPr>
            <a:r>
              <a:rPr lang="en-US" sz="2400" dirty="0">
                <a:solidFill>
                  <a:schemeClr val="accent2">
                    <a:lumMod val="50000"/>
                  </a:schemeClr>
                </a:solidFill>
                <a:latin typeface="Times New Roman" panose="02020603050405020304" pitchFamily="18" charset="0"/>
                <a:cs typeface="Times New Roman" panose="02020603050405020304" pitchFamily="18" charset="0"/>
              </a:rPr>
              <a:t>Overview of SEGAN:</a:t>
            </a:r>
          </a:p>
          <a:p>
            <a:pPr marL="342900" algn="just">
              <a:spcBef>
                <a:spcPts val="0"/>
              </a:spcBef>
              <a:buSzPts val="2000"/>
            </a:pPr>
            <a:endParaRPr lang="en-US" sz="2400" dirty="0">
              <a:latin typeface="Times New Roman" panose="02020603050405020304" pitchFamily="18" charset="0"/>
              <a:cs typeface="Times New Roman" panose="02020603050405020304" pitchFamily="18" charset="0"/>
            </a:endParaRPr>
          </a:p>
          <a:p>
            <a:pPr marL="342900" algn="just">
              <a:spcBef>
                <a:spcPts val="0"/>
              </a:spcBef>
              <a:buSzPts val="2000"/>
            </a:pPr>
            <a:r>
              <a:rPr lang="en-US" sz="2000" dirty="0">
                <a:latin typeface="Times New Roman" panose="02020603050405020304" pitchFamily="18" charset="0"/>
                <a:cs typeface="Times New Roman" panose="02020603050405020304" pitchFamily="18" charset="0"/>
              </a:rPr>
              <a:t>Speech Enhancement Generative Adversarial Network(SEGAN), is an advanced deep learning architecture specifically designed for speech enhancement tasks.</a:t>
            </a:r>
          </a:p>
          <a:p>
            <a:pPr marL="0" indent="0" algn="just">
              <a:spcBef>
                <a:spcPts val="0"/>
              </a:spcBef>
              <a:buSzPts val="2000"/>
              <a:buNone/>
            </a:pPr>
            <a:endParaRPr lang="en-US" sz="2000" dirty="0">
              <a:latin typeface="Times New Roman" panose="02020603050405020304" pitchFamily="18" charset="0"/>
              <a:cs typeface="Times New Roman" panose="02020603050405020304" pitchFamily="18" charset="0"/>
            </a:endParaRPr>
          </a:p>
          <a:p>
            <a:pPr marL="342900" algn="just">
              <a:spcBef>
                <a:spcPts val="0"/>
              </a:spcBef>
              <a:buSzPts val="2000"/>
            </a:pPr>
            <a:r>
              <a:rPr lang="en-US" sz="2000" dirty="0">
                <a:latin typeface="Times New Roman" panose="02020603050405020304" pitchFamily="18" charset="0"/>
                <a:cs typeface="Times New Roman" panose="02020603050405020304" pitchFamily="18" charset="0"/>
              </a:rPr>
              <a:t>Unlike traditional methods that operate on raw waveform data, SEGAN operates on spectrograms, which provide a visual representation of the frequency content of the audio signal over time. </a:t>
            </a:r>
          </a:p>
          <a:p>
            <a:pPr marL="342900" algn="just">
              <a:spcBef>
                <a:spcPts val="0"/>
              </a:spcBef>
              <a:buSzPts val="2000"/>
            </a:pPr>
            <a:endParaRPr lang="en-US" sz="2000" dirty="0">
              <a:latin typeface="Times New Roman" panose="02020603050405020304" pitchFamily="18" charset="0"/>
              <a:cs typeface="Times New Roman" panose="02020603050405020304" pitchFamily="18" charset="0"/>
            </a:endParaRPr>
          </a:p>
          <a:p>
            <a:pPr marL="342900" algn="just">
              <a:spcBef>
                <a:spcPts val="0"/>
              </a:spcBef>
              <a:buSzPts val="2000"/>
            </a:pPr>
            <a:endParaRPr lang="en-US" sz="2000" dirty="0">
              <a:latin typeface="Times New Roman" panose="02020603050405020304" pitchFamily="18" charset="0"/>
              <a:cs typeface="Times New Roman" panose="02020603050405020304" pitchFamily="18" charset="0"/>
            </a:endParaRPr>
          </a:p>
          <a:p>
            <a:pPr marL="342900" algn="just">
              <a:spcBef>
                <a:spcPts val="0"/>
              </a:spcBef>
              <a:buSzPts val="2000"/>
            </a:pPr>
            <a:endParaRPr lang="en-US" sz="2000" dirty="0">
              <a:latin typeface="Times New Roman" panose="02020603050405020304" pitchFamily="18" charset="0"/>
              <a:cs typeface="Times New Roman" panose="02020603050405020304" pitchFamily="18" charset="0"/>
            </a:endParaRPr>
          </a:p>
          <a:p>
            <a:pPr marL="342900" algn="just">
              <a:spcBef>
                <a:spcPts val="0"/>
              </a:spcBef>
              <a:buSzPts val="2000"/>
            </a:pPr>
            <a:endParaRPr lang="en-US" sz="2000" dirty="0">
              <a:latin typeface="Times New Roman" panose="02020603050405020304" pitchFamily="18" charset="0"/>
              <a:cs typeface="Times New Roman" panose="02020603050405020304" pitchFamily="18" charset="0"/>
            </a:endParaRPr>
          </a:p>
          <a:p>
            <a:pPr marL="342900" algn="just">
              <a:spcBef>
                <a:spcPts val="0"/>
              </a:spcBef>
              <a:buSzPts val="2000"/>
            </a:pPr>
            <a:endParaRPr lang="en-US" sz="2000" dirty="0">
              <a:latin typeface="Times New Roman" panose="02020603050405020304" pitchFamily="18" charset="0"/>
              <a:cs typeface="Times New Roman" panose="02020603050405020304" pitchFamily="18" charset="0"/>
            </a:endParaRPr>
          </a:p>
          <a:p>
            <a:pPr marL="342900" algn="just">
              <a:spcBef>
                <a:spcPts val="0"/>
              </a:spcBef>
              <a:buSzPts val="2000"/>
            </a:pPr>
            <a:endParaRPr lang="en-US" sz="2000" dirty="0">
              <a:latin typeface="Times New Roman" panose="02020603050405020304" pitchFamily="18" charset="0"/>
              <a:cs typeface="Times New Roman" panose="02020603050405020304" pitchFamily="18" charset="0"/>
            </a:endParaRPr>
          </a:p>
          <a:p>
            <a:pPr marL="342900" algn="just">
              <a:spcBef>
                <a:spcPts val="0"/>
              </a:spcBef>
              <a:buSzPts val="2000"/>
            </a:pPr>
            <a:r>
              <a:rPr lang="en-US" sz="2000" dirty="0">
                <a:latin typeface="Times New Roman" panose="02020603050405020304" pitchFamily="18" charset="0"/>
                <a:cs typeface="Times New Roman" panose="02020603050405020304" pitchFamily="18" charset="0"/>
              </a:rPr>
              <a:t>SEGAN employs a generative adversarial network (GAN) framework, where a generator network learns to generate enhanced spectrograms from noisy input spectrograms, and a discriminator network learns to distinguish between real clean spectrograms and generated enhanced ones</a:t>
            </a:r>
            <a:endParaRPr lang="en-US" sz="2000" b="0" i="0" dirty="0">
              <a:solidFill>
                <a:srgbClr val="374151"/>
              </a:solidFill>
              <a:latin typeface="Times New Roman" panose="02020603050405020304" pitchFamily="18" charset="0"/>
              <a:ea typeface="Arial"/>
              <a:cs typeface="Times New Roman" panose="02020603050405020304" pitchFamily="18" charset="0"/>
              <a:sym typeface="Arial"/>
            </a:endParaRPr>
          </a:p>
          <a:p>
            <a:pPr marL="0" indent="0">
              <a:spcBef>
                <a:spcPts val="0"/>
              </a:spcBef>
              <a:buSzPts val="2000"/>
              <a:buNone/>
            </a:pPr>
            <a:endParaRPr lang="en-US" sz="2000" b="0" i="0" dirty="0">
              <a:solidFill>
                <a:srgbClr val="374151"/>
              </a:solidFill>
              <a:latin typeface="Times New Roman" panose="02020603050405020304" pitchFamily="18" charset="0"/>
              <a:ea typeface="Arial"/>
              <a:cs typeface="Times New Roman" panose="02020603050405020304" pitchFamily="18" charset="0"/>
              <a:sym typeface="Arial"/>
            </a:endParaRPr>
          </a:p>
        </p:txBody>
      </p:sp>
      <p:sp>
        <p:nvSpPr>
          <p:cNvPr id="138" name="Google Shape;138;p1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solidFill>
                  <a:schemeClr val="dk1"/>
                </a:solidFill>
                <a:latin typeface="Lustria"/>
                <a:ea typeface="Lustria"/>
                <a:cs typeface="Lustria"/>
                <a:sym typeface="Lustria"/>
              </a:rPr>
              <a:t>10</a:t>
            </a:fld>
            <a:endParaRPr sz="1400" b="1">
              <a:solidFill>
                <a:schemeClr val="dk1"/>
              </a:solidFill>
              <a:latin typeface="Lustria"/>
              <a:ea typeface="Lustria"/>
              <a:cs typeface="Lustria"/>
              <a:sym typeface="Lustria"/>
            </a:endParaRPr>
          </a:p>
        </p:txBody>
      </p:sp>
      <p:pic>
        <p:nvPicPr>
          <p:cNvPr id="3" name="Picture 2">
            <a:extLst>
              <a:ext uri="{FF2B5EF4-FFF2-40B4-BE49-F238E27FC236}">
                <a16:creationId xmlns:a16="http://schemas.microsoft.com/office/drawing/2014/main" id="{1D2B7D9F-EB40-E1F0-9E57-B95AF4EC447E}"/>
              </a:ext>
            </a:extLst>
          </p:cNvPr>
          <p:cNvPicPr>
            <a:picLocks noChangeAspect="1"/>
          </p:cNvPicPr>
          <p:nvPr/>
        </p:nvPicPr>
        <p:blipFill>
          <a:blip r:embed="rId3"/>
          <a:stretch>
            <a:fillRect/>
          </a:stretch>
        </p:blipFill>
        <p:spPr>
          <a:xfrm>
            <a:off x="1255776" y="3429000"/>
            <a:ext cx="6998208" cy="798607"/>
          </a:xfrm>
          <a:prstGeom prst="rect">
            <a:avLst/>
          </a:prstGeom>
        </p:spPr>
      </p:pic>
      <p:sp>
        <p:nvSpPr>
          <p:cNvPr id="4" name="TextBox 3">
            <a:extLst>
              <a:ext uri="{FF2B5EF4-FFF2-40B4-BE49-F238E27FC236}">
                <a16:creationId xmlns:a16="http://schemas.microsoft.com/office/drawing/2014/main" id="{000EA3BA-A00B-0B89-C6D0-CCDBDD994F19}"/>
              </a:ext>
            </a:extLst>
          </p:cNvPr>
          <p:cNvSpPr txBox="1"/>
          <p:nvPr/>
        </p:nvSpPr>
        <p:spPr>
          <a:xfrm>
            <a:off x="2914650" y="4436400"/>
            <a:ext cx="4572000" cy="307777"/>
          </a:xfrm>
          <a:prstGeom prst="rect">
            <a:avLst/>
          </a:prstGeom>
          <a:noFill/>
        </p:spPr>
        <p:txBody>
          <a:bodyPr wrap="square">
            <a:spAutoFit/>
          </a:bodyPr>
          <a:lstStyle/>
          <a:p>
            <a:r>
              <a:rPr lang="en-US" sz="1400" b="1" i="1" dirty="0">
                <a:solidFill>
                  <a:srgbClr val="C00000"/>
                </a:solidFill>
                <a:latin typeface="Times New Roman" panose="02020603050405020304" pitchFamily="18" charset="0"/>
                <a:ea typeface="Lustria"/>
                <a:cs typeface="Times New Roman" panose="02020603050405020304" pitchFamily="18" charset="0"/>
                <a:sym typeface="Lustria"/>
              </a:rPr>
              <a:t>Fig:2. </a:t>
            </a:r>
            <a:r>
              <a:rPr lang="en-US" b="1" i="1" dirty="0">
                <a:solidFill>
                  <a:srgbClr val="C00000"/>
                </a:solidFill>
                <a:latin typeface="Times New Roman" panose="02020603050405020304" pitchFamily="18" charset="0"/>
                <a:ea typeface="Lustria"/>
                <a:cs typeface="Times New Roman" panose="02020603050405020304" pitchFamily="18" charset="0"/>
                <a:sym typeface="Lustria"/>
              </a:rPr>
              <a:t>Process flow of SEGAN model</a:t>
            </a:r>
            <a:endParaRPr lang="en-IN" dirty="0"/>
          </a:p>
        </p:txBody>
      </p:sp>
    </p:spTree>
    <p:extLst>
      <p:ext uri="{BB962C8B-B14F-4D97-AF65-F5344CB8AC3E}">
        <p14:creationId xmlns:p14="http://schemas.microsoft.com/office/powerpoint/2010/main" val="1964460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202676" y="120029"/>
            <a:ext cx="8738648" cy="7472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833C0B"/>
              </a:buClr>
              <a:buSzPts val="3000"/>
              <a:buFont typeface="Lustria"/>
              <a:buNone/>
            </a:pPr>
            <a:r>
              <a:rPr lang="en-US" sz="3000" b="1" dirty="0">
                <a:solidFill>
                  <a:srgbClr val="833C0B"/>
                </a:solidFill>
                <a:latin typeface="Lustria"/>
                <a:ea typeface="Lustria"/>
                <a:cs typeface="Lustria"/>
                <a:sym typeface="Lustria"/>
              </a:rPr>
              <a:t>6. </a:t>
            </a:r>
            <a:r>
              <a:rPr lang="en-US" sz="3000" b="1" dirty="0">
                <a:solidFill>
                  <a:srgbClr val="833C0B"/>
                </a:solidFill>
                <a:latin typeface="Times New Roman" panose="02020603050405020304" pitchFamily="18" charset="0"/>
                <a:ea typeface="Lustria"/>
                <a:cs typeface="Times New Roman" panose="02020603050405020304" pitchFamily="18" charset="0"/>
                <a:sym typeface="Lustria"/>
              </a:rPr>
              <a:t>Basic Concepts</a:t>
            </a:r>
            <a:endParaRPr dirty="0">
              <a:latin typeface="Times New Roman" panose="02020603050405020304" pitchFamily="18" charset="0"/>
              <a:cs typeface="Times New Roman" panose="02020603050405020304" pitchFamily="18" charset="0"/>
            </a:endParaRPr>
          </a:p>
        </p:txBody>
      </p:sp>
      <p:sp>
        <p:nvSpPr>
          <p:cNvPr id="137" name="Google Shape;137;p19"/>
          <p:cNvSpPr txBox="1">
            <a:spLocks noGrp="1"/>
          </p:cNvSpPr>
          <p:nvPr>
            <p:ph type="body" idx="1"/>
          </p:nvPr>
        </p:nvSpPr>
        <p:spPr>
          <a:xfrm>
            <a:off x="202677" y="867265"/>
            <a:ext cx="8738647" cy="5489085"/>
          </a:xfrm>
          <a:prstGeom prst="rect">
            <a:avLst/>
          </a:prstGeom>
          <a:noFill/>
          <a:ln>
            <a:noFill/>
          </a:ln>
        </p:spPr>
        <p:txBody>
          <a:bodyPr spcFirstLastPara="1" wrap="square" lIns="91425" tIns="45700" rIns="91425" bIns="45700" anchor="t" anchorCtr="0">
            <a:normAutofit/>
          </a:bodyPr>
          <a:lstStyle/>
          <a:p>
            <a:pPr marL="342900" algn="just">
              <a:spcBef>
                <a:spcPts val="0"/>
              </a:spcBef>
              <a:buSzPts val="2000"/>
              <a:buFont typeface="Wingdings" panose="05000000000000000000" pitchFamily="2" charset="2"/>
              <a:buChar char="Ø"/>
            </a:pPr>
            <a:r>
              <a:rPr lang="en-US" sz="2400" dirty="0">
                <a:solidFill>
                  <a:schemeClr val="accent2">
                    <a:lumMod val="50000"/>
                  </a:schemeClr>
                </a:solidFill>
                <a:latin typeface="Times New Roman" panose="02020603050405020304" pitchFamily="18" charset="0"/>
                <a:cs typeface="Times New Roman" panose="02020603050405020304" pitchFamily="18" charset="0"/>
              </a:rPr>
              <a:t>Structure of SEGAN:</a:t>
            </a:r>
          </a:p>
          <a:p>
            <a:pPr marL="342900" algn="just">
              <a:spcBef>
                <a:spcPts val="0"/>
              </a:spcBef>
              <a:buSzPts val="2000"/>
            </a:pPr>
            <a:endParaRPr lang="en-US" sz="2400" dirty="0">
              <a:latin typeface="Times New Roman" panose="02020603050405020304" pitchFamily="18" charset="0"/>
              <a:cs typeface="Times New Roman" panose="02020603050405020304" pitchFamily="18" charset="0"/>
            </a:endParaRPr>
          </a:p>
          <a:p>
            <a:pPr marL="342900" algn="just">
              <a:spcBef>
                <a:spcPts val="0"/>
              </a:spcBef>
              <a:buSzPts val="2000"/>
            </a:pPr>
            <a:r>
              <a:rPr lang="en-US" sz="2000" dirty="0">
                <a:latin typeface="Times New Roman" panose="02020603050405020304" pitchFamily="18" charset="0"/>
                <a:cs typeface="Times New Roman" panose="02020603050405020304" pitchFamily="18" charset="0"/>
              </a:rPr>
              <a:t>The SEGAN (Speech Enhancement Generative Adversarial Network) architecture is a novel framework designed specifically for speech enhancement tasks. It operates in the time frequency domain, leveraging spectrograms as input representations for both noisy and clean speech signals.</a:t>
            </a:r>
          </a:p>
          <a:p>
            <a:pPr marL="0" indent="0" algn="just">
              <a:spcBef>
                <a:spcPts val="0"/>
              </a:spcBef>
              <a:buSzPts val="2000"/>
              <a:buNone/>
            </a:pPr>
            <a:endParaRPr lang="en-US" sz="2000" dirty="0">
              <a:latin typeface="Times New Roman" panose="02020603050405020304" pitchFamily="18" charset="0"/>
              <a:cs typeface="Times New Roman" panose="02020603050405020304" pitchFamily="18" charset="0"/>
            </a:endParaRPr>
          </a:p>
          <a:p>
            <a:pPr marL="342900" algn="just">
              <a:lnSpc>
                <a:spcPct val="150000"/>
              </a:lnSpc>
              <a:spcBef>
                <a:spcPts val="0"/>
              </a:spcBef>
              <a:buSzPts val="2000"/>
              <a:buFont typeface="+mj-lt"/>
              <a:buAutoNum type="arabicPeriod"/>
            </a:pPr>
            <a:r>
              <a:rPr lang="en-US" sz="2000" b="0" i="0" dirty="0">
                <a:solidFill>
                  <a:srgbClr val="374151"/>
                </a:solidFill>
                <a:latin typeface="Times New Roman" panose="02020603050405020304" pitchFamily="18" charset="0"/>
                <a:ea typeface="Arial"/>
                <a:cs typeface="Times New Roman" panose="02020603050405020304" pitchFamily="18" charset="0"/>
                <a:sym typeface="Arial"/>
              </a:rPr>
              <a:t>Generator Network</a:t>
            </a:r>
          </a:p>
          <a:p>
            <a:pPr marL="342900" algn="just">
              <a:lnSpc>
                <a:spcPct val="150000"/>
              </a:lnSpc>
              <a:spcBef>
                <a:spcPts val="0"/>
              </a:spcBef>
              <a:buSzPts val="2000"/>
              <a:buFont typeface="+mj-lt"/>
              <a:buAutoNum type="arabicPeriod"/>
            </a:pPr>
            <a:r>
              <a:rPr lang="en-US" sz="2000" dirty="0">
                <a:solidFill>
                  <a:srgbClr val="374151"/>
                </a:solidFill>
                <a:latin typeface="Times New Roman" panose="02020603050405020304" pitchFamily="18" charset="0"/>
                <a:ea typeface="Arial"/>
                <a:cs typeface="Times New Roman" panose="02020603050405020304" pitchFamily="18" charset="0"/>
                <a:sym typeface="Arial"/>
              </a:rPr>
              <a:t>Discriminator Network</a:t>
            </a:r>
          </a:p>
          <a:p>
            <a:pPr marL="342900" algn="just">
              <a:lnSpc>
                <a:spcPct val="150000"/>
              </a:lnSpc>
              <a:spcBef>
                <a:spcPts val="0"/>
              </a:spcBef>
              <a:buSzPts val="2000"/>
              <a:buFont typeface="+mj-lt"/>
              <a:buAutoNum type="arabicPeriod"/>
            </a:pPr>
            <a:r>
              <a:rPr lang="en-US" sz="2000" b="0" i="0" dirty="0">
                <a:solidFill>
                  <a:srgbClr val="374151"/>
                </a:solidFill>
                <a:latin typeface="Times New Roman" panose="02020603050405020304" pitchFamily="18" charset="0"/>
                <a:ea typeface="Arial"/>
                <a:cs typeface="Times New Roman" panose="02020603050405020304" pitchFamily="18" charset="0"/>
                <a:sym typeface="Arial"/>
              </a:rPr>
              <a:t>Adversarial Training</a:t>
            </a:r>
          </a:p>
        </p:txBody>
      </p:sp>
      <p:sp>
        <p:nvSpPr>
          <p:cNvPr id="138" name="Google Shape;138;p1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solidFill>
                  <a:schemeClr val="dk1"/>
                </a:solidFill>
                <a:latin typeface="Lustria"/>
                <a:ea typeface="Lustria"/>
                <a:cs typeface="Lustria"/>
                <a:sym typeface="Lustria"/>
              </a:rPr>
              <a:t>11</a:t>
            </a:fld>
            <a:endParaRPr sz="1400" b="1">
              <a:solidFill>
                <a:schemeClr val="dk1"/>
              </a:solidFill>
              <a:latin typeface="Lustria"/>
              <a:ea typeface="Lustria"/>
              <a:cs typeface="Lustria"/>
              <a:sym typeface="Lustria"/>
            </a:endParaRPr>
          </a:p>
        </p:txBody>
      </p:sp>
    </p:spTree>
    <p:extLst>
      <p:ext uri="{BB962C8B-B14F-4D97-AF65-F5344CB8AC3E}">
        <p14:creationId xmlns:p14="http://schemas.microsoft.com/office/powerpoint/2010/main" val="3760000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202676" y="120029"/>
            <a:ext cx="8738648" cy="7472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833C0B"/>
              </a:buClr>
              <a:buSzPts val="3000"/>
              <a:buFont typeface="Lustria"/>
              <a:buNone/>
            </a:pPr>
            <a:r>
              <a:rPr lang="en-US" sz="3000" b="1" dirty="0">
                <a:solidFill>
                  <a:srgbClr val="833C0B"/>
                </a:solidFill>
                <a:latin typeface="Lustria"/>
                <a:ea typeface="Lustria"/>
                <a:cs typeface="Lustria"/>
                <a:sym typeface="Lustria"/>
              </a:rPr>
              <a:t>6. </a:t>
            </a:r>
            <a:r>
              <a:rPr lang="en-US" sz="3000" b="1" dirty="0">
                <a:solidFill>
                  <a:srgbClr val="833C0B"/>
                </a:solidFill>
                <a:latin typeface="Times New Roman" panose="02020603050405020304" pitchFamily="18" charset="0"/>
                <a:ea typeface="Lustria"/>
                <a:cs typeface="Times New Roman" panose="02020603050405020304" pitchFamily="18" charset="0"/>
                <a:sym typeface="Lustria"/>
              </a:rPr>
              <a:t>Basic Concepts</a:t>
            </a:r>
            <a:endParaRPr dirty="0">
              <a:latin typeface="Times New Roman" panose="02020603050405020304" pitchFamily="18" charset="0"/>
              <a:cs typeface="Times New Roman" panose="02020603050405020304" pitchFamily="18" charset="0"/>
            </a:endParaRPr>
          </a:p>
        </p:txBody>
      </p:sp>
      <p:sp>
        <p:nvSpPr>
          <p:cNvPr id="137" name="Google Shape;137;p19"/>
          <p:cNvSpPr txBox="1">
            <a:spLocks noGrp="1"/>
          </p:cNvSpPr>
          <p:nvPr>
            <p:ph type="body" idx="1"/>
          </p:nvPr>
        </p:nvSpPr>
        <p:spPr>
          <a:xfrm>
            <a:off x="202677" y="719329"/>
            <a:ext cx="8738647" cy="5637022"/>
          </a:xfrm>
          <a:prstGeom prst="rect">
            <a:avLst/>
          </a:prstGeom>
          <a:noFill/>
          <a:ln>
            <a:noFill/>
          </a:ln>
        </p:spPr>
        <p:txBody>
          <a:bodyPr spcFirstLastPara="1" wrap="square" lIns="91425" tIns="45700" rIns="91425" bIns="45700" anchor="t" anchorCtr="0">
            <a:normAutofit/>
          </a:bodyPr>
          <a:lstStyle/>
          <a:p>
            <a:pPr marL="342900" algn="just">
              <a:spcBef>
                <a:spcPts val="0"/>
              </a:spcBef>
              <a:buSzPts val="2000"/>
              <a:buFont typeface="Wingdings" panose="05000000000000000000" pitchFamily="2" charset="2"/>
              <a:buChar char="Ø"/>
            </a:pPr>
            <a:r>
              <a:rPr lang="en-US" sz="2400" dirty="0">
                <a:solidFill>
                  <a:schemeClr val="accent2">
                    <a:lumMod val="50000"/>
                  </a:schemeClr>
                </a:solidFill>
                <a:latin typeface="Times New Roman" panose="02020603050405020304" pitchFamily="18" charset="0"/>
                <a:cs typeface="Times New Roman" panose="02020603050405020304" pitchFamily="18" charset="0"/>
              </a:rPr>
              <a:t>Adversarial Training</a:t>
            </a:r>
            <a:endParaRPr lang="en-US" sz="2400" dirty="0">
              <a:latin typeface="Times New Roman" panose="02020603050405020304" pitchFamily="18" charset="0"/>
              <a:cs typeface="Times New Roman" panose="02020603050405020304" pitchFamily="18" charset="0"/>
            </a:endParaRPr>
          </a:p>
          <a:p>
            <a:pPr marL="342900" algn="just">
              <a:spcBef>
                <a:spcPts val="0"/>
              </a:spcBef>
              <a:buSzPts val="2000"/>
            </a:pPr>
            <a:r>
              <a:rPr lang="en-US" sz="2000" dirty="0">
                <a:latin typeface="Times New Roman" panose="02020603050405020304" pitchFamily="18" charset="0"/>
                <a:cs typeface="Times New Roman" panose="02020603050405020304" pitchFamily="18" charset="0"/>
              </a:rPr>
              <a:t>SEGAN employs an adversarial training strategy, where the generator and discriminator networks are trained simultaneously in a minimax game framework. </a:t>
            </a:r>
          </a:p>
          <a:p>
            <a:pPr marL="342900" algn="just">
              <a:spcBef>
                <a:spcPts val="0"/>
              </a:spcBef>
              <a:buSzPts val="2000"/>
            </a:pPr>
            <a:r>
              <a:rPr lang="en-US" sz="2000" dirty="0">
                <a:latin typeface="Times New Roman" panose="02020603050405020304" pitchFamily="18" charset="0"/>
                <a:cs typeface="Times New Roman" panose="02020603050405020304" pitchFamily="18" charset="0"/>
              </a:rPr>
              <a:t>The generator aims to produce enhanced spectrograms that deceive the discriminator into classifying them as real clean spectrograms. </a:t>
            </a:r>
          </a:p>
          <a:p>
            <a:pPr marL="342900" algn="just">
              <a:spcBef>
                <a:spcPts val="0"/>
              </a:spcBef>
              <a:buSzPts val="2000"/>
            </a:pPr>
            <a:r>
              <a:rPr lang="en-US" sz="2000" dirty="0">
                <a:latin typeface="Times New Roman" panose="02020603050405020304" pitchFamily="18" charset="0"/>
                <a:cs typeface="Times New Roman" panose="02020603050405020304" pitchFamily="18" charset="0"/>
              </a:rPr>
              <a:t>Conversely, the discriminator strives to accurately distinguish between real and generated spectrograms, providing feedback to the generator to improve its performance over time</a:t>
            </a:r>
            <a:r>
              <a:rPr lang="en-US" sz="1400" dirty="0"/>
              <a:t>. </a:t>
            </a:r>
            <a:endParaRPr lang="en-US" sz="2000" b="0" i="0" dirty="0">
              <a:solidFill>
                <a:srgbClr val="374151"/>
              </a:solidFill>
              <a:latin typeface="Times New Roman" panose="02020603050405020304" pitchFamily="18" charset="0"/>
              <a:ea typeface="Arial"/>
              <a:cs typeface="Times New Roman" panose="02020603050405020304" pitchFamily="18" charset="0"/>
              <a:sym typeface="Arial"/>
            </a:endParaRPr>
          </a:p>
        </p:txBody>
      </p:sp>
      <p:sp>
        <p:nvSpPr>
          <p:cNvPr id="138" name="Google Shape;138;p1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solidFill>
                  <a:schemeClr val="dk1"/>
                </a:solidFill>
                <a:latin typeface="Lustria"/>
                <a:ea typeface="Lustria"/>
                <a:cs typeface="Lustria"/>
                <a:sym typeface="Lustria"/>
              </a:rPr>
              <a:t>12</a:t>
            </a:fld>
            <a:endParaRPr sz="1400" b="1">
              <a:solidFill>
                <a:schemeClr val="dk1"/>
              </a:solidFill>
              <a:latin typeface="Lustria"/>
              <a:ea typeface="Lustria"/>
              <a:cs typeface="Lustria"/>
              <a:sym typeface="Lustria"/>
            </a:endParaRPr>
          </a:p>
        </p:txBody>
      </p:sp>
      <p:pic>
        <p:nvPicPr>
          <p:cNvPr id="3" name="Picture 2">
            <a:extLst>
              <a:ext uri="{FF2B5EF4-FFF2-40B4-BE49-F238E27FC236}">
                <a16:creationId xmlns:a16="http://schemas.microsoft.com/office/drawing/2014/main" id="{B9A16F6B-8A91-A7B8-860C-67730F44A3BB}"/>
              </a:ext>
            </a:extLst>
          </p:cNvPr>
          <p:cNvPicPr>
            <a:picLocks noChangeAspect="1"/>
          </p:cNvPicPr>
          <p:nvPr/>
        </p:nvPicPr>
        <p:blipFill>
          <a:blip r:embed="rId3"/>
          <a:stretch>
            <a:fillRect/>
          </a:stretch>
        </p:blipFill>
        <p:spPr>
          <a:xfrm>
            <a:off x="1389888" y="3376707"/>
            <a:ext cx="6534912" cy="2761964"/>
          </a:xfrm>
          <a:prstGeom prst="rect">
            <a:avLst/>
          </a:prstGeom>
        </p:spPr>
      </p:pic>
      <p:sp>
        <p:nvSpPr>
          <p:cNvPr id="4" name="TextBox 3">
            <a:extLst>
              <a:ext uri="{FF2B5EF4-FFF2-40B4-BE49-F238E27FC236}">
                <a16:creationId xmlns:a16="http://schemas.microsoft.com/office/drawing/2014/main" id="{4E14F136-5A4D-332E-562C-3E82D859E7C5}"/>
              </a:ext>
            </a:extLst>
          </p:cNvPr>
          <p:cNvSpPr txBox="1"/>
          <p:nvPr/>
        </p:nvSpPr>
        <p:spPr>
          <a:xfrm>
            <a:off x="2371344" y="6157414"/>
            <a:ext cx="4572000" cy="307777"/>
          </a:xfrm>
          <a:prstGeom prst="rect">
            <a:avLst/>
          </a:prstGeom>
          <a:noFill/>
        </p:spPr>
        <p:txBody>
          <a:bodyPr wrap="square">
            <a:spAutoFit/>
          </a:bodyPr>
          <a:lstStyle/>
          <a:p>
            <a:r>
              <a:rPr lang="en-US" sz="1400" b="1" i="1" dirty="0">
                <a:solidFill>
                  <a:srgbClr val="C00000"/>
                </a:solidFill>
                <a:latin typeface="Times New Roman" panose="02020603050405020304" pitchFamily="18" charset="0"/>
                <a:ea typeface="Lustria"/>
                <a:cs typeface="Times New Roman" panose="02020603050405020304" pitchFamily="18" charset="0"/>
                <a:sym typeface="Lustria"/>
              </a:rPr>
              <a:t>Fig:3. Structural Representation of Adversarial Training</a:t>
            </a:r>
            <a:endParaRPr lang="en-IN" dirty="0"/>
          </a:p>
        </p:txBody>
      </p:sp>
    </p:spTree>
    <p:extLst>
      <p:ext uri="{BB962C8B-B14F-4D97-AF65-F5344CB8AC3E}">
        <p14:creationId xmlns:p14="http://schemas.microsoft.com/office/powerpoint/2010/main" val="3596805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0"/>
          <p:cNvSpPr txBox="1">
            <a:spLocks noGrp="1"/>
          </p:cNvSpPr>
          <p:nvPr>
            <p:ph type="title"/>
          </p:nvPr>
        </p:nvSpPr>
        <p:spPr>
          <a:xfrm>
            <a:off x="202676" y="136524"/>
            <a:ext cx="8738648" cy="55963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833C0B"/>
              </a:buClr>
              <a:buSzPts val="3000"/>
              <a:buFont typeface="Lustria"/>
              <a:buNone/>
            </a:pPr>
            <a:r>
              <a:rPr lang="en-US" sz="3000" b="1" dirty="0">
                <a:solidFill>
                  <a:srgbClr val="833C0B"/>
                </a:solidFill>
                <a:latin typeface="Times New Roman" panose="02020603050405020304" pitchFamily="18" charset="0"/>
                <a:ea typeface="Lustria"/>
                <a:cs typeface="Times New Roman" panose="02020603050405020304" pitchFamily="18" charset="0"/>
                <a:sym typeface="Lustria"/>
              </a:rPr>
              <a:t>7. Study on Existing Technologies</a:t>
            </a:r>
            <a:endParaRPr dirty="0">
              <a:latin typeface="Times New Roman" panose="02020603050405020304" pitchFamily="18" charset="0"/>
              <a:cs typeface="Times New Roman" panose="02020603050405020304" pitchFamily="18" charset="0"/>
            </a:endParaRPr>
          </a:p>
        </p:txBody>
      </p:sp>
      <p:sp>
        <p:nvSpPr>
          <p:cNvPr id="144" name="Google Shape;144;p20"/>
          <p:cNvSpPr txBox="1">
            <a:spLocks noGrp="1"/>
          </p:cNvSpPr>
          <p:nvPr>
            <p:ph type="body" idx="1"/>
          </p:nvPr>
        </p:nvSpPr>
        <p:spPr>
          <a:xfrm>
            <a:off x="358218" y="584463"/>
            <a:ext cx="8314441" cy="5983392"/>
          </a:xfrm>
          <a:prstGeom prst="rect">
            <a:avLst/>
          </a:prstGeom>
          <a:noFill/>
          <a:ln>
            <a:noFill/>
          </a:ln>
        </p:spPr>
        <p:txBody>
          <a:bodyPr spcFirstLastPara="1" wrap="square" lIns="91425" tIns="45700" rIns="91425" bIns="45700" anchor="t" anchorCtr="0">
            <a:normAutofit fontScale="85000" lnSpcReduction="10000"/>
          </a:bodyPr>
          <a:lstStyle/>
          <a:p>
            <a:pPr marL="0" lvl="0" indent="0" algn="just" rtl="0">
              <a:lnSpc>
                <a:spcPct val="110000"/>
              </a:lnSpc>
              <a:spcBef>
                <a:spcPts val="0"/>
              </a:spcBef>
              <a:spcAft>
                <a:spcPts val="0"/>
              </a:spcAft>
              <a:buClr>
                <a:srgbClr val="833C0B"/>
              </a:buClr>
              <a:buSzPct val="100000"/>
              <a:buNone/>
            </a:pPr>
            <a:r>
              <a:rPr lang="en-US" sz="2200" b="1" dirty="0">
                <a:solidFill>
                  <a:srgbClr val="833C0B"/>
                </a:solidFill>
                <a:latin typeface="Times New Roman"/>
                <a:ea typeface="Times New Roman"/>
                <a:cs typeface="Times New Roman"/>
                <a:sym typeface="Times New Roman"/>
              </a:rPr>
              <a:t>Title: </a:t>
            </a:r>
            <a:r>
              <a:rPr lang="en-US" sz="1900" i="0" dirty="0">
                <a:solidFill>
                  <a:srgbClr val="333333"/>
                </a:solidFill>
                <a:latin typeface="Times New Roman"/>
                <a:ea typeface="Times New Roman"/>
                <a:cs typeface="Times New Roman"/>
                <a:sym typeface="Times New Roman"/>
              </a:rPr>
              <a:t>Improvement of Noise Suppression Performance of SEGAN by Sparse Latent Vectors </a:t>
            </a:r>
            <a:r>
              <a:rPr lang="en-US" sz="2300" dirty="0">
                <a:solidFill>
                  <a:srgbClr val="0C0C0C"/>
                </a:solidFill>
                <a:latin typeface="Times New Roman"/>
                <a:ea typeface="Times New Roman"/>
                <a:cs typeface="Times New Roman"/>
                <a:sym typeface="Times New Roman"/>
              </a:rPr>
              <a:t>[1]</a:t>
            </a:r>
            <a:endParaRPr dirty="0"/>
          </a:p>
          <a:p>
            <a:pPr marL="0" lvl="0" indent="0" algn="just" rtl="0">
              <a:lnSpc>
                <a:spcPct val="110000"/>
              </a:lnSpc>
              <a:spcBef>
                <a:spcPts val="1000"/>
              </a:spcBef>
              <a:spcAft>
                <a:spcPts val="0"/>
              </a:spcAft>
              <a:buClr>
                <a:srgbClr val="833C0B"/>
              </a:buClr>
              <a:buSzPct val="100000"/>
              <a:buNone/>
            </a:pPr>
            <a:r>
              <a:rPr lang="en-US" sz="2200" b="1" dirty="0">
                <a:solidFill>
                  <a:srgbClr val="833C0B"/>
                </a:solidFill>
                <a:latin typeface="Times New Roman"/>
                <a:ea typeface="Times New Roman"/>
                <a:cs typeface="Times New Roman"/>
                <a:sym typeface="Times New Roman"/>
              </a:rPr>
              <a:t>Journal Details: </a:t>
            </a:r>
            <a:r>
              <a:rPr lang="en-US" sz="1900" dirty="0">
                <a:solidFill>
                  <a:srgbClr val="3F3F3F"/>
                </a:solidFill>
                <a:latin typeface="Times New Roman"/>
                <a:ea typeface="Times New Roman"/>
                <a:cs typeface="Times New Roman"/>
                <a:sym typeface="Times New Roman"/>
              </a:rPr>
              <a:t>IEEE Access</a:t>
            </a:r>
            <a:r>
              <a:rPr lang="en-US" sz="1900" dirty="0">
                <a:latin typeface="Times New Roman"/>
                <a:ea typeface="Times New Roman"/>
                <a:cs typeface="Times New Roman"/>
                <a:sym typeface="Times New Roman"/>
              </a:rPr>
              <a:t>, Vol.8, IEEE, 2020.</a:t>
            </a:r>
            <a:endParaRPr dirty="0"/>
          </a:p>
          <a:p>
            <a:pPr marL="0" lvl="0" indent="0" algn="just" rtl="0">
              <a:lnSpc>
                <a:spcPct val="110000"/>
              </a:lnSpc>
              <a:spcBef>
                <a:spcPts val="1000"/>
              </a:spcBef>
              <a:spcAft>
                <a:spcPts val="0"/>
              </a:spcAft>
              <a:buClr>
                <a:srgbClr val="833C0B"/>
              </a:buClr>
              <a:buSzPct val="100000"/>
              <a:buNone/>
            </a:pPr>
            <a:r>
              <a:rPr lang="en-US" sz="2200" b="1" dirty="0">
                <a:solidFill>
                  <a:srgbClr val="833C0B"/>
                </a:solidFill>
                <a:latin typeface="Times New Roman"/>
                <a:ea typeface="Times New Roman"/>
                <a:cs typeface="Times New Roman"/>
                <a:sym typeface="Times New Roman"/>
              </a:rPr>
              <a:t>Description: </a:t>
            </a:r>
            <a:endParaRPr dirty="0"/>
          </a:p>
          <a:p>
            <a:pPr marL="0" lvl="0" indent="0" algn="just" rtl="0">
              <a:lnSpc>
                <a:spcPct val="110000"/>
              </a:lnSpc>
              <a:spcBef>
                <a:spcPts val="1000"/>
              </a:spcBef>
              <a:spcAft>
                <a:spcPts val="0"/>
              </a:spcAft>
              <a:buClr>
                <a:srgbClr val="3F3F3F"/>
              </a:buClr>
              <a:buSzPct val="100000"/>
              <a:buNone/>
            </a:pPr>
            <a:r>
              <a:rPr lang="en-US" sz="1900" dirty="0">
                <a:solidFill>
                  <a:srgbClr val="3F3F3F"/>
                </a:solidFill>
                <a:latin typeface="Times New Roman"/>
                <a:ea typeface="Times New Roman"/>
                <a:cs typeface="Times New Roman"/>
                <a:sym typeface="Times New Roman"/>
              </a:rPr>
              <a:t>This paper proposes a novel approach to enhance the noise suppression performance of SEGAN by introducing sparse latent vectors. By encouraging sparsity in the latent representations, the model focuses on capturing essential features, leading to improved discrimination between signal and noise components. Experimental results demonstrate superior noise reduction capabilities, showcasing the potential for optimizing SEGAN through the integration of sparse latent vectors.</a:t>
            </a:r>
          </a:p>
          <a:p>
            <a:pPr marL="0" lvl="0" indent="0" algn="just" rtl="0">
              <a:lnSpc>
                <a:spcPct val="110000"/>
              </a:lnSpc>
              <a:spcBef>
                <a:spcPts val="1000"/>
              </a:spcBef>
              <a:spcAft>
                <a:spcPts val="0"/>
              </a:spcAft>
              <a:buClr>
                <a:srgbClr val="3F3F3F"/>
              </a:buClr>
              <a:buSzPct val="100000"/>
              <a:buNone/>
            </a:pPr>
            <a:r>
              <a:rPr lang="en-US" sz="1900" b="1" dirty="0">
                <a:solidFill>
                  <a:srgbClr val="833C0B"/>
                </a:solidFill>
                <a:latin typeface="Times New Roman"/>
                <a:ea typeface="Times New Roman"/>
                <a:cs typeface="Times New Roman"/>
                <a:sym typeface="Times New Roman"/>
              </a:rPr>
              <a:t>Advantages:</a:t>
            </a:r>
          </a:p>
          <a:p>
            <a:pPr indent="-457200" algn="just">
              <a:lnSpc>
                <a:spcPct val="110000"/>
              </a:lnSpc>
              <a:buClr>
                <a:srgbClr val="3F3F3F"/>
              </a:buClr>
              <a:buSzPct val="100000"/>
              <a:buFont typeface="+mj-lt"/>
              <a:buAutoNum type="arabicPeriod"/>
            </a:pPr>
            <a:r>
              <a:rPr lang="en-US" sz="1900" dirty="0">
                <a:solidFill>
                  <a:schemeClr val="tx1"/>
                </a:solidFill>
                <a:latin typeface="Times New Roman"/>
                <a:ea typeface="Times New Roman"/>
                <a:cs typeface="Times New Roman"/>
                <a:sym typeface="Times New Roman"/>
              </a:rPr>
              <a:t>Enhanced Discrimination: Sparse latent vectors promote focused feature extraction, improving SEGAN's ability to distinguish between signal and noise components effectively.</a:t>
            </a:r>
          </a:p>
          <a:p>
            <a:pPr indent="-457200" algn="just">
              <a:lnSpc>
                <a:spcPct val="110000"/>
              </a:lnSpc>
              <a:buClr>
                <a:srgbClr val="3F3F3F"/>
              </a:buClr>
              <a:buSzPct val="100000"/>
              <a:buFont typeface="+mj-lt"/>
              <a:buAutoNum type="arabicPeriod"/>
            </a:pPr>
            <a:r>
              <a:rPr lang="en-US" sz="1900" dirty="0">
                <a:solidFill>
                  <a:schemeClr val="tx1"/>
                </a:solidFill>
                <a:latin typeface="Times New Roman"/>
                <a:ea typeface="Times New Roman"/>
                <a:cs typeface="Times New Roman"/>
                <a:sym typeface="Times New Roman"/>
              </a:rPr>
              <a:t>Improved Noise Reduction: The proposed approach demonstrates superior noise suppression performance, contributing to enhanced audio quality in various applications.</a:t>
            </a:r>
          </a:p>
          <a:p>
            <a:pPr marL="0" lvl="0" indent="0" algn="just" rtl="0">
              <a:lnSpc>
                <a:spcPct val="110000"/>
              </a:lnSpc>
              <a:spcBef>
                <a:spcPts val="1000"/>
              </a:spcBef>
              <a:spcAft>
                <a:spcPts val="0"/>
              </a:spcAft>
              <a:buClr>
                <a:srgbClr val="3F3F3F"/>
              </a:buClr>
              <a:buSzPct val="100000"/>
              <a:buNone/>
            </a:pPr>
            <a:r>
              <a:rPr lang="en-US" sz="1900" b="1" dirty="0">
                <a:solidFill>
                  <a:srgbClr val="833C0B"/>
                </a:solidFill>
                <a:latin typeface="Times New Roman"/>
                <a:ea typeface="Times New Roman"/>
                <a:cs typeface="Times New Roman"/>
                <a:sym typeface="Times New Roman"/>
              </a:rPr>
              <a:t>Disadvantages:</a:t>
            </a:r>
            <a:endParaRPr lang="en-US" sz="1900" dirty="0"/>
          </a:p>
          <a:p>
            <a:pPr lvl="0" indent="-457200" algn="just" rtl="0">
              <a:lnSpc>
                <a:spcPct val="100000"/>
              </a:lnSpc>
              <a:spcBef>
                <a:spcPts val="1000"/>
              </a:spcBef>
              <a:spcAft>
                <a:spcPts val="0"/>
              </a:spcAft>
              <a:buClr>
                <a:srgbClr val="0C0C0C"/>
              </a:buClr>
              <a:buSzPct val="100000"/>
              <a:buFont typeface="+mj-lt"/>
              <a:buAutoNum type="arabicPeriod"/>
            </a:pPr>
            <a:r>
              <a:rPr lang="en-US" sz="1900" dirty="0">
                <a:latin typeface="Times New Roman"/>
                <a:ea typeface="Times New Roman"/>
                <a:cs typeface="Times New Roman"/>
                <a:sym typeface="Times New Roman"/>
              </a:rPr>
              <a:t>Computational Overhead: Introducing sparsity may increase computational complexity, potentially impacting real-time processing capabilities.</a:t>
            </a:r>
          </a:p>
          <a:p>
            <a:pPr lvl="0" indent="-457200" algn="just" rtl="0">
              <a:lnSpc>
                <a:spcPct val="100000"/>
              </a:lnSpc>
              <a:spcBef>
                <a:spcPts val="1000"/>
              </a:spcBef>
              <a:spcAft>
                <a:spcPts val="0"/>
              </a:spcAft>
              <a:buClr>
                <a:srgbClr val="0C0C0C"/>
              </a:buClr>
              <a:buSzPct val="100000"/>
              <a:buFont typeface="+mj-lt"/>
              <a:buAutoNum type="arabicPeriod"/>
            </a:pPr>
            <a:r>
              <a:rPr lang="en-US" sz="1900" dirty="0">
                <a:latin typeface="Times New Roman"/>
                <a:ea typeface="Times New Roman"/>
                <a:cs typeface="Times New Roman"/>
                <a:sym typeface="Times New Roman"/>
              </a:rPr>
              <a:t>Optimal Sparsity Threshold: Determining the optimal sparsity threshold for latent vectors may require fine-tuning, posing a challenge in achieving universal applicability.</a:t>
            </a:r>
            <a:endParaRPr sz="19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ct val="100000"/>
              <a:buNone/>
            </a:pPr>
            <a:endParaRPr sz="19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ct val="1000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ct val="1000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ct val="1000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ct val="1000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ct val="1000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ct val="100000"/>
              <a:buNone/>
            </a:pPr>
            <a:endParaRPr sz="1800" dirty="0">
              <a:latin typeface="Lustria"/>
              <a:ea typeface="Lustria"/>
              <a:cs typeface="Lustria"/>
              <a:sym typeface="Lustria"/>
            </a:endParaRPr>
          </a:p>
          <a:p>
            <a:pPr marL="0" lvl="0" indent="0" algn="l" rtl="0">
              <a:lnSpc>
                <a:spcPct val="100000"/>
              </a:lnSpc>
              <a:spcBef>
                <a:spcPts val="1000"/>
              </a:spcBef>
              <a:spcAft>
                <a:spcPts val="0"/>
              </a:spcAft>
              <a:buClr>
                <a:schemeClr val="dk1"/>
              </a:buClr>
              <a:buSzPct val="100000"/>
              <a:buNone/>
            </a:pPr>
            <a:endParaRPr sz="2000" b="1" i="1" dirty="0">
              <a:solidFill>
                <a:srgbClr val="C00000"/>
              </a:solidFill>
              <a:latin typeface="Lustria"/>
              <a:ea typeface="Lustria"/>
              <a:cs typeface="Lustria"/>
              <a:sym typeface="Lustria"/>
            </a:endParaRPr>
          </a:p>
        </p:txBody>
      </p:sp>
      <p:sp>
        <p:nvSpPr>
          <p:cNvPr id="145" name="Google Shape;145;p2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solidFill>
                  <a:schemeClr val="dk1"/>
                </a:solidFill>
                <a:latin typeface="Lustria"/>
                <a:ea typeface="Lustria"/>
                <a:cs typeface="Lustria"/>
                <a:sym typeface="Lustria"/>
              </a:rPr>
              <a:t>13</a:t>
            </a:fld>
            <a:endParaRPr sz="1400" b="1">
              <a:solidFill>
                <a:schemeClr val="dk1"/>
              </a:solidFill>
              <a:latin typeface="Lustria"/>
              <a:ea typeface="Lustria"/>
              <a:cs typeface="Lustria"/>
              <a:sym typeface="Lustri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1"/>
          <p:cNvSpPr txBox="1">
            <a:spLocks noGrp="1"/>
          </p:cNvSpPr>
          <p:nvPr>
            <p:ph type="title"/>
          </p:nvPr>
        </p:nvSpPr>
        <p:spPr>
          <a:xfrm>
            <a:off x="202676" y="-51079"/>
            <a:ext cx="8738648" cy="7472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833C0B"/>
              </a:buClr>
              <a:buSzPts val="3000"/>
              <a:buFont typeface="Lustria"/>
              <a:buNone/>
            </a:pPr>
            <a:r>
              <a:rPr lang="en-US" sz="3000" b="1" dirty="0">
                <a:solidFill>
                  <a:srgbClr val="833C0B"/>
                </a:solidFill>
                <a:latin typeface="Times New Roman" panose="02020603050405020304" pitchFamily="18" charset="0"/>
                <a:ea typeface="Lustria"/>
                <a:cs typeface="Times New Roman" panose="02020603050405020304" pitchFamily="18" charset="0"/>
                <a:sym typeface="Lustria"/>
              </a:rPr>
              <a:t>7. Study on Existing Technologies</a:t>
            </a:r>
            <a:endParaRPr dirty="0">
              <a:latin typeface="Times New Roman" panose="02020603050405020304" pitchFamily="18" charset="0"/>
              <a:cs typeface="Times New Roman" panose="02020603050405020304" pitchFamily="18" charset="0"/>
            </a:endParaRPr>
          </a:p>
        </p:txBody>
      </p:sp>
      <p:sp>
        <p:nvSpPr>
          <p:cNvPr id="151" name="Google Shape;151;p21"/>
          <p:cNvSpPr txBox="1">
            <a:spLocks noGrp="1"/>
          </p:cNvSpPr>
          <p:nvPr>
            <p:ph type="body" idx="1"/>
          </p:nvPr>
        </p:nvSpPr>
        <p:spPr>
          <a:xfrm>
            <a:off x="358218" y="584462"/>
            <a:ext cx="8314441" cy="5860300"/>
          </a:xfrm>
          <a:prstGeom prst="rect">
            <a:avLst/>
          </a:prstGeom>
          <a:noFill/>
          <a:ln>
            <a:noFill/>
          </a:ln>
        </p:spPr>
        <p:txBody>
          <a:bodyPr spcFirstLastPara="1" wrap="square" lIns="91425" tIns="45700" rIns="91425" bIns="45700" anchor="t" anchorCtr="0">
            <a:normAutofit fontScale="77500" lnSpcReduction="20000"/>
          </a:bodyPr>
          <a:lstStyle/>
          <a:p>
            <a:pPr marL="0" lvl="0" indent="0" algn="just" rtl="0">
              <a:lnSpc>
                <a:spcPct val="110000"/>
              </a:lnSpc>
              <a:spcBef>
                <a:spcPts val="0"/>
              </a:spcBef>
              <a:spcAft>
                <a:spcPts val="0"/>
              </a:spcAft>
              <a:buClr>
                <a:srgbClr val="833C0B"/>
              </a:buClr>
              <a:buSzPct val="100000"/>
              <a:buNone/>
            </a:pPr>
            <a:r>
              <a:rPr lang="en-US" sz="2300" b="1" dirty="0">
                <a:solidFill>
                  <a:srgbClr val="833C0B"/>
                </a:solidFill>
                <a:latin typeface="Times New Roman"/>
                <a:ea typeface="Times New Roman"/>
                <a:cs typeface="Times New Roman"/>
                <a:sym typeface="Times New Roman"/>
              </a:rPr>
              <a:t>Title</a:t>
            </a:r>
            <a:r>
              <a:rPr lang="en-US" sz="2200" b="1" dirty="0">
                <a:solidFill>
                  <a:srgbClr val="833C0B"/>
                </a:solidFill>
                <a:latin typeface="Times New Roman"/>
                <a:ea typeface="Times New Roman"/>
                <a:cs typeface="Times New Roman"/>
                <a:sym typeface="Times New Roman"/>
              </a:rPr>
              <a:t>: </a:t>
            </a:r>
            <a:r>
              <a:rPr lang="en-US" sz="2200" i="0" dirty="0">
                <a:solidFill>
                  <a:srgbClr val="333333"/>
                </a:solidFill>
                <a:latin typeface="Times New Roman"/>
                <a:ea typeface="Times New Roman"/>
                <a:cs typeface="Times New Roman"/>
                <a:sym typeface="Times New Roman"/>
              </a:rPr>
              <a:t>Exploring Speech Enhancement with Generative Adversarial Networks for Robust Speech Recognition </a:t>
            </a:r>
            <a:r>
              <a:rPr lang="en-US" sz="2200" dirty="0">
                <a:solidFill>
                  <a:srgbClr val="0C0C0C"/>
                </a:solidFill>
                <a:latin typeface="Times New Roman"/>
                <a:ea typeface="Times New Roman"/>
                <a:cs typeface="Times New Roman"/>
                <a:sym typeface="Times New Roman"/>
              </a:rPr>
              <a:t>[2]</a:t>
            </a:r>
            <a:endParaRPr dirty="0"/>
          </a:p>
          <a:p>
            <a:pPr marL="0" lvl="0" indent="0" algn="just" rtl="0">
              <a:lnSpc>
                <a:spcPct val="110000"/>
              </a:lnSpc>
              <a:spcBef>
                <a:spcPts val="1000"/>
              </a:spcBef>
              <a:spcAft>
                <a:spcPts val="0"/>
              </a:spcAft>
              <a:buClr>
                <a:srgbClr val="833C0B"/>
              </a:buClr>
              <a:buSzPct val="100000"/>
              <a:buNone/>
            </a:pPr>
            <a:r>
              <a:rPr lang="en-US" sz="2300" b="1" dirty="0">
                <a:solidFill>
                  <a:srgbClr val="833C0B"/>
                </a:solidFill>
                <a:latin typeface="Times New Roman"/>
                <a:ea typeface="Times New Roman"/>
                <a:cs typeface="Times New Roman"/>
                <a:sym typeface="Times New Roman"/>
              </a:rPr>
              <a:t>Journal Details:</a:t>
            </a:r>
            <a:r>
              <a:rPr lang="en-US" sz="1900" b="1" dirty="0">
                <a:solidFill>
                  <a:srgbClr val="833C0B"/>
                </a:solidFill>
                <a:latin typeface="Times New Roman"/>
                <a:ea typeface="Times New Roman"/>
                <a:cs typeface="Times New Roman"/>
                <a:sym typeface="Times New Roman"/>
              </a:rPr>
              <a:t> </a:t>
            </a:r>
            <a:r>
              <a:rPr lang="en-US" sz="2200" dirty="0">
                <a:solidFill>
                  <a:srgbClr val="3F3F3F"/>
                </a:solidFill>
                <a:latin typeface="Times New Roman"/>
                <a:ea typeface="Times New Roman"/>
                <a:cs typeface="Times New Roman"/>
                <a:sym typeface="Times New Roman"/>
              </a:rPr>
              <a:t>IEEE Transactions on Neural Networks and Learning Systems</a:t>
            </a:r>
            <a:r>
              <a:rPr lang="en-US" sz="2200" dirty="0">
                <a:latin typeface="Times New Roman"/>
                <a:ea typeface="Times New Roman"/>
                <a:cs typeface="Times New Roman"/>
                <a:sym typeface="Times New Roman"/>
              </a:rPr>
              <a:t>, Vol.32, IEEE, 2021</a:t>
            </a:r>
            <a:r>
              <a:rPr lang="en-US" sz="2300" dirty="0">
                <a:latin typeface="Times New Roman"/>
                <a:ea typeface="Times New Roman"/>
                <a:cs typeface="Times New Roman"/>
                <a:sym typeface="Times New Roman"/>
              </a:rPr>
              <a:t>.</a:t>
            </a:r>
            <a:endParaRPr dirty="0"/>
          </a:p>
          <a:p>
            <a:pPr marL="0" lvl="0" indent="0" algn="just" rtl="0">
              <a:lnSpc>
                <a:spcPct val="110000"/>
              </a:lnSpc>
              <a:spcBef>
                <a:spcPts val="1000"/>
              </a:spcBef>
              <a:spcAft>
                <a:spcPts val="0"/>
              </a:spcAft>
              <a:buClr>
                <a:srgbClr val="833C0B"/>
              </a:buClr>
              <a:buSzPct val="100000"/>
              <a:buNone/>
            </a:pPr>
            <a:r>
              <a:rPr lang="en-US" sz="2300" b="1" dirty="0">
                <a:solidFill>
                  <a:srgbClr val="833C0B"/>
                </a:solidFill>
                <a:latin typeface="Times New Roman"/>
                <a:ea typeface="Times New Roman"/>
                <a:cs typeface="Times New Roman"/>
                <a:sym typeface="Times New Roman"/>
              </a:rPr>
              <a:t>Description: </a:t>
            </a:r>
            <a:endParaRPr dirty="0"/>
          </a:p>
          <a:p>
            <a:pPr marL="0" lvl="0" indent="0" algn="just" rtl="0">
              <a:lnSpc>
                <a:spcPct val="110000"/>
              </a:lnSpc>
              <a:spcBef>
                <a:spcPts val="1000"/>
              </a:spcBef>
              <a:spcAft>
                <a:spcPts val="0"/>
              </a:spcAft>
              <a:buClr>
                <a:srgbClr val="3F3F3F"/>
              </a:buClr>
              <a:buSzPct val="100000"/>
              <a:buNone/>
            </a:pPr>
            <a:r>
              <a:rPr lang="en-US" sz="2200" dirty="0">
                <a:solidFill>
                  <a:srgbClr val="3F3F3F"/>
                </a:solidFill>
                <a:latin typeface="Times New Roman"/>
                <a:ea typeface="Times New Roman"/>
                <a:cs typeface="Times New Roman"/>
                <a:sym typeface="Times New Roman"/>
              </a:rPr>
              <a:t>This project explores the application of Generative Adversarial Networks (GANs) in speech enhancement to improve the robustness of speech recognition systems. By leveraging GANs, the model learns to generate clean and enhanced speech signals, mitigating the impact of environmental noise and enhancing the overall performance of automatic speech recognition (ASR) systems.</a:t>
            </a:r>
          </a:p>
          <a:p>
            <a:pPr marL="0" lvl="0" indent="0" algn="just" rtl="0">
              <a:lnSpc>
                <a:spcPct val="110000"/>
              </a:lnSpc>
              <a:spcBef>
                <a:spcPts val="1000"/>
              </a:spcBef>
              <a:spcAft>
                <a:spcPts val="0"/>
              </a:spcAft>
              <a:buClr>
                <a:srgbClr val="833C0B"/>
              </a:buClr>
              <a:buSzPct val="100000"/>
              <a:buNone/>
            </a:pPr>
            <a:r>
              <a:rPr lang="en-US" sz="2300" b="1" dirty="0">
                <a:solidFill>
                  <a:srgbClr val="833C0B"/>
                </a:solidFill>
                <a:latin typeface="Times New Roman"/>
                <a:ea typeface="Times New Roman"/>
                <a:cs typeface="Times New Roman"/>
                <a:sym typeface="Times New Roman"/>
              </a:rPr>
              <a:t>Advantages:</a:t>
            </a:r>
            <a:endParaRPr dirty="0"/>
          </a:p>
          <a:p>
            <a:pPr lvl="0" indent="-457200" algn="just" rtl="0">
              <a:lnSpc>
                <a:spcPct val="110000"/>
              </a:lnSpc>
              <a:spcBef>
                <a:spcPts val="1000"/>
              </a:spcBef>
              <a:spcAft>
                <a:spcPts val="0"/>
              </a:spcAft>
              <a:buClr>
                <a:srgbClr val="3F3F3F"/>
              </a:buClr>
              <a:buSzPct val="100000"/>
              <a:buAutoNum type="arabicPeriod"/>
            </a:pPr>
            <a:r>
              <a:rPr lang="en-US" sz="2200" dirty="0">
                <a:solidFill>
                  <a:srgbClr val="3F3F3F"/>
                </a:solidFill>
                <a:latin typeface="Times New Roman"/>
                <a:ea typeface="Times New Roman"/>
                <a:cs typeface="Times New Roman"/>
                <a:sym typeface="Times New Roman"/>
              </a:rPr>
              <a:t>GAN-based speech enhancement contributes to more accurate and robust speech recognition, particularly in noisy environments.</a:t>
            </a:r>
          </a:p>
          <a:p>
            <a:pPr lvl="0" indent="-457200" algn="just" rtl="0">
              <a:lnSpc>
                <a:spcPct val="110000"/>
              </a:lnSpc>
              <a:spcBef>
                <a:spcPts val="1000"/>
              </a:spcBef>
              <a:spcAft>
                <a:spcPts val="0"/>
              </a:spcAft>
              <a:buClr>
                <a:srgbClr val="3F3F3F"/>
              </a:buClr>
              <a:buSzPct val="100000"/>
              <a:buAutoNum type="arabicPeriod"/>
            </a:pPr>
            <a:r>
              <a:rPr lang="en-US" sz="2200" dirty="0">
                <a:solidFill>
                  <a:srgbClr val="3F3F3F"/>
                </a:solidFill>
                <a:latin typeface="Times New Roman"/>
                <a:ea typeface="Times New Roman"/>
                <a:cs typeface="Times New Roman"/>
                <a:sym typeface="Times New Roman"/>
              </a:rPr>
              <a:t>The model's ability to learn and adapt to diverse acoustic conditions ensures improved performance across different real-world scenarios.</a:t>
            </a:r>
          </a:p>
          <a:p>
            <a:pPr marL="0" lvl="0" indent="0" algn="just" rtl="0">
              <a:lnSpc>
                <a:spcPct val="110000"/>
              </a:lnSpc>
              <a:spcBef>
                <a:spcPts val="1000"/>
              </a:spcBef>
              <a:spcAft>
                <a:spcPts val="0"/>
              </a:spcAft>
              <a:buClr>
                <a:srgbClr val="3F3F3F"/>
              </a:buClr>
              <a:buSzPct val="100000"/>
              <a:buNone/>
            </a:pPr>
            <a:r>
              <a:rPr lang="en-US" sz="2300" b="1" dirty="0">
                <a:solidFill>
                  <a:srgbClr val="833C0B"/>
                </a:solidFill>
                <a:latin typeface="Times New Roman"/>
                <a:ea typeface="Times New Roman"/>
                <a:cs typeface="Times New Roman"/>
                <a:sym typeface="Times New Roman"/>
              </a:rPr>
              <a:t>Disadvantages:</a:t>
            </a:r>
            <a:endParaRPr dirty="0"/>
          </a:p>
          <a:p>
            <a:pPr lvl="0" indent="-457200" algn="just" rtl="0">
              <a:lnSpc>
                <a:spcPct val="100000"/>
              </a:lnSpc>
              <a:spcBef>
                <a:spcPts val="1000"/>
              </a:spcBef>
              <a:spcAft>
                <a:spcPts val="0"/>
              </a:spcAft>
              <a:buClr>
                <a:srgbClr val="3F3F3F"/>
              </a:buClr>
              <a:buSzPct val="100000"/>
              <a:buFont typeface="+mj-lt"/>
              <a:buAutoNum type="arabicPeriod"/>
            </a:pPr>
            <a:r>
              <a:rPr lang="en-US" sz="2200" b="0" i="0" dirty="0">
                <a:solidFill>
                  <a:srgbClr val="3F3F3F"/>
                </a:solidFill>
                <a:latin typeface="Times New Roman"/>
                <a:ea typeface="Times New Roman"/>
                <a:cs typeface="Times New Roman"/>
                <a:sym typeface="Times New Roman"/>
              </a:rPr>
              <a:t>There is a risk of overfitting to specific noise conditions during training, potentially limiting the generalization of the model to unforeseen noise patterns. Regularization techniques may be needed to address this concern.</a:t>
            </a:r>
            <a:endParaRPr sz="2200" b="1" dirty="0">
              <a:solidFill>
                <a:srgbClr val="C00000"/>
              </a:solidFill>
              <a:latin typeface="Times New Roman"/>
              <a:ea typeface="Times New Roman"/>
              <a:cs typeface="Times New Roman"/>
              <a:sym typeface="Times New Roman"/>
            </a:endParaRPr>
          </a:p>
          <a:p>
            <a:pPr marL="0" lvl="0" indent="0" algn="ctr" rtl="0">
              <a:lnSpc>
                <a:spcPct val="100000"/>
              </a:lnSpc>
              <a:spcBef>
                <a:spcPts val="1000"/>
              </a:spcBef>
              <a:spcAft>
                <a:spcPts val="0"/>
              </a:spcAft>
              <a:buClr>
                <a:schemeClr val="dk1"/>
              </a:buClr>
              <a:buSzPct val="1000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ct val="1000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ct val="1000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ct val="1000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ct val="1000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ct val="1000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ct val="1000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ct val="100000"/>
              <a:buNone/>
            </a:pPr>
            <a:endParaRPr sz="1800" dirty="0">
              <a:latin typeface="Lustria"/>
              <a:ea typeface="Lustria"/>
              <a:cs typeface="Lustria"/>
              <a:sym typeface="Lustria"/>
            </a:endParaRPr>
          </a:p>
          <a:p>
            <a:pPr marL="0" lvl="0" indent="0" algn="l" rtl="0">
              <a:lnSpc>
                <a:spcPct val="100000"/>
              </a:lnSpc>
              <a:spcBef>
                <a:spcPts val="1000"/>
              </a:spcBef>
              <a:spcAft>
                <a:spcPts val="0"/>
              </a:spcAft>
              <a:buClr>
                <a:schemeClr val="dk1"/>
              </a:buClr>
              <a:buSzPct val="100000"/>
              <a:buNone/>
            </a:pPr>
            <a:endParaRPr sz="2000" b="1" i="1" dirty="0">
              <a:solidFill>
                <a:srgbClr val="C00000"/>
              </a:solidFill>
              <a:latin typeface="Lustria"/>
              <a:ea typeface="Lustria"/>
              <a:cs typeface="Lustria"/>
              <a:sym typeface="Lustria"/>
            </a:endParaRPr>
          </a:p>
        </p:txBody>
      </p:sp>
      <p:sp>
        <p:nvSpPr>
          <p:cNvPr id="152" name="Google Shape;152;p2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solidFill>
                  <a:schemeClr val="dk1"/>
                </a:solidFill>
                <a:latin typeface="Lustria"/>
                <a:ea typeface="Lustria"/>
                <a:cs typeface="Lustria"/>
                <a:sym typeface="Lustria"/>
              </a:rPr>
              <a:t>14</a:t>
            </a:fld>
            <a:endParaRPr sz="1400" b="1">
              <a:solidFill>
                <a:schemeClr val="dk1"/>
              </a:solidFill>
              <a:latin typeface="Lustria"/>
              <a:ea typeface="Lustria"/>
              <a:cs typeface="Lustria"/>
              <a:sym typeface="Lustri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202676" y="-51079"/>
            <a:ext cx="8738648" cy="7472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833C0B"/>
              </a:buClr>
              <a:buSzPts val="3000"/>
              <a:buFont typeface="Lustria"/>
              <a:buNone/>
            </a:pPr>
            <a:r>
              <a:rPr lang="en-US" sz="3000" b="1" dirty="0">
                <a:solidFill>
                  <a:srgbClr val="833C0B"/>
                </a:solidFill>
                <a:latin typeface="Times New Roman" panose="02020603050405020304" pitchFamily="18" charset="0"/>
                <a:ea typeface="Lustria"/>
                <a:cs typeface="Times New Roman" panose="02020603050405020304" pitchFamily="18" charset="0"/>
                <a:sym typeface="Lustria"/>
              </a:rPr>
              <a:t>7. Study on Existing Technologies</a:t>
            </a:r>
            <a:endParaRPr dirty="0">
              <a:latin typeface="Times New Roman" panose="02020603050405020304" pitchFamily="18" charset="0"/>
              <a:cs typeface="Times New Roman" panose="02020603050405020304" pitchFamily="18" charset="0"/>
            </a:endParaRPr>
          </a:p>
        </p:txBody>
      </p:sp>
      <p:sp>
        <p:nvSpPr>
          <p:cNvPr id="158" name="Google Shape;158;p22"/>
          <p:cNvSpPr txBox="1">
            <a:spLocks noGrp="1"/>
          </p:cNvSpPr>
          <p:nvPr>
            <p:ph type="body" idx="1"/>
          </p:nvPr>
        </p:nvSpPr>
        <p:spPr>
          <a:xfrm>
            <a:off x="358218" y="584462"/>
            <a:ext cx="8314441" cy="5992184"/>
          </a:xfrm>
          <a:prstGeom prst="rect">
            <a:avLst/>
          </a:prstGeom>
          <a:noFill/>
          <a:ln>
            <a:noFill/>
          </a:ln>
        </p:spPr>
        <p:txBody>
          <a:bodyPr spcFirstLastPara="1" wrap="square" lIns="91425" tIns="45700" rIns="91425" bIns="45700" anchor="t" anchorCtr="0">
            <a:normAutofit fontScale="92500" lnSpcReduction="10000"/>
          </a:bodyPr>
          <a:lstStyle/>
          <a:p>
            <a:pPr marL="0" lvl="0" indent="0" algn="just" rtl="0">
              <a:lnSpc>
                <a:spcPct val="110000"/>
              </a:lnSpc>
              <a:spcBef>
                <a:spcPts val="0"/>
              </a:spcBef>
              <a:spcAft>
                <a:spcPts val="0"/>
              </a:spcAft>
              <a:buClr>
                <a:srgbClr val="833C0B"/>
              </a:buClr>
              <a:buSzPts val="2300"/>
              <a:buNone/>
            </a:pPr>
            <a:r>
              <a:rPr lang="en-US" sz="2300" b="1" dirty="0">
                <a:solidFill>
                  <a:srgbClr val="833C0B"/>
                </a:solidFill>
                <a:latin typeface="Times New Roman"/>
                <a:ea typeface="Times New Roman"/>
                <a:cs typeface="Times New Roman"/>
                <a:sym typeface="Times New Roman"/>
              </a:rPr>
              <a:t>Title</a:t>
            </a:r>
            <a:r>
              <a:rPr lang="en-US" sz="2200" b="1" dirty="0">
                <a:solidFill>
                  <a:srgbClr val="833C0B"/>
                </a:solidFill>
                <a:latin typeface="Times New Roman"/>
                <a:ea typeface="Times New Roman"/>
                <a:cs typeface="Times New Roman"/>
                <a:sym typeface="Times New Roman"/>
              </a:rPr>
              <a:t>: </a:t>
            </a:r>
            <a:r>
              <a:rPr lang="en-US" sz="1900" i="0" dirty="0">
                <a:solidFill>
                  <a:srgbClr val="3F3F3F"/>
                </a:solidFill>
                <a:latin typeface="Times New Roman"/>
                <a:ea typeface="Times New Roman"/>
                <a:cs typeface="Times New Roman"/>
                <a:sym typeface="Times New Roman"/>
              </a:rPr>
              <a:t>Improved Speech Enhancement with the Wave-U-Net </a:t>
            </a:r>
            <a:r>
              <a:rPr lang="en-US" sz="1900" dirty="0">
                <a:solidFill>
                  <a:srgbClr val="0C0C0C"/>
                </a:solidFill>
                <a:latin typeface="Times New Roman"/>
                <a:ea typeface="Times New Roman"/>
                <a:cs typeface="Times New Roman"/>
                <a:sym typeface="Times New Roman"/>
              </a:rPr>
              <a:t>[3]</a:t>
            </a:r>
            <a:endParaRPr dirty="0"/>
          </a:p>
          <a:p>
            <a:pPr marL="0" lvl="0" indent="0" algn="just" rtl="0">
              <a:lnSpc>
                <a:spcPct val="110000"/>
              </a:lnSpc>
              <a:spcBef>
                <a:spcPts val="1000"/>
              </a:spcBef>
              <a:spcAft>
                <a:spcPts val="0"/>
              </a:spcAft>
              <a:buClr>
                <a:srgbClr val="833C0B"/>
              </a:buClr>
              <a:buSzPts val="2300"/>
              <a:buNone/>
            </a:pPr>
            <a:r>
              <a:rPr lang="en-US" sz="2300" b="1" dirty="0">
                <a:solidFill>
                  <a:srgbClr val="833C0B"/>
                </a:solidFill>
                <a:latin typeface="Times New Roman"/>
                <a:ea typeface="Times New Roman"/>
                <a:cs typeface="Times New Roman"/>
                <a:sym typeface="Times New Roman"/>
              </a:rPr>
              <a:t>Journal Details:</a:t>
            </a:r>
            <a:r>
              <a:rPr lang="en-US" sz="1900" b="1" dirty="0">
                <a:solidFill>
                  <a:srgbClr val="833C0B"/>
                </a:solidFill>
                <a:latin typeface="Times New Roman"/>
                <a:ea typeface="Times New Roman"/>
                <a:cs typeface="Times New Roman"/>
                <a:sym typeface="Times New Roman"/>
              </a:rPr>
              <a:t> </a:t>
            </a:r>
            <a:r>
              <a:rPr lang="en-US" sz="1800" dirty="0">
                <a:solidFill>
                  <a:srgbClr val="3F3F3F"/>
                </a:solidFill>
                <a:latin typeface="Times New Roman"/>
                <a:ea typeface="Times New Roman"/>
                <a:cs typeface="Times New Roman"/>
                <a:sym typeface="Times New Roman"/>
              </a:rPr>
              <a:t>MDPI Electronics</a:t>
            </a:r>
            <a:r>
              <a:rPr lang="en-US" sz="1800" dirty="0">
                <a:latin typeface="Times New Roman"/>
                <a:ea typeface="Times New Roman"/>
                <a:cs typeface="Times New Roman"/>
                <a:sym typeface="Times New Roman"/>
              </a:rPr>
              <a:t>, Vol.10, 2021.</a:t>
            </a:r>
            <a:endParaRPr dirty="0"/>
          </a:p>
          <a:p>
            <a:pPr marL="0" lvl="0" indent="0" algn="just" rtl="0">
              <a:lnSpc>
                <a:spcPct val="110000"/>
              </a:lnSpc>
              <a:spcBef>
                <a:spcPts val="1000"/>
              </a:spcBef>
              <a:spcAft>
                <a:spcPts val="0"/>
              </a:spcAft>
              <a:buClr>
                <a:srgbClr val="833C0B"/>
              </a:buClr>
              <a:buSzPts val="2300"/>
              <a:buNone/>
            </a:pPr>
            <a:r>
              <a:rPr lang="en-US" sz="2300" b="1" dirty="0">
                <a:solidFill>
                  <a:srgbClr val="833C0B"/>
                </a:solidFill>
                <a:latin typeface="Times New Roman"/>
                <a:ea typeface="Times New Roman"/>
                <a:cs typeface="Times New Roman"/>
                <a:sym typeface="Times New Roman"/>
              </a:rPr>
              <a:t>Description: </a:t>
            </a:r>
            <a:endParaRPr dirty="0"/>
          </a:p>
          <a:p>
            <a:pPr marL="0" lvl="0" indent="0" algn="just" rtl="0">
              <a:lnSpc>
                <a:spcPct val="110000"/>
              </a:lnSpc>
              <a:spcBef>
                <a:spcPts val="1000"/>
              </a:spcBef>
              <a:spcAft>
                <a:spcPts val="0"/>
              </a:spcAft>
              <a:buClr>
                <a:srgbClr val="3F3F3F"/>
              </a:buClr>
              <a:buSzPts val="1900"/>
              <a:buNone/>
            </a:pPr>
            <a:r>
              <a:rPr lang="en-US" sz="1900" dirty="0">
                <a:solidFill>
                  <a:srgbClr val="3F3F3F"/>
                </a:solidFill>
                <a:latin typeface="Times New Roman"/>
                <a:ea typeface="Times New Roman"/>
                <a:cs typeface="Times New Roman"/>
                <a:sym typeface="Times New Roman"/>
              </a:rPr>
              <a:t>This project focuses on enhancing speech signals using the Wave-U-Net architecture for improved speech quality and intelligibility. Wave-U-Net, a deep neural network designed for audio source separation, is employed to address noise interference, leading to superior speech enhancement. The project aims to explore the potential of Wave-U-Net in real-world applications and assess its effectiveness across varying noise conditions, contributing to advancements in speech enhancement technology.</a:t>
            </a:r>
          </a:p>
          <a:p>
            <a:pPr marL="0" lvl="0" indent="0" algn="just" rtl="0">
              <a:lnSpc>
                <a:spcPct val="110000"/>
              </a:lnSpc>
              <a:spcBef>
                <a:spcPts val="1000"/>
              </a:spcBef>
              <a:spcAft>
                <a:spcPts val="0"/>
              </a:spcAft>
              <a:buClr>
                <a:srgbClr val="3F3F3F"/>
              </a:buClr>
              <a:buSzPts val="1900"/>
              <a:buNone/>
            </a:pPr>
            <a:r>
              <a:rPr lang="en-US" sz="2300" b="1" dirty="0">
                <a:solidFill>
                  <a:srgbClr val="833C0B"/>
                </a:solidFill>
                <a:latin typeface="Times New Roman"/>
                <a:ea typeface="Times New Roman"/>
                <a:cs typeface="Times New Roman"/>
                <a:sym typeface="Times New Roman"/>
              </a:rPr>
              <a:t>Advantages:</a:t>
            </a:r>
            <a:endParaRPr dirty="0"/>
          </a:p>
          <a:p>
            <a:pPr marL="342900" lvl="0" algn="just" rtl="0">
              <a:lnSpc>
                <a:spcPct val="110000"/>
              </a:lnSpc>
              <a:spcBef>
                <a:spcPts val="1000"/>
              </a:spcBef>
              <a:spcAft>
                <a:spcPts val="0"/>
              </a:spcAft>
              <a:buClr>
                <a:srgbClr val="3F3F3F"/>
              </a:buClr>
              <a:buSzPts val="1800"/>
              <a:buFont typeface="+mj-lt"/>
              <a:buAutoNum type="arabicPeriod"/>
            </a:pPr>
            <a:r>
              <a:rPr lang="en-US" sz="1800" dirty="0">
                <a:solidFill>
                  <a:srgbClr val="3F3F3F"/>
                </a:solidFill>
                <a:latin typeface="Times New Roman"/>
                <a:ea typeface="Times New Roman"/>
                <a:cs typeface="Times New Roman"/>
                <a:sym typeface="Times New Roman"/>
              </a:rPr>
              <a:t>Wave-U-Net excels in capturing intricate details, contributing to high-fidelity restoration of speech signals and maintaining natural sound characteristics.</a:t>
            </a:r>
          </a:p>
          <a:p>
            <a:pPr marL="342900" lvl="0" algn="just" rtl="0">
              <a:lnSpc>
                <a:spcPct val="110000"/>
              </a:lnSpc>
              <a:spcBef>
                <a:spcPts val="1000"/>
              </a:spcBef>
              <a:spcAft>
                <a:spcPts val="0"/>
              </a:spcAft>
              <a:buClr>
                <a:srgbClr val="3F3F3F"/>
              </a:buClr>
              <a:buSzPts val="1800"/>
              <a:buFont typeface="+mj-lt"/>
              <a:buAutoNum type="arabicPeriod"/>
            </a:pPr>
            <a:r>
              <a:rPr lang="en-US" sz="1800" dirty="0">
                <a:solidFill>
                  <a:srgbClr val="3F3F3F"/>
                </a:solidFill>
                <a:latin typeface="Times New Roman"/>
                <a:ea typeface="Times New Roman"/>
                <a:cs typeface="Times New Roman"/>
                <a:sym typeface="Times New Roman"/>
              </a:rPr>
              <a:t>The model showcases adaptability to various noise types, making it effective in diverse acoustic environments.</a:t>
            </a:r>
          </a:p>
          <a:p>
            <a:pPr marL="0" lvl="0" indent="0" algn="just" rtl="0">
              <a:lnSpc>
                <a:spcPct val="110000"/>
              </a:lnSpc>
              <a:spcBef>
                <a:spcPts val="1000"/>
              </a:spcBef>
              <a:spcAft>
                <a:spcPts val="0"/>
              </a:spcAft>
              <a:buClr>
                <a:srgbClr val="3F3F3F"/>
              </a:buClr>
              <a:buSzPts val="1800"/>
              <a:buNone/>
            </a:pPr>
            <a:r>
              <a:rPr lang="en-US" sz="2300" b="1" dirty="0">
                <a:solidFill>
                  <a:srgbClr val="833C0B"/>
                </a:solidFill>
                <a:latin typeface="Times New Roman"/>
                <a:ea typeface="Times New Roman"/>
                <a:cs typeface="Times New Roman"/>
                <a:sym typeface="Times New Roman"/>
              </a:rPr>
              <a:t>Disadvantages:</a:t>
            </a:r>
            <a:endParaRPr dirty="0"/>
          </a:p>
          <a:p>
            <a:pPr marL="342900" lvl="0" algn="just" rtl="0">
              <a:lnSpc>
                <a:spcPct val="100000"/>
              </a:lnSpc>
              <a:spcBef>
                <a:spcPts val="1000"/>
              </a:spcBef>
              <a:spcAft>
                <a:spcPts val="0"/>
              </a:spcAft>
              <a:buClr>
                <a:srgbClr val="3F3F3F"/>
              </a:buClr>
              <a:buSzPts val="1800"/>
              <a:buFont typeface="+mj-lt"/>
              <a:buAutoNum type="arabicPeriod"/>
            </a:pPr>
            <a:r>
              <a:rPr lang="en-US" sz="1800" dirty="0">
                <a:solidFill>
                  <a:srgbClr val="3F3F3F"/>
                </a:solidFill>
                <a:latin typeface="Times New Roman"/>
                <a:ea typeface="Times New Roman"/>
                <a:cs typeface="Times New Roman"/>
                <a:sym typeface="Times New Roman"/>
              </a:rPr>
              <a:t>Implementing the Wave-U-Net may involve increased computational demands, potentially impacting real-time applications and requiring optimization for efficiency.</a:t>
            </a:r>
            <a:endParaRPr sz="1800" dirty="0">
              <a:latin typeface="Times New Roman"/>
              <a:ea typeface="Times New Roman"/>
              <a:cs typeface="Times New Roman"/>
              <a:sym typeface="Times New Roman"/>
            </a:endParaRPr>
          </a:p>
          <a:p>
            <a:pPr marL="0" lvl="0" indent="0" algn="ctr" rtl="0">
              <a:lnSpc>
                <a:spcPct val="100000"/>
              </a:lnSpc>
              <a:spcBef>
                <a:spcPts val="1000"/>
              </a:spcBef>
              <a:spcAft>
                <a:spcPts val="0"/>
              </a:spcAft>
              <a:buClr>
                <a:schemeClr val="dk1"/>
              </a:buClr>
              <a:buSzPts val="18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dirty="0">
              <a:latin typeface="Lustria"/>
              <a:ea typeface="Lustria"/>
              <a:cs typeface="Lustria"/>
              <a:sym typeface="Lustria"/>
            </a:endParaRPr>
          </a:p>
          <a:p>
            <a:pPr marL="0" lvl="0" indent="0" algn="l" rtl="0">
              <a:lnSpc>
                <a:spcPct val="100000"/>
              </a:lnSpc>
              <a:spcBef>
                <a:spcPts val="1000"/>
              </a:spcBef>
              <a:spcAft>
                <a:spcPts val="0"/>
              </a:spcAft>
              <a:buClr>
                <a:schemeClr val="dk1"/>
              </a:buClr>
              <a:buSzPts val="2000"/>
              <a:buNone/>
            </a:pPr>
            <a:endParaRPr sz="2000" b="1" i="1" dirty="0">
              <a:solidFill>
                <a:srgbClr val="C00000"/>
              </a:solidFill>
              <a:latin typeface="Lustria"/>
              <a:ea typeface="Lustria"/>
              <a:cs typeface="Lustria"/>
              <a:sym typeface="Lustria"/>
            </a:endParaRPr>
          </a:p>
        </p:txBody>
      </p:sp>
      <p:sp>
        <p:nvSpPr>
          <p:cNvPr id="159" name="Google Shape;159;p2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solidFill>
                  <a:schemeClr val="dk1"/>
                </a:solidFill>
                <a:latin typeface="Lustria"/>
                <a:ea typeface="Lustria"/>
                <a:cs typeface="Lustria"/>
                <a:sym typeface="Lustria"/>
              </a:rPr>
              <a:t>15</a:t>
            </a:fld>
            <a:endParaRPr sz="1400" b="1">
              <a:solidFill>
                <a:schemeClr val="dk1"/>
              </a:solidFill>
              <a:latin typeface="Lustria"/>
              <a:ea typeface="Lustria"/>
              <a:cs typeface="Lustria"/>
              <a:sym typeface="Lustri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202676" y="-51079"/>
            <a:ext cx="8738648" cy="7472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833C0B"/>
              </a:buClr>
              <a:buSzPts val="3000"/>
              <a:buFont typeface="Lustria"/>
              <a:buNone/>
            </a:pPr>
            <a:r>
              <a:rPr lang="en-US" sz="3000" b="1" dirty="0">
                <a:solidFill>
                  <a:srgbClr val="833C0B"/>
                </a:solidFill>
                <a:latin typeface="Times New Roman" panose="02020603050405020304" pitchFamily="18" charset="0"/>
                <a:ea typeface="Lustria"/>
                <a:cs typeface="Times New Roman" panose="02020603050405020304" pitchFamily="18" charset="0"/>
                <a:sym typeface="Lustria"/>
              </a:rPr>
              <a:t>7. Study on Existing Technologies</a:t>
            </a:r>
            <a:endParaRPr dirty="0">
              <a:latin typeface="Times New Roman" panose="02020603050405020304" pitchFamily="18" charset="0"/>
              <a:cs typeface="Times New Roman" panose="02020603050405020304" pitchFamily="18" charset="0"/>
            </a:endParaRPr>
          </a:p>
        </p:txBody>
      </p:sp>
      <p:sp>
        <p:nvSpPr>
          <p:cNvPr id="165" name="Google Shape;165;p23"/>
          <p:cNvSpPr txBox="1">
            <a:spLocks noGrp="1"/>
          </p:cNvSpPr>
          <p:nvPr>
            <p:ph type="body" idx="1"/>
          </p:nvPr>
        </p:nvSpPr>
        <p:spPr>
          <a:xfrm>
            <a:off x="358218" y="584462"/>
            <a:ext cx="8314441" cy="6053730"/>
          </a:xfrm>
          <a:prstGeom prst="rect">
            <a:avLst/>
          </a:prstGeom>
          <a:noFill/>
          <a:ln>
            <a:noFill/>
          </a:ln>
        </p:spPr>
        <p:txBody>
          <a:bodyPr spcFirstLastPara="1" wrap="square" lIns="91425" tIns="45700" rIns="91425" bIns="45700" anchor="t" anchorCtr="0">
            <a:normAutofit/>
          </a:bodyPr>
          <a:lstStyle/>
          <a:p>
            <a:pPr marL="0" lvl="0" indent="0" algn="just" rtl="0">
              <a:lnSpc>
                <a:spcPct val="110000"/>
              </a:lnSpc>
              <a:spcBef>
                <a:spcPts val="0"/>
              </a:spcBef>
              <a:spcAft>
                <a:spcPts val="0"/>
              </a:spcAft>
              <a:buClr>
                <a:srgbClr val="833C0B"/>
              </a:buClr>
              <a:buSzPct val="100000"/>
              <a:buNone/>
            </a:pPr>
            <a:r>
              <a:rPr lang="en-US" sz="2300" b="1" dirty="0">
                <a:solidFill>
                  <a:srgbClr val="833C0B"/>
                </a:solidFill>
                <a:latin typeface="Times New Roman"/>
                <a:ea typeface="Times New Roman"/>
                <a:cs typeface="Times New Roman"/>
                <a:sym typeface="Times New Roman"/>
              </a:rPr>
              <a:t>Title</a:t>
            </a:r>
            <a:r>
              <a:rPr lang="en-US" sz="2200" b="1" dirty="0">
                <a:solidFill>
                  <a:srgbClr val="833C0B"/>
                </a:solidFill>
                <a:latin typeface="Times New Roman"/>
                <a:ea typeface="Times New Roman"/>
                <a:cs typeface="Times New Roman"/>
                <a:sym typeface="Times New Roman"/>
              </a:rPr>
              <a:t>: </a:t>
            </a:r>
            <a:r>
              <a:rPr lang="en-US" sz="1900" b="0" i="0" dirty="0">
                <a:solidFill>
                  <a:srgbClr val="343541"/>
                </a:solidFill>
                <a:latin typeface="Times New Roman"/>
                <a:ea typeface="Times New Roman"/>
                <a:cs typeface="Times New Roman"/>
                <a:sym typeface="Times New Roman"/>
              </a:rPr>
              <a:t>Speech Enhancement for Noise-Robust Speech Synthesis using Wasserstein GAN </a:t>
            </a:r>
            <a:r>
              <a:rPr lang="en-US" sz="1900" dirty="0">
                <a:solidFill>
                  <a:srgbClr val="0C0C0C"/>
                </a:solidFill>
                <a:latin typeface="Times New Roman"/>
                <a:ea typeface="Times New Roman"/>
                <a:cs typeface="Times New Roman"/>
                <a:sym typeface="Times New Roman"/>
              </a:rPr>
              <a:t>[4]</a:t>
            </a:r>
            <a:endParaRPr dirty="0"/>
          </a:p>
          <a:p>
            <a:pPr marL="0" lvl="0" indent="0" algn="just" rtl="0">
              <a:lnSpc>
                <a:spcPct val="110000"/>
              </a:lnSpc>
              <a:spcBef>
                <a:spcPts val="1000"/>
              </a:spcBef>
              <a:spcAft>
                <a:spcPts val="0"/>
              </a:spcAft>
              <a:buClr>
                <a:srgbClr val="833C0B"/>
              </a:buClr>
              <a:buSzPct val="100000"/>
              <a:buNone/>
            </a:pPr>
            <a:r>
              <a:rPr lang="en-US" sz="2300" b="1" dirty="0">
                <a:solidFill>
                  <a:srgbClr val="833C0B"/>
                </a:solidFill>
                <a:latin typeface="Times New Roman"/>
                <a:ea typeface="Times New Roman"/>
                <a:cs typeface="Times New Roman"/>
                <a:sym typeface="Times New Roman"/>
              </a:rPr>
              <a:t>Journal Details:</a:t>
            </a:r>
            <a:r>
              <a:rPr lang="en-US" sz="1900" b="1" dirty="0">
                <a:solidFill>
                  <a:srgbClr val="833C0B"/>
                </a:solidFill>
                <a:latin typeface="Times New Roman"/>
                <a:ea typeface="Times New Roman"/>
                <a:cs typeface="Times New Roman"/>
                <a:sym typeface="Times New Roman"/>
              </a:rPr>
              <a:t> </a:t>
            </a:r>
            <a:r>
              <a:rPr lang="en-US" sz="1800" dirty="0">
                <a:solidFill>
                  <a:srgbClr val="3F3F3F"/>
                </a:solidFill>
                <a:latin typeface="Times New Roman"/>
                <a:ea typeface="Times New Roman"/>
                <a:cs typeface="Times New Roman"/>
                <a:sym typeface="Times New Roman"/>
              </a:rPr>
              <a:t>IEEE Access, IEEE</a:t>
            </a:r>
            <a:r>
              <a:rPr lang="en-US" sz="1800" dirty="0">
                <a:latin typeface="Times New Roman"/>
                <a:ea typeface="Times New Roman"/>
                <a:cs typeface="Times New Roman"/>
                <a:sym typeface="Times New Roman"/>
              </a:rPr>
              <a:t>, Vol.8, 2020.</a:t>
            </a:r>
            <a:endParaRPr dirty="0"/>
          </a:p>
          <a:p>
            <a:pPr marL="0" lvl="0" indent="0" algn="just" rtl="0">
              <a:lnSpc>
                <a:spcPct val="110000"/>
              </a:lnSpc>
              <a:spcBef>
                <a:spcPts val="1000"/>
              </a:spcBef>
              <a:spcAft>
                <a:spcPts val="0"/>
              </a:spcAft>
              <a:buClr>
                <a:srgbClr val="833C0B"/>
              </a:buClr>
              <a:buSzPct val="100000"/>
              <a:buNone/>
            </a:pPr>
            <a:r>
              <a:rPr lang="en-US" sz="2300" b="1" dirty="0">
                <a:solidFill>
                  <a:srgbClr val="833C0B"/>
                </a:solidFill>
                <a:latin typeface="Times New Roman"/>
                <a:ea typeface="Times New Roman"/>
                <a:cs typeface="Times New Roman"/>
                <a:sym typeface="Times New Roman"/>
              </a:rPr>
              <a:t>Description: </a:t>
            </a:r>
            <a:endParaRPr dirty="0"/>
          </a:p>
          <a:p>
            <a:pPr marL="0" lvl="0" indent="0" algn="just" rtl="0">
              <a:lnSpc>
                <a:spcPct val="110000"/>
              </a:lnSpc>
              <a:spcBef>
                <a:spcPts val="1000"/>
              </a:spcBef>
              <a:spcAft>
                <a:spcPts val="0"/>
              </a:spcAft>
              <a:buClr>
                <a:srgbClr val="3F3F3F"/>
              </a:buClr>
              <a:buSzPct val="100000"/>
              <a:buNone/>
            </a:pPr>
            <a:r>
              <a:rPr lang="en-US" sz="1800" dirty="0">
                <a:solidFill>
                  <a:srgbClr val="3F3F3F"/>
                </a:solidFill>
                <a:latin typeface="Times New Roman"/>
                <a:ea typeface="Times New Roman"/>
                <a:cs typeface="Times New Roman"/>
                <a:sym typeface="Times New Roman"/>
              </a:rPr>
              <a:t>This project delves into enhancing speech synthesis in noise-robust scenarios through the application of Wasserstein Generative Adversarial Networks (WGANs). The focus is on leveraging WGANs to generate clean and contextually rich speech signals, ensuring robust and high-quality speech synthesis in the presence of environmental noise.</a:t>
            </a:r>
          </a:p>
          <a:p>
            <a:pPr marL="0" lvl="0" indent="0" algn="just" rtl="0">
              <a:lnSpc>
                <a:spcPct val="110000"/>
              </a:lnSpc>
              <a:spcBef>
                <a:spcPts val="1000"/>
              </a:spcBef>
              <a:spcAft>
                <a:spcPts val="0"/>
              </a:spcAft>
              <a:buClr>
                <a:srgbClr val="3F3F3F"/>
              </a:buClr>
              <a:buSzPct val="100000"/>
              <a:buNone/>
            </a:pPr>
            <a:r>
              <a:rPr lang="en-US" sz="2300" b="1" dirty="0">
                <a:solidFill>
                  <a:srgbClr val="833C0B"/>
                </a:solidFill>
                <a:latin typeface="Times New Roman"/>
                <a:ea typeface="Times New Roman"/>
                <a:cs typeface="Times New Roman"/>
                <a:sym typeface="Times New Roman"/>
              </a:rPr>
              <a:t>Advantages:</a:t>
            </a:r>
            <a:endParaRPr dirty="0"/>
          </a:p>
          <a:p>
            <a:pPr marL="228600" lvl="0" indent="-228600" algn="just" rtl="0">
              <a:lnSpc>
                <a:spcPct val="90000"/>
              </a:lnSpc>
              <a:spcBef>
                <a:spcPts val="1000"/>
              </a:spcBef>
              <a:spcAft>
                <a:spcPts val="0"/>
              </a:spcAft>
              <a:buClr>
                <a:srgbClr val="374151"/>
              </a:buClr>
              <a:buSzPct val="100000"/>
              <a:buFont typeface="Calibri"/>
              <a:buAutoNum type="arabicPeriod"/>
            </a:pPr>
            <a:r>
              <a:rPr lang="en-US" sz="1800" b="0" i="0" dirty="0">
                <a:solidFill>
                  <a:srgbClr val="374151"/>
                </a:solidFill>
                <a:latin typeface="Times New Roman"/>
                <a:ea typeface="Times New Roman"/>
                <a:cs typeface="Times New Roman"/>
                <a:sym typeface="Times New Roman"/>
              </a:rPr>
              <a:t>The use of Wasserstein GANs enhances the robustness of speech synthesis models, enabling them to produce high-quality speech even in challenging acoustic environments.</a:t>
            </a:r>
          </a:p>
          <a:p>
            <a:pPr marL="0" lvl="0" indent="0" algn="just" rtl="0">
              <a:lnSpc>
                <a:spcPct val="90000"/>
              </a:lnSpc>
              <a:spcBef>
                <a:spcPts val="1000"/>
              </a:spcBef>
              <a:spcAft>
                <a:spcPts val="0"/>
              </a:spcAft>
              <a:buClr>
                <a:srgbClr val="374151"/>
              </a:buClr>
              <a:buSzPct val="100000"/>
              <a:buNone/>
            </a:pPr>
            <a:r>
              <a:rPr lang="en-US" sz="2300" b="1" dirty="0">
                <a:solidFill>
                  <a:srgbClr val="833C0B"/>
                </a:solidFill>
                <a:latin typeface="Times New Roman"/>
                <a:ea typeface="Times New Roman"/>
                <a:cs typeface="Times New Roman"/>
                <a:sym typeface="Times New Roman"/>
              </a:rPr>
              <a:t>Disadvantages:</a:t>
            </a:r>
            <a:endParaRPr lang="en-US" dirty="0"/>
          </a:p>
          <a:p>
            <a:pPr marL="228600" lvl="0" indent="-228631" algn="just" rtl="0">
              <a:lnSpc>
                <a:spcPct val="90000"/>
              </a:lnSpc>
              <a:spcBef>
                <a:spcPts val="1000"/>
              </a:spcBef>
              <a:spcAft>
                <a:spcPts val="0"/>
              </a:spcAft>
              <a:buClr>
                <a:srgbClr val="374151"/>
              </a:buClr>
              <a:buSzPct val="100000"/>
              <a:buFont typeface="Calibri"/>
              <a:buAutoNum type="arabicPeriod"/>
            </a:pPr>
            <a:r>
              <a:rPr lang="en-US" sz="1900" b="0" i="0" dirty="0">
                <a:solidFill>
                  <a:srgbClr val="374151"/>
                </a:solidFill>
                <a:latin typeface="Times New Roman"/>
                <a:ea typeface="Times New Roman"/>
                <a:cs typeface="Times New Roman"/>
                <a:sym typeface="Times New Roman"/>
              </a:rPr>
              <a:t>Implementing Wasserstein GANs may require careful tuning and training due to their inherent complexity, demanding computational resources and expertise.</a:t>
            </a:r>
            <a:endParaRPr lang="en-US"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ct val="1000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ct val="1000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ct val="1000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ct val="1000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ct val="1000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ct val="1000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ct val="100000"/>
              <a:buNone/>
            </a:pPr>
            <a:endParaRPr sz="1800" dirty="0">
              <a:latin typeface="Lustria"/>
              <a:ea typeface="Lustria"/>
              <a:cs typeface="Lustria"/>
              <a:sym typeface="Lustria"/>
            </a:endParaRPr>
          </a:p>
          <a:p>
            <a:pPr marL="0" lvl="0" indent="0" algn="l" rtl="0">
              <a:lnSpc>
                <a:spcPct val="100000"/>
              </a:lnSpc>
              <a:spcBef>
                <a:spcPts val="1000"/>
              </a:spcBef>
              <a:spcAft>
                <a:spcPts val="0"/>
              </a:spcAft>
              <a:buClr>
                <a:schemeClr val="dk1"/>
              </a:buClr>
              <a:buSzPct val="100000"/>
              <a:buNone/>
            </a:pPr>
            <a:endParaRPr sz="2000" b="1" i="1" dirty="0">
              <a:solidFill>
                <a:srgbClr val="C00000"/>
              </a:solidFill>
              <a:latin typeface="Lustria"/>
              <a:ea typeface="Lustria"/>
              <a:cs typeface="Lustria"/>
              <a:sym typeface="Lustria"/>
            </a:endParaRPr>
          </a:p>
        </p:txBody>
      </p:sp>
      <p:sp>
        <p:nvSpPr>
          <p:cNvPr id="166" name="Google Shape;166;p2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solidFill>
                  <a:schemeClr val="dk1"/>
                </a:solidFill>
                <a:latin typeface="Lustria"/>
                <a:ea typeface="Lustria"/>
                <a:cs typeface="Lustria"/>
                <a:sym typeface="Lustria"/>
              </a:rPr>
              <a:t>16</a:t>
            </a:fld>
            <a:endParaRPr sz="1400" b="1">
              <a:solidFill>
                <a:schemeClr val="dk1"/>
              </a:solidFill>
              <a:latin typeface="Lustria"/>
              <a:ea typeface="Lustria"/>
              <a:cs typeface="Lustria"/>
              <a:sym typeface="Lustri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4"/>
          <p:cNvSpPr txBox="1">
            <a:spLocks noGrp="1"/>
          </p:cNvSpPr>
          <p:nvPr>
            <p:ph type="title"/>
          </p:nvPr>
        </p:nvSpPr>
        <p:spPr>
          <a:xfrm>
            <a:off x="202676" y="-51079"/>
            <a:ext cx="8738648" cy="7472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833C0B"/>
              </a:buClr>
              <a:buSzPts val="3000"/>
              <a:buFont typeface="Lustria"/>
              <a:buNone/>
            </a:pPr>
            <a:r>
              <a:rPr lang="en-US" sz="3000" b="1" dirty="0">
                <a:solidFill>
                  <a:srgbClr val="833C0B"/>
                </a:solidFill>
                <a:latin typeface="Times New Roman" panose="02020603050405020304" pitchFamily="18" charset="0"/>
                <a:ea typeface="Lustria"/>
                <a:cs typeface="Times New Roman" panose="02020603050405020304" pitchFamily="18" charset="0"/>
                <a:sym typeface="Lustria"/>
              </a:rPr>
              <a:t>7. Study on Existing Technologies</a:t>
            </a:r>
            <a:endParaRPr dirty="0">
              <a:latin typeface="Times New Roman" panose="02020603050405020304" pitchFamily="18" charset="0"/>
              <a:cs typeface="Times New Roman" panose="02020603050405020304" pitchFamily="18" charset="0"/>
            </a:endParaRPr>
          </a:p>
        </p:txBody>
      </p:sp>
      <p:sp>
        <p:nvSpPr>
          <p:cNvPr id="172" name="Google Shape;172;p24"/>
          <p:cNvSpPr txBox="1">
            <a:spLocks noGrp="1"/>
          </p:cNvSpPr>
          <p:nvPr>
            <p:ph type="body" idx="1"/>
          </p:nvPr>
        </p:nvSpPr>
        <p:spPr>
          <a:xfrm>
            <a:off x="358218" y="584462"/>
            <a:ext cx="8314441" cy="6062523"/>
          </a:xfrm>
          <a:prstGeom prst="rect">
            <a:avLst/>
          </a:prstGeom>
          <a:noFill/>
          <a:ln>
            <a:noFill/>
          </a:ln>
        </p:spPr>
        <p:txBody>
          <a:bodyPr spcFirstLastPara="1" wrap="square" lIns="91425" tIns="45700" rIns="91425" bIns="45700" anchor="t" anchorCtr="0">
            <a:normAutofit/>
          </a:bodyPr>
          <a:lstStyle/>
          <a:p>
            <a:pPr marL="0" lvl="0" indent="0" algn="just" rtl="0">
              <a:lnSpc>
                <a:spcPct val="110000"/>
              </a:lnSpc>
              <a:spcBef>
                <a:spcPts val="0"/>
              </a:spcBef>
              <a:spcAft>
                <a:spcPts val="0"/>
              </a:spcAft>
              <a:buClr>
                <a:srgbClr val="833C0B"/>
              </a:buClr>
              <a:buSzPct val="100000"/>
              <a:buNone/>
            </a:pPr>
            <a:r>
              <a:rPr lang="en-US" sz="2300" b="1" dirty="0">
                <a:solidFill>
                  <a:srgbClr val="833C0B"/>
                </a:solidFill>
                <a:latin typeface="Times New Roman"/>
                <a:ea typeface="Times New Roman"/>
                <a:cs typeface="Times New Roman"/>
                <a:sym typeface="Times New Roman"/>
              </a:rPr>
              <a:t>Title</a:t>
            </a:r>
            <a:r>
              <a:rPr lang="en-US" sz="2200" b="1" dirty="0">
                <a:solidFill>
                  <a:srgbClr val="833C0B"/>
                </a:solidFill>
                <a:latin typeface="Times New Roman"/>
                <a:ea typeface="Times New Roman"/>
                <a:cs typeface="Times New Roman"/>
                <a:sym typeface="Times New Roman"/>
              </a:rPr>
              <a:t>: </a:t>
            </a:r>
            <a:r>
              <a:rPr lang="en-US" sz="2200" dirty="0">
                <a:solidFill>
                  <a:schemeClr val="tx1"/>
                </a:solidFill>
                <a:latin typeface="Times New Roman"/>
                <a:ea typeface="Times New Roman"/>
                <a:cs typeface="Times New Roman"/>
                <a:sym typeface="Times New Roman"/>
              </a:rPr>
              <a:t>Seismic random noise suppression using improved </a:t>
            </a:r>
            <a:r>
              <a:rPr lang="en-US" sz="2200" dirty="0" err="1">
                <a:solidFill>
                  <a:schemeClr val="tx1"/>
                </a:solidFill>
                <a:latin typeface="Times New Roman"/>
                <a:ea typeface="Times New Roman"/>
                <a:cs typeface="Times New Roman"/>
                <a:sym typeface="Times New Roman"/>
              </a:rPr>
              <a:t>CycleGAN</a:t>
            </a:r>
            <a:r>
              <a:rPr lang="en-US" sz="2200" dirty="0">
                <a:solidFill>
                  <a:schemeClr val="tx1"/>
                </a:solidFill>
                <a:latin typeface="Times New Roman"/>
                <a:ea typeface="Times New Roman"/>
                <a:cs typeface="Times New Roman"/>
                <a:sym typeface="Times New Roman"/>
              </a:rPr>
              <a:t> </a:t>
            </a:r>
            <a:r>
              <a:rPr lang="en-US" sz="1900" dirty="0">
                <a:solidFill>
                  <a:srgbClr val="0C0C0C"/>
                </a:solidFill>
                <a:latin typeface="Times New Roman"/>
                <a:ea typeface="Times New Roman"/>
                <a:cs typeface="Times New Roman"/>
                <a:sym typeface="Times New Roman"/>
              </a:rPr>
              <a:t>[5]</a:t>
            </a:r>
            <a:endParaRPr dirty="0"/>
          </a:p>
          <a:p>
            <a:pPr marL="0" lvl="0" indent="0" algn="just" rtl="0">
              <a:lnSpc>
                <a:spcPct val="110000"/>
              </a:lnSpc>
              <a:spcBef>
                <a:spcPts val="1000"/>
              </a:spcBef>
              <a:spcAft>
                <a:spcPts val="0"/>
              </a:spcAft>
              <a:buClr>
                <a:srgbClr val="833C0B"/>
              </a:buClr>
              <a:buSzPct val="100000"/>
              <a:buNone/>
            </a:pPr>
            <a:r>
              <a:rPr lang="en-US" sz="2300" b="1" dirty="0">
                <a:solidFill>
                  <a:srgbClr val="833C0B"/>
                </a:solidFill>
                <a:latin typeface="Times New Roman"/>
                <a:ea typeface="Times New Roman"/>
                <a:cs typeface="Times New Roman"/>
                <a:sym typeface="Times New Roman"/>
              </a:rPr>
              <a:t>Journal Details:</a:t>
            </a:r>
            <a:r>
              <a:rPr lang="en-US" sz="1900" b="1" dirty="0">
                <a:solidFill>
                  <a:srgbClr val="833C0B"/>
                </a:solidFill>
                <a:latin typeface="Times New Roman"/>
                <a:ea typeface="Times New Roman"/>
                <a:cs typeface="Times New Roman"/>
                <a:sym typeface="Times New Roman"/>
              </a:rPr>
              <a:t> </a:t>
            </a:r>
            <a:r>
              <a:rPr lang="en-US" sz="1800" dirty="0">
                <a:solidFill>
                  <a:srgbClr val="3F3F3F"/>
                </a:solidFill>
                <a:latin typeface="Times New Roman"/>
                <a:ea typeface="Times New Roman"/>
                <a:cs typeface="Times New Roman"/>
                <a:sym typeface="Times New Roman"/>
              </a:rPr>
              <a:t>IEEE Access, IEEE</a:t>
            </a:r>
            <a:r>
              <a:rPr lang="en-US" sz="1800" dirty="0">
                <a:latin typeface="Times New Roman"/>
                <a:ea typeface="Times New Roman"/>
                <a:cs typeface="Times New Roman"/>
                <a:sym typeface="Times New Roman"/>
              </a:rPr>
              <a:t>, Vol.11, 2023.</a:t>
            </a:r>
            <a:endParaRPr dirty="0"/>
          </a:p>
          <a:p>
            <a:pPr marL="0" lvl="0" indent="0" algn="just" rtl="0">
              <a:lnSpc>
                <a:spcPct val="110000"/>
              </a:lnSpc>
              <a:spcBef>
                <a:spcPts val="1000"/>
              </a:spcBef>
              <a:spcAft>
                <a:spcPts val="0"/>
              </a:spcAft>
              <a:buClr>
                <a:srgbClr val="833C0B"/>
              </a:buClr>
              <a:buSzPct val="100000"/>
              <a:buNone/>
            </a:pPr>
            <a:r>
              <a:rPr lang="en-US" sz="2300" b="1" dirty="0">
                <a:solidFill>
                  <a:srgbClr val="833C0B"/>
                </a:solidFill>
                <a:latin typeface="Times New Roman"/>
                <a:ea typeface="Times New Roman"/>
                <a:cs typeface="Times New Roman"/>
                <a:sym typeface="Times New Roman"/>
              </a:rPr>
              <a:t>Description: </a:t>
            </a:r>
            <a:endParaRPr dirty="0"/>
          </a:p>
          <a:p>
            <a:pPr marL="0" lvl="0" indent="0" algn="just" rtl="0">
              <a:lnSpc>
                <a:spcPct val="110000"/>
              </a:lnSpc>
              <a:spcBef>
                <a:spcPts val="1000"/>
              </a:spcBef>
              <a:spcAft>
                <a:spcPts val="0"/>
              </a:spcAft>
              <a:buClr>
                <a:srgbClr val="3F3F3F"/>
              </a:buClr>
              <a:buSzPct val="100000"/>
              <a:buNone/>
            </a:pPr>
            <a:r>
              <a:rPr lang="en-US" sz="1800" dirty="0">
                <a:solidFill>
                  <a:srgbClr val="3F3F3F"/>
                </a:solidFill>
                <a:latin typeface="Times New Roman"/>
                <a:ea typeface="Times New Roman"/>
                <a:cs typeface="Times New Roman"/>
                <a:sym typeface="Times New Roman"/>
              </a:rPr>
              <a:t>This project focuses on the development of a Random Noise Suppression system using an improved </a:t>
            </a:r>
            <a:r>
              <a:rPr lang="en-US" sz="1800" dirty="0" err="1">
                <a:solidFill>
                  <a:srgbClr val="3F3F3F"/>
                </a:solidFill>
                <a:latin typeface="Times New Roman"/>
                <a:ea typeface="Times New Roman"/>
                <a:cs typeface="Times New Roman"/>
                <a:sym typeface="Times New Roman"/>
              </a:rPr>
              <a:t>CycleGAN</a:t>
            </a:r>
            <a:r>
              <a:rPr lang="en-US" sz="1800" dirty="0">
                <a:solidFill>
                  <a:srgbClr val="3F3F3F"/>
                </a:solidFill>
                <a:latin typeface="Times New Roman"/>
                <a:ea typeface="Times New Roman"/>
                <a:cs typeface="Times New Roman"/>
                <a:sym typeface="Times New Roman"/>
              </a:rPr>
              <a:t> architecture. The aim is to leverage the capabilities of </a:t>
            </a:r>
            <a:r>
              <a:rPr lang="en-US" sz="1800" dirty="0" err="1">
                <a:solidFill>
                  <a:srgbClr val="3F3F3F"/>
                </a:solidFill>
                <a:latin typeface="Times New Roman"/>
                <a:ea typeface="Times New Roman"/>
                <a:cs typeface="Times New Roman"/>
                <a:sym typeface="Times New Roman"/>
              </a:rPr>
              <a:t>CycleGAN</a:t>
            </a:r>
            <a:r>
              <a:rPr lang="en-US" sz="1800" dirty="0">
                <a:solidFill>
                  <a:srgbClr val="3F3F3F"/>
                </a:solidFill>
                <a:latin typeface="Times New Roman"/>
                <a:ea typeface="Times New Roman"/>
                <a:cs typeface="Times New Roman"/>
                <a:sym typeface="Times New Roman"/>
              </a:rPr>
              <a:t> for unsupervised image-to-image translation to enhance the quality of noisy images by removing random noise. The improved </a:t>
            </a:r>
            <a:r>
              <a:rPr lang="en-US" sz="1800" dirty="0" err="1">
                <a:solidFill>
                  <a:srgbClr val="3F3F3F"/>
                </a:solidFill>
                <a:latin typeface="Times New Roman"/>
                <a:ea typeface="Times New Roman"/>
                <a:cs typeface="Times New Roman"/>
                <a:sym typeface="Times New Roman"/>
              </a:rPr>
              <a:t>CycleGAN</a:t>
            </a:r>
            <a:r>
              <a:rPr lang="en-US" sz="1800" dirty="0">
                <a:solidFill>
                  <a:srgbClr val="3F3F3F"/>
                </a:solidFill>
                <a:latin typeface="Times New Roman"/>
                <a:ea typeface="Times New Roman"/>
                <a:cs typeface="Times New Roman"/>
                <a:sym typeface="Times New Roman"/>
              </a:rPr>
              <a:t> is tailored to handle diverse noise patterns, providing a flexible solution for various imaging scenarios, such as photography and medical imaging. </a:t>
            </a:r>
          </a:p>
          <a:p>
            <a:pPr marL="0" lvl="0" indent="0" algn="just" rtl="0">
              <a:lnSpc>
                <a:spcPct val="110000"/>
              </a:lnSpc>
              <a:spcBef>
                <a:spcPts val="1000"/>
              </a:spcBef>
              <a:spcAft>
                <a:spcPts val="0"/>
              </a:spcAft>
              <a:buClr>
                <a:srgbClr val="3F3F3F"/>
              </a:buClr>
              <a:buSzPct val="100000"/>
              <a:buNone/>
            </a:pPr>
            <a:r>
              <a:rPr lang="en-US" sz="2300" b="1" dirty="0">
                <a:solidFill>
                  <a:srgbClr val="833C0B"/>
                </a:solidFill>
                <a:latin typeface="Times New Roman"/>
                <a:ea typeface="Times New Roman"/>
                <a:cs typeface="Times New Roman"/>
                <a:sym typeface="Times New Roman"/>
              </a:rPr>
              <a:t>Advantages:</a:t>
            </a:r>
            <a:endParaRPr dirty="0"/>
          </a:p>
          <a:p>
            <a:pPr marL="0" lvl="0" indent="0" algn="just" rtl="0">
              <a:lnSpc>
                <a:spcPct val="90000"/>
              </a:lnSpc>
              <a:spcBef>
                <a:spcPts val="1000"/>
              </a:spcBef>
              <a:spcAft>
                <a:spcPts val="0"/>
              </a:spcAft>
              <a:buClr>
                <a:srgbClr val="3F3F3F"/>
              </a:buClr>
              <a:buSzPct val="100000"/>
              <a:buNone/>
            </a:pPr>
            <a:r>
              <a:rPr lang="en-US" sz="1800" b="0" i="0" dirty="0">
                <a:solidFill>
                  <a:srgbClr val="3F3F3F"/>
                </a:solidFill>
                <a:latin typeface="Times New Roman"/>
                <a:ea typeface="Times New Roman"/>
                <a:cs typeface="Times New Roman"/>
                <a:sym typeface="Times New Roman"/>
              </a:rPr>
              <a:t>1. The project employs an unsupervised learning approach, allowing the model to learn and suppress random noise patterns without explicit noise-label pairs during training. </a:t>
            </a:r>
            <a:r>
              <a:rPr lang="en-US" sz="2300" b="1" dirty="0">
                <a:solidFill>
                  <a:srgbClr val="833C0B"/>
                </a:solidFill>
                <a:latin typeface="Times New Roman"/>
                <a:ea typeface="Times New Roman"/>
                <a:cs typeface="Times New Roman"/>
                <a:sym typeface="Times New Roman"/>
              </a:rPr>
              <a:t>Disadvantages:</a:t>
            </a:r>
            <a:endParaRPr lang="en-US" dirty="0"/>
          </a:p>
          <a:p>
            <a:pPr marL="0" lvl="0" indent="0" algn="just" rtl="0">
              <a:lnSpc>
                <a:spcPct val="90000"/>
              </a:lnSpc>
              <a:spcBef>
                <a:spcPts val="1000"/>
              </a:spcBef>
              <a:spcAft>
                <a:spcPts val="0"/>
              </a:spcAft>
              <a:buClr>
                <a:srgbClr val="3F3F3F"/>
              </a:buClr>
              <a:buSzPct val="100000"/>
              <a:buNone/>
            </a:pPr>
            <a:r>
              <a:rPr lang="en-US" sz="1800" dirty="0">
                <a:solidFill>
                  <a:srgbClr val="3F3F3F"/>
                </a:solidFill>
                <a:latin typeface="Times New Roman"/>
                <a:ea typeface="Times New Roman"/>
                <a:cs typeface="Times New Roman"/>
                <a:sym typeface="Times New Roman"/>
              </a:rPr>
              <a:t>1. </a:t>
            </a:r>
            <a:r>
              <a:rPr lang="en-US" sz="1800" b="0" i="0" dirty="0">
                <a:solidFill>
                  <a:srgbClr val="3F3F3F"/>
                </a:solidFill>
                <a:latin typeface="Times New Roman"/>
                <a:ea typeface="Times New Roman"/>
                <a:cs typeface="Times New Roman"/>
                <a:sym typeface="Times New Roman"/>
              </a:rPr>
              <a:t>Achieving optimal performance may depend on fine-tuning hyperparameters, and the model's effectiveness could be sensitive to these parameters.</a:t>
            </a: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ct val="1000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ct val="1000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ct val="1000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ct val="1000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ct val="1000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ct val="1000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ct val="100000"/>
              <a:buNone/>
            </a:pPr>
            <a:endParaRPr sz="1800" dirty="0">
              <a:latin typeface="Lustria"/>
              <a:ea typeface="Lustria"/>
              <a:cs typeface="Lustria"/>
              <a:sym typeface="Lustria"/>
            </a:endParaRPr>
          </a:p>
          <a:p>
            <a:pPr marL="0" lvl="0" indent="0" algn="l" rtl="0">
              <a:lnSpc>
                <a:spcPct val="100000"/>
              </a:lnSpc>
              <a:spcBef>
                <a:spcPts val="1000"/>
              </a:spcBef>
              <a:spcAft>
                <a:spcPts val="0"/>
              </a:spcAft>
              <a:buClr>
                <a:schemeClr val="dk1"/>
              </a:buClr>
              <a:buSzPct val="100000"/>
              <a:buNone/>
            </a:pPr>
            <a:endParaRPr sz="2000" b="1" i="1" dirty="0">
              <a:solidFill>
                <a:srgbClr val="C00000"/>
              </a:solidFill>
              <a:latin typeface="Lustria"/>
              <a:ea typeface="Lustria"/>
              <a:cs typeface="Lustria"/>
              <a:sym typeface="Lustria"/>
            </a:endParaRPr>
          </a:p>
        </p:txBody>
      </p:sp>
      <p:sp>
        <p:nvSpPr>
          <p:cNvPr id="173" name="Google Shape;173;p2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solidFill>
                  <a:schemeClr val="dk1"/>
                </a:solidFill>
                <a:latin typeface="Lustria"/>
                <a:ea typeface="Lustria"/>
                <a:cs typeface="Lustria"/>
                <a:sym typeface="Lustria"/>
              </a:rPr>
              <a:t>17</a:t>
            </a:fld>
            <a:endParaRPr sz="1400" b="1">
              <a:solidFill>
                <a:schemeClr val="dk1"/>
              </a:solidFill>
              <a:latin typeface="Lustria"/>
              <a:ea typeface="Lustria"/>
              <a:cs typeface="Lustria"/>
              <a:sym typeface="Lustri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5"/>
          <p:cNvSpPr txBox="1">
            <a:spLocks noGrp="1"/>
          </p:cNvSpPr>
          <p:nvPr>
            <p:ph type="title"/>
          </p:nvPr>
        </p:nvSpPr>
        <p:spPr>
          <a:xfrm>
            <a:off x="202676" y="-51079"/>
            <a:ext cx="8738648" cy="7472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833C0B"/>
              </a:buClr>
              <a:buSzPts val="3000"/>
              <a:buFont typeface="Lustria"/>
              <a:buNone/>
            </a:pPr>
            <a:r>
              <a:rPr lang="en-US" sz="3000" b="1" dirty="0">
                <a:solidFill>
                  <a:srgbClr val="833C0B"/>
                </a:solidFill>
                <a:latin typeface="Times New Roman" panose="02020603050405020304" pitchFamily="18" charset="0"/>
                <a:ea typeface="Lustria"/>
                <a:cs typeface="Times New Roman" panose="02020603050405020304" pitchFamily="18" charset="0"/>
                <a:sym typeface="Lustria"/>
              </a:rPr>
              <a:t>7. Study on Existing Technologies</a:t>
            </a:r>
            <a:endParaRPr dirty="0">
              <a:latin typeface="Times New Roman" panose="02020603050405020304" pitchFamily="18" charset="0"/>
              <a:cs typeface="Times New Roman" panose="02020603050405020304" pitchFamily="18" charset="0"/>
            </a:endParaRPr>
          </a:p>
        </p:txBody>
      </p:sp>
      <p:sp>
        <p:nvSpPr>
          <p:cNvPr id="179" name="Google Shape;179;p25"/>
          <p:cNvSpPr txBox="1">
            <a:spLocks noGrp="1"/>
          </p:cNvSpPr>
          <p:nvPr>
            <p:ph type="body" idx="1"/>
          </p:nvPr>
        </p:nvSpPr>
        <p:spPr>
          <a:xfrm>
            <a:off x="358218" y="584462"/>
            <a:ext cx="8314441" cy="6044938"/>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110000"/>
              </a:lnSpc>
              <a:spcBef>
                <a:spcPts val="0"/>
              </a:spcBef>
              <a:spcAft>
                <a:spcPts val="0"/>
              </a:spcAft>
              <a:buClr>
                <a:srgbClr val="833C0B"/>
              </a:buClr>
              <a:buSzPct val="100000"/>
              <a:buNone/>
            </a:pPr>
            <a:r>
              <a:rPr lang="en-US" sz="2300" b="1" dirty="0">
                <a:solidFill>
                  <a:srgbClr val="833C0B"/>
                </a:solidFill>
                <a:latin typeface="Times New Roman"/>
                <a:ea typeface="Times New Roman"/>
                <a:cs typeface="Times New Roman"/>
                <a:sym typeface="Times New Roman"/>
              </a:rPr>
              <a:t>Title</a:t>
            </a:r>
            <a:r>
              <a:rPr lang="en-US" sz="2200" b="1" dirty="0">
                <a:solidFill>
                  <a:srgbClr val="833C0B"/>
                </a:solidFill>
                <a:latin typeface="Times New Roman"/>
                <a:ea typeface="Times New Roman"/>
                <a:cs typeface="Times New Roman"/>
                <a:sym typeface="Times New Roman"/>
              </a:rPr>
              <a:t>: </a:t>
            </a:r>
            <a:r>
              <a:rPr lang="en-US" sz="1900" dirty="0">
                <a:solidFill>
                  <a:srgbClr val="3F3F3F"/>
                </a:solidFill>
                <a:latin typeface="Times New Roman"/>
                <a:ea typeface="Times New Roman"/>
                <a:cs typeface="Times New Roman"/>
                <a:sym typeface="Times New Roman"/>
              </a:rPr>
              <a:t>A New Framework for CNN-Based Speech Enhancement</a:t>
            </a:r>
            <a:r>
              <a:rPr lang="en-US" sz="1900" dirty="0">
                <a:solidFill>
                  <a:srgbClr val="0C0C0C"/>
                </a:solidFill>
                <a:latin typeface="Times New Roman"/>
                <a:ea typeface="Times New Roman"/>
                <a:cs typeface="Times New Roman"/>
                <a:sym typeface="Times New Roman"/>
              </a:rPr>
              <a:t>[6]</a:t>
            </a:r>
            <a:endParaRPr dirty="0"/>
          </a:p>
          <a:p>
            <a:pPr marL="0" lvl="0" indent="0" algn="just" rtl="0">
              <a:lnSpc>
                <a:spcPct val="110000"/>
              </a:lnSpc>
              <a:spcBef>
                <a:spcPts val="1000"/>
              </a:spcBef>
              <a:spcAft>
                <a:spcPts val="0"/>
              </a:spcAft>
              <a:buClr>
                <a:srgbClr val="833C0B"/>
              </a:buClr>
              <a:buSzPct val="100000"/>
              <a:buNone/>
            </a:pPr>
            <a:r>
              <a:rPr lang="en-US" sz="2300" b="1" dirty="0">
                <a:solidFill>
                  <a:srgbClr val="833C0B"/>
                </a:solidFill>
                <a:latin typeface="Times New Roman"/>
                <a:ea typeface="Times New Roman"/>
                <a:cs typeface="Times New Roman"/>
                <a:sym typeface="Times New Roman"/>
              </a:rPr>
              <a:t>Journal Details:</a:t>
            </a:r>
            <a:r>
              <a:rPr lang="en-US" sz="1900" b="1" dirty="0">
                <a:solidFill>
                  <a:srgbClr val="833C0B"/>
                </a:solidFill>
                <a:latin typeface="Times New Roman"/>
                <a:ea typeface="Times New Roman"/>
                <a:cs typeface="Times New Roman"/>
                <a:sym typeface="Times New Roman"/>
              </a:rPr>
              <a:t> </a:t>
            </a:r>
            <a:r>
              <a:rPr lang="en-US" sz="1800" dirty="0">
                <a:solidFill>
                  <a:srgbClr val="3F3F3F"/>
                </a:solidFill>
                <a:latin typeface="Times New Roman"/>
                <a:ea typeface="Times New Roman"/>
                <a:cs typeface="Times New Roman"/>
                <a:sym typeface="Times New Roman"/>
              </a:rPr>
              <a:t>IEEE/ACM Trans Audio Speech Lang Process. 2019 Jul.</a:t>
            </a:r>
            <a:endParaRPr dirty="0"/>
          </a:p>
          <a:p>
            <a:pPr marL="0" lvl="0" indent="0" algn="just" rtl="0">
              <a:lnSpc>
                <a:spcPct val="110000"/>
              </a:lnSpc>
              <a:spcBef>
                <a:spcPts val="1000"/>
              </a:spcBef>
              <a:spcAft>
                <a:spcPts val="0"/>
              </a:spcAft>
              <a:buClr>
                <a:srgbClr val="833C0B"/>
              </a:buClr>
              <a:buSzPct val="100000"/>
              <a:buNone/>
            </a:pPr>
            <a:r>
              <a:rPr lang="en-US" sz="2300" b="1" dirty="0">
                <a:solidFill>
                  <a:srgbClr val="833C0B"/>
                </a:solidFill>
                <a:latin typeface="Times New Roman"/>
                <a:ea typeface="Times New Roman"/>
                <a:cs typeface="Times New Roman"/>
                <a:sym typeface="Times New Roman"/>
              </a:rPr>
              <a:t>Description: </a:t>
            </a:r>
          </a:p>
          <a:p>
            <a:pPr marL="0" lvl="0" indent="0" algn="just" rtl="0">
              <a:lnSpc>
                <a:spcPct val="110000"/>
              </a:lnSpc>
              <a:spcBef>
                <a:spcPts val="1000"/>
              </a:spcBef>
              <a:spcAft>
                <a:spcPts val="0"/>
              </a:spcAft>
              <a:buClr>
                <a:srgbClr val="833C0B"/>
              </a:buClr>
              <a:buSzPct val="100000"/>
              <a:buNone/>
            </a:pPr>
            <a:r>
              <a:rPr lang="en-US" sz="1900" dirty="0">
                <a:latin typeface="Times New Roman" panose="02020603050405020304" pitchFamily="18" charset="0"/>
                <a:cs typeface="Times New Roman" panose="02020603050405020304" pitchFamily="18" charset="0"/>
              </a:rPr>
              <a:t>This project introduces a novel framework for Convolutional Neural Network (CNN)-Based Speech Enhancement in the time domain. Unlike traditional frequency-domain methods, this approach operates directly on the time-domain signal, aiming to improve speech quality by reducing background noise. The framework leverages the capabilities of CNNs to learn complex temporal dependencies, enhancing its ability to suppress noise while preserving essential speech features.</a:t>
            </a:r>
            <a:endParaRPr sz="1900" dirty="0">
              <a:latin typeface="Times New Roman" panose="02020603050405020304" pitchFamily="18" charset="0"/>
              <a:cs typeface="Times New Roman" panose="02020603050405020304" pitchFamily="18" charset="0"/>
            </a:endParaRPr>
          </a:p>
          <a:p>
            <a:pPr marL="0" lvl="0" indent="0" algn="just" rtl="0">
              <a:lnSpc>
                <a:spcPct val="110000"/>
              </a:lnSpc>
              <a:spcBef>
                <a:spcPts val="1000"/>
              </a:spcBef>
              <a:spcAft>
                <a:spcPts val="0"/>
              </a:spcAft>
              <a:buClr>
                <a:srgbClr val="833C0B"/>
              </a:buClr>
              <a:buSzPct val="100000"/>
              <a:buNone/>
            </a:pPr>
            <a:r>
              <a:rPr lang="en-US" sz="1900" b="1" dirty="0">
                <a:solidFill>
                  <a:srgbClr val="833C0B"/>
                </a:solidFill>
                <a:latin typeface="Times New Roman" panose="02020603050405020304" pitchFamily="18" charset="0"/>
                <a:ea typeface="Times New Roman"/>
                <a:cs typeface="Times New Roman" panose="02020603050405020304" pitchFamily="18" charset="0"/>
                <a:sym typeface="Times New Roman"/>
              </a:rPr>
              <a:t>Advantages:</a:t>
            </a:r>
            <a:endParaRPr sz="1900" dirty="0">
              <a:latin typeface="Times New Roman" panose="02020603050405020304" pitchFamily="18" charset="0"/>
              <a:cs typeface="Times New Roman" panose="02020603050405020304" pitchFamily="18" charset="0"/>
            </a:endParaRPr>
          </a:p>
          <a:p>
            <a:pPr marL="228600" lvl="0" indent="-228600" algn="just" rtl="0">
              <a:lnSpc>
                <a:spcPct val="90000"/>
              </a:lnSpc>
              <a:spcBef>
                <a:spcPts val="1000"/>
              </a:spcBef>
              <a:spcAft>
                <a:spcPts val="0"/>
              </a:spcAft>
              <a:buClr>
                <a:srgbClr val="3F3F3F"/>
              </a:buClr>
              <a:buSzPct val="100000"/>
              <a:buFont typeface="Calibri"/>
              <a:buAutoNum type="arabicPeriod"/>
            </a:pPr>
            <a:r>
              <a:rPr lang="en-US" sz="1900" b="0" i="0" dirty="0">
                <a:solidFill>
                  <a:srgbClr val="3F3F3F"/>
                </a:solidFill>
                <a:latin typeface="Times New Roman" panose="02020603050405020304" pitchFamily="18" charset="0"/>
                <a:ea typeface="Times New Roman"/>
                <a:cs typeface="Times New Roman" panose="02020603050405020304" pitchFamily="18" charset="0"/>
                <a:sym typeface="Times New Roman"/>
              </a:rPr>
              <a:t>The CNN-based approach enables end-to-end learning, eliminating the need for handcrafted feature engineering and providing the model with the ability to learn hierarchical representations from raw input signals. </a:t>
            </a:r>
          </a:p>
          <a:p>
            <a:pPr marL="0" lvl="0" indent="0" algn="just" rtl="0">
              <a:lnSpc>
                <a:spcPct val="90000"/>
              </a:lnSpc>
              <a:spcBef>
                <a:spcPts val="1000"/>
              </a:spcBef>
              <a:spcAft>
                <a:spcPts val="0"/>
              </a:spcAft>
              <a:buClr>
                <a:srgbClr val="3F3F3F"/>
              </a:buClr>
              <a:buSzPct val="100000"/>
              <a:buNone/>
            </a:pPr>
            <a:r>
              <a:rPr lang="en-US" sz="1900" b="1" dirty="0">
                <a:solidFill>
                  <a:srgbClr val="833C0B"/>
                </a:solidFill>
                <a:latin typeface="Times New Roman" panose="02020603050405020304" pitchFamily="18" charset="0"/>
                <a:ea typeface="Times New Roman"/>
                <a:cs typeface="Times New Roman" panose="02020603050405020304" pitchFamily="18" charset="0"/>
                <a:sym typeface="Times New Roman"/>
              </a:rPr>
              <a:t>Disadvantages:</a:t>
            </a:r>
            <a:endParaRPr sz="1900" dirty="0">
              <a:latin typeface="Times New Roman" panose="02020603050405020304" pitchFamily="18" charset="0"/>
              <a:cs typeface="Times New Roman" panose="02020603050405020304" pitchFamily="18" charset="0"/>
            </a:endParaRPr>
          </a:p>
          <a:p>
            <a:pPr marL="228600" lvl="0" indent="-228600" algn="just" rtl="0">
              <a:lnSpc>
                <a:spcPct val="90000"/>
              </a:lnSpc>
              <a:spcBef>
                <a:spcPts val="1000"/>
              </a:spcBef>
              <a:spcAft>
                <a:spcPts val="0"/>
              </a:spcAft>
              <a:buClr>
                <a:srgbClr val="3F3F3F"/>
              </a:buClr>
              <a:buSzPct val="100000"/>
              <a:buFont typeface="Calibri"/>
              <a:buAutoNum type="arabicPeriod"/>
            </a:pPr>
            <a:r>
              <a:rPr lang="en-US" sz="1900" b="0" i="0" dirty="0">
                <a:solidFill>
                  <a:srgbClr val="3F3F3F"/>
                </a:solidFill>
                <a:latin typeface="Times New Roman" panose="02020603050405020304" pitchFamily="18" charset="0"/>
                <a:ea typeface="Times New Roman"/>
                <a:cs typeface="Times New Roman" panose="02020603050405020304" pitchFamily="18" charset="0"/>
                <a:sym typeface="Times New Roman"/>
              </a:rPr>
              <a:t>Implementing CNN-based models for speech enhancement in the time domain may involve increased computational complexity, potentially impacting real-time processing capabilities.</a:t>
            </a:r>
            <a:endParaRPr sz="1900" dirty="0">
              <a:latin typeface="Times New Roman" panose="02020603050405020304" pitchFamily="18" charset="0"/>
              <a:ea typeface="Lustria"/>
              <a:cs typeface="Times New Roman" panose="02020603050405020304" pitchFamily="18" charset="0"/>
              <a:sym typeface="Lustria"/>
            </a:endParaRPr>
          </a:p>
          <a:p>
            <a:pPr marL="0" lvl="0" indent="0" algn="ctr" rtl="0">
              <a:lnSpc>
                <a:spcPct val="100000"/>
              </a:lnSpc>
              <a:spcBef>
                <a:spcPts val="1000"/>
              </a:spcBef>
              <a:spcAft>
                <a:spcPts val="0"/>
              </a:spcAft>
              <a:buClr>
                <a:schemeClr val="dk1"/>
              </a:buClr>
              <a:buSzPct val="1000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ct val="1000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ct val="1000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ct val="1000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ct val="1000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ct val="1000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ct val="100000"/>
              <a:buNone/>
            </a:pPr>
            <a:endParaRPr sz="1800" dirty="0">
              <a:latin typeface="Lustria"/>
              <a:ea typeface="Lustria"/>
              <a:cs typeface="Lustria"/>
              <a:sym typeface="Lustria"/>
            </a:endParaRPr>
          </a:p>
          <a:p>
            <a:pPr marL="0" lvl="0" indent="0" algn="l" rtl="0">
              <a:lnSpc>
                <a:spcPct val="100000"/>
              </a:lnSpc>
              <a:spcBef>
                <a:spcPts val="1000"/>
              </a:spcBef>
              <a:spcAft>
                <a:spcPts val="0"/>
              </a:spcAft>
              <a:buClr>
                <a:schemeClr val="dk1"/>
              </a:buClr>
              <a:buSzPct val="100000"/>
              <a:buNone/>
            </a:pPr>
            <a:endParaRPr sz="2000" b="1" i="1" dirty="0">
              <a:solidFill>
                <a:srgbClr val="C00000"/>
              </a:solidFill>
              <a:latin typeface="Lustria"/>
              <a:ea typeface="Lustria"/>
              <a:cs typeface="Lustria"/>
              <a:sym typeface="Lustria"/>
            </a:endParaRPr>
          </a:p>
        </p:txBody>
      </p:sp>
      <p:sp>
        <p:nvSpPr>
          <p:cNvPr id="180" name="Google Shape;180;p2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solidFill>
                  <a:schemeClr val="dk1"/>
                </a:solidFill>
                <a:latin typeface="Lustria"/>
                <a:ea typeface="Lustria"/>
                <a:cs typeface="Lustria"/>
                <a:sym typeface="Lustria"/>
              </a:rPr>
              <a:t>18</a:t>
            </a:fld>
            <a:endParaRPr sz="1400" b="1">
              <a:solidFill>
                <a:schemeClr val="dk1"/>
              </a:solidFill>
              <a:latin typeface="Lustria"/>
              <a:ea typeface="Lustria"/>
              <a:cs typeface="Lustria"/>
              <a:sym typeface="Lustri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6"/>
          <p:cNvSpPr txBox="1">
            <a:spLocks noGrp="1"/>
          </p:cNvSpPr>
          <p:nvPr>
            <p:ph type="title"/>
          </p:nvPr>
        </p:nvSpPr>
        <p:spPr>
          <a:xfrm>
            <a:off x="202676" y="-51079"/>
            <a:ext cx="8738648" cy="7472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833C0B"/>
              </a:buClr>
              <a:buSzPts val="3000"/>
              <a:buFont typeface="Lustria"/>
              <a:buNone/>
            </a:pPr>
            <a:r>
              <a:rPr lang="en-US" sz="3000" b="1" dirty="0">
                <a:solidFill>
                  <a:srgbClr val="833C0B"/>
                </a:solidFill>
                <a:latin typeface="Times New Roman" panose="02020603050405020304" pitchFamily="18" charset="0"/>
                <a:ea typeface="Lustria"/>
                <a:cs typeface="Times New Roman" panose="02020603050405020304" pitchFamily="18" charset="0"/>
                <a:sym typeface="Lustria"/>
              </a:rPr>
              <a:t>7. Study on Existing Technologies</a:t>
            </a:r>
            <a:endParaRPr dirty="0">
              <a:latin typeface="Times New Roman" panose="02020603050405020304" pitchFamily="18" charset="0"/>
              <a:cs typeface="Times New Roman" panose="02020603050405020304" pitchFamily="18" charset="0"/>
            </a:endParaRPr>
          </a:p>
        </p:txBody>
      </p:sp>
      <p:sp>
        <p:nvSpPr>
          <p:cNvPr id="186" name="Google Shape;186;p26"/>
          <p:cNvSpPr txBox="1">
            <a:spLocks noGrp="1"/>
          </p:cNvSpPr>
          <p:nvPr>
            <p:ph type="body" idx="1"/>
          </p:nvPr>
        </p:nvSpPr>
        <p:spPr>
          <a:xfrm>
            <a:off x="414779" y="584462"/>
            <a:ext cx="8314441" cy="6071315"/>
          </a:xfrm>
          <a:prstGeom prst="rect">
            <a:avLst/>
          </a:prstGeom>
          <a:noFill/>
          <a:ln>
            <a:noFill/>
          </a:ln>
        </p:spPr>
        <p:txBody>
          <a:bodyPr spcFirstLastPara="1" wrap="square" lIns="91425" tIns="45700" rIns="91425" bIns="45700" anchor="t" anchorCtr="0">
            <a:normAutofit fontScale="92500" lnSpcReduction="10000"/>
          </a:bodyPr>
          <a:lstStyle/>
          <a:p>
            <a:pPr marL="0" lvl="0" indent="0" algn="just" rtl="0">
              <a:lnSpc>
                <a:spcPct val="110000"/>
              </a:lnSpc>
              <a:spcBef>
                <a:spcPts val="0"/>
              </a:spcBef>
              <a:spcAft>
                <a:spcPts val="0"/>
              </a:spcAft>
              <a:buClr>
                <a:srgbClr val="833C0B"/>
              </a:buClr>
              <a:buSzPts val="2300"/>
              <a:buNone/>
            </a:pPr>
            <a:r>
              <a:rPr lang="en-US" sz="2400" b="1" dirty="0">
                <a:solidFill>
                  <a:srgbClr val="833C0B"/>
                </a:solidFill>
                <a:latin typeface="Times New Roman"/>
                <a:ea typeface="Times New Roman"/>
                <a:cs typeface="Times New Roman"/>
                <a:sym typeface="Times New Roman"/>
              </a:rPr>
              <a:t>Title: </a:t>
            </a:r>
            <a:r>
              <a:rPr lang="en-US" sz="1800" b="0" i="0" dirty="0">
                <a:solidFill>
                  <a:srgbClr val="343541"/>
                </a:solidFill>
                <a:latin typeface="Times New Roman"/>
                <a:ea typeface="Times New Roman"/>
                <a:cs typeface="Times New Roman"/>
                <a:sym typeface="Times New Roman"/>
              </a:rPr>
              <a:t>Overview of speech enhancement techniques for automatic speaker recognition</a:t>
            </a:r>
            <a:r>
              <a:rPr lang="en-US" sz="1800" dirty="0">
                <a:solidFill>
                  <a:srgbClr val="0C0C0C"/>
                </a:solidFill>
                <a:latin typeface="Times New Roman"/>
                <a:ea typeface="Times New Roman"/>
                <a:cs typeface="Times New Roman"/>
                <a:sym typeface="Times New Roman"/>
              </a:rPr>
              <a:t>[7]</a:t>
            </a:r>
            <a:endParaRPr sz="3200" dirty="0"/>
          </a:p>
          <a:p>
            <a:pPr marL="0" lvl="0" indent="0" algn="just" rtl="0">
              <a:lnSpc>
                <a:spcPct val="110000"/>
              </a:lnSpc>
              <a:spcBef>
                <a:spcPts val="1000"/>
              </a:spcBef>
              <a:spcAft>
                <a:spcPts val="0"/>
              </a:spcAft>
              <a:buClr>
                <a:srgbClr val="833C0B"/>
              </a:buClr>
              <a:buSzPts val="2300"/>
              <a:buNone/>
            </a:pPr>
            <a:r>
              <a:rPr lang="en-US" sz="2400" b="1" dirty="0">
                <a:solidFill>
                  <a:srgbClr val="833C0B"/>
                </a:solidFill>
                <a:latin typeface="Times New Roman"/>
                <a:ea typeface="Times New Roman"/>
                <a:cs typeface="Times New Roman"/>
                <a:sym typeface="Times New Roman"/>
              </a:rPr>
              <a:t>Journal Details: </a:t>
            </a:r>
            <a:r>
              <a:rPr lang="en-US" sz="1800" dirty="0">
                <a:solidFill>
                  <a:srgbClr val="3F3F3F"/>
                </a:solidFill>
                <a:latin typeface="Times New Roman"/>
                <a:ea typeface="Times New Roman"/>
                <a:cs typeface="Times New Roman"/>
                <a:sym typeface="Times New Roman"/>
              </a:rPr>
              <a:t>MDPI, Volume 23, Issue 1, 2023.</a:t>
            </a:r>
            <a:endParaRPr sz="3200" dirty="0"/>
          </a:p>
          <a:p>
            <a:pPr marL="0" lvl="0" indent="0" algn="just" rtl="0">
              <a:lnSpc>
                <a:spcPct val="110000"/>
              </a:lnSpc>
              <a:spcBef>
                <a:spcPts val="1000"/>
              </a:spcBef>
              <a:spcAft>
                <a:spcPts val="0"/>
              </a:spcAft>
              <a:buClr>
                <a:srgbClr val="833C0B"/>
              </a:buClr>
              <a:buSzPts val="2300"/>
              <a:buNone/>
            </a:pPr>
            <a:r>
              <a:rPr lang="en-US" sz="2400" b="1" dirty="0">
                <a:solidFill>
                  <a:srgbClr val="833C0B"/>
                </a:solidFill>
                <a:latin typeface="Times New Roman"/>
                <a:ea typeface="Times New Roman"/>
                <a:cs typeface="Times New Roman"/>
                <a:sym typeface="Times New Roman"/>
              </a:rPr>
              <a:t>Description: </a:t>
            </a:r>
            <a:endParaRPr sz="3200" dirty="0"/>
          </a:p>
          <a:p>
            <a:pPr marL="0" lvl="0" indent="0" algn="just" rtl="0">
              <a:lnSpc>
                <a:spcPct val="110000"/>
              </a:lnSpc>
              <a:spcBef>
                <a:spcPts val="1000"/>
              </a:spcBef>
              <a:spcAft>
                <a:spcPts val="0"/>
              </a:spcAft>
              <a:buClr>
                <a:srgbClr val="374151"/>
              </a:buClr>
              <a:buSzPts val="1600"/>
              <a:buNone/>
            </a:pPr>
            <a:r>
              <a:rPr lang="en-US" sz="1800" b="0" i="0" dirty="0">
                <a:solidFill>
                  <a:srgbClr val="374151"/>
                </a:solidFill>
                <a:latin typeface="Times New Roman"/>
                <a:ea typeface="Times New Roman"/>
                <a:cs typeface="Times New Roman"/>
                <a:sym typeface="Times New Roman"/>
              </a:rPr>
              <a:t>Speech enhancement techniques play a critical role in improving the performance of automatic speaker recognition systems by enhancing the quality of speech signals and reducing the impact of background noise. Automatic speaker recognition systems are widely used in various applications, including security access control, forensic analysis, and personalized services. However, the performance of these systems can be significantly affected by environmental noise, channel distortions, and other acoustic interferences present in real-world scenarios. </a:t>
            </a:r>
          </a:p>
          <a:p>
            <a:pPr marL="0" lvl="0" indent="0" algn="just" rtl="0">
              <a:lnSpc>
                <a:spcPct val="110000"/>
              </a:lnSpc>
              <a:spcBef>
                <a:spcPts val="1000"/>
              </a:spcBef>
              <a:spcAft>
                <a:spcPts val="0"/>
              </a:spcAft>
              <a:buClr>
                <a:srgbClr val="374151"/>
              </a:buClr>
              <a:buSzPts val="1600"/>
              <a:buNone/>
            </a:pPr>
            <a:r>
              <a:rPr lang="en-US" sz="2400" b="1" dirty="0">
                <a:solidFill>
                  <a:srgbClr val="833C0B"/>
                </a:solidFill>
                <a:latin typeface="Times New Roman"/>
                <a:ea typeface="Times New Roman"/>
                <a:cs typeface="Times New Roman"/>
                <a:sym typeface="Times New Roman"/>
              </a:rPr>
              <a:t>Advantages:</a:t>
            </a:r>
            <a:endParaRPr sz="3200" dirty="0"/>
          </a:p>
          <a:p>
            <a:pPr marL="342900" lvl="0" algn="just" rtl="0">
              <a:lnSpc>
                <a:spcPct val="90000"/>
              </a:lnSpc>
              <a:spcBef>
                <a:spcPts val="1000"/>
              </a:spcBef>
              <a:spcAft>
                <a:spcPts val="0"/>
              </a:spcAft>
              <a:buClr>
                <a:srgbClr val="374151"/>
              </a:buClr>
              <a:buSzPts val="1600"/>
              <a:buAutoNum type="arabicPeriod"/>
            </a:pPr>
            <a:r>
              <a:rPr lang="en-US" sz="1800" b="0" i="0" dirty="0">
                <a:solidFill>
                  <a:srgbClr val="374151"/>
                </a:solidFill>
                <a:latin typeface="Times New Roman"/>
                <a:ea typeface="Times New Roman"/>
                <a:cs typeface="Times New Roman"/>
                <a:sym typeface="Times New Roman"/>
              </a:rPr>
              <a:t>Speech enhancement techniques help improve the quality of speech signals, leading to better feature extraction and more accurate speaker recognition results, especially in noisy environments </a:t>
            </a:r>
          </a:p>
          <a:p>
            <a:pPr marL="0" lvl="0" indent="0" algn="just" rtl="0">
              <a:lnSpc>
                <a:spcPct val="90000"/>
              </a:lnSpc>
              <a:spcBef>
                <a:spcPts val="1000"/>
              </a:spcBef>
              <a:spcAft>
                <a:spcPts val="0"/>
              </a:spcAft>
              <a:buClr>
                <a:srgbClr val="374151"/>
              </a:buClr>
              <a:buSzPts val="1600"/>
              <a:buNone/>
            </a:pPr>
            <a:r>
              <a:rPr lang="en-US" sz="2400" b="1" dirty="0">
                <a:solidFill>
                  <a:srgbClr val="833C0B"/>
                </a:solidFill>
                <a:latin typeface="Times New Roman"/>
                <a:ea typeface="Times New Roman"/>
                <a:cs typeface="Times New Roman"/>
                <a:sym typeface="Times New Roman"/>
              </a:rPr>
              <a:t>Disadvantages:</a:t>
            </a:r>
            <a:endParaRPr sz="3200" dirty="0"/>
          </a:p>
          <a:p>
            <a:pPr marL="0" lvl="0" indent="0" algn="just" rtl="0">
              <a:lnSpc>
                <a:spcPct val="100000"/>
              </a:lnSpc>
              <a:spcBef>
                <a:spcPts val="1000"/>
              </a:spcBef>
              <a:spcAft>
                <a:spcPts val="0"/>
              </a:spcAft>
              <a:buClr>
                <a:srgbClr val="374151"/>
              </a:buClr>
              <a:buSzPts val="1600"/>
              <a:buNone/>
            </a:pPr>
            <a:r>
              <a:rPr lang="en-US" sz="1800" b="0" i="0" dirty="0">
                <a:solidFill>
                  <a:srgbClr val="374151"/>
                </a:solidFill>
                <a:latin typeface="Times New Roman"/>
                <a:ea typeface="Times New Roman"/>
                <a:cs typeface="Times New Roman"/>
                <a:sym typeface="Times New Roman"/>
              </a:rPr>
              <a:t>1. Speech enhancement techniques may be optimized for specific noise types or conditions encountered during training, limiting their ability to generalize to unseen noise types or diverse acoustic environments..</a:t>
            </a:r>
            <a:endParaRPr sz="3200" dirty="0"/>
          </a:p>
          <a:p>
            <a:pPr marL="0" lvl="0" indent="0" algn="l" rtl="0">
              <a:lnSpc>
                <a:spcPct val="100000"/>
              </a:lnSpc>
              <a:spcBef>
                <a:spcPts val="1000"/>
              </a:spcBef>
              <a:spcAft>
                <a:spcPts val="0"/>
              </a:spcAft>
              <a:buClr>
                <a:schemeClr val="dk1"/>
              </a:buClr>
              <a:buSzPts val="2000"/>
              <a:buNone/>
            </a:pPr>
            <a:endParaRPr sz="2400" b="1" i="1" dirty="0">
              <a:solidFill>
                <a:srgbClr val="C00000"/>
              </a:solidFill>
              <a:latin typeface="Lustria"/>
              <a:ea typeface="Lustria"/>
              <a:cs typeface="Lustria"/>
              <a:sym typeface="Lustria"/>
            </a:endParaRPr>
          </a:p>
        </p:txBody>
      </p:sp>
      <p:sp>
        <p:nvSpPr>
          <p:cNvPr id="187" name="Google Shape;187;p2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solidFill>
                  <a:schemeClr val="dk1"/>
                </a:solidFill>
                <a:latin typeface="Lustria"/>
                <a:ea typeface="Lustria"/>
                <a:cs typeface="Lustria"/>
                <a:sym typeface="Lustria"/>
              </a:rPr>
              <a:t>19</a:t>
            </a:fld>
            <a:endParaRPr sz="1400" b="1" dirty="0">
              <a:solidFill>
                <a:schemeClr val="dk1"/>
              </a:solidFill>
              <a:latin typeface="Lustria"/>
              <a:ea typeface="Lustria"/>
              <a:cs typeface="Lustria"/>
              <a:sym typeface="Lustr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568930" y="214298"/>
            <a:ext cx="7946420" cy="7095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833C0B"/>
              </a:buClr>
              <a:buSzPts val="3600"/>
              <a:buFont typeface="Lustria"/>
              <a:buNone/>
            </a:pPr>
            <a:r>
              <a:rPr lang="en-US" sz="3600" b="1" dirty="0">
                <a:solidFill>
                  <a:srgbClr val="833C0B"/>
                </a:solidFill>
                <a:latin typeface="Times New Roman" panose="02020603050405020304" pitchFamily="18" charset="0"/>
                <a:ea typeface="Lustria"/>
                <a:cs typeface="Times New Roman" panose="02020603050405020304" pitchFamily="18" charset="0"/>
                <a:sym typeface="Lustria"/>
              </a:rPr>
              <a:t>Abstract</a:t>
            </a:r>
            <a:endParaRPr b="1" dirty="0">
              <a:solidFill>
                <a:srgbClr val="833C0B"/>
              </a:solidFill>
              <a:latin typeface="Times New Roman" panose="02020603050405020304" pitchFamily="18" charset="0"/>
              <a:ea typeface="Lustria"/>
              <a:cs typeface="Times New Roman" panose="02020603050405020304" pitchFamily="18" charset="0"/>
              <a:sym typeface="Lustria"/>
            </a:endParaRPr>
          </a:p>
        </p:txBody>
      </p:sp>
      <p:sp>
        <p:nvSpPr>
          <p:cNvPr id="102" name="Google Shape;102;p14"/>
          <p:cNvSpPr txBox="1">
            <a:spLocks noGrp="1"/>
          </p:cNvSpPr>
          <p:nvPr>
            <p:ph type="body" idx="1"/>
          </p:nvPr>
        </p:nvSpPr>
        <p:spPr>
          <a:xfrm>
            <a:off x="568930" y="923828"/>
            <a:ext cx="8062863" cy="5458927"/>
          </a:xfrm>
          <a:prstGeom prst="rect">
            <a:avLst/>
          </a:prstGeom>
          <a:noFill/>
          <a:ln>
            <a:noFill/>
          </a:ln>
        </p:spPr>
        <p:txBody>
          <a:bodyPr spcFirstLastPara="1" wrap="square" lIns="91425" tIns="45700" rIns="91425" bIns="45700" anchor="t" anchorCtr="0">
            <a:normAutofit/>
          </a:bodyPr>
          <a:lstStyle/>
          <a:p>
            <a:pPr marL="0" marR="0" lvl="0" indent="0" algn="just" rtl="0">
              <a:lnSpc>
                <a:spcPct val="90000"/>
              </a:lnSpc>
              <a:spcBef>
                <a:spcPts val="0"/>
              </a:spcBef>
              <a:spcAft>
                <a:spcPts val="0"/>
              </a:spcAft>
              <a:buClr>
                <a:srgbClr val="3F3F3F"/>
              </a:buClr>
              <a:buSzPts val="2000"/>
              <a:buNone/>
            </a:pPr>
            <a:r>
              <a:rPr lang="en-US" sz="2000" b="0" dirty="0">
                <a:solidFill>
                  <a:srgbClr val="3F3F3F"/>
                </a:solidFill>
                <a:latin typeface="Times New Roman" panose="02020603050405020304" pitchFamily="18" charset="0"/>
                <a:ea typeface="Times New Roman"/>
                <a:cs typeface="Times New Roman" panose="02020603050405020304" pitchFamily="18" charset="0"/>
                <a:sym typeface="Times New Roman"/>
              </a:rPr>
              <a:t>The project, "Enhancing Acoustic Clarity: An Advanced Noise Suppression with SEGAN," centers on optimizing audio quality using the Speech Enhancement Generative Adversarial Network (SEGAN) for noise suppression. Emphasizing the implementation of SEGAN, a sophisticated deep learning model </a:t>
            </a:r>
            <a:r>
              <a:rPr lang="en-US" sz="2000" dirty="0">
                <a:solidFill>
                  <a:srgbClr val="3F3F3F"/>
                </a:solidFill>
                <a:latin typeface="Times New Roman" panose="02020603050405020304" pitchFamily="18" charset="0"/>
                <a:ea typeface="Times New Roman"/>
                <a:cs typeface="Times New Roman" panose="02020603050405020304" pitchFamily="18" charset="0"/>
                <a:sym typeface="Times New Roman"/>
              </a:rPr>
              <a:t>used</a:t>
            </a:r>
            <a:r>
              <a:rPr lang="en-US" sz="2000" b="0" dirty="0">
                <a:solidFill>
                  <a:srgbClr val="3F3F3F"/>
                </a:solidFill>
                <a:latin typeface="Times New Roman" panose="02020603050405020304" pitchFamily="18" charset="0"/>
                <a:ea typeface="Times New Roman"/>
                <a:cs typeface="Times New Roman" panose="02020603050405020304" pitchFamily="18" charset="0"/>
                <a:sym typeface="Times New Roman"/>
              </a:rPr>
              <a:t> for speech enhancement, the project aims to discern and eliminate background noise while preserving the integrity of the primary audio signal. Through comprehensive evaluation and analysis, the study focuses on SEGAN's strengths, computational efficiency, and adaptability across diverse acoustic environments. SEGAN </a:t>
            </a:r>
            <a:r>
              <a:rPr lang="en-US" sz="2000" dirty="0">
                <a:solidFill>
                  <a:srgbClr val="3F3F3F"/>
                </a:solidFill>
                <a:latin typeface="Times New Roman" panose="02020603050405020304" pitchFamily="18" charset="0"/>
                <a:ea typeface="Times New Roman"/>
                <a:cs typeface="Times New Roman" panose="02020603050405020304" pitchFamily="18" charset="0"/>
                <a:sym typeface="Times New Roman"/>
              </a:rPr>
              <a:t>helps to enhance the acoustic quality in the given medium. </a:t>
            </a:r>
            <a:r>
              <a:rPr lang="en-US" sz="2000" b="0" dirty="0">
                <a:solidFill>
                  <a:srgbClr val="3F3F3F"/>
                </a:solidFill>
                <a:latin typeface="Times New Roman" panose="02020603050405020304" pitchFamily="18" charset="0"/>
                <a:ea typeface="Times New Roman"/>
                <a:cs typeface="Times New Roman" panose="02020603050405020304" pitchFamily="18" charset="0"/>
                <a:sym typeface="Times New Roman"/>
              </a:rPr>
              <a:t>Key components involve developing a robust testing framework, real-time processing capabilities, user-friendly interfaces, and potential extensions exploring machine learning integration and multi-modal noise suppression. The project's objective is to provide valuable insights into advanced noise suppression techniques, fostering enhanced audio clarity for immersive and accessible experiences in various applications.	</a:t>
            </a:r>
          </a:p>
          <a:p>
            <a:pPr marL="0" marR="0" lvl="0" indent="0" algn="just" rtl="0">
              <a:lnSpc>
                <a:spcPct val="90000"/>
              </a:lnSpc>
              <a:spcBef>
                <a:spcPts val="0"/>
              </a:spcBef>
              <a:spcAft>
                <a:spcPts val="0"/>
              </a:spcAft>
              <a:buClr>
                <a:srgbClr val="3F3F3F"/>
              </a:buClr>
              <a:buSzPts val="2000"/>
              <a:buNone/>
            </a:pPr>
            <a:r>
              <a:rPr lang="en-US" sz="2000" b="1" dirty="0">
                <a:solidFill>
                  <a:srgbClr val="374151"/>
                </a:solidFill>
                <a:latin typeface="Times New Roman" panose="02020603050405020304" pitchFamily="18" charset="0"/>
                <a:ea typeface="Times New Roman"/>
                <a:cs typeface="Times New Roman" panose="02020603050405020304" pitchFamily="18" charset="0"/>
                <a:sym typeface="Times New Roman"/>
              </a:rPr>
              <a:t>Keywords</a:t>
            </a:r>
            <a:r>
              <a:rPr lang="en-US" sz="1900" b="1" dirty="0">
                <a:solidFill>
                  <a:srgbClr val="374151"/>
                </a:solidFill>
                <a:latin typeface="Times New Roman" panose="02020603050405020304" pitchFamily="18" charset="0"/>
                <a:ea typeface="Times New Roman"/>
                <a:cs typeface="Times New Roman" panose="02020603050405020304" pitchFamily="18" charset="0"/>
                <a:sym typeface="Times New Roman"/>
              </a:rPr>
              <a:t>: </a:t>
            </a:r>
            <a:r>
              <a:rPr lang="en-US" sz="2000" b="0" i="0" dirty="0">
                <a:solidFill>
                  <a:srgbClr val="3F3F3F"/>
                </a:solidFill>
                <a:latin typeface="Times New Roman" panose="02020603050405020304" pitchFamily="18" charset="0"/>
                <a:ea typeface="Times New Roman"/>
                <a:cs typeface="Times New Roman" panose="02020603050405020304" pitchFamily="18" charset="0"/>
                <a:sym typeface="Times New Roman"/>
              </a:rPr>
              <a:t>Acoustic Clarity, Noise Suppression, Speech Enhancement, SEGAN (Spectrogram-based Generative Adversarial Network).</a:t>
            </a:r>
            <a:endParaRPr sz="1400" b="0" i="0" dirty="0">
              <a:solidFill>
                <a:srgbClr val="374151"/>
              </a:solidFill>
              <a:latin typeface="Times New Roman" panose="02020603050405020304" pitchFamily="18" charset="0"/>
              <a:ea typeface="Arial"/>
              <a:cs typeface="Times New Roman" panose="02020603050405020304" pitchFamily="18" charset="0"/>
              <a:sym typeface="Arial"/>
            </a:endParaRPr>
          </a:p>
          <a:p>
            <a:pPr marL="0" lvl="0" indent="0" algn="l" rtl="0">
              <a:lnSpc>
                <a:spcPct val="100000"/>
              </a:lnSpc>
              <a:spcBef>
                <a:spcPts val="1000"/>
              </a:spcBef>
              <a:spcAft>
                <a:spcPts val="0"/>
              </a:spcAft>
              <a:buClr>
                <a:schemeClr val="dk1"/>
              </a:buClr>
              <a:buSzPts val="2000"/>
              <a:buNone/>
            </a:pPr>
            <a:endParaRPr sz="2000" b="0" i="0" dirty="0">
              <a:solidFill>
                <a:srgbClr val="374151"/>
              </a:solidFill>
              <a:latin typeface="Times New Roman" panose="02020603050405020304" pitchFamily="18" charset="0"/>
              <a:ea typeface="Arial"/>
              <a:cs typeface="Times New Roman" panose="02020603050405020304" pitchFamily="18" charset="0"/>
              <a:sym typeface="Arial"/>
            </a:endParaRPr>
          </a:p>
          <a:p>
            <a:pPr marL="0" lvl="0" indent="0" algn="l" rtl="0">
              <a:lnSpc>
                <a:spcPct val="100000"/>
              </a:lnSpc>
              <a:spcBef>
                <a:spcPts val="1000"/>
              </a:spcBef>
              <a:spcAft>
                <a:spcPts val="0"/>
              </a:spcAft>
              <a:buClr>
                <a:schemeClr val="dk1"/>
              </a:buClr>
              <a:buSzPts val="800"/>
              <a:buNone/>
            </a:pPr>
            <a:endParaRPr sz="800" b="0" i="0" dirty="0">
              <a:solidFill>
                <a:srgbClr val="374151"/>
              </a:solidFill>
              <a:latin typeface="Times New Roman" panose="02020603050405020304" pitchFamily="18" charset="0"/>
              <a:ea typeface="Arial"/>
              <a:cs typeface="Times New Roman" panose="02020603050405020304" pitchFamily="18" charset="0"/>
              <a:sym typeface="Arial"/>
            </a:endParaRPr>
          </a:p>
          <a:p>
            <a:pPr marL="0" lvl="0" indent="0" algn="l" rtl="0">
              <a:lnSpc>
                <a:spcPct val="100000"/>
              </a:lnSpc>
              <a:spcBef>
                <a:spcPts val="1000"/>
              </a:spcBef>
              <a:spcAft>
                <a:spcPts val="0"/>
              </a:spcAft>
              <a:buClr>
                <a:schemeClr val="dk1"/>
              </a:buClr>
              <a:buSzPts val="900"/>
              <a:buNone/>
            </a:pPr>
            <a:endParaRPr sz="900" b="0" i="0" dirty="0">
              <a:solidFill>
                <a:srgbClr val="374151"/>
              </a:solidFill>
              <a:latin typeface="Times New Roman" panose="02020603050405020304" pitchFamily="18" charset="0"/>
              <a:ea typeface="Arial"/>
              <a:cs typeface="Times New Roman" panose="02020603050405020304" pitchFamily="18" charset="0"/>
              <a:sym typeface="Arial"/>
            </a:endParaRPr>
          </a:p>
        </p:txBody>
      </p:sp>
      <p:sp>
        <p:nvSpPr>
          <p:cNvPr id="103" name="Google Shape;103;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solidFill>
                  <a:schemeClr val="dk1"/>
                </a:solidFill>
                <a:latin typeface="Lustria"/>
                <a:ea typeface="Lustria"/>
                <a:cs typeface="Lustria"/>
                <a:sym typeface="Lustria"/>
              </a:rPr>
              <a:t>2</a:t>
            </a:fld>
            <a:endParaRPr sz="1400" b="1">
              <a:solidFill>
                <a:schemeClr val="dk1"/>
              </a:solidFill>
              <a:latin typeface="Lustria"/>
              <a:ea typeface="Lustria"/>
              <a:cs typeface="Lustria"/>
              <a:sym typeface="Lustr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7"/>
          <p:cNvSpPr txBox="1">
            <a:spLocks noGrp="1"/>
          </p:cNvSpPr>
          <p:nvPr>
            <p:ph type="title"/>
          </p:nvPr>
        </p:nvSpPr>
        <p:spPr>
          <a:xfrm>
            <a:off x="202676" y="-51079"/>
            <a:ext cx="8738648" cy="7472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833C0B"/>
              </a:buClr>
              <a:buSzPts val="3000"/>
              <a:buFont typeface="Lustria"/>
              <a:buNone/>
            </a:pPr>
            <a:r>
              <a:rPr lang="en-US" sz="3000" b="1" dirty="0">
                <a:solidFill>
                  <a:srgbClr val="833C0B"/>
                </a:solidFill>
                <a:latin typeface="Times New Roman" panose="02020603050405020304" pitchFamily="18" charset="0"/>
                <a:ea typeface="Lustria"/>
                <a:cs typeface="Times New Roman" panose="02020603050405020304" pitchFamily="18" charset="0"/>
                <a:sym typeface="Lustria"/>
              </a:rPr>
              <a:t>7. Study on Existing Technologies</a:t>
            </a:r>
            <a:endParaRPr dirty="0">
              <a:latin typeface="Times New Roman" panose="02020603050405020304" pitchFamily="18" charset="0"/>
              <a:cs typeface="Times New Roman" panose="02020603050405020304" pitchFamily="18" charset="0"/>
            </a:endParaRPr>
          </a:p>
        </p:txBody>
      </p:sp>
      <p:sp>
        <p:nvSpPr>
          <p:cNvPr id="194" name="Google Shape;194;p27"/>
          <p:cNvSpPr txBox="1">
            <a:spLocks noGrp="1"/>
          </p:cNvSpPr>
          <p:nvPr>
            <p:ph type="body" idx="1"/>
          </p:nvPr>
        </p:nvSpPr>
        <p:spPr>
          <a:xfrm>
            <a:off x="358218" y="584462"/>
            <a:ext cx="8314441" cy="6018561"/>
          </a:xfrm>
          <a:prstGeom prst="rect">
            <a:avLst/>
          </a:prstGeom>
          <a:noFill/>
          <a:ln>
            <a:noFill/>
          </a:ln>
        </p:spPr>
        <p:txBody>
          <a:bodyPr spcFirstLastPara="1" wrap="square" lIns="91425" tIns="45700" rIns="91425" bIns="45700" anchor="t" anchorCtr="0">
            <a:normAutofit fontScale="92500" lnSpcReduction="10000"/>
          </a:bodyPr>
          <a:lstStyle/>
          <a:p>
            <a:pPr marL="0" lvl="0" indent="0" algn="just" rtl="0">
              <a:lnSpc>
                <a:spcPct val="110000"/>
              </a:lnSpc>
              <a:spcBef>
                <a:spcPts val="0"/>
              </a:spcBef>
              <a:spcAft>
                <a:spcPts val="0"/>
              </a:spcAft>
              <a:buClr>
                <a:srgbClr val="833C0B"/>
              </a:buClr>
              <a:buSzPts val="2300"/>
              <a:buNone/>
            </a:pPr>
            <a:r>
              <a:rPr lang="en-US" sz="2300" b="1" dirty="0">
                <a:solidFill>
                  <a:srgbClr val="833C0B"/>
                </a:solidFill>
                <a:latin typeface="Times New Roman"/>
                <a:ea typeface="Times New Roman"/>
                <a:cs typeface="Times New Roman"/>
                <a:sym typeface="Times New Roman"/>
              </a:rPr>
              <a:t>Title</a:t>
            </a:r>
            <a:r>
              <a:rPr lang="en-US" sz="1900" dirty="0">
                <a:solidFill>
                  <a:srgbClr val="833C0B"/>
                </a:solidFill>
                <a:latin typeface="Times New Roman"/>
                <a:ea typeface="Times New Roman"/>
                <a:cs typeface="Times New Roman"/>
                <a:sym typeface="Times New Roman"/>
              </a:rPr>
              <a:t>: </a:t>
            </a:r>
            <a:r>
              <a:rPr lang="en-US" sz="1800" b="0" i="0" dirty="0">
                <a:solidFill>
                  <a:srgbClr val="343541"/>
                </a:solidFill>
                <a:latin typeface="Times New Roman"/>
                <a:ea typeface="Times New Roman"/>
                <a:cs typeface="Times New Roman"/>
                <a:sym typeface="Times New Roman"/>
              </a:rPr>
              <a:t>A regression approach to speech enhancement based on deep neural networks</a:t>
            </a:r>
            <a:r>
              <a:rPr lang="en-US" sz="1900" dirty="0">
                <a:solidFill>
                  <a:srgbClr val="0C0C0C"/>
                </a:solidFill>
                <a:latin typeface="Times New Roman"/>
                <a:ea typeface="Times New Roman"/>
                <a:cs typeface="Times New Roman"/>
                <a:sym typeface="Times New Roman"/>
              </a:rPr>
              <a:t>[8]</a:t>
            </a:r>
            <a:endParaRPr dirty="0"/>
          </a:p>
          <a:p>
            <a:pPr marL="0" lvl="0" indent="0" algn="just" rtl="0">
              <a:lnSpc>
                <a:spcPct val="110000"/>
              </a:lnSpc>
              <a:spcBef>
                <a:spcPts val="1000"/>
              </a:spcBef>
              <a:spcAft>
                <a:spcPts val="0"/>
              </a:spcAft>
              <a:buClr>
                <a:srgbClr val="833C0B"/>
              </a:buClr>
              <a:buSzPts val="2300"/>
              <a:buNone/>
            </a:pPr>
            <a:r>
              <a:rPr lang="en-US" sz="2300" b="1" dirty="0">
                <a:solidFill>
                  <a:srgbClr val="833C0B"/>
                </a:solidFill>
                <a:latin typeface="Times New Roman"/>
                <a:ea typeface="Times New Roman"/>
                <a:cs typeface="Times New Roman"/>
                <a:sym typeface="Times New Roman"/>
              </a:rPr>
              <a:t>Journal Details</a:t>
            </a: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 IEEE/ACM Transactions on Audio, Speech and Language Processing, Volume-23,Issue 1,2015.</a:t>
            </a:r>
            <a:endParaRPr sz="1800" dirty="0">
              <a:solidFill>
                <a:schemeClr val="tx1"/>
              </a:solidFill>
              <a:latin typeface="Times New Roman" panose="02020603050405020304" pitchFamily="18" charset="0"/>
              <a:cs typeface="Times New Roman" panose="02020603050405020304" pitchFamily="18" charset="0"/>
            </a:endParaRPr>
          </a:p>
          <a:p>
            <a:pPr marL="0" lvl="0" indent="0" algn="just" rtl="0">
              <a:lnSpc>
                <a:spcPct val="110000"/>
              </a:lnSpc>
              <a:spcBef>
                <a:spcPts val="1000"/>
              </a:spcBef>
              <a:spcAft>
                <a:spcPts val="0"/>
              </a:spcAft>
              <a:buClr>
                <a:srgbClr val="833C0B"/>
              </a:buClr>
              <a:buSzPts val="2300"/>
              <a:buNone/>
            </a:pPr>
            <a:r>
              <a:rPr lang="en-US" sz="2300" b="1" dirty="0">
                <a:solidFill>
                  <a:srgbClr val="833C0B"/>
                </a:solidFill>
                <a:latin typeface="Times New Roman"/>
                <a:ea typeface="Times New Roman"/>
                <a:cs typeface="Times New Roman"/>
                <a:sym typeface="Times New Roman"/>
              </a:rPr>
              <a:t>Description: </a:t>
            </a:r>
            <a:endParaRPr dirty="0"/>
          </a:p>
          <a:p>
            <a:pPr marL="0" lvl="0" indent="0" algn="just" rtl="0">
              <a:lnSpc>
                <a:spcPct val="110000"/>
              </a:lnSpc>
              <a:spcBef>
                <a:spcPts val="1000"/>
              </a:spcBef>
              <a:spcAft>
                <a:spcPts val="0"/>
              </a:spcAft>
              <a:buClr>
                <a:srgbClr val="374151"/>
              </a:buClr>
              <a:buSzPts val="1800"/>
              <a:buNone/>
            </a:pPr>
            <a:r>
              <a:rPr lang="en-US" sz="1800" b="0" i="0" dirty="0">
                <a:solidFill>
                  <a:srgbClr val="374151"/>
                </a:solidFill>
                <a:latin typeface="Times New Roman"/>
                <a:ea typeface="Times New Roman"/>
                <a:cs typeface="Times New Roman"/>
                <a:sym typeface="Times New Roman"/>
              </a:rPr>
              <a:t>This project employs a regression approach for speech enhancement, leveraging deep neural networks to map noisy speech signals to their corresponding clean versions. The objective is to enhance the quality of speech by training the model to learn the complex mapping between noisy and clean speech patterns. By adopting a regression-based methodology, the project aims to address the challenges posed by background noise, improving the overall intelligibility and perceptual quality of speech signals. </a:t>
            </a:r>
          </a:p>
          <a:p>
            <a:pPr marL="0" lvl="0" indent="0" algn="just" rtl="0">
              <a:lnSpc>
                <a:spcPct val="110000"/>
              </a:lnSpc>
              <a:spcBef>
                <a:spcPts val="1000"/>
              </a:spcBef>
              <a:spcAft>
                <a:spcPts val="0"/>
              </a:spcAft>
              <a:buClr>
                <a:srgbClr val="374151"/>
              </a:buClr>
              <a:buSzPts val="1800"/>
              <a:buNone/>
            </a:pPr>
            <a:r>
              <a:rPr lang="en-US" sz="2300" b="1" dirty="0">
                <a:solidFill>
                  <a:srgbClr val="833C0B"/>
                </a:solidFill>
                <a:latin typeface="Times New Roman"/>
                <a:ea typeface="Times New Roman"/>
                <a:cs typeface="Times New Roman"/>
                <a:sym typeface="Times New Roman"/>
              </a:rPr>
              <a:t>Advantages:</a:t>
            </a:r>
            <a:endParaRPr dirty="0"/>
          </a:p>
          <a:p>
            <a:pPr marL="342900" lvl="0" algn="just" rtl="0">
              <a:lnSpc>
                <a:spcPct val="110000"/>
              </a:lnSpc>
              <a:spcBef>
                <a:spcPts val="1000"/>
              </a:spcBef>
              <a:spcAft>
                <a:spcPts val="0"/>
              </a:spcAft>
              <a:buClr>
                <a:srgbClr val="3F3F3F"/>
              </a:buClr>
              <a:buSzPts val="1800"/>
              <a:buAutoNum type="arabicPeriod"/>
            </a:pPr>
            <a:r>
              <a:rPr lang="en-US" sz="1800" b="0" i="0" dirty="0">
                <a:solidFill>
                  <a:srgbClr val="374151"/>
                </a:solidFill>
                <a:latin typeface="Times New Roman"/>
                <a:ea typeface="Times New Roman"/>
                <a:cs typeface="Times New Roman"/>
                <a:sym typeface="Times New Roman"/>
              </a:rPr>
              <a:t>The regression-based approach enables end-to-end learning, allowing the deep neural network to automatically learn the mapping from noisy to clean speech without the need for explicit feature engineering. </a:t>
            </a:r>
          </a:p>
          <a:p>
            <a:pPr marL="0" lvl="0" indent="0" algn="just" rtl="0">
              <a:lnSpc>
                <a:spcPct val="110000"/>
              </a:lnSpc>
              <a:spcBef>
                <a:spcPts val="1000"/>
              </a:spcBef>
              <a:spcAft>
                <a:spcPts val="0"/>
              </a:spcAft>
              <a:buClr>
                <a:srgbClr val="3F3F3F"/>
              </a:buClr>
              <a:buSzPts val="1800"/>
              <a:buNone/>
            </a:pPr>
            <a:r>
              <a:rPr lang="en-US" sz="2300" b="1" dirty="0">
                <a:solidFill>
                  <a:srgbClr val="833C0B"/>
                </a:solidFill>
                <a:latin typeface="Times New Roman"/>
                <a:ea typeface="Times New Roman"/>
                <a:cs typeface="Times New Roman"/>
                <a:sym typeface="Times New Roman"/>
              </a:rPr>
              <a:t>Disadvantages:</a:t>
            </a:r>
            <a:endParaRPr dirty="0"/>
          </a:p>
          <a:p>
            <a:pPr marL="0" lvl="0" indent="0" algn="just" rtl="0">
              <a:lnSpc>
                <a:spcPct val="100000"/>
              </a:lnSpc>
              <a:spcBef>
                <a:spcPts val="1000"/>
              </a:spcBef>
              <a:spcAft>
                <a:spcPts val="0"/>
              </a:spcAft>
              <a:buClr>
                <a:srgbClr val="3F3F3F"/>
              </a:buClr>
              <a:buSzPts val="1900"/>
              <a:buNone/>
            </a:pPr>
            <a:r>
              <a:rPr lang="en-US" sz="1900" dirty="0">
                <a:solidFill>
                  <a:srgbClr val="3F3F3F"/>
                </a:solidFill>
                <a:latin typeface="Times New Roman"/>
                <a:ea typeface="Times New Roman"/>
                <a:cs typeface="Times New Roman"/>
                <a:sym typeface="Times New Roman"/>
              </a:rPr>
              <a:t>1. </a:t>
            </a:r>
            <a:r>
              <a:rPr lang="en-US" sz="1800" b="0" i="0" dirty="0">
                <a:solidFill>
                  <a:srgbClr val="374151"/>
                </a:solidFill>
                <a:latin typeface="Times New Roman"/>
                <a:ea typeface="Times New Roman"/>
                <a:cs typeface="Times New Roman"/>
                <a:sym typeface="Times New Roman"/>
              </a:rPr>
              <a:t>Training deep neural networks for regression tasks can be computationally demanding, requiring substantial resources and potentially impacting the feasibility of real-time processing in certain applications.</a:t>
            </a: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dirty="0">
              <a:latin typeface="Lustria"/>
              <a:ea typeface="Lustria"/>
              <a:cs typeface="Lustria"/>
              <a:sym typeface="Lustria"/>
            </a:endParaRPr>
          </a:p>
          <a:p>
            <a:pPr marL="0" lvl="0" indent="0" algn="l" rtl="0">
              <a:lnSpc>
                <a:spcPct val="100000"/>
              </a:lnSpc>
              <a:spcBef>
                <a:spcPts val="1000"/>
              </a:spcBef>
              <a:spcAft>
                <a:spcPts val="0"/>
              </a:spcAft>
              <a:buClr>
                <a:schemeClr val="dk1"/>
              </a:buClr>
              <a:buSzPts val="2000"/>
              <a:buNone/>
            </a:pPr>
            <a:endParaRPr sz="2000" b="1" i="1" dirty="0">
              <a:solidFill>
                <a:srgbClr val="C00000"/>
              </a:solidFill>
              <a:latin typeface="Lustria"/>
              <a:ea typeface="Lustria"/>
              <a:cs typeface="Lustria"/>
              <a:sym typeface="Lustria"/>
            </a:endParaRPr>
          </a:p>
        </p:txBody>
      </p:sp>
      <p:sp>
        <p:nvSpPr>
          <p:cNvPr id="195" name="Google Shape;195;p2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solidFill>
                  <a:schemeClr val="dk1"/>
                </a:solidFill>
                <a:latin typeface="Lustria"/>
                <a:ea typeface="Lustria"/>
                <a:cs typeface="Lustria"/>
                <a:sym typeface="Lustria"/>
              </a:rPr>
              <a:t>20</a:t>
            </a:fld>
            <a:endParaRPr sz="1400" b="1">
              <a:solidFill>
                <a:schemeClr val="dk1"/>
              </a:solidFill>
              <a:latin typeface="Lustria"/>
              <a:ea typeface="Lustria"/>
              <a:cs typeface="Lustria"/>
              <a:sym typeface="Lustri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8"/>
          <p:cNvSpPr txBox="1">
            <a:spLocks noGrp="1"/>
          </p:cNvSpPr>
          <p:nvPr>
            <p:ph type="title"/>
          </p:nvPr>
        </p:nvSpPr>
        <p:spPr>
          <a:xfrm>
            <a:off x="202676" y="-42585"/>
            <a:ext cx="8738648" cy="7472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833C0B"/>
              </a:buClr>
              <a:buSzPts val="3000"/>
              <a:buFont typeface="Lustria"/>
              <a:buNone/>
            </a:pPr>
            <a:r>
              <a:rPr lang="en-US" sz="3000" b="1" dirty="0">
                <a:solidFill>
                  <a:srgbClr val="833C0B"/>
                </a:solidFill>
                <a:latin typeface="Times New Roman" panose="02020603050405020304" pitchFamily="18" charset="0"/>
                <a:ea typeface="Lustria"/>
                <a:cs typeface="Times New Roman" panose="02020603050405020304" pitchFamily="18" charset="0"/>
                <a:sym typeface="Lustria"/>
              </a:rPr>
              <a:t>7. Study on Existing Technologies</a:t>
            </a:r>
            <a:endParaRPr dirty="0">
              <a:latin typeface="Times New Roman" panose="02020603050405020304" pitchFamily="18" charset="0"/>
              <a:cs typeface="Times New Roman" panose="02020603050405020304" pitchFamily="18" charset="0"/>
            </a:endParaRPr>
          </a:p>
        </p:txBody>
      </p:sp>
      <p:sp>
        <p:nvSpPr>
          <p:cNvPr id="201" name="Google Shape;201;p28"/>
          <p:cNvSpPr txBox="1">
            <a:spLocks noGrp="1"/>
          </p:cNvSpPr>
          <p:nvPr>
            <p:ph type="body" idx="1"/>
          </p:nvPr>
        </p:nvSpPr>
        <p:spPr>
          <a:xfrm>
            <a:off x="202675" y="584462"/>
            <a:ext cx="8649093" cy="6137014"/>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2000"/>
              <a:buNone/>
            </a:pPr>
            <a:endParaRPr sz="2000">
              <a:latin typeface="Lustria"/>
              <a:ea typeface="Lustria"/>
              <a:cs typeface="Lustria"/>
              <a:sym typeface="Lustria"/>
            </a:endParaRPr>
          </a:p>
          <a:p>
            <a:pPr marL="0" lvl="0" indent="0" algn="ctr" rtl="0">
              <a:lnSpc>
                <a:spcPct val="100000"/>
              </a:lnSpc>
              <a:spcBef>
                <a:spcPts val="1000"/>
              </a:spcBef>
              <a:spcAft>
                <a:spcPts val="0"/>
              </a:spcAft>
              <a:buClr>
                <a:schemeClr val="dk1"/>
              </a:buClr>
              <a:buSzPts val="2000"/>
              <a:buNone/>
            </a:pPr>
            <a:endParaRPr sz="2000">
              <a:latin typeface="Lustria"/>
              <a:ea typeface="Lustria"/>
              <a:cs typeface="Lustria"/>
              <a:sym typeface="Lustria"/>
            </a:endParaRPr>
          </a:p>
          <a:p>
            <a:pPr marL="0" lvl="0" indent="0" algn="ctr" rtl="0">
              <a:lnSpc>
                <a:spcPct val="100000"/>
              </a:lnSpc>
              <a:spcBef>
                <a:spcPts val="1000"/>
              </a:spcBef>
              <a:spcAft>
                <a:spcPts val="0"/>
              </a:spcAft>
              <a:buClr>
                <a:schemeClr val="dk1"/>
              </a:buClr>
              <a:buSzPts val="2000"/>
              <a:buNone/>
            </a:pPr>
            <a:endParaRPr sz="2000">
              <a:latin typeface="Lustria"/>
              <a:ea typeface="Lustria"/>
              <a:cs typeface="Lustria"/>
              <a:sym typeface="Lustria"/>
            </a:endParaRPr>
          </a:p>
          <a:p>
            <a:pPr marL="0" lvl="0" indent="0" algn="ctr" rtl="0">
              <a:lnSpc>
                <a:spcPct val="100000"/>
              </a:lnSpc>
              <a:spcBef>
                <a:spcPts val="1000"/>
              </a:spcBef>
              <a:spcAft>
                <a:spcPts val="0"/>
              </a:spcAft>
              <a:buClr>
                <a:schemeClr val="dk1"/>
              </a:buClr>
              <a:buSzPts val="2000"/>
              <a:buNone/>
            </a:pPr>
            <a:endParaRPr sz="2000">
              <a:latin typeface="Lustria"/>
              <a:ea typeface="Lustria"/>
              <a:cs typeface="Lustria"/>
              <a:sym typeface="Lustria"/>
            </a:endParaRPr>
          </a:p>
          <a:p>
            <a:pPr marL="0" lvl="0" indent="0" algn="l" rtl="0">
              <a:lnSpc>
                <a:spcPct val="100000"/>
              </a:lnSpc>
              <a:spcBef>
                <a:spcPts val="1000"/>
              </a:spcBef>
              <a:spcAft>
                <a:spcPts val="0"/>
              </a:spcAft>
              <a:buClr>
                <a:schemeClr val="dk1"/>
              </a:buClr>
              <a:buSzPts val="2000"/>
              <a:buNone/>
            </a:pPr>
            <a:endParaRPr sz="2000" b="1">
              <a:solidFill>
                <a:srgbClr val="252525"/>
              </a:solidFill>
              <a:latin typeface="Lustria"/>
              <a:ea typeface="Lustria"/>
              <a:cs typeface="Lustria"/>
              <a:sym typeface="Lustria"/>
            </a:endParaRPr>
          </a:p>
          <a:p>
            <a:pPr marL="0" lvl="0" indent="0" algn="l" rtl="0">
              <a:lnSpc>
                <a:spcPct val="100000"/>
              </a:lnSpc>
              <a:spcBef>
                <a:spcPts val="1000"/>
              </a:spcBef>
              <a:spcAft>
                <a:spcPts val="0"/>
              </a:spcAft>
              <a:buClr>
                <a:schemeClr val="dk1"/>
              </a:buClr>
              <a:buSzPts val="2000"/>
              <a:buNone/>
            </a:pPr>
            <a:endParaRPr sz="2000" b="1" i="1">
              <a:solidFill>
                <a:srgbClr val="C00000"/>
              </a:solidFill>
              <a:latin typeface="Lustria"/>
              <a:ea typeface="Lustria"/>
              <a:cs typeface="Lustria"/>
              <a:sym typeface="Lustria"/>
            </a:endParaRPr>
          </a:p>
          <a:p>
            <a:pPr marL="0" lvl="0" indent="0" algn="l" rtl="0">
              <a:lnSpc>
                <a:spcPct val="100000"/>
              </a:lnSpc>
              <a:spcBef>
                <a:spcPts val="1000"/>
              </a:spcBef>
              <a:spcAft>
                <a:spcPts val="0"/>
              </a:spcAft>
              <a:buClr>
                <a:schemeClr val="dk1"/>
              </a:buClr>
              <a:buSzPts val="2400"/>
              <a:buNone/>
            </a:pPr>
            <a:endParaRPr sz="2400" b="1" i="1">
              <a:solidFill>
                <a:srgbClr val="C00000"/>
              </a:solidFill>
              <a:latin typeface="Lustria"/>
              <a:ea typeface="Lustria"/>
              <a:cs typeface="Lustria"/>
              <a:sym typeface="Lustria"/>
            </a:endParaRPr>
          </a:p>
          <a:p>
            <a:pPr marL="0" lvl="0" indent="0" algn="l" rtl="0">
              <a:lnSpc>
                <a:spcPct val="100000"/>
              </a:lnSpc>
              <a:spcBef>
                <a:spcPts val="1000"/>
              </a:spcBef>
              <a:spcAft>
                <a:spcPts val="0"/>
              </a:spcAft>
              <a:buClr>
                <a:schemeClr val="dk1"/>
              </a:buClr>
              <a:buSzPts val="2400"/>
              <a:buNone/>
            </a:pPr>
            <a:endParaRPr sz="2400" b="1" i="1">
              <a:solidFill>
                <a:srgbClr val="C00000"/>
              </a:solidFill>
              <a:latin typeface="Lustria"/>
              <a:ea typeface="Lustria"/>
              <a:cs typeface="Lustria"/>
              <a:sym typeface="Lustria"/>
            </a:endParaRPr>
          </a:p>
          <a:p>
            <a:pPr marL="0" lvl="0" indent="0" algn="l" rtl="0">
              <a:lnSpc>
                <a:spcPct val="100000"/>
              </a:lnSpc>
              <a:spcBef>
                <a:spcPts val="1000"/>
              </a:spcBef>
              <a:spcAft>
                <a:spcPts val="0"/>
              </a:spcAft>
              <a:buClr>
                <a:schemeClr val="dk1"/>
              </a:buClr>
              <a:buSzPts val="2000"/>
              <a:buNone/>
            </a:pPr>
            <a:endParaRPr sz="2000" b="1" i="1">
              <a:solidFill>
                <a:srgbClr val="C00000"/>
              </a:solidFill>
              <a:latin typeface="Lustria"/>
              <a:ea typeface="Lustria"/>
              <a:cs typeface="Lustria"/>
              <a:sym typeface="Lustria"/>
            </a:endParaRPr>
          </a:p>
          <a:p>
            <a:pPr marL="0" lvl="0" indent="0" algn="l" rtl="0">
              <a:lnSpc>
                <a:spcPct val="100000"/>
              </a:lnSpc>
              <a:spcBef>
                <a:spcPts val="1000"/>
              </a:spcBef>
              <a:spcAft>
                <a:spcPts val="0"/>
              </a:spcAft>
              <a:buClr>
                <a:schemeClr val="dk1"/>
              </a:buClr>
              <a:buSzPts val="2000"/>
              <a:buNone/>
            </a:pPr>
            <a:endParaRPr sz="2000" b="1">
              <a:latin typeface="Lustria"/>
              <a:ea typeface="Lustria"/>
              <a:cs typeface="Lustria"/>
              <a:sym typeface="Lustria"/>
            </a:endParaRPr>
          </a:p>
          <a:p>
            <a:pPr marL="457200" lvl="0" indent="-304800" algn="l" rtl="0">
              <a:lnSpc>
                <a:spcPct val="100000"/>
              </a:lnSpc>
              <a:spcBef>
                <a:spcPts val="1000"/>
              </a:spcBef>
              <a:spcAft>
                <a:spcPts val="0"/>
              </a:spcAft>
              <a:buClr>
                <a:schemeClr val="dk1"/>
              </a:buClr>
              <a:buSzPts val="2400"/>
              <a:buNone/>
            </a:pPr>
            <a:endParaRPr sz="2400" b="1">
              <a:solidFill>
                <a:srgbClr val="C00000"/>
              </a:solidFill>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a:latin typeface="Lustria"/>
              <a:ea typeface="Lustria"/>
              <a:cs typeface="Lustria"/>
              <a:sym typeface="Lustria"/>
            </a:endParaRPr>
          </a:p>
          <a:p>
            <a:pPr marL="0" lvl="0" indent="0" algn="l" rtl="0">
              <a:lnSpc>
                <a:spcPct val="100000"/>
              </a:lnSpc>
              <a:spcBef>
                <a:spcPts val="1000"/>
              </a:spcBef>
              <a:spcAft>
                <a:spcPts val="0"/>
              </a:spcAft>
              <a:buClr>
                <a:schemeClr val="dk1"/>
              </a:buClr>
              <a:buSzPts val="2000"/>
              <a:buNone/>
            </a:pPr>
            <a:endParaRPr sz="200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a:latin typeface="Lustria"/>
              <a:ea typeface="Lustria"/>
              <a:cs typeface="Lustria"/>
              <a:sym typeface="Lustria"/>
            </a:endParaRPr>
          </a:p>
          <a:p>
            <a:pPr marL="0" lvl="0" indent="0" algn="l" rtl="0">
              <a:lnSpc>
                <a:spcPct val="100000"/>
              </a:lnSpc>
              <a:spcBef>
                <a:spcPts val="1000"/>
              </a:spcBef>
              <a:spcAft>
                <a:spcPts val="0"/>
              </a:spcAft>
              <a:buClr>
                <a:schemeClr val="dk1"/>
              </a:buClr>
              <a:buSzPts val="2000"/>
              <a:buNone/>
            </a:pPr>
            <a:endParaRPr sz="2000" b="1" i="1">
              <a:solidFill>
                <a:srgbClr val="C00000"/>
              </a:solidFill>
              <a:latin typeface="Lustria"/>
              <a:ea typeface="Lustria"/>
              <a:cs typeface="Lustria"/>
              <a:sym typeface="Lustria"/>
            </a:endParaRPr>
          </a:p>
        </p:txBody>
      </p:sp>
      <p:sp>
        <p:nvSpPr>
          <p:cNvPr id="202" name="Google Shape;202;p2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solidFill>
                  <a:schemeClr val="dk1"/>
                </a:solidFill>
                <a:latin typeface="Lustria"/>
                <a:ea typeface="Lustria"/>
                <a:cs typeface="Lustria"/>
                <a:sym typeface="Lustria"/>
              </a:rPr>
              <a:t>21</a:t>
            </a:fld>
            <a:endParaRPr sz="1400" b="1">
              <a:solidFill>
                <a:schemeClr val="dk1"/>
              </a:solidFill>
              <a:latin typeface="Lustria"/>
              <a:ea typeface="Lustria"/>
              <a:cs typeface="Lustria"/>
              <a:sym typeface="Lustria"/>
            </a:endParaRPr>
          </a:p>
        </p:txBody>
      </p:sp>
      <p:graphicFrame>
        <p:nvGraphicFramePr>
          <p:cNvPr id="203" name="Google Shape;203;p28"/>
          <p:cNvGraphicFramePr/>
          <p:nvPr>
            <p:extLst>
              <p:ext uri="{D42A27DB-BD31-4B8C-83A1-F6EECF244321}">
                <p14:modId xmlns:p14="http://schemas.microsoft.com/office/powerpoint/2010/main" val="1502287040"/>
              </p:ext>
            </p:extLst>
          </p:nvPr>
        </p:nvGraphicFramePr>
        <p:xfrm>
          <a:off x="104503" y="621744"/>
          <a:ext cx="8836822" cy="5782088"/>
        </p:xfrm>
        <a:graphic>
          <a:graphicData uri="http://schemas.openxmlformats.org/drawingml/2006/table">
            <a:tbl>
              <a:tblPr firstRow="1" firstCol="1" bandRow="1">
                <a:noFill/>
                <a:tableStyleId>{F48BD022-ADC8-42E0-A77F-0C2282A8708B}</a:tableStyleId>
              </a:tblPr>
              <a:tblGrid>
                <a:gridCol w="665462">
                  <a:extLst>
                    <a:ext uri="{9D8B030D-6E8A-4147-A177-3AD203B41FA5}">
                      <a16:colId xmlns:a16="http://schemas.microsoft.com/office/drawing/2014/main" val="20000"/>
                    </a:ext>
                  </a:extLst>
                </a:gridCol>
                <a:gridCol w="1243040">
                  <a:extLst>
                    <a:ext uri="{9D8B030D-6E8A-4147-A177-3AD203B41FA5}">
                      <a16:colId xmlns:a16="http://schemas.microsoft.com/office/drawing/2014/main" val="20001"/>
                    </a:ext>
                  </a:extLst>
                </a:gridCol>
                <a:gridCol w="998499">
                  <a:extLst>
                    <a:ext uri="{9D8B030D-6E8A-4147-A177-3AD203B41FA5}">
                      <a16:colId xmlns:a16="http://schemas.microsoft.com/office/drawing/2014/main" val="20002"/>
                    </a:ext>
                  </a:extLst>
                </a:gridCol>
                <a:gridCol w="1223293">
                  <a:extLst>
                    <a:ext uri="{9D8B030D-6E8A-4147-A177-3AD203B41FA5}">
                      <a16:colId xmlns:a16="http://schemas.microsoft.com/office/drawing/2014/main" val="20003"/>
                    </a:ext>
                  </a:extLst>
                </a:gridCol>
                <a:gridCol w="1114831">
                  <a:extLst>
                    <a:ext uri="{9D8B030D-6E8A-4147-A177-3AD203B41FA5}">
                      <a16:colId xmlns:a16="http://schemas.microsoft.com/office/drawing/2014/main" val="20004"/>
                    </a:ext>
                  </a:extLst>
                </a:gridCol>
                <a:gridCol w="1901537">
                  <a:extLst>
                    <a:ext uri="{9D8B030D-6E8A-4147-A177-3AD203B41FA5}">
                      <a16:colId xmlns:a16="http://schemas.microsoft.com/office/drawing/2014/main" val="20005"/>
                    </a:ext>
                  </a:extLst>
                </a:gridCol>
                <a:gridCol w="1690160">
                  <a:extLst>
                    <a:ext uri="{9D8B030D-6E8A-4147-A177-3AD203B41FA5}">
                      <a16:colId xmlns:a16="http://schemas.microsoft.com/office/drawing/2014/main" val="20006"/>
                    </a:ext>
                  </a:extLst>
                </a:gridCol>
              </a:tblGrid>
              <a:tr h="448850">
                <a:tc>
                  <a:txBody>
                    <a:bodyPr/>
                    <a:lstStyle/>
                    <a:p>
                      <a:pPr marL="0" marR="0" lvl="0" indent="0" algn="ctr" rtl="0">
                        <a:lnSpc>
                          <a:spcPct val="107000"/>
                        </a:lnSpc>
                        <a:spcBef>
                          <a:spcPts val="0"/>
                        </a:spcBef>
                        <a:spcAft>
                          <a:spcPts val="0"/>
                        </a:spcAft>
                        <a:buNone/>
                      </a:pPr>
                      <a:r>
                        <a:rPr lang="en-US" sz="1400" b="1" u="none" strike="noStrike" cap="none">
                          <a:latin typeface="Times New Roman" panose="02020603050405020304" pitchFamily="18" charset="0"/>
                          <a:ea typeface="Lustria"/>
                          <a:cs typeface="Times New Roman" panose="02020603050405020304" pitchFamily="18" charset="0"/>
                          <a:sym typeface="Lustria"/>
                        </a:rPr>
                        <a:t>S. No.</a:t>
                      </a:r>
                      <a:endParaRPr sz="1400" b="1" u="none" strike="noStrike" cap="none">
                        <a:latin typeface="Times New Roman" panose="02020603050405020304" pitchFamily="18" charset="0"/>
                        <a:ea typeface="Lustria"/>
                        <a:cs typeface="Times New Roman" panose="02020603050405020304" pitchFamily="18" charset="0"/>
                        <a:sym typeface="Lustria"/>
                      </a:endParaRPr>
                    </a:p>
                  </a:txBody>
                  <a:tcPr marL="59925" marR="59925" marT="0" marB="0" anchor="ctr">
                    <a:solidFill>
                      <a:srgbClr val="D8E2F3"/>
                    </a:solidFill>
                  </a:tcPr>
                </a:tc>
                <a:tc>
                  <a:txBody>
                    <a:bodyPr/>
                    <a:lstStyle/>
                    <a:p>
                      <a:pPr marL="0" marR="0" lvl="0" indent="0" algn="ctr" rtl="0">
                        <a:lnSpc>
                          <a:spcPct val="107000"/>
                        </a:lnSpc>
                        <a:spcBef>
                          <a:spcPts val="0"/>
                        </a:spcBef>
                        <a:spcAft>
                          <a:spcPts val="0"/>
                        </a:spcAft>
                        <a:buNone/>
                      </a:pPr>
                      <a:r>
                        <a:rPr lang="en-US" sz="1400" b="1" u="none" strike="noStrike" cap="none" dirty="0">
                          <a:latin typeface="Times New Roman" panose="02020603050405020304" pitchFamily="18" charset="0"/>
                          <a:ea typeface="Lustria"/>
                          <a:cs typeface="Times New Roman" panose="02020603050405020304" pitchFamily="18" charset="0"/>
                          <a:sym typeface="Lustria"/>
                        </a:rPr>
                        <a:t>Article Title </a:t>
                      </a:r>
                      <a:endParaRPr sz="1400" b="1" u="none" strike="noStrike" cap="none" dirty="0">
                        <a:latin typeface="Times New Roman" panose="02020603050405020304" pitchFamily="18" charset="0"/>
                        <a:ea typeface="Lustria"/>
                        <a:cs typeface="Times New Roman" panose="02020603050405020304" pitchFamily="18" charset="0"/>
                        <a:sym typeface="Lustria"/>
                      </a:endParaRPr>
                    </a:p>
                  </a:txBody>
                  <a:tcPr marL="59925" marR="59925" marT="0" marB="0" anchor="ctr">
                    <a:solidFill>
                      <a:srgbClr val="D8E2F3"/>
                    </a:solidFill>
                  </a:tcPr>
                </a:tc>
                <a:tc>
                  <a:txBody>
                    <a:bodyPr/>
                    <a:lstStyle/>
                    <a:p>
                      <a:pPr marL="0" marR="0" lvl="0" indent="0" algn="ctr" rtl="0">
                        <a:lnSpc>
                          <a:spcPct val="107000"/>
                        </a:lnSpc>
                        <a:spcBef>
                          <a:spcPts val="0"/>
                        </a:spcBef>
                        <a:spcAft>
                          <a:spcPts val="0"/>
                        </a:spcAft>
                        <a:buNone/>
                      </a:pPr>
                      <a:r>
                        <a:rPr lang="en-US" sz="1400" b="1" u="none" strike="noStrike" cap="none">
                          <a:latin typeface="Times New Roman" panose="02020603050405020304" pitchFamily="18" charset="0"/>
                          <a:ea typeface="Lustria"/>
                          <a:cs typeface="Times New Roman" panose="02020603050405020304" pitchFamily="18" charset="0"/>
                          <a:sym typeface="Lustria"/>
                        </a:rPr>
                        <a:t>Journal Details</a:t>
                      </a:r>
                      <a:endParaRPr sz="1400" b="1" u="none" strike="noStrike" cap="none">
                        <a:latin typeface="Times New Roman" panose="02020603050405020304" pitchFamily="18" charset="0"/>
                        <a:ea typeface="Lustria"/>
                        <a:cs typeface="Times New Roman" panose="02020603050405020304" pitchFamily="18" charset="0"/>
                        <a:sym typeface="Lustria"/>
                      </a:endParaRPr>
                    </a:p>
                  </a:txBody>
                  <a:tcPr marL="59925" marR="59925" marT="0" marB="0" anchor="ctr">
                    <a:solidFill>
                      <a:srgbClr val="D8E2F3"/>
                    </a:solidFill>
                  </a:tcPr>
                </a:tc>
                <a:tc>
                  <a:txBody>
                    <a:bodyPr/>
                    <a:lstStyle/>
                    <a:p>
                      <a:pPr marL="0" marR="0" lvl="0" indent="0" algn="ctr" rtl="0">
                        <a:lnSpc>
                          <a:spcPct val="107000"/>
                        </a:lnSpc>
                        <a:spcBef>
                          <a:spcPts val="0"/>
                        </a:spcBef>
                        <a:spcAft>
                          <a:spcPts val="0"/>
                        </a:spcAft>
                        <a:buNone/>
                      </a:pPr>
                      <a:r>
                        <a:rPr lang="en-US" sz="1400" b="1" u="none" strike="noStrike" cap="none">
                          <a:latin typeface="Times New Roman" panose="02020603050405020304" pitchFamily="18" charset="0"/>
                          <a:ea typeface="Lustria"/>
                          <a:cs typeface="Times New Roman" panose="02020603050405020304" pitchFamily="18" charset="0"/>
                          <a:sym typeface="Lustria"/>
                        </a:rPr>
                        <a:t>Algorithms/ Models</a:t>
                      </a:r>
                      <a:endParaRPr sz="1400" b="1" u="none" strike="noStrike" cap="none">
                        <a:latin typeface="Times New Roman" panose="02020603050405020304" pitchFamily="18" charset="0"/>
                        <a:ea typeface="Lustria"/>
                        <a:cs typeface="Times New Roman" panose="02020603050405020304" pitchFamily="18" charset="0"/>
                        <a:sym typeface="Lustria"/>
                      </a:endParaRPr>
                    </a:p>
                  </a:txBody>
                  <a:tcPr marL="59925" marR="59925" marT="0" marB="0" anchor="ctr">
                    <a:solidFill>
                      <a:srgbClr val="D8E2F3"/>
                    </a:solidFill>
                  </a:tcPr>
                </a:tc>
                <a:tc>
                  <a:txBody>
                    <a:bodyPr/>
                    <a:lstStyle/>
                    <a:p>
                      <a:pPr marL="0" marR="0" lvl="0" indent="0" algn="ctr" rtl="0">
                        <a:lnSpc>
                          <a:spcPct val="107000"/>
                        </a:lnSpc>
                        <a:spcBef>
                          <a:spcPts val="0"/>
                        </a:spcBef>
                        <a:spcAft>
                          <a:spcPts val="0"/>
                        </a:spcAft>
                        <a:buNone/>
                      </a:pPr>
                      <a:r>
                        <a:rPr lang="en-US" sz="1400" b="1" u="none" strike="noStrike" cap="none">
                          <a:latin typeface="Times New Roman" panose="02020603050405020304" pitchFamily="18" charset="0"/>
                          <a:ea typeface="Lustria"/>
                          <a:cs typeface="Times New Roman" panose="02020603050405020304" pitchFamily="18" charset="0"/>
                          <a:sym typeface="Lustria"/>
                        </a:rPr>
                        <a:t>Dataset</a:t>
                      </a:r>
                      <a:endParaRPr sz="1400" b="1" u="none" strike="noStrike" cap="none">
                        <a:latin typeface="Times New Roman" panose="02020603050405020304" pitchFamily="18" charset="0"/>
                        <a:ea typeface="Lustria"/>
                        <a:cs typeface="Times New Roman" panose="02020603050405020304" pitchFamily="18" charset="0"/>
                        <a:sym typeface="Lustria"/>
                      </a:endParaRPr>
                    </a:p>
                  </a:txBody>
                  <a:tcPr marL="59925" marR="59925" marT="0" marB="0" anchor="ctr">
                    <a:solidFill>
                      <a:srgbClr val="D8E2F3"/>
                    </a:solidFill>
                  </a:tcPr>
                </a:tc>
                <a:tc>
                  <a:txBody>
                    <a:bodyPr/>
                    <a:lstStyle/>
                    <a:p>
                      <a:pPr marL="0" marR="0" lvl="0" indent="0" algn="ctr" rtl="0">
                        <a:lnSpc>
                          <a:spcPct val="107000"/>
                        </a:lnSpc>
                        <a:spcBef>
                          <a:spcPts val="0"/>
                        </a:spcBef>
                        <a:spcAft>
                          <a:spcPts val="0"/>
                        </a:spcAft>
                        <a:buNone/>
                      </a:pPr>
                      <a:r>
                        <a:rPr lang="en-US" sz="1400" b="1" u="none" strike="noStrike" cap="none">
                          <a:latin typeface="Times New Roman" panose="02020603050405020304" pitchFamily="18" charset="0"/>
                          <a:ea typeface="Lustria"/>
                          <a:cs typeface="Times New Roman" panose="02020603050405020304" pitchFamily="18" charset="0"/>
                          <a:sym typeface="Lustria"/>
                        </a:rPr>
                        <a:t>Advantages</a:t>
                      </a:r>
                      <a:endParaRPr sz="1400" b="1" u="none" strike="noStrike" cap="none">
                        <a:latin typeface="Times New Roman" panose="02020603050405020304" pitchFamily="18" charset="0"/>
                        <a:ea typeface="Lustria"/>
                        <a:cs typeface="Times New Roman" panose="02020603050405020304" pitchFamily="18" charset="0"/>
                        <a:sym typeface="Lustria"/>
                      </a:endParaRPr>
                    </a:p>
                  </a:txBody>
                  <a:tcPr marL="59925" marR="59925" marT="0" marB="0" anchor="ctr">
                    <a:solidFill>
                      <a:srgbClr val="D8E2F3"/>
                    </a:solidFill>
                  </a:tcPr>
                </a:tc>
                <a:tc>
                  <a:txBody>
                    <a:bodyPr/>
                    <a:lstStyle/>
                    <a:p>
                      <a:pPr marL="0" marR="0" lvl="0" indent="0" algn="ctr" rtl="0">
                        <a:lnSpc>
                          <a:spcPct val="107000"/>
                        </a:lnSpc>
                        <a:spcBef>
                          <a:spcPts val="0"/>
                        </a:spcBef>
                        <a:spcAft>
                          <a:spcPts val="0"/>
                        </a:spcAft>
                        <a:buNone/>
                      </a:pPr>
                      <a:r>
                        <a:rPr lang="en-US" sz="1400" b="1" u="none" strike="noStrike" cap="none">
                          <a:latin typeface="Times New Roman" panose="02020603050405020304" pitchFamily="18" charset="0"/>
                          <a:ea typeface="Lustria"/>
                          <a:cs typeface="Times New Roman" panose="02020603050405020304" pitchFamily="18" charset="0"/>
                          <a:sym typeface="Lustria"/>
                        </a:rPr>
                        <a:t>Disadvantages</a:t>
                      </a:r>
                      <a:endParaRPr sz="1400" b="1" u="none" strike="noStrike" cap="none">
                        <a:latin typeface="Times New Roman" panose="02020603050405020304" pitchFamily="18" charset="0"/>
                        <a:ea typeface="Lustria"/>
                        <a:cs typeface="Times New Roman" panose="02020603050405020304" pitchFamily="18" charset="0"/>
                        <a:sym typeface="Lustria"/>
                      </a:endParaRPr>
                    </a:p>
                  </a:txBody>
                  <a:tcPr marL="59925" marR="59925" marT="0" marB="0" anchor="ctr">
                    <a:solidFill>
                      <a:srgbClr val="D8E2F3"/>
                    </a:solidFill>
                  </a:tcPr>
                </a:tc>
                <a:extLst>
                  <a:ext uri="{0D108BD9-81ED-4DB2-BD59-A6C34878D82A}">
                    <a16:rowId xmlns:a16="http://schemas.microsoft.com/office/drawing/2014/main" val="10000"/>
                  </a:ext>
                </a:extLst>
              </a:tr>
              <a:tr h="2325688">
                <a:tc>
                  <a:txBody>
                    <a:bodyPr/>
                    <a:lstStyle/>
                    <a:p>
                      <a:pPr marL="0" marR="0" lvl="0" indent="0" algn="ctr" rtl="0">
                        <a:lnSpc>
                          <a:spcPct val="107000"/>
                        </a:lnSpc>
                        <a:spcBef>
                          <a:spcPts val="0"/>
                        </a:spcBef>
                        <a:spcAft>
                          <a:spcPts val="0"/>
                        </a:spcAft>
                        <a:buNone/>
                      </a:pPr>
                      <a:r>
                        <a:rPr lang="en-US" sz="1400" u="none" strike="noStrike" cap="none">
                          <a:latin typeface="Times New Roman" panose="02020603050405020304" pitchFamily="18" charset="0"/>
                          <a:ea typeface="Lustria"/>
                          <a:cs typeface="Times New Roman" panose="02020603050405020304" pitchFamily="18" charset="0"/>
                          <a:sym typeface="Lustria"/>
                        </a:rPr>
                        <a:t> 1</a:t>
                      </a:r>
                      <a:endParaRPr sz="1400" u="none" strike="noStrike" cap="none">
                        <a:latin typeface="Times New Roman" panose="02020603050405020304" pitchFamily="18" charset="0"/>
                        <a:ea typeface="Lustria"/>
                        <a:cs typeface="Times New Roman" panose="02020603050405020304" pitchFamily="18" charset="0"/>
                        <a:sym typeface="Lustria"/>
                      </a:endParaRPr>
                    </a:p>
                  </a:txBody>
                  <a:tcPr marL="59925" marR="59925" marT="0" marB="0" anchor="ctr"/>
                </a:tc>
                <a:tc>
                  <a:txBody>
                    <a:bodyPr/>
                    <a:lstStyle/>
                    <a:p>
                      <a:pPr marL="0" marR="0" lvl="0" indent="0" algn="just" rtl="0">
                        <a:lnSpc>
                          <a:spcPct val="107000"/>
                        </a:lnSpc>
                        <a:spcBef>
                          <a:spcPts val="0"/>
                        </a:spcBef>
                        <a:spcAft>
                          <a:spcPts val="0"/>
                        </a:spcAft>
                        <a:buNone/>
                      </a:pPr>
                      <a:endParaRPr sz="1400" i="0" u="none" strike="noStrike" cap="none" dirty="0">
                        <a:solidFill>
                          <a:srgbClr val="333333"/>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7000"/>
                        </a:lnSpc>
                        <a:spcBef>
                          <a:spcPts val="0"/>
                        </a:spcBef>
                        <a:spcAft>
                          <a:spcPts val="0"/>
                        </a:spcAft>
                        <a:buNone/>
                      </a:pPr>
                      <a:r>
                        <a:rPr lang="en-US" sz="1400" i="0" dirty="0">
                          <a:solidFill>
                            <a:srgbClr val="333333"/>
                          </a:solidFill>
                          <a:latin typeface="Times New Roman" panose="02020603050405020304" pitchFamily="18" charset="0"/>
                          <a:ea typeface="Times New Roman"/>
                          <a:cs typeface="Times New Roman" panose="02020603050405020304" pitchFamily="18" charset="0"/>
                          <a:sym typeface="Times New Roman"/>
                        </a:rPr>
                        <a:t>Improvement of Noise Suppression Performance</a:t>
                      </a: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7000"/>
                        </a:lnSpc>
                        <a:spcBef>
                          <a:spcPts val="0"/>
                        </a:spcBef>
                        <a:spcAft>
                          <a:spcPts val="0"/>
                        </a:spcAft>
                        <a:buNone/>
                      </a:pP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59925" marR="59925" marT="0" marB="0" anchor="ctr"/>
                </a:tc>
                <a:tc>
                  <a:txBody>
                    <a:bodyPr/>
                    <a:lstStyle/>
                    <a:p>
                      <a:pPr marL="0" marR="0" lvl="0" indent="0" algn="just" rtl="0">
                        <a:lnSpc>
                          <a:spcPct val="107000"/>
                        </a:lnSpc>
                        <a:spcBef>
                          <a:spcPts val="0"/>
                        </a:spcBef>
                        <a:spcAft>
                          <a:spcPts val="0"/>
                        </a:spcAft>
                        <a:buNone/>
                      </a:pPr>
                      <a:r>
                        <a:rPr lang="en-US" sz="1400" u="none" strike="noStrike" cap="none">
                          <a:solidFill>
                            <a:srgbClr val="3F3F3F"/>
                          </a:solidFill>
                          <a:latin typeface="Times New Roman" panose="02020603050405020304" pitchFamily="18" charset="0"/>
                          <a:ea typeface="Times New Roman"/>
                          <a:cs typeface="Times New Roman" panose="02020603050405020304" pitchFamily="18" charset="0"/>
                          <a:sym typeface="Times New Roman"/>
                        </a:rPr>
                        <a:t>IEEE Access</a:t>
                      </a:r>
                      <a:r>
                        <a:rPr lang="en-US" sz="1400" u="none" strike="noStrike" cap="none">
                          <a:latin typeface="Times New Roman" panose="02020603050405020304" pitchFamily="18" charset="0"/>
                          <a:ea typeface="Times New Roman"/>
                          <a:cs typeface="Times New Roman" panose="02020603050405020304" pitchFamily="18" charset="0"/>
                          <a:sym typeface="Times New Roman"/>
                        </a:rPr>
                        <a:t>, Vol.8, IEEE, 2020. </a:t>
                      </a:r>
                      <a:endParaRPr sz="14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59925" marR="59925" marT="0" marB="0" anchor="ctr"/>
                </a:tc>
                <a:tc>
                  <a:txBody>
                    <a:bodyPr/>
                    <a:lstStyle/>
                    <a:p>
                      <a:pPr marL="0" marR="0" lvl="0" indent="0" algn="just" rtl="0">
                        <a:lnSpc>
                          <a:spcPct val="107000"/>
                        </a:lnSpc>
                        <a:spcBef>
                          <a:spcPts val="0"/>
                        </a:spcBef>
                        <a:spcAft>
                          <a:spcPts val="0"/>
                        </a:spcAft>
                        <a:buNone/>
                      </a:pPr>
                      <a:r>
                        <a:rPr lang="en-US" sz="1400" i="0" dirty="0">
                          <a:solidFill>
                            <a:srgbClr val="333333"/>
                          </a:solidFill>
                          <a:latin typeface="Times New Roman" panose="02020603050405020304" pitchFamily="18" charset="0"/>
                          <a:ea typeface="Times New Roman"/>
                          <a:cs typeface="Times New Roman" panose="02020603050405020304" pitchFamily="18" charset="0"/>
                          <a:sym typeface="Times New Roman"/>
                        </a:rPr>
                        <a:t>Sparse Latent Vectors</a:t>
                      </a: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59925" marR="59925" marT="0" marB="0" anchor="ctr"/>
                </a:tc>
                <a:tc>
                  <a:txBody>
                    <a:bodyPr/>
                    <a:lstStyle/>
                    <a:p>
                      <a:pPr marL="0" marR="0" lvl="0" indent="0" algn="just" rtl="0">
                        <a:lnSpc>
                          <a:spcPct val="107000"/>
                        </a:lnSpc>
                        <a:spcBef>
                          <a:spcPts val="0"/>
                        </a:spcBef>
                        <a:spcAft>
                          <a:spcPts val="0"/>
                        </a:spcAft>
                        <a:buNone/>
                      </a:pPr>
                      <a:r>
                        <a:rPr lang="en-US" sz="1400" u="none" strike="noStrike" cap="none" dirty="0">
                          <a:latin typeface="Times New Roman" panose="02020603050405020304" pitchFamily="18" charset="0"/>
                          <a:ea typeface="Times New Roman"/>
                          <a:cs typeface="Times New Roman" panose="02020603050405020304" pitchFamily="18" charset="0"/>
                          <a:sym typeface="Times New Roman"/>
                        </a:rPr>
                        <a:t>WIDER  dataset  </a:t>
                      </a: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59925" marR="59925" marT="0" marB="0" anchor="ctr"/>
                </a:tc>
                <a:tc>
                  <a:txBody>
                    <a:bodyPr/>
                    <a:lstStyle/>
                    <a:p>
                      <a:pPr marL="0" marR="0" lvl="0" indent="-88900" algn="just" rtl="0">
                        <a:spcBef>
                          <a:spcPts val="0"/>
                        </a:spcBef>
                        <a:spcAft>
                          <a:spcPts val="0"/>
                        </a:spcAft>
                        <a:buClr>
                          <a:srgbClr val="374151"/>
                        </a:buClr>
                        <a:buSzPts val="1400"/>
                        <a:buFont typeface="Calibri"/>
                        <a:buAutoNum type="arabicPeriod"/>
                      </a:pPr>
                      <a:r>
                        <a:rPr lang="en-US" sz="1400" b="0" i="0" u="none" strike="noStrike" cap="none" dirty="0">
                          <a:solidFill>
                            <a:srgbClr val="374151"/>
                          </a:solidFill>
                          <a:latin typeface="Times New Roman" panose="02020603050405020304" pitchFamily="18" charset="0"/>
                          <a:ea typeface="Times New Roman"/>
                          <a:cs typeface="Times New Roman" panose="02020603050405020304" pitchFamily="18" charset="0"/>
                          <a:sym typeface="Times New Roman"/>
                        </a:rPr>
                        <a:t>This </a:t>
                      </a:r>
                      <a:r>
                        <a:rPr lang="en-US" sz="1400" u="none" strike="noStrike" cap="none" dirty="0">
                          <a:solidFill>
                            <a:srgbClr val="374151"/>
                          </a:solidFill>
                          <a:latin typeface="Times New Roman" panose="02020603050405020304" pitchFamily="18" charset="0"/>
                          <a:ea typeface="Times New Roman"/>
                          <a:cs typeface="Times New Roman" panose="02020603050405020304" pitchFamily="18" charset="0"/>
                          <a:sym typeface="Times New Roman"/>
                        </a:rPr>
                        <a:t>paper </a:t>
                      </a:r>
                      <a:r>
                        <a:rPr lang="en-US" sz="1400" b="0" i="0" u="none" strike="noStrike" cap="none" dirty="0">
                          <a:solidFill>
                            <a:srgbClr val="374151"/>
                          </a:solidFill>
                          <a:latin typeface="Times New Roman" panose="02020603050405020304" pitchFamily="18" charset="0"/>
                          <a:ea typeface="Times New Roman"/>
                          <a:cs typeface="Times New Roman" panose="02020603050405020304" pitchFamily="18" charset="0"/>
                          <a:sym typeface="Times New Roman"/>
                        </a:rPr>
                        <a:t>provides a brief overview of face recognition technology, its development stages, related technologies, and potential applications</a:t>
                      </a: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59925" marR="59925" marT="0" marB="0" anchor="ctr"/>
                </a:tc>
                <a:tc>
                  <a:txBody>
                    <a:bodyPr/>
                    <a:lstStyle/>
                    <a:p>
                      <a:pPr marL="0" marR="0" lvl="0" indent="0" algn="just" rtl="0">
                        <a:lnSpc>
                          <a:spcPct val="100000"/>
                        </a:lnSpc>
                        <a:spcBef>
                          <a:spcPts val="0"/>
                        </a:spcBef>
                        <a:spcAft>
                          <a:spcPts val="0"/>
                        </a:spcAft>
                        <a:buClr>
                          <a:srgbClr val="3F3F3F"/>
                        </a:buClr>
                        <a:buSzPts val="1400"/>
                        <a:buFont typeface="Times New Roman"/>
                        <a:buNone/>
                      </a:pPr>
                      <a:r>
                        <a:rPr lang="en-US" sz="1400" u="none" strike="noStrike" cap="none" dirty="0">
                          <a:solidFill>
                            <a:srgbClr val="3F3F3F"/>
                          </a:solidFill>
                          <a:latin typeface="Times New Roman" panose="02020603050405020304" pitchFamily="18" charset="0"/>
                          <a:ea typeface="Times New Roman"/>
                          <a:cs typeface="Times New Roman" panose="02020603050405020304" pitchFamily="18" charset="0"/>
                          <a:sym typeface="Times New Roman"/>
                        </a:rPr>
                        <a:t>1. This paper gives only an overview of different algorithms but not discussed methodology deeply.</a:t>
                      </a:r>
                      <a:endParaRPr dirty="0">
                        <a:latin typeface="Times New Roman" panose="02020603050405020304" pitchFamily="18" charset="0"/>
                        <a:cs typeface="Times New Roman" panose="02020603050405020304" pitchFamily="18" charset="0"/>
                      </a:endParaRPr>
                    </a:p>
                    <a:p>
                      <a:pPr marL="0" marR="0" lvl="0" indent="0" algn="just" rtl="0">
                        <a:lnSpc>
                          <a:spcPct val="100000"/>
                        </a:lnSpc>
                        <a:spcBef>
                          <a:spcPts val="0"/>
                        </a:spcBef>
                        <a:spcAft>
                          <a:spcPts val="0"/>
                        </a:spcAft>
                        <a:buClr>
                          <a:srgbClr val="3F3F3F"/>
                        </a:buClr>
                        <a:buSzPts val="1400"/>
                        <a:buFont typeface="Times New Roman"/>
                        <a:buNone/>
                      </a:pPr>
                      <a:r>
                        <a:rPr lang="en-US" sz="1400" u="none" strike="noStrike" cap="none" dirty="0">
                          <a:solidFill>
                            <a:srgbClr val="3F3F3F"/>
                          </a:solidFill>
                          <a:latin typeface="Times New Roman" panose="02020603050405020304" pitchFamily="18" charset="0"/>
                          <a:ea typeface="Times New Roman"/>
                          <a:cs typeface="Times New Roman" panose="02020603050405020304" pitchFamily="18" charset="0"/>
                          <a:sym typeface="Times New Roman"/>
                        </a:rPr>
                        <a:t>2. It doesn’t gives solutions to all problems that occur in face recognition technology.</a:t>
                      </a:r>
                      <a:endParaRPr sz="1400" i="1" u="none" strike="noStrike" cap="none" dirty="0">
                        <a:solidFill>
                          <a:srgbClr val="3F3F3F"/>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7000"/>
                        </a:lnSpc>
                        <a:spcBef>
                          <a:spcPts val="0"/>
                        </a:spcBef>
                        <a:spcAft>
                          <a:spcPts val="0"/>
                        </a:spcAft>
                        <a:buNone/>
                      </a:pP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59925" marR="59925" marT="0" marB="0" anchor="ctr"/>
                </a:tc>
                <a:extLst>
                  <a:ext uri="{0D108BD9-81ED-4DB2-BD59-A6C34878D82A}">
                    <a16:rowId xmlns:a16="http://schemas.microsoft.com/office/drawing/2014/main" val="10001"/>
                  </a:ext>
                </a:extLst>
              </a:tr>
              <a:tr h="2960069">
                <a:tc>
                  <a:txBody>
                    <a:bodyPr/>
                    <a:lstStyle/>
                    <a:p>
                      <a:pPr marL="0" marR="0" lvl="0" indent="0" algn="ctr" rtl="0">
                        <a:lnSpc>
                          <a:spcPct val="107000"/>
                        </a:lnSpc>
                        <a:spcBef>
                          <a:spcPts val="0"/>
                        </a:spcBef>
                        <a:spcAft>
                          <a:spcPts val="0"/>
                        </a:spcAft>
                        <a:buNone/>
                      </a:pPr>
                      <a:r>
                        <a:rPr lang="en-US" sz="1400" u="none" strike="noStrike" cap="none">
                          <a:latin typeface="Times New Roman" panose="02020603050405020304" pitchFamily="18" charset="0"/>
                          <a:ea typeface="Lustria"/>
                          <a:cs typeface="Times New Roman" panose="02020603050405020304" pitchFamily="18" charset="0"/>
                          <a:sym typeface="Lustria"/>
                        </a:rPr>
                        <a:t> 2</a:t>
                      </a:r>
                      <a:endParaRPr sz="1400" u="none" strike="noStrike" cap="none">
                        <a:latin typeface="Times New Roman" panose="02020603050405020304" pitchFamily="18" charset="0"/>
                        <a:ea typeface="Lustria"/>
                        <a:cs typeface="Times New Roman" panose="02020603050405020304" pitchFamily="18" charset="0"/>
                        <a:sym typeface="Lustria"/>
                      </a:endParaRPr>
                    </a:p>
                  </a:txBody>
                  <a:tcPr marL="59925" marR="59925" marT="0" marB="0" anchor="ctr"/>
                </a:tc>
                <a:tc>
                  <a:txBody>
                    <a:bodyPr/>
                    <a:lstStyle/>
                    <a:p>
                      <a:pPr marL="0" marR="0" lvl="0" indent="0" algn="just" rtl="0">
                        <a:lnSpc>
                          <a:spcPct val="107000"/>
                        </a:lnSpc>
                        <a:spcBef>
                          <a:spcPts val="0"/>
                        </a:spcBef>
                        <a:spcAft>
                          <a:spcPts val="0"/>
                        </a:spcAft>
                        <a:buNone/>
                      </a:pPr>
                      <a:r>
                        <a:rPr lang="en-US" sz="1400" i="0" dirty="0">
                          <a:solidFill>
                            <a:srgbClr val="333333"/>
                          </a:solidFill>
                          <a:latin typeface="Times New Roman" panose="02020603050405020304" pitchFamily="18" charset="0"/>
                          <a:ea typeface="Times New Roman"/>
                          <a:cs typeface="Times New Roman" panose="02020603050405020304" pitchFamily="18" charset="0"/>
                          <a:sym typeface="Times New Roman"/>
                        </a:rPr>
                        <a:t>Exploring Speech Enhancement with Generative Adversarial Networks for Robust Speech Recognition</a:t>
                      </a: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7000"/>
                        </a:lnSpc>
                        <a:spcBef>
                          <a:spcPts val="0"/>
                        </a:spcBef>
                        <a:spcAft>
                          <a:spcPts val="0"/>
                        </a:spcAft>
                        <a:buNone/>
                      </a:pP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7000"/>
                        </a:lnSpc>
                        <a:spcBef>
                          <a:spcPts val="0"/>
                        </a:spcBef>
                        <a:spcAft>
                          <a:spcPts val="0"/>
                        </a:spcAft>
                        <a:buNone/>
                      </a:pP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7000"/>
                        </a:lnSpc>
                        <a:spcBef>
                          <a:spcPts val="0"/>
                        </a:spcBef>
                        <a:spcAft>
                          <a:spcPts val="0"/>
                        </a:spcAft>
                        <a:buNone/>
                      </a:pPr>
                      <a:r>
                        <a:rPr lang="en-US" sz="1400" u="none" strike="noStrike" cap="none" dirty="0">
                          <a:latin typeface="Times New Roman" panose="02020603050405020304" pitchFamily="18" charset="0"/>
                          <a:ea typeface="Times New Roman"/>
                          <a:cs typeface="Times New Roman" panose="02020603050405020304" pitchFamily="18" charset="0"/>
                          <a:sym typeface="Times New Roman"/>
                        </a:rPr>
                        <a:t> </a:t>
                      </a: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59925" marR="59925" marT="0" marB="0" anchor="ctr"/>
                </a:tc>
                <a:tc>
                  <a:txBody>
                    <a:bodyPr/>
                    <a:lstStyle/>
                    <a:p>
                      <a:pPr marL="0" marR="0" lvl="0" indent="0" algn="just" rtl="0">
                        <a:lnSpc>
                          <a:spcPct val="107000"/>
                        </a:lnSpc>
                        <a:spcBef>
                          <a:spcPts val="0"/>
                        </a:spcBef>
                        <a:spcAft>
                          <a:spcPts val="0"/>
                        </a:spcAft>
                        <a:buClr>
                          <a:srgbClr val="3F3F3F"/>
                        </a:buClr>
                        <a:buSzPts val="1400"/>
                        <a:buFont typeface="Times New Roman"/>
                        <a:buNone/>
                      </a:pPr>
                      <a:r>
                        <a:rPr lang="en-US" sz="1400" dirty="0">
                          <a:solidFill>
                            <a:srgbClr val="3F3F3F"/>
                          </a:solidFill>
                          <a:latin typeface="Times New Roman" panose="02020603050405020304" pitchFamily="18" charset="0"/>
                          <a:ea typeface="Times New Roman"/>
                          <a:cs typeface="Times New Roman" panose="02020603050405020304" pitchFamily="18" charset="0"/>
                          <a:sym typeface="Times New Roman"/>
                        </a:rPr>
                        <a:t>IEEE Transactions on Neural Networks and Learning Systems</a:t>
                      </a:r>
                      <a:r>
                        <a:rPr lang="en-US" sz="1400" dirty="0">
                          <a:latin typeface="Times New Roman" panose="02020603050405020304" pitchFamily="18" charset="0"/>
                          <a:ea typeface="Times New Roman"/>
                          <a:cs typeface="Times New Roman" panose="02020603050405020304" pitchFamily="18" charset="0"/>
                          <a:sym typeface="Times New Roman"/>
                        </a:rPr>
                        <a:t>, Vol.32, IEEE, 2021</a:t>
                      </a:r>
                      <a:r>
                        <a:rPr lang="en-US" sz="1400" u="none" strike="noStrike" cap="none" dirty="0">
                          <a:latin typeface="Times New Roman" panose="02020603050405020304" pitchFamily="18" charset="0"/>
                          <a:ea typeface="Times New Roman"/>
                          <a:cs typeface="Times New Roman" panose="02020603050405020304" pitchFamily="18" charset="0"/>
                          <a:sym typeface="Times New Roman"/>
                        </a:rPr>
                        <a:t>.</a:t>
                      </a:r>
                      <a:endParaRPr dirty="0">
                        <a:latin typeface="Times New Roman" panose="02020603050405020304" pitchFamily="18" charset="0"/>
                        <a:cs typeface="Times New Roman" panose="02020603050405020304" pitchFamily="18" charset="0"/>
                      </a:endParaRPr>
                    </a:p>
                    <a:p>
                      <a:pPr marL="0" marR="0" lvl="0" indent="0" algn="just" rtl="0">
                        <a:lnSpc>
                          <a:spcPct val="107000"/>
                        </a:lnSpc>
                        <a:spcBef>
                          <a:spcPts val="0"/>
                        </a:spcBef>
                        <a:spcAft>
                          <a:spcPts val="0"/>
                        </a:spcAft>
                        <a:buNone/>
                      </a:pP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59925" marR="59925" marT="0" marB="0" anchor="ctr"/>
                </a:tc>
                <a:tc>
                  <a:txBody>
                    <a:bodyPr/>
                    <a:lstStyle/>
                    <a:p>
                      <a:pPr marL="0" marR="0" lvl="0" indent="0" algn="just" rtl="0">
                        <a:lnSpc>
                          <a:spcPct val="107000"/>
                        </a:lnSpc>
                        <a:spcBef>
                          <a:spcPts val="0"/>
                        </a:spcBef>
                        <a:spcAft>
                          <a:spcPts val="0"/>
                        </a:spcAft>
                        <a:buNone/>
                      </a:pPr>
                      <a:r>
                        <a:rPr lang="en-US" sz="1400" u="none" strike="noStrike" cap="none">
                          <a:latin typeface="Times New Roman" panose="02020603050405020304" pitchFamily="18" charset="0"/>
                          <a:ea typeface="Times New Roman"/>
                          <a:cs typeface="Times New Roman" panose="02020603050405020304" pitchFamily="18" charset="0"/>
                          <a:sym typeface="Times New Roman"/>
                        </a:rPr>
                        <a:t>BoostGAN </a:t>
                      </a:r>
                      <a:endParaRPr sz="14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59925" marR="59925" marT="0" marB="0" anchor="ctr"/>
                </a:tc>
                <a:tc>
                  <a:txBody>
                    <a:bodyPr/>
                    <a:lstStyle/>
                    <a:p>
                      <a:pPr marL="0" marR="0" lvl="0" indent="0" algn="just" rtl="0">
                        <a:lnSpc>
                          <a:spcPct val="107000"/>
                        </a:lnSpc>
                        <a:spcBef>
                          <a:spcPts val="0"/>
                        </a:spcBef>
                        <a:spcAft>
                          <a:spcPts val="0"/>
                        </a:spcAft>
                        <a:buNone/>
                      </a:pPr>
                      <a:r>
                        <a:rPr lang="en-US" sz="1400" u="none" strike="noStrike" cap="none">
                          <a:latin typeface="Times New Roman" panose="02020603050405020304" pitchFamily="18" charset="0"/>
                          <a:ea typeface="Times New Roman"/>
                          <a:cs typeface="Times New Roman" panose="02020603050405020304" pitchFamily="18" charset="0"/>
                          <a:sym typeface="Times New Roman"/>
                        </a:rPr>
                        <a:t>Multi-PIE dataset </a:t>
                      </a:r>
                      <a:endParaRPr sz="14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59925" marR="59925" marT="0" marB="0" anchor="ctr"/>
                </a:tc>
                <a:tc>
                  <a:txBody>
                    <a:bodyPr/>
                    <a:lstStyle/>
                    <a:p>
                      <a:pPr marL="0" lvl="0" indent="0" algn="just" rtl="0">
                        <a:lnSpc>
                          <a:spcPct val="110000"/>
                        </a:lnSpc>
                        <a:spcBef>
                          <a:spcPts val="1000"/>
                        </a:spcBef>
                        <a:spcAft>
                          <a:spcPts val="0"/>
                        </a:spcAft>
                        <a:buClr>
                          <a:srgbClr val="3F3F3F"/>
                        </a:buClr>
                        <a:buSzPct val="100000"/>
                        <a:buNone/>
                      </a:pPr>
                      <a:r>
                        <a:rPr lang="en-US" sz="1400" u="none" strike="noStrike" cap="none" dirty="0">
                          <a:solidFill>
                            <a:srgbClr val="3F3F3F"/>
                          </a:solidFill>
                          <a:latin typeface="Times New Roman" panose="02020603050405020304" pitchFamily="18" charset="0"/>
                          <a:ea typeface="Times New Roman"/>
                          <a:cs typeface="Times New Roman" panose="02020603050405020304" pitchFamily="18" charset="0"/>
                          <a:sym typeface="Times New Roman"/>
                        </a:rPr>
                        <a:t>1. </a:t>
                      </a:r>
                      <a:r>
                        <a:rPr lang="en-US" sz="1400" dirty="0">
                          <a:solidFill>
                            <a:srgbClr val="3F3F3F"/>
                          </a:solidFill>
                          <a:latin typeface="Times New Roman" panose="02020603050405020304" pitchFamily="18" charset="0"/>
                          <a:ea typeface="Times New Roman"/>
                          <a:cs typeface="Times New Roman" panose="02020603050405020304" pitchFamily="18" charset="0"/>
                          <a:sym typeface="Times New Roman"/>
                        </a:rPr>
                        <a:t>GAN-based speech enhancement contributes to more accurate and robust speech recognition, particularly in noisy environments.</a:t>
                      </a:r>
                    </a:p>
                    <a:p>
                      <a:pPr marL="0" marR="0" lvl="0" indent="0" algn="just" rtl="0">
                        <a:lnSpc>
                          <a:spcPct val="107000"/>
                        </a:lnSpc>
                        <a:spcBef>
                          <a:spcPts val="0"/>
                        </a:spcBef>
                        <a:spcAft>
                          <a:spcPts val="0"/>
                        </a:spcAft>
                        <a:buNone/>
                      </a:pP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59925" marR="59925" marT="0" marB="0" anchor="ctr"/>
                </a:tc>
                <a:tc>
                  <a:txBody>
                    <a:bodyPr/>
                    <a:lstStyle/>
                    <a:p>
                      <a:pPr marL="0" lvl="0" indent="0" algn="just" rtl="0">
                        <a:lnSpc>
                          <a:spcPct val="100000"/>
                        </a:lnSpc>
                        <a:spcBef>
                          <a:spcPts val="1000"/>
                        </a:spcBef>
                        <a:spcAft>
                          <a:spcPts val="0"/>
                        </a:spcAft>
                        <a:buClr>
                          <a:srgbClr val="3F3F3F"/>
                        </a:buClr>
                        <a:buSzPct val="100000"/>
                        <a:buFont typeface="+mj-lt"/>
                        <a:buNone/>
                      </a:pPr>
                      <a:r>
                        <a:rPr lang="en-US" sz="1400" b="0" i="0" u="none" strike="noStrike" cap="none" dirty="0">
                          <a:solidFill>
                            <a:srgbClr val="3F3F3F"/>
                          </a:solidFill>
                          <a:latin typeface="Times New Roman" panose="02020603050405020304" pitchFamily="18" charset="0"/>
                          <a:ea typeface="Times New Roman"/>
                          <a:cs typeface="Times New Roman" panose="02020603050405020304" pitchFamily="18" charset="0"/>
                          <a:sym typeface="Times New Roman"/>
                        </a:rPr>
                        <a:t>1. </a:t>
                      </a:r>
                      <a:r>
                        <a:rPr lang="en-US" sz="1400" b="0" i="0" dirty="0">
                          <a:solidFill>
                            <a:srgbClr val="3F3F3F"/>
                          </a:solidFill>
                          <a:latin typeface="Times New Roman" panose="02020603050405020304" pitchFamily="18" charset="0"/>
                          <a:ea typeface="Times New Roman"/>
                          <a:cs typeface="Times New Roman" panose="02020603050405020304" pitchFamily="18" charset="0"/>
                          <a:sym typeface="Times New Roman"/>
                        </a:rPr>
                        <a:t>There is a risk of overfitting to specific noise conditions during training, potentially limiting the generalization of the model to unforeseen noise patterns. Regularization techniques may be needed to address this concern.</a:t>
                      </a:r>
                      <a:endParaRPr lang="en-US" sz="1400" b="1" dirty="0">
                        <a:solidFill>
                          <a:srgbClr val="C0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7000"/>
                        </a:lnSpc>
                        <a:spcBef>
                          <a:spcPts val="0"/>
                        </a:spcBef>
                        <a:spcAft>
                          <a:spcPts val="0"/>
                        </a:spcAft>
                        <a:buNone/>
                      </a:pP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59925" marR="59925" marT="0" marB="0"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9"/>
          <p:cNvSpPr txBox="1">
            <a:spLocks noGrp="1"/>
          </p:cNvSpPr>
          <p:nvPr>
            <p:ph type="title"/>
          </p:nvPr>
        </p:nvSpPr>
        <p:spPr>
          <a:xfrm>
            <a:off x="202676" y="-42585"/>
            <a:ext cx="8738648" cy="7472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833C0B"/>
              </a:buClr>
              <a:buSzPts val="3000"/>
              <a:buFont typeface="Lustria"/>
              <a:buNone/>
            </a:pPr>
            <a:r>
              <a:rPr lang="en-US" sz="3000" b="1" dirty="0">
                <a:solidFill>
                  <a:srgbClr val="833C0B"/>
                </a:solidFill>
                <a:latin typeface="Times New Roman" panose="02020603050405020304" pitchFamily="18" charset="0"/>
                <a:ea typeface="Lustria"/>
                <a:cs typeface="Times New Roman" panose="02020603050405020304" pitchFamily="18" charset="0"/>
                <a:sym typeface="Lustria"/>
              </a:rPr>
              <a:t>7. Study on Existing Technologies</a:t>
            </a:r>
            <a:endParaRPr dirty="0">
              <a:latin typeface="Times New Roman" panose="02020603050405020304" pitchFamily="18" charset="0"/>
              <a:cs typeface="Times New Roman" panose="02020603050405020304" pitchFamily="18" charset="0"/>
            </a:endParaRPr>
          </a:p>
        </p:txBody>
      </p:sp>
      <p:sp>
        <p:nvSpPr>
          <p:cNvPr id="209" name="Google Shape;209;p29"/>
          <p:cNvSpPr txBox="1">
            <a:spLocks noGrp="1"/>
          </p:cNvSpPr>
          <p:nvPr>
            <p:ph type="body" idx="1"/>
          </p:nvPr>
        </p:nvSpPr>
        <p:spPr>
          <a:xfrm>
            <a:off x="202675" y="584462"/>
            <a:ext cx="8649093" cy="6137014"/>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2000"/>
              <a:buNone/>
            </a:pPr>
            <a:endParaRPr sz="2000" b="1" i="1">
              <a:solidFill>
                <a:srgbClr val="C00000"/>
              </a:solidFill>
              <a:latin typeface="Lustria"/>
              <a:ea typeface="Lustria"/>
              <a:cs typeface="Lustria"/>
              <a:sym typeface="Lustria"/>
            </a:endParaRPr>
          </a:p>
          <a:p>
            <a:pPr marL="0" lvl="0" indent="0" algn="l" rtl="0">
              <a:lnSpc>
                <a:spcPct val="100000"/>
              </a:lnSpc>
              <a:spcBef>
                <a:spcPts val="1000"/>
              </a:spcBef>
              <a:spcAft>
                <a:spcPts val="0"/>
              </a:spcAft>
              <a:buClr>
                <a:schemeClr val="dk1"/>
              </a:buClr>
              <a:buSzPts val="2000"/>
              <a:buNone/>
            </a:pPr>
            <a:endParaRPr sz="2000" b="1">
              <a:latin typeface="Lustria"/>
              <a:ea typeface="Lustria"/>
              <a:cs typeface="Lustria"/>
              <a:sym typeface="Lustria"/>
            </a:endParaRPr>
          </a:p>
          <a:p>
            <a:pPr marL="457200" lvl="0" indent="-304800" algn="l" rtl="0">
              <a:lnSpc>
                <a:spcPct val="100000"/>
              </a:lnSpc>
              <a:spcBef>
                <a:spcPts val="1000"/>
              </a:spcBef>
              <a:spcAft>
                <a:spcPts val="0"/>
              </a:spcAft>
              <a:buClr>
                <a:schemeClr val="dk1"/>
              </a:buClr>
              <a:buSzPts val="2400"/>
              <a:buNone/>
            </a:pPr>
            <a:endParaRPr sz="2400" b="1">
              <a:solidFill>
                <a:srgbClr val="C00000"/>
              </a:solidFill>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a:latin typeface="Lustria"/>
              <a:ea typeface="Lustria"/>
              <a:cs typeface="Lustria"/>
              <a:sym typeface="Lustria"/>
            </a:endParaRPr>
          </a:p>
          <a:p>
            <a:pPr marL="0" lvl="0" indent="0" algn="l" rtl="0">
              <a:lnSpc>
                <a:spcPct val="100000"/>
              </a:lnSpc>
              <a:spcBef>
                <a:spcPts val="1000"/>
              </a:spcBef>
              <a:spcAft>
                <a:spcPts val="0"/>
              </a:spcAft>
              <a:buClr>
                <a:schemeClr val="dk1"/>
              </a:buClr>
              <a:buSzPts val="2000"/>
              <a:buNone/>
            </a:pPr>
            <a:endParaRPr sz="200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a:latin typeface="Lustria"/>
              <a:ea typeface="Lustria"/>
              <a:cs typeface="Lustria"/>
              <a:sym typeface="Lustria"/>
            </a:endParaRPr>
          </a:p>
          <a:p>
            <a:pPr marL="0" lvl="0" indent="0" algn="l" rtl="0">
              <a:lnSpc>
                <a:spcPct val="100000"/>
              </a:lnSpc>
              <a:spcBef>
                <a:spcPts val="1000"/>
              </a:spcBef>
              <a:spcAft>
                <a:spcPts val="0"/>
              </a:spcAft>
              <a:buClr>
                <a:schemeClr val="dk1"/>
              </a:buClr>
              <a:buSzPts val="2000"/>
              <a:buNone/>
            </a:pPr>
            <a:endParaRPr sz="2000" b="1" i="1">
              <a:solidFill>
                <a:srgbClr val="C00000"/>
              </a:solidFill>
              <a:latin typeface="Lustria"/>
              <a:ea typeface="Lustria"/>
              <a:cs typeface="Lustria"/>
              <a:sym typeface="Lustria"/>
            </a:endParaRPr>
          </a:p>
        </p:txBody>
      </p:sp>
      <p:sp>
        <p:nvSpPr>
          <p:cNvPr id="210" name="Google Shape;210;p2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solidFill>
                  <a:schemeClr val="dk1"/>
                </a:solidFill>
                <a:latin typeface="Lustria"/>
                <a:ea typeface="Lustria"/>
                <a:cs typeface="Lustria"/>
                <a:sym typeface="Lustria"/>
              </a:rPr>
              <a:t>22</a:t>
            </a:fld>
            <a:endParaRPr sz="1400" b="1">
              <a:solidFill>
                <a:schemeClr val="dk1"/>
              </a:solidFill>
              <a:latin typeface="Lustria"/>
              <a:ea typeface="Lustria"/>
              <a:cs typeface="Lustria"/>
              <a:sym typeface="Lustria"/>
            </a:endParaRPr>
          </a:p>
        </p:txBody>
      </p:sp>
      <p:graphicFrame>
        <p:nvGraphicFramePr>
          <p:cNvPr id="211" name="Google Shape;211;p29"/>
          <p:cNvGraphicFramePr/>
          <p:nvPr>
            <p:extLst>
              <p:ext uri="{D42A27DB-BD31-4B8C-83A1-F6EECF244321}">
                <p14:modId xmlns:p14="http://schemas.microsoft.com/office/powerpoint/2010/main" val="1816475372"/>
              </p:ext>
            </p:extLst>
          </p:nvPr>
        </p:nvGraphicFramePr>
        <p:xfrm>
          <a:off x="202675" y="704653"/>
          <a:ext cx="8649094" cy="5568886"/>
        </p:xfrm>
        <a:graphic>
          <a:graphicData uri="http://schemas.openxmlformats.org/drawingml/2006/table">
            <a:tbl>
              <a:tblPr firstRow="1" firstCol="1" bandRow="1">
                <a:noFill/>
                <a:tableStyleId>{F48BD022-ADC8-42E0-A77F-0C2282A8708B}</a:tableStyleId>
              </a:tblPr>
              <a:tblGrid>
                <a:gridCol w="651327">
                  <a:extLst>
                    <a:ext uri="{9D8B030D-6E8A-4147-A177-3AD203B41FA5}">
                      <a16:colId xmlns:a16="http://schemas.microsoft.com/office/drawing/2014/main" val="20000"/>
                    </a:ext>
                  </a:extLst>
                </a:gridCol>
                <a:gridCol w="1123491">
                  <a:extLst>
                    <a:ext uri="{9D8B030D-6E8A-4147-A177-3AD203B41FA5}">
                      <a16:colId xmlns:a16="http://schemas.microsoft.com/office/drawing/2014/main" val="20001"/>
                    </a:ext>
                  </a:extLst>
                </a:gridCol>
                <a:gridCol w="1070435">
                  <a:extLst>
                    <a:ext uri="{9D8B030D-6E8A-4147-A177-3AD203B41FA5}">
                      <a16:colId xmlns:a16="http://schemas.microsoft.com/office/drawing/2014/main" val="20002"/>
                    </a:ext>
                  </a:extLst>
                </a:gridCol>
                <a:gridCol w="1229315">
                  <a:extLst>
                    <a:ext uri="{9D8B030D-6E8A-4147-A177-3AD203B41FA5}">
                      <a16:colId xmlns:a16="http://schemas.microsoft.com/office/drawing/2014/main" val="20003"/>
                    </a:ext>
                  </a:extLst>
                </a:gridCol>
                <a:gridCol w="1059121">
                  <a:extLst>
                    <a:ext uri="{9D8B030D-6E8A-4147-A177-3AD203B41FA5}">
                      <a16:colId xmlns:a16="http://schemas.microsoft.com/office/drawing/2014/main" val="20004"/>
                    </a:ext>
                  </a:extLst>
                </a:gridCol>
                <a:gridCol w="1861146">
                  <a:extLst>
                    <a:ext uri="{9D8B030D-6E8A-4147-A177-3AD203B41FA5}">
                      <a16:colId xmlns:a16="http://schemas.microsoft.com/office/drawing/2014/main" val="20005"/>
                    </a:ext>
                  </a:extLst>
                </a:gridCol>
                <a:gridCol w="1654259">
                  <a:extLst>
                    <a:ext uri="{9D8B030D-6E8A-4147-A177-3AD203B41FA5}">
                      <a16:colId xmlns:a16="http://schemas.microsoft.com/office/drawing/2014/main" val="20006"/>
                    </a:ext>
                  </a:extLst>
                </a:gridCol>
              </a:tblGrid>
              <a:tr h="457836">
                <a:tc>
                  <a:txBody>
                    <a:bodyPr/>
                    <a:lstStyle/>
                    <a:p>
                      <a:pPr marL="0" marR="0" lvl="0" indent="0" algn="ctr" rtl="0">
                        <a:lnSpc>
                          <a:spcPct val="107000"/>
                        </a:lnSpc>
                        <a:spcBef>
                          <a:spcPts val="0"/>
                        </a:spcBef>
                        <a:spcAft>
                          <a:spcPts val="0"/>
                        </a:spcAft>
                        <a:buNone/>
                      </a:pPr>
                      <a:r>
                        <a:rPr lang="en-US" sz="1400" b="1" u="none" strike="noStrike" cap="none">
                          <a:latin typeface="Times New Roman" panose="02020603050405020304" pitchFamily="18" charset="0"/>
                          <a:ea typeface="Lustria"/>
                          <a:cs typeface="Times New Roman" panose="02020603050405020304" pitchFamily="18" charset="0"/>
                          <a:sym typeface="Lustria"/>
                        </a:rPr>
                        <a:t>S. No.</a:t>
                      </a:r>
                      <a:endParaRPr sz="1400" b="1" u="none" strike="noStrike" cap="none">
                        <a:latin typeface="Times New Roman" panose="02020603050405020304" pitchFamily="18" charset="0"/>
                        <a:ea typeface="Lustria"/>
                        <a:cs typeface="Times New Roman" panose="02020603050405020304" pitchFamily="18" charset="0"/>
                        <a:sym typeface="Lustria"/>
                      </a:endParaRPr>
                    </a:p>
                  </a:txBody>
                  <a:tcPr marL="59925" marR="59925" marT="0" marB="0" anchor="ctr">
                    <a:solidFill>
                      <a:srgbClr val="D8E2F3"/>
                    </a:solidFill>
                  </a:tcPr>
                </a:tc>
                <a:tc>
                  <a:txBody>
                    <a:bodyPr/>
                    <a:lstStyle/>
                    <a:p>
                      <a:pPr marL="0" marR="0" lvl="0" indent="0" algn="ctr" rtl="0">
                        <a:lnSpc>
                          <a:spcPct val="107000"/>
                        </a:lnSpc>
                        <a:spcBef>
                          <a:spcPts val="0"/>
                        </a:spcBef>
                        <a:spcAft>
                          <a:spcPts val="0"/>
                        </a:spcAft>
                        <a:buNone/>
                      </a:pPr>
                      <a:r>
                        <a:rPr lang="en-US" sz="1400" b="1" u="none" strike="noStrike" cap="none" dirty="0">
                          <a:latin typeface="Times New Roman" panose="02020603050405020304" pitchFamily="18" charset="0"/>
                          <a:ea typeface="Lustria"/>
                          <a:cs typeface="Times New Roman" panose="02020603050405020304" pitchFamily="18" charset="0"/>
                          <a:sym typeface="Lustria"/>
                        </a:rPr>
                        <a:t>Article Title </a:t>
                      </a:r>
                      <a:endParaRPr sz="1400" b="1" u="none" strike="noStrike" cap="none" dirty="0">
                        <a:latin typeface="Times New Roman" panose="02020603050405020304" pitchFamily="18" charset="0"/>
                        <a:ea typeface="Lustria"/>
                        <a:cs typeface="Times New Roman" panose="02020603050405020304" pitchFamily="18" charset="0"/>
                        <a:sym typeface="Lustria"/>
                      </a:endParaRPr>
                    </a:p>
                  </a:txBody>
                  <a:tcPr marL="59925" marR="59925" marT="0" marB="0" anchor="ctr">
                    <a:solidFill>
                      <a:srgbClr val="D8E2F3"/>
                    </a:solidFill>
                  </a:tcPr>
                </a:tc>
                <a:tc>
                  <a:txBody>
                    <a:bodyPr/>
                    <a:lstStyle/>
                    <a:p>
                      <a:pPr marL="0" marR="0" lvl="0" indent="0" algn="ctr" rtl="0">
                        <a:lnSpc>
                          <a:spcPct val="107000"/>
                        </a:lnSpc>
                        <a:spcBef>
                          <a:spcPts val="0"/>
                        </a:spcBef>
                        <a:spcAft>
                          <a:spcPts val="0"/>
                        </a:spcAft>
                        <a:buNone/>
                      </a:pPr>
                      <a:r>
                        <a:rPr lang="en-US" sz="1400" b="1" u="none" strike="noStrike" cap="none">
                          <a:latin typeface="Times New Roman" panose="02020603050405020304" pitchFamily="18" charset="0"/>
                          <a:ea typeface="Lustria"/>
                          <a:cs typeface="Times New Roman" panose="02020603050405020304" pitchFamily="18" charset="0"/>
                          <a:sym typeface="Lustria"/>
                        </a:rPr>
                        <a:t>Journal Details</a:t>
                      </a:r>
                      <a:endParaRPr sz="1400" b="1" u="none" strike="noStrike" cap="none">
                        <a:latin typeface="Times New Roman" panose="02020603050405020304" pitchFamily="18" charset="0"/>
                        <a:ea typeface="Lustria"/>
                        <a:cs typeface="Times New Roman" panose="02020603050405020304" pitchFamily="18" charset="0"/>
                        <a:sym typeface="Lustria"/>
                      </a:endParaRPr>
                    </a:p>
                  </a:txBody>
                  <a:tcPr marL="59925" marR="59925" marT="0" marB="0" anchor="ctr">
                    <a:solidFill>
                      <a:srgbClr val="D8E2F3"/>
                    </a:solidFill>
                  </a:tcPr>
                </a:tc>
                <a:tc>
                  <a:txBody>
                    <a:bodyPr/>
                    <a:lstStyle/>
                    <a:p>
                      <a:pPr marL="0" marR="0" lvl="0" indent="0" algn="ctr" rtl="0">
                        <a:lnSpc>
                          <a:spcPct val="107000"/>
                        </a:lnSpc>
                        <a:spcBef>
                          <a:spcPts val="0"/>
                        </a:spcBef>
                        <a:spcAft>
                          <a:spcPts val="0"/>
                        </a:spcAft>
                        <a:buNone/>
                      </a:pPr>
                      <a:r>
                        <a:rPr lang="en-US" sz="1400" b="1" u="none" strike="noStrike" cap="none">
                          <a:latin typeface="Times New Roman" panose="02020603050405020304" pitchFamily="18" charset="0"/>
                          <a:ea typeface="Lustria"/>
                          <a:cs typeface="Times New Roman" panose="02020603050405020304" pitchFamily="18" charset="0"/>
                          <a:sym typeface="Lustria"/>
                        </a:rPr>
                        <a:t>Algorithms/ Models</a:t>
                      </a:r>
                      <a:endParaRPr sz="1400" b="1" u="none" strike="noStrike" cap="none">
                        <a:latin typeface="Times New Roman" panose="02020603050405020304" pitchFamily="18" charset="0"/>
                        <a:ea typeface="Lustria"/>
                        <a:cs typeface="Times New Roman" panose="02020603050405020304" pitchFamily="18" charset="0"/>
                        <a:sym typeface="Lustria"/>
                      </a:endParaRPr>
                    </a:p>
                  </a:txBody>
                  <a:tcPr marL="59925" marR="59925" marT="0" marB="0" anchor="ctr">
                    <a:solidFill>
                      <a:srgbClr val="D8E2F3"/>
                    </a:solidFill>
                  </a:tcPr>
                </a:tc>
                <a:tc>
                  <a:txBody>
                    <a:bodyPr/>
                    <a:lstStyle/>
                    <a:p>
                      <a:pPr marL="0" marR="0" lvl="0" indent="0" algn="ctr" rtl="0">
                        <a:lnSpc>
                          <a:spcPct val="107000"/>
                        </a:lnSpc>
                        <a:spcBef>
                          <a:spcPts val="0"/>
                        </a:spcBef>
                        <a:spcAft>
                          <a:spcPts val="0"/>
                        </a:spcAft>
                        <a:buNone/>
                      </a:pPr>
                      <a:r>
                        <a:rPr lang="en-US" sz="1400" b="1" u="none" strike="noStrike" cap="none">
                          <a:latin typeface="Times New Roman" panose="02020603050405020304" pitchFamily="18" charset="0"/>
                          <a:ea typeface="Lustria"/>
                          <a:cs typeface="Times New Roman" panose="02020603050405020304" pitchFamily="18" charset="0"/>
                          <a:sym typeface="Lustria"/>
                        </a:rPr>
                        <a:t>Dataset</a:t>
                      </a:r>
                      <a:endParaRPr sz="1400" b="1" u="none" strike="noStrike" cap="none">
                        <a:latin typeface="Times New Roman" panose="02020603050405020304" pitchFamily="18" charset="0"/>
                        <a:ea typeface="Lustria"/>
                        <a:cs typeface="Times New Roman" panose="02020603050405020304" pitchFamily="18" charset="0"/>
                        <a:sym typeface="Lustria"/>
                      </a:endParaRPr>
                    </a:p>
                  </a:txBody>
                  <a:tcPr marL="59925" marR="59925" marT="0" marB="0" anchor="ctr">
                    <a:solidFill>
                      <a:srgbClr val="D8E2F3"/>
                    </a:solidFill>
                  </a:tcPr>
                </a:tc>
                <a:tc>
                  <a:txBody>
                    <a:bodyPr/>
                    <a:lstStyle/>
                    <a:p>
                      <a:pPr marL="0" marR="0" lvl="0" indent="0" algn="ctr" rtl="0">
                        <a:lnSpc>
                          <a:spcPct val="107000"/>
                        </a:lnSpc>
                        <a:spcBef>
                          <a:spcPts val="0"/>
                        </a:spcBef>
                        <a:spcAft>
                          <a:spcPts val="0"/>
                        </a:spcAft>
                        <a:buNone/>
                      </a:pPr>
                      <a:r>
                        <a:rPr lang="en-US" sz="1400" b="1" u="none" strike="noStrike" cap="none">
                          <a:latin typeface="Times New Roman" panose="02020603050405020304" pitchFamily="18" charset="0"/>
                          <a:ea typeface="Lustria"/>
                          <a:cs typeface="Times New Roman" panose="02020603050405020304" pitchFamily="18" charset="0"/>
                          <a:sym typeface="Lustria"/>
                        </a:rPr>
                        <a:t>Advantages</a:t>
                      </a:r>
                      <a:endParaRPr sz="1400" b="1" u="none" strike="noStrike" cap="none">
                        <a:latin typeface="Times New Roman" panose="02020603050405020304" pitchFamily="18" charset="0"/>
                        <a:ea typeface="Lustria"/>
                        <a:cs typeface="Times New Roman" panose="02020603050405020304" pitchFamily="18" charset="0"/>
                        <a:sym typeface="Lustria"/>
                      </a:endParaRPr>
                    </a:p>
                  </a:txBody>
                  <a:tcPr marL="59925" marR="59925" marT="0" marB="0" anchor="ctr">
                    <a:solidFill>
                      <a:srgbClr val="D8E2F3"/>
                    </a:solidFill>
                  </a:tcPr>
                </a:tc>
                <a:tc>
                  <a:txBody>
                    <a:bodyPr/>
                    <a:lstStyle/>
                    <a:p>
                      <a:pPr marL="0" marR="0" lvl="0" indent="0" algn="ctr" rtl="0">
                        <a:lnSpc>
                          <a:spcPct val="107000"/>
                        </a:lnSpc>
                        <a:spcBef>
                          <a:spcPts val="0"/>
                        </a:spcBef>
                        <a:spcAft>
                          <a:spcPts val="0"/>
                        </a:spcAft>
                        <a:buNone/>
                      </a:pPr>
                      <a:r>
                        <a:rPr lang="en-US" sz="1400" b="1" u="none" strike="noStrike" cap="none">
                          <a:latin typeface="Times New Roman" panose="02020603050405020304" pitchFamily="18" charset="0"/>
                          <a:ea typeface="Lustria"/>
                          <a:cs typeface="Times New Roman" panose="02020603050405020304" pitchFamily="18" charset="0"/>
                          <a:sym typeface="Lustria"/>
                        </a:rPr>
                        <a:t>Disadvantages</a:t>
                      </a:r>
                      <a:endParaRPr sz="1400" b="1" u="none" strike="noStrike" cap="none">
                        <a:latin typeface="Times New Roman" panose="02020603050405020304" pitchFamily="18" charset="0"/>
                        <a:ea typeface="Lustria"/>
                        <a:cs typeface="Times New Roman" panose="02020603050405020304" pitchFamily="18" charset="0"/>
                        <a:sym typeface="Lustria"/>
                      </a:endParaRPr>
                    </a:p>
                  </a:txBody>
                  <a:tcPr marL="59925" marR="59925" marT="0" marB="0" anchor="ctr">
                    <a:solidFill>
                      <a:srgbClr val="D8E2F3"/>
                    </a:solidFill>
                  </a:tcPr>
                </a:tc>
                <a:extLst>
                  <a:ext uri="{0D108BD9-81ED-4DB2-BD59-A6C34878D82A}">
                    <a16:rowId xmlns:a16="http://schemas.microsoft.com/office/drawing/2014/main" val="10000"/>
                  </a:ext>
                </a:extLst>
              </a:tr>
              <a:tr h="2523107">
                <a:tc>
                  <a:txBody>
                    <a:bodyPr/>
                    <a:lstStyle/>
                    <a:p>
                      <a:pPr marL="0" marR="0" lvl="0" indent="0" algn="ctr" rtl="0">
                        <a:lnSpc>
                          <a:spcPct val="107000"/>
                        </a:lnSpc>
                        <a:spcBef>
                          <a:spcPts val="0"/>
                        </a:spcBef>
                        <a:spcAft>
                          <a:spcPts val="0"/>
                        </a:spcAft>
                        <a:buNone/>
                      </a:pPr>
                      <a:r>
                        <a:rPr lang="en-US" sz="1400" u="none" strike="noStrike" cap="none">
                          <a:latin typeface="Times New Roman" panose="02020603050405020304" pitchFamily="18" charset="0"/>
                          <a:ea typeface="Lustria"/>
                          <a:cs typeface="Times New Roman" panose="02020603050405020304" pitchFamily="18" charset="0"/>
                          <a:sym typeface="Lustria"/>
                        </a:rPr>
                        <a:t> 3</a:t>
                      </a:r>
                      <a:endParaRPr sz="1400" u="none" strike="noStrike" cap="none">
                        <a:latin typeface="Times New Roman" panose="02020603050405020304" pitchFamily="18" charset="0"/>
                        <a:ea typeface="Lustria"/>
                        <a:cs typeface="Times New Roman" panose="02020603050405020304" pitchFamily="18" charset="0"/>
                        <a:sym typeface="Lustria"/>
                      </a:endParaRPr>
                    </a:p>
                  </a:txBody>
                  <a:tcPr marL="59925" marR="59925" marT="0" marB="0" anchor="ctr"/>
                </a:tc>
                <a:tc>
                  <a:txBody>
                    <a:bodyPr/>
                    <a:lstStyle/>
                    <a:p>
                      <a:pPr marL="0" marR="0" lvl="0" indent="0" algn="ctr" rtl="0">
                        <a:lnSpc>
                          <a:spcPct val="107000"/>
                        </a:lnSpc>
                        <a:spcBef>
                          <a:spcPts val="0"/>
                        </a:spcBef>
                        <a:spcAft>
                          <a:spcPts val="0"/>
                        </a:spcAft>
                        <a:buNone/>
                      </a:pPr>
                      <a:endParaRPr sz="1400" i="0" u="none" strike="noStrike" cap="none" dirty="0">
                        <a:solidFill>
                          <a:srgbClr val="333333"/>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7000"/>
                        </a:lnSpc>
                        <a:spcBef>
                          <a:spcPts val="0"/>
                        </a:spcBef>
                        <a:spcAft>
                          <a:spcPts val="0"/>
                        </a:spcAft>
                        <a:buNone/>
                      </a:pPr>
                      <a:r>
                        <a:rPr lang="en-US" sz="1400" i="0" dirty="0">
                          <a:solidFill>
                            <a:srgbClr val="3F3F3F"/>
                          </a:solidFill>
                          <a:latin typeface="Times New Roman" panose="02020603050405020304" pitchFamily="18" charset="0"/>
                          <a:ea typeface="Times New Roman"/>
                          <a:cs typeface="Times New Roman" panose="02020603050405020304" pitchFamily="18" charset="0"/>
                          <a:sym typeface="Times New Roman"/>
                        </a:rPr>
                        <a:t>Improved Speech Enhancement with the Wave-U-Net </a:t>
                      </a: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59925" marR="59925" marT="0" marB="0" anchor="ctr"/>
                </a:tc>
                <a:tc>
                  <a:txBody>
                    <a:bodyPr/>
                    <a:lstStyle/>
                    <a:p>
                      <a:pPr marL="0" marR="0" lvl="0" indent="0" algn="l" rtl="0">
                        <a:lnSpc>
                          <a:spcPct val="110000"/>
                        </a:lnSpc>
                        <a:spcBef>
                          <a:spcPts val="0"/>
                        </a:spcBef>
                        <a:spcAft>
                          <a:spcPts val="0"/>
                        </a:spcAft>
                        <a:buClr>
                          <a:srgbClr val="3F3F3F"/>
                        </a:buClr>
                        <a:buSzPts val="1400"/>
                        <a:buFont typeface="Times New Roman"/>
                        <a:buNone/>
                      </a:pPr>
                      <a:r>
                        <a:rPr lang="en-US" sz="1400" u="none" strike="noStrike" cap="none">
                          <a:solidFill>
                            <a:srgbClr val="3F3F3F"/>
                          </a:solidFill>
                          <a:latin typeface="Times New Roman" panose="02020603050405020304" pitchFamily="18" charset="0"/>
                          <a:ea typeface="Times New Roman"/>
                          <a:cs typeface="Times New Roman" panose="02020603050405020304" pitchFamily="18" charset="0"/>
                          <a:sym typeface="Times New Roman"/>
                        </a:rPr>
                        <a:t>MDPI Electronics</a:t>
                      </a:r>
                      <a:r>
                        <a:rPr lang="en-US" sz="1400" u="none" strike="noStrike" cap="none">
                          <a:latin typeface="Times New Roman" panose="02020603050405020304" pitchFamily="18" charset="0"/>
                          <a:ea typeface="Times New Roman"/>
                          <a:cs typeface="Times New Roman" panose="02020603050405020304" pitchFamily="18" charset="0"/>
                          <a:sym typeface="Times New Roman"/>
                        </a:rPr>
                        <a:t>, Vol.10, 2021.</a:t>
                      </a:r>
                      <a:endParaRPr>
                        <a:latin typeface="Times New Roman" panose="02020603050405020304" pitchFamily="18" charset="0"/>
                        <a:cs typeface="Times New Roman" panose="02020603050405020304" pitchFamily="18" charset="0"/>
                      </a:endParaRPr>
                    </a:p>
                  </a:txBody>
                  <a:tcPr marL="59925" marR="59925" marT="0" marB="0" anchor="ctr"/>
                </a:tc>
                <a:tc>
                  <a:txBody>
                    <a:bodyPr/>
                    <a:lstStyle/>
                    <a:p>
                      <a:pPr marL="0" marR="0" lvl="0" indent="0" algn="ctr" rtl="0">
                        <a:lnSpc>
                          <a:spcPct val="107000"/>
                        </a:lnSpc>
                        <a:spcBef>
                          <a:spcPts val="0"/>
                        </a:spcBef>
                        <a:spcAft>
                          <a:spcPts val="0"/>
                        </a:spcAft>
                        <a:buNone/>
                      </a:pPr>
                      <a:r>
                        <a:rPr lang="en-US" sz="1400" u="none" strike="noStrike" cap="none" dirty="0">
                          <a:solidFill>
                            <a:srgbClr val="3F3F3F"/>
                          </a:solidFill>
                          <a:latin typeface="Times New Roman" panose="02020603050405020304" pitchFamily="18" charset="0"/>
                          <a:ea typeface="Times New Roman"/>
                          <a:cs typeface="Times New Roman" panose="02020603050405020304" pitchFamily="18" charset="0"/>
                          <a:sym typeface="Times New Roman"/>
                        </a:rPr>
                        <a:t>U-net</a:t>
                      </a: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59925" marR="59925" marT="0" marB="0" anchor="ctr"/>
                </a:tc>
                <a:tc>
                  <a:txBody>
                    <a:bodyPr/>
                    <a:lstStyle/>
                    <a:p>
                      <a:pPr marL="0" marR="0" lvl="0" indent="0" algn="ctr" rtl="0">
                        <a:lnSpc>
                          <a:spcPct val="107000"/>
                        </a:lnSpc>
                        <a:spcBef>
                          <a:spcPts val="0"/>
                        </a:spcBef>
                        <a:spcAft>
                          <a:spcPts val="0"/>
                        </a:spcAft>
                        <a:buNone/>
                      </a:pPr>
                      <a:r>
                        <a:rPr lang="en-US" sz="1400" u="none" strike="noStrike" cap="none">
                          <a:latin typeface="Times New Roman" panose="02020603050405020304" pitchFamily="18" charset="0"/>
                          <a:ea typeface="Times New Roman"/>
                          <a:cs typeface="Times New Roman" panose="02020603050405020304" pitchFamily="18" charset="0"/>
                          <a:sym typeface="Times New Roman"/>
                        </a:rPr>
                        <a:t>FDDB dataset</a:t>
                      </a:r>
                      <a:endParaRPr>
                        <a:latin typeface="Times New Roman" panose="02020603050405020304" pitchFamily="18" charset="0"/>
                        <a:cs typeface="Times New Roman" panose="02020603050405020304" pitchFamily="18" charset="0"/>
                      </a:endParaRPr>
                    </a:p>
                  </a:txBody>
                  <a:tcPr marL="59925" marR="59925" marT="0" marB="0" anchor="ctr"/>
                </a:tc>
                <a:tc>
                  <a:txBody>
                    <a:bodyPr/>
                    <a:lstStyle/>
                    <a:p>
                      <a:pPr marL="0" marR="0" lvl="0" indent="0" algn="l" rtl="0">
                        <a:lnSpc>
                          <a:spcPct val="110000"/>
                        </a:lnSpc>
                        <a:spcBef>
                          <a:spcPts val="0"/>
                        </a:spcBef>
                        <a:spcAft>
                          <a:spcPts val="0"/>
                        </a:spcAft>
                        <a:buClr>
                          <a:srgbClr val="3F3F3F"/>
                        </a:buClr>
                        <a:buSzPts val="1400"/>
                        <a:buFont typeface="Times New Roman"/>
                        <a:buNone/>
                      </a:pPr>
                      <a:r>
                        <a:rPr lang="en-US" sz="1400" dirty="0">
                          <a:solidFill>
                            <a:srgbClr val="3F3F3F"/>
                          </a:solidFill>
                          <a:latin typeface="Times New Roman" panose="02020603050405020304" pitchFamily="18" charset="0"/>
                          <a:ea typeface="Times New Roman"/>
                          <a:cs typeface="Times New Roman" panose="02020603050405020304" pitchFamily="18" charset="0"/>
                          <a:sym typeface="Times New Roman"/>
                        </a:rPr>
                        <a:t>Wave-U-Net excels in capturing intricate details, contributing to high-fidelity restoration of speech signals and maintaining natural sound characteristics</a:t>
                      </a:r>
                      <a:endParaRPr dirty="0">
                        <a:latin typeface="Times New Roman" panose="02020603050405020304" pitchFamily="18" charset="0"/>
                        <a:cs typeface="Times New Roman" panose="02020603050405020304" pitchFamily="18" charset="0"/>
                      </a:endParaRPr>
                    </a:p>
                  </a:txBody>
                  <a:tcPr marL="59925" marR="59925" marT="0" marB="0" anchor="ctr"/>
                </a:tc>
                <a:tc>
                  <a:txBody>
                    <a:bodyPr/>
                    <a:lstStyle/>
                    <a:p>
                      <a:pPr marL="0" marR="0" lvl="0" indent="0" algn="ctr" defTabSz="914400" rtl="0" eaLnBrk="1" fontAlgn="auto" latinLnBrk="0" hangingPunct="1">
                        <a:lnSpc>
                          <a:spcPct val="100000"/>
                        </a:lnSpc>
                        <a:spcBef>
                          <a:spcPts val="1000"/>
                        </a:spcBef>
                        <a:spcAft>
                          <a:spcPts val="0"/>
                        </a:spcAft>
                        <a:buClr>
                          <a:schemeClr val="dk1"/>
                        </a:buClr>
                        <a:buSzPts val="1800"/>
                        <a:buFont typeface="Arial"/>
                        <a:buNone/>
                        <a:tabLst/>
                        <a:defRPr/>
                      </a:pPr>
                      <a:r>
                        <a:rPr lang="en-US" sz="1400" dirty="0">
                          <a:solidFill>
                            <a:srgbClr val="3F3F3F"/>
                          </a:solidFill>
                          <a:latin typeface="Times New Roman" panose="02020603050405020304" pitchFamily="18" charset="0"/>
                          <a:ea typeface="Times New Roman"/>
                          <a:cs typeface="Times New Roman" panose="02020603050405020304" pitchFamily="18" charset="0"/>
                          <a:sym typeface="Times New Roman"/>
                        </a:rPr>
                        <a:t>Implementing the Wave-U-Net may involve increased computational demands, potentially impacting real-time applications and requiring optimization for efficiency.</a:t>
                      </a:r>
                      <a:endParaRPr lang="en-US" sz="1400" dirty="0">
                        <a:latin typeface="Times New Roman" panose="02020603050405020304" pitchFamily="18" charset="0"/>
                        <a:ea typeface="Lustria"/>
                        <a:cs typeface="Times New Roman" panose="02020603050405020304" pitchFamily="18" charset="0"/>
                        <a:sym typeface="Lustria"/>
                      </a:endParaRPr>
                    </a:p>
                    <a:p>
                      <a:pPr marL="0" marR="0" lvl="0" indent="0" algn="l" rtl="0">
                        <a:lnSpc>
                          <a:spcPct val="107000"/>
                        </a:lnSpc>
                        <a:spcBef>
                          <a:spcPts val="0"/>
                        </a:spcBef>
                        <a:spcAft>
                          <a:spcPts val="0"/>
                        </a:spcAft>
                        <a:buNone/>
                      </a:pP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59925" marR="59925" marT="0" marB="0" anchor="ctr"/>
                </a:tc>
                <a:extLst>
                  <a:ext uri="{0D108BD9-81ED-4DB2-BD59-A6C34878D82A}">
                    <a16:rowId xmlns:a16="http://schemas.microsoft.com/office/drawing/2014/main" val="10001"/>
                  </a:ext>
                </a:extLst>
              </a:tr>
              <a:tr h="2587943">
                <a:tc>
                  <a:txBody>
                    <a:bodyPr/>
                    <a:lstStyle/>
                    <a:p>
                      <a:pPr marL="0" marR="0" lvl="0" indent="0" algn="ctr" rtl="0">
                        <a:lnSpc>
                          <a:spcPct val="107000"/>
                        </a:lnSpc>
                        <a:spcBef>
                          <a:spcPts val="0"/>
                        </a:spcBef>
                        <a:spcAft>
                          <a:spcPts val="0"/>
                        </a:spcAft>
                        <a:buNone/>
                      </a:pPr>
                      <a:r>
                        <a:rPr lang="en-US" sz="1400" u="none" strike="noStrike" cap="none">
                          <a:latin typeface="Times New Roman" panose="02020603050405020304" pitchFamily="18" charset="0"/>
                          <a:ea typeface="Lustria"/>
                          <a:cs typeface="Times New Roman" panose="02020603050405020304" pitchFamily="18" charset="0"/>
                          <a:sym typeface="Lustria"/>
                        </a:rPr>
                        <a:t> 4</a:t>
                      </a:r>
                      <a:endParaRPr sz="1400" u="none" strike="noStrike" cap="none">
                        <a:latin typeface="Times New Roman" panose="02020603050405020304" pitchFamily="18" charset="0"/>
                        <a:ea typeface="Lustria"/>
                        <a:cs typeface="Times New Roman" panose="02020603050405020304" pitchFamily="18" charset="0"/>
                        <a:sym typeface="Lustria"/>
                      </a:endParaRPr>
                    </a:p>
                  </a:txBody>
                  <a:tcPr marL="59925" marR="59925" marT="0" marB="0" anchor="ctr"/>
                </a:tc>
                <a:tc>
                  <a:txBody>
                    <a:bodyPr/>
                    <a:lstStyle/>
                    <a:p>
                      <a:pPr marL="0" marR="0" lvl="0" indent="0" algn="ctr" rtl="0">
                        <a:lnSpc>
                          <a:spcPct val="107000"/>
                        </a:lnSpc>
                        <a:spcBef>
                          <a:spcPts val="0"/>
                        </a:spcBef>
                        <a:spcAft>
                          <a:spcPts val="0"/>
                        </a:spcAft>
                        <a:buNone/>
                      </a:pPr>
                      <a:r>
                        <a:rPr lang="en-US" sz="1400" b="0" i="0" dirty="0">
                          <a:solidFill>
                            <a:srgbClr val="343541"/>
                          </a:solidFill>
                          <a:latin typeface="Times New Roman" panose="02020603050405020304" pitchFamily="18" charset="0"/>
                          <a:ea typeface="Times New Roman"/>
                          <a:cs typeface="Times New Roman" panose="02020603050405020304" pitchFamily="18" charset="0"/>
                          <a:sym typeface="Times New Roman"/>
                        </a:rPr>
                        <a:t>Speech Enhancement for Noise-Robust Speech Synthesis using Wasserstein GAN</a:t>
                      </a: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7000"/>
                        </a:lnSpc>
                        <a:spcBef>
                          <a:spcPts val="0"/>
                        </a:spcBef>
                        <a:spcAft>
                          <a:spcPts val="0"/>
                        </a:spcAft>
                        <a:buNone/>
                      </a:pP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7000"/>
                        </a:lnSpc>
                        <a:spcBef>
                          <a:spcPts val="0"/>
                        </a:spcBef>
                        <a:spcAft>
                          <a:spcPts val="0"/>
                        </a:spcAft>
                        <a:buNone/>
                      </a:pPr>
                      <a:r>
                        <a:rPr lang="en-US" sz="1400" u="none" strike="noStrike" cap="none" dirty="0">
                          <a:latin typeface="Times New Roman" panose="02020603050405020304" pitchFamily="18" charset="0"/>
                          <a:ea typeface="Times New Roman"/>
                          <a:cs typeface="Times New Roman" panose="02020603050405020304" pitchFamily="18" charset="0"/>
                          <a:sym typeface="Times New Roman"/>
                        </a:rPr>
                        <a:t> </a:t>
                      </a: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59925" marR="59925" marT="0" marB="0" anchor="ctr"/>
                </a:tc>
                <a:tc>
                  <a:txBody>
                    <a:bodyPr/>
                    <a:lstStyle/>
                    <a:p>
                      <a:pPr marL="0" marR="0" lvl="0" indent="0" algn="ctr" rtl="0">
                        <a:lnSpc>
                          <a:spcPct val="107000"/>
                        </a:lnSpc>
                        <a:spcBef>
                          <a:spcPts val="0"/>
                        </a:spcBef>
                        <a:spcAft>
                          <a:spcPts val="0"/>
                        </a:spcAft>
                        <a:buClr>
                          <a:srgbClr val="3F3F3F"/>
                        </a:buClr>
                        <a:buSzPts val="1400"/>
                        <a:buFont typeface="Times New Roman"/>
                        <a:buNone/>
                      </a:pPr>
                      <a:r>
                        <a:rPr lang="en-US" sz="1400" u="none" strike="noStrike" cap="none">
                          <a:solidFill>
                            <a:srgbClr val="3F3F3F"/>
                          </a:solidFill>
                          <a:latin typeface="Times New Roman" panose="02020603050405020304" pitchFamily="18" charset="0"/>
                          <a:ea typeface="Times New Roman"/>
                          <a:cs typeface="Times New Roman" panose="02020603050405020304" pitchFamily="18" charset="0"/>
                          <a:sym typeface="Times New Roman"/>
                        </a:rPr>
                        <a:t>IEEE Access, IEEE</a:t>
                      </a:r>
                      <a:r>
                        <a:rPr lang="en-US" sz="1400" u="none" strike="noStrike" cap="none">
                          <a:latin typeface="Times New Roman" panose="02020603050405020304" pitchFamily="18" charset="0"/>
                          <a:ea typeface="Times New Roman"/>
                          <a:cs typeface="Times New Roman" panose="02020603050405020304" pitchFamily="18" charset="0"/>
                          <a:sym typeface="Times New Roman"/>
                        </a:rPr>
                        <a:t>, Vol.8, 2020.</a:t>
                      </a:r>
                      <a:endParaRPr>
                        <a:latin typeface="Times New Roman" panose="02020603050405020304" pitchFamily="18" charset="0"/>
                        <a:cs typeface="Times New Roman" panose="02020603050405020304" pitchFamily="18" charset="0"/>
                      </a:endParaRPr>
                    </a:p>
                    <a:p>
                      <a:pPr marL="0" marR="0" lvl="0" indent="0" algn="ctr" rtl="0">
                        <a:lnSpc>
                          <a:spcPct val="107000"/>
                        </a:lnSpc>
                        <a:spcBef>
                          <a:spcPts val="0"/>
                        </a:spcBef>
                        <a:spcAft>
                          <a:spcPts val="0"/>
                        </a:spcAft>
                        <a:buClr>
                          <a:schemeClr val="dk1"/>
                        </a:buClr>
                        <a:buSzPts val="1400"/>
                        <a:buFont typeface="Calibri"/>
                        <a:buNone/>
                      </a:pPr>
                      <a:endParaRPr sz="1400" u="none" strike="noStrike" cap="none">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7000"/>
                        </a:lnSpc>
                        <a:spcBef>
                          <a:spcPts val="0"/>
                        </a:spcBef>
                        <a:spcAft>
                          <a:spcPts val="0"/>
                        </a:spcAft>
                        <a:buNone/>
                      </a:pPr>
                      <a:endParaRPr sz="14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59925" marR="59925" marT="0" marB="0" anchor="ctr"/>
                </a:tc>
                <a:tc>
                  <a:txBody>
                    <a:bodyPr/>
                    <a:lstStyle/>
                    <a:p>
                      <a:pPr marL="0" marR="0" lvl="0" indent="0" algn="ctr" rtl="0">
                        <a:lnSpc>
                          <a:spcPct val="107000"/>
                        </a:lnSpc>
                        <a:spcBef>
                          <a:spcPts val="0"/>
                        </a:spcBef>
                        <a:spcAft>
                          <a:spcPts val="0"/>
                        </a:spcAft>
                        <a:buNone/>
                      </a:pPr>
                      <a:r>
                        <a:rPr lang="en-US" sz="1400" b="0" i="0" dirty="0">
                          <a:solidFill>
                            <a:srgbClr val="343541"/>
                          </a:solidFill>
                          <a:latin typeface="Times New Roman" panose="02020603050405020304" pitchFamily="18" charset="0"/>
                          <a:ea typeface="Times New Roman"/>
                          <a:cs typeface="Times New Roman" panose="02020603050405020304" pitchFamily="18" charset="0"/>
                          <a:sym typeface="Times New Roman"/>
                        </a:rPr>
                        <a:t>W-GAN</a:t>
                      </a: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59925" marR="59925" marT="0" marB="0" anchor="ctr"/>
                </a:tc>
                <a:tc>
                  <a:txBody>
                    <a:bodyPr/>
                    <a:lstStyle/>
                    <a:p>
                      <a:pPr marL="0" marR="0" lvl="0" indent="0" algn="ctr" rtl="0">
                        <a:lnSpc>
                          <a:spcPct val="107000"/>
                        </a:lnSpc>
                        <a:spcBef>
                          <a:spcPts val="0"/>
                        </a:spcBef>
                        <a:spcAft>
                          <a:spcPts val="0"/>
                        </a:spcAft>
                        <a:buNone/>
                      </a:pPr>
                      <a:r>
                        <a:rPr lang="en-US" sz="1400" u="none" strike="noStrike" cap="none" dirty="0">
                          <a:latin typeface="Times New Roman" panose="02020603050405020304" pitchFamily="18" charset="0"/>
                          <a:ea typeface="Times New Roman"/>
                          <a:cs typeface="Times New Roman" panose="02020603050405020304" pitchFamily="18" charset="0"/>
                          <a:sym typeface="Times New Roman"/>
                        </a:rPr>
                        <a:t>YTF dataset</a:t>
                      </a:r>
                      <a:endParaRPr dirty="0">
                        <a:latin typeface="Times New Roman" panose="02020603050405020304" pitchFamily="18" charset="0"/>
                        <a:cs typeface="Times New Roman" panose="02020603050405020304" pitchFamily="18" charset="0"/>
                      </a:endParaRPr>
                    </a:p>
                  </a:txBody>
                  <a:tcPr marL="59925" marR="59925" marT="0" marB="0" anchor="ctr"/>
                </a:tc>
                <a:tc>
                  <a:txBody>
                    <a:bodyPr/>
                    <a:lstStyle/>
                    <a:p>
                      <a:pPr marL="0" lvl="0" indent="0" algn="just" rtl="0">
                        <a:lnSpc>
                          <a:spcPct val="90000"/>
                        </a:lnSpc>
                        <a:spcBef>
                          <a:spcPts val="1000"/>
                        </a:spcBef>
                        <a:spcAft>
                          <a:spcPts val="0"/>
                        </a:spcAft>
                        <a:buClr>
                          <a:srgbClr val="374151"/>
                        </a:buClr>
                        <a:buSzPct val="100000"/>
                        <a:buFont typeface="Calibri"/>
                        <a:buNone/>
                      </a:pPr>
                      <a:r>
                        <a:rPr lang="en-US" sz="1400" b="0" i="0" dirty="0">
                          <a:solidFill>
                            <a:srgbClr val="374151"/>
                          </a:solidFill>
                          <a:latin typeface="Times New Roman" panose="02020603050405020304" pitchFamily="18" charset="0"/>
                          <a:ea typeface="Times New Roman"/>
                          <a:cs typeface="Times New Roman" panose="02020603050405020304" pitchFamily="18" charset="0"/>
                          <a:sym typeface="Times New Roman"/>
                        </a:rPr>
                        <a:t>The use of Wasserstein GANs enhances the robustness of speech synthesis models, enabling them to produce high-quality speech even in challenging acoustic environments.</a:t>
                      </a:r>
                    </a:p>
                    <a:p>
                      <a:pPr marL="0" marR="0" lvl="0" indent="0" algn="l" rtl="0">
                        <a:lnSpc>
                          <a:spcPct val="107000"/>
                        </a:lnSpc>
                        <a:spcBef>
                          <a:spcPts val="0"/>
                        </a:spcBef>
                        <a:spcAft>
                          <a:spcPts val="0"/>
                        </a:spcAft>
                        <a:buNone/>
                      </a:pP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59925" marR="59925" marT="0" marB="0" anchor="ctr"/>
                </a:tc>
                <a:tc>
                  <a:txBody>
                    <a:bodyPr/>
                    <a:lstStyle/>
                    <a:p>
                      <a:pPr marL="0" marR="0" lvl="0" indent="0" algn="l" rtl="0">
                        <a:spcBef>
                          <a:spcPts val="0"/>
                        </a:spcBef>
                        <a:spcAft>
                          <a:spcPts val="0"/>
                        </a:spcAft>
                        <a:buClr>
                          <a:srgbClr val="3F3F3F"/>
                        </a:buClr>
                        <a:buSzPts val="1400"/>
                        <a:buFont typeface="Calibri"/>
                        <a:buNone/>
                      </a:pPr>
                      <a:r>
                        <a:rPr lang="en-US" sz="1400" b="0" i="0" dirty="0">
                          <a:solidFill>
                            <a:srgbClr val="374151"/>
                          </a:solidFill>
                          <a:latin typeface="Times New Roman" panose="02020603050405020304" pitchFamily="18" charset="0"/>
                          <a:ea typeface="Times New Roman"/>
                          <a:cs typeface="Times New Roman" panose="02020603050405020304" pitchFamily="18" charset="0"/>
                          <a:sym typeface="Times New Roman"/>
                        </a:rPr>
                        <a:t>Implementing Wasserstein GANs may require careful tuning and training due to their inherent complexity, demanding computational resources and expertise</a:t>
                      </a: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59925" marR="59925" marT="0" marB="0"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0"/>
          <p:cNvSpPr txBox="1">
            <a:spLocks noGrp="1"/>
          </p:cNvSpPr>
          <p:nvPr>
            <p:ph type="title"/>
          </p:nvPr>
        </p:nvSpPr>
        <p:spPr>
          <a:xfrm>
            <a:off x="202676" y="-42585"/>
            <a:ext cx="8738648" cy="7472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833C0B"/>
              </a:buClr>
              <a:buSzPts val="3000"/>
              <a:buFont typeface="Lustria"/>
              <a:buNone/>
            </a:pPr>
            <a:r>
              <a:rPr lang="en-US" sz="3000" b="1" dirty="0">
                <a:solidFill>
                  <a:srgbClr val="833C0B"/>
                </a:solidFill>
                <a:latin typeface="Times New Roman" panose="02020603050405020304" pitchFamily="18" charset="0"/>
                <a:ea typeface="Lustria"/>
                <a:cs typeface="Times New Roman" panose="02020603050405020304" pitchFamily="18" charset="0"/>
                <a:sym typeface="Lustria"/>
              </a:rPr>
              <a:t>7. Study on Existing Technologies</a:t>
            </a:r>
            <a:endParaRPr dirty="0">
              <a:latin typeface="Times New Roman" panose="02020603050405020304" pitchFamily="18" charset="0"/>
              <a:cs typeface="Times New Roman" panose="02020603050405020304" pitchFamily="18" charset="0"/>
            </a:endParaRPr>
          </a:p>
        </p:txBody>
      </p:sp>
      <p:sp>
        <p:nvSpPr>
          <p:cNvPr id="217" name="Google Shape;217;p30"/>
          <p:cNvSpPr txBox="1">
            <a:spLocks noGrp="1"/>
          </p:cNvSpPr>
          <p:nvPr>
            <p:ph type="body" idx="1"/>
          </p:nvPr>
        </p:nvSpPr>
        <p:spPr>
          <a:xfrm>
            <a:off x="202675" y="584462"/>
            <a:ext cx="8649093" cy="6137014"/>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2000"/>
              <a:buNone/>
            </a:pPr>
            <a:endParaRPr sz="2000">
              <a:latin typeface="Lustria"/>
              <a:ea typeface="Lustria"/>
              <a:cs typeface="Lustria"/>
              <a:sym typeface="Lustria"/>
            </a:endParaRPr>
          </a:p>
          <a:p>
            <a:pPr marL="0" lvl="0" indent="0" algn="ctr" rtl="0">
              <a:lnSpc>
                <a:spcPct val="100000"/>
              </a:lnSpc>
              <a:spcBef>
                <a:spcPts val="1000"/>
              </a:spcBef>
              <a:spcAft>
                <a:spcPts val="0"/>
              </a:spcAft>
              <a:buClr>
                <a:schemeClr val="dk1"/>
              </a:buClr>
              <a:buSzPts val="2000"/>
              <a:buNone/>
            </a:pPr>
            <a:endParaRPr sz="2000">
              <a:latin typeface="Lustria"/>
              <a:ea typeface="Lustria"/>
              <a:cs typeface="Lustria"/>
              <a:sym typeface="Lustria"/>
            </a:endParaRPr>
          </a:p>
          <a:p>
            <a:pPr marL="0" lvl="0" indent="0" algn="ctr" rtl="0">
              <a:lnSpc>
                <a:spcPct val="100000"/>
              </a:lnSpc>
              <a:spcBef>
                <a:spcPts val="1000"/>
              </a:spcBef>
              <a:spcAft>
                <a:spcPts val="0"/>
              </a:spcAft>
              <a:buClr>
                <a:schemeClr val="dk1"/>
              </a:buClr>
              <a:buSzPts val="2000"/>
              <a:buNone/>
            </a:pPr>
            <a:endParaRPr sz="2000">
              <a:latin typeface="Lustria"/>
              <a:ea typeface="Lustria"/>
              <a:cs typeface="Lustria"/>
              <a:sym typeface="Lustria"/>
            </a:endParaRPr>
          </a:p>
          <a:p>
            <a:pPr marL="0" lvl="0" indent="0" algn="ctr" rtl="0">
              <a:lnSpc>
                <a:spcPct val="100000"/>
              </a:lnSpc>
              <a:spcBef>
                <a:spcPts val="1000"/>
              </a:spcBef>
              <a:spcAft>
                <a:spcPts val="0"/>
              </a:spcAft>
              <a:buClr>
                <a:schemeClr val="dk1"/>
              </a:buClr>
              <a:buSzPts val="2000"/>
              <a:buNone/>
            </a:pPr>
            <a:endParaRPr sz="2000">
              <a:latin typeface="Lustria"/>
              <a:ea typeface="Lustria"/>
              <a:cs typeface="Lustria"/>
              <a:sym typeface="Lustria"/>
            </a:endParaRPr>
          </a:p>
          <a:p>
            <a:pPr marL="0" lvl="0" indent="0" algn="l" rtl="0">
              <a:lnSpc>
                <a:spcPct val="100000"/>
              </a:lnSpc>
              <a:spcBef>
                <a:spcPts val="1000"/>
              </a:spcBef>
              <a:spcAft>
                <a:spcPts val="0"/>
              </a:spcAft>
              <a:buClr>
                <a:schemeClr val="dk1"/>
              </a:buClr>
              <a:buSzPts val="2000"/>
              <a:buNone/>
            </a:pPr>
            <a:endParaRPr sz="2000" b="1">
              <a:solidFill>
                <a:srgbClr val="252525"/>
              </a:solidFill>
              <a:latin typeface="Lustria"/>
              <a:ea typeface="Lustria"/>
              <a:cs typeface="Lustria"/>
              <a:sym typeface="Lustria"/>
            </a:endParaRPr>
          </a:p>
          <a:p>
            <a:pPr marL="0" lvl="0" indent="0" algn="l" rtl="0">
              <a:lnSpc>
                <a:spcPct val="100000"/>
              </a:lnSpc>
              <a:spcBef>
                <a:spcPts val="1000"/>
              </a:spcBef>
              <a:spcAft>
                <a:spcPts val="0"/>
              </a:spcAft>
              <a:buClr>
                <a:schemeClr val="dk1"/>
              </a:buClr>
              <a:buSzPts val="2000"/>
              <a:buNone/>
            </a:pPr>
            <a:endParaRPr sz="2000" b="1" i="1">
              <a:solidFill>
                <a:srgbClr val="C00000"/>
              </a:solidFill>
              <a:latin typeface="Lustria"/>
              <a:ea typeface="Lustria"/>
              <a:cs typeface="Lustria"/>
              <a:sym typeface="Lustria"/>
            </a:endParaRPr>
          </a:p>
          <a:p>
            <a:pPr marL="0" lvl="0" indent="0" algn="l" rtl="0">
              <a:lnSpc>
                <a:spcPct val="100000"/>
              </a:lnSpc>
              <a:spcBef>
                <a:spcPts val="1000"/>
              </a:spcBef>
              <a:spcAft>
                <a:spcPts val="0"/>
              </a:spcAft>
              <a:buClr>
                <a:schemeClr val="dk1"/>
              </a:buClr>
              <a:buSzPts val="2400"/>
              <a:buNone/>
            </a:pPr>
            <a:endParaRPr sz="2400" b="1" i="1">
              <a:solidFill>
                <a:srgbClr val="C00000"/>
              </a:solidFill>
              <a:latin typeface="Lustria"/>
              <a:ea typeface="Lustria"/>
              <a:cs typeface="Lustria"/>
              <a:sym typeface="Lustria"/>
            </a:endParaRPr>
          </a:p>
          <a:p>
            <a:pPr marL="0" lvl="0" indent="0" algn="l" rtl="0">
              <a:lnSpc>
                <a:spcPct val="100000"/>
              </a:lnSpc>
              <a:spcBef>
                <a:spcPts val="1000"/>
              </a:spcBef>
              <a:spcAft>
                <a:spcPts val="0"/>
              </a:spcAft>
              <a:buClr>
                <a:schemeClr val="dk1"/>
              </a:buClr>
              <a:buSzPts val="2400"/>
              <a:buNone/>
            </a:pPr>
            <a:endParaRPr sz="2400" b="1" i="1">
              <a:solidFill>
                <a:srgbClr val="C00000"/>
              </a:solidFill>
              <a:latin typeface="Lustria"/>
              <a:ea typeface="Lustria"/>
              <a:cs typeface="Lustria"/>
              <a:sym typeface="Lustria"/>
            </a:endParaRPr>
          </a:p>
          <a:p>
            <a:pPr marL="0" lvl="0" indent="0" algn="l" rtl="0">
              <a:lnSpc>
                <a:spcPct val="100000"/>
              </a:lnSpc>
              <a:spcBef>
                <a:spcPts val="1000"/>
              </a:spcBef>
              <a:spcAft>
                <a:spcPts val="0"/>
              </a:spcAft>
              <a:buClr>
                <a:schemeClr val="dk1"/>
              </a:buClr>
              <a:buSzPts val="2000"/>
              <a:buNone/>
            </a:pPr>
            <a:endParaRPr sz="2000" b="1" i="1">
              <a:solidFill>
                <a:srgbClr val="C00000"/>
              </a:solidFill>
              <a:latin typeface="Lustria"/>
              <a:ea typeface="Lustria"/>
              <a:cs typeface="Lustria"/>
              <a:sym typeface="Lustria"/>
            </a:endParaRPr>
          </a:p>
          <a:p>
            <a:pPr marL="0" lvl="0" indent="0" algn="l" rtl="0">
              <a:lnSpc>
                <a:spcPct val="100000"/>
              </a:lnSpc>
              <a:spcBef>
                <a:spcPts val="1000"/>
              </a:spcBef>
              <a:spcAft>
                <a:spcPts val="0"/>
              </a:spcAft>
              <a:buClr>
                <a:schemeClr val="dk1"/>
              </a:buClr>
              <a:buSzPts val="2000"/>
              <a:buNone/>
            </a:pPr>
            <a:endParaRPr sz="2000" b="1">
              <a:latin typeface="Lustria"/>
              <a:ea typeface="Lustria"/>
              <a:cs typeface="Lustria"/>
              <a:sym typeface="Lustria"/>
            </a:endParaRPr>
          </a:p>
          <a:p>
            <a:pPr marL="457200" lvl="0" indent="-304800" algn="l" rtl="0">
              <a:lnSpc>
                <a:spcPct val="100000"/>
              </a:lnSpc>
              <a:spcBef>
                <a:spcPts val="1000"/>
              </a:spcBef>
              <a:spcAft>
                <a:spcPts val="0"/>
              </a:spcAft>
              <a:buClr>
                <a:schemeClr val="dk1"/>
              </a:buClr>
              <a:buSzPts val="2400"/>
              <a:buNone/>
            </a:pPr>
            <a:endParaRPr sz="2400" b="1">
              <a:solidFill>
                <a:srgbClr val="C00000"/>
              </a:solidFill>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a:latin typeface="Lustria"/>
              <a:ea typeface="Lustria"/>
              <a:cs typeface="Lustria"/>
              <a:sym typeface="Lustria"/>
            </a:endParaRPr>
          </a:p>
          <a:p>
            <a:pPr marL="0" lvl="0" indent="0" algn="l" rtl="0">
              <a:lnSpc>
                <a:spcPct val="100000"/>
              </a:lnSpc>
              <a:spcBef>
                <a:spcPts val="1000"/>
              </a:spcBef>
              <a:spcAft>
                <a:spcPts val="0"/>
              </a:spcAft>
              <a:buClr>
                <a:schemeClr val="dk1"/>
              </a:buClr>
              <a:buSzPts val="2000"/>
              <a:buNone/>
            </a:pPr>
            <a:endParaRPr sz="200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a:latin typeface="Lustria"/>
              <a:ea typeface="Lustria"/>
              <a:cs typeface="Lustria"/>
              <a:sym typeface="Lustria"/>
            </a:endParaRPr>
          </a:p>
          <a:p>
            <a:pPr marL="0" lvl="0" indent="0" algn="l" rtl="0">
              <a:lnSpc>
                <a:spcPct val="100000"/>
              </a:lnSpc>
              <a:spcBef>
                <a:spcPts val="1000"/>
              </a:spcBef>
              <a:spcAft>
                <a:spcPts val="0"/>
              </a:spcAft>
              <a:buClr>
                <a:schemeClr val="dk1"/>
              </a:buClr>
              <a:buSzPts val="2000"/>
              <a:buNone/>
            </a:pPr>
            <a:endParaRPr sz="2000" b="1" i="1">
              <a:solidFill>
                <a:srgbClr val="C00000"/>
              </a:solidFill>
              <a:latin typeface="Lustria"/>
              <a:ea typeface="Lustria"/>
              <a:cs typeface="Lustria"/>
              <a:sym typeface="Lustria"/>
            </a:endParaRPr>
          </a:p>
        </p:txBody>
      </p:sp>
      <p:sp>
        <p:nvSpPr>
          <p:cNvPr id="218" name="Google Shape;218;p3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solidFill>
                  <a:schemeClr val="dk1"/>
                </a:solidFill>
                <a:latin typeface="Lustria"/>
                <a:ea typeface="Lustria"/>
                <a:cs typeface="Lustria"/>
                <a:sym typeface="Lustria"/>
              </a:rPr>
              <a:t>23</a:t>
            </a:fld>
            <a:endParaRPr sz="1400" b="1">
              <a:solidFill>
                <a:schemeClr val="dk1"/>
              </a:solidFill>
              <a:latin typeface="Lustria"/>
              <a:ea typeface="Lustria"/>
              <a:cs typeface="Lustria"/>
              <a:sym typeface="Lustria"/>
            </a:endParaRPr>
          </a:p>
        </p:txBody>
      </p:sp>
      <p:graphicFrame>
        <p:nvGraphicFramePr>
          <p:cNvPr id="219" name="Google Shape;219;p30"/>
          <p:cNvGraphicFramePr/>
          <p:nvPr>
            <p:extLst>
              <p:ext uri="{D42A27DB-BD31-4B8C-83A1-F6EECF244321}">
                <p14:modId xmlns:p14="http://schemas.microsoft.com/office/powerpoint/2010/main" val="4249119872"/>
              </p:ext>
            </p:extLst>
          </p:nvPr>
        </p:nvGraphicFramePr>
        <p:xfrm>
          <a:off x="483577" y="704654"/>
          <a:ext cx="8141679" cy="5651698"/>
        </p:xfrm>
        <a:graphic>
          <a:graphicData uri="http://schemas.openxmlformats.org/drawingml/2006/table">
            <a:tbl>
              <a:tblPr firstRow="1" firstCol="1" bandRow="1">
                <a:noFill/>
                <a:tableStyleId>{F48BD022-ADC8-42E0-A77F-0C2282A8708B}</a:tableStyleId>
              </a:tblPr>
              <a:tblGrid>
                <a:gridCol w="517686">
                  <a:extLst>
                    <a:ext uri="{9D8B030D-6E8A-4147-A177-3AD203B41FA5}">
                      <a16:colId xmlns:a16="http://schemas.microsoft.com/office/drawing/2014/main" val="20000"/>
                    </a:ext>
                  </a:extLst>
                </a:gridCol>
                <a:gridCol w="1153000">
                  <a:extLst>
                    <a:ext uri="{9D8B030D-6E8A-4147-A177-3AD203B41FA5}">
                      <a16:colId xmlns:a16="http://schemas.microsoft.com/office/drawing/2014/main" val="20001"/>
                    </a:ext>
                  </a:extLst>
                </a:gridCol>
                <a:gridCol w="1000065">
                  <a:extLst>
                    <a:ext uri="{9D8B030D-6E8A-4147-A177-3AD203B41FA5}">
                      <a16:colId xmlns:a16="http://schemas.microsoft.com/office/drawing/2014/main" val="20002"/>
                    </a:ext>
                  </a:extLst>
                </a:gridCol>
                <a:gridCol w="882414">
                  <a:extLst>
                    <a:ext uri="{9D8B030D-6E8A-4147-A177-3AD203B41FA5}">
                      <a16:colId xmlns:a16="http://schemas.microsoft.com/office/drawing/2014/main" val="20003"/>
                    </a:ext>
                  </a:extLst>
                </a:gridCol>
                <a:gridCol w="1279364">
                  <a:extLst>
                    <a:ext uri="{9D8B030D-6E8A-4147-A177-3AD203B41FA5}">
                      <a16:colId xmlns:a16="http://schemas.microsoft.com/office/drawing/2014/main" val="20004"/>
                    </a:ext>
                  </a:extLst>
                </a:gridCol>
                <a:gridCol w="1673433">
                  <a:extLst>
                    <a:ext uri="{9D8B030D-6E8A-4147-A177-3AD203B41FA5}">
                      <a16:colId xmlns:a16="http://schemas.microsoft.com/office/drawing/2014/main" val="20005"/>
                    </a:ext>
                  </a:extLst>
                </a:gridCol>
                <a:gridCol w="1635717">
                  <a:extLst>
                    <a:ext uri="{9D8B030D-6E8A-4147-A177-3AD203B41FA5}">
                      <a16:colId xmlns:a16="http://schemas.microsoft.com/office/drawing/2014/main" val="20006"/>
                    </a:ext>
                  </a:extLst>
                </a:gridCol>
              </a:tblGrid>
              <a:tr h="694336">
                <a:tc>
                  <a:txBody>
                    <a:bodyPr/>
                    <a:lstStyle/>
                    <a:p>
                      <a:pPr marL="0" marR="0" lvl="0" indent="0" algn="ctr" rtl="0">
                        <a:lnSpc>
                          <a:spcPct val="107000"/>
                        </a:lnSpc>
                        <a:spcBef>
                          <a:spcPts val="0"/>
                        </a:spcBef>
                        <a:spcAft>
                          <a:spcPts val="0"/>
                        </a:spcAft>
                        <a:buNone/>
                      </a:pPr>
                      <a:r>
                        <a:rPr lang="en-US" sz="1400" b="1" u="none" strike="noStrike" cap="none">
                          <a:latin typeface="Times New Roman" panose="02020603050405020304" pitchFamily="18" charset="0"/>
                          <a:ea typeface="Lustria"/>
                          <a:cs typeface="Times New Roman" panose="02020603050405020304" pitchFamily="18" charset="0"/>
                          <a:sym typeface="Lustria"/>
                        </a:rPr>
                        <a:t>S. No.</a:t>
                      </a:r>
                      <a:endParaRPr sz="1400" b="1" u="none" strike="noStrike" cap="none">
                        <a:latin typeface="Times New Roman" panose="02020603050405020304" pitchFamily="18" charset="0"/>
                        <a:ea typeface="Lustria"/>
                        <a:cs typeface="Times New Roman" panose="02020603050405020304" pitchFamily="18" charset="0"/>
                        <a:sym typeface="Lustria"/>
                      </a:endParaRPr>
                    </a:p>
                  </a:txBody>
                  <a:tcPr marL="59925" marR="59925" marT="0" marB="0" anchor="ctr">
                    <a:solidFill>
                      <a:srgbClr val="D8E2F3"/>
                    </a:solidFill>
                  </a:tcPr>
                </a:tc>
                <a:tc>
                  <a:txBody>
                    <a:bodyPr/>
                    <a:lstStyle/>
                    <a:p>
                      <a:pPr marL="0" marR="0" lvl="0" indent="0" algn="ctr" rtl="0">
                        <a:lnSpc>
                          <a:spcPct val="107000"/>
                        </a:lnSpc>
                        <a:spcBef>
                          <a:spcPts val="0"/>
                        </a:spcBef>
                        <a:spcAft>
                          <a:spcPts val="0"/>
                        </a:spcAft>
                        <a:buNone/>
                      </a:pPr>
                      <a:r>
                        <a:rPr lang="en-US" sz="1400" b="1" u="none" strike="noStrike" cap="none">
                          <a:latin typeface="Times New Roman" panose="02020603050405020304" pitchFamily="18" charset="0"/>
                          <a:ea typeface="Lustria"/>
                          <a:cs typeface="Times New Roman" panose="02020603050405020304" pitchFamily="18" charset="0"/>
                          <a:sym typeface="Lustria"/>
                        </a:rPr>
                        <a:t>Article Title </a:t>
                      </a:r>
                      <a:endParaRPr sz="1400" b="1" u="none" strike="noStrike" cap="none">
                        <a:latin typeface="Times New Roman" panose="02020603050405020304" pitchFamily="18" charset="0"/>
                        <a:ea typeface="Lustria"/>
                        <a:cs typeface="Times New Roman" panose="02020603050405020304" pitchFamily="18" charset="0"/>
                        <a:sym typeface="Lustria"/>
                      </a:endParaRPr>
                    </a:p>
                  </a:txBody>
                  <a:tcPr marL="59925" marR="59925" marT="0" marB="0" anchor="ctr">
                    <a:solidFill>
                      <a:srgbClr val="D8E2F3"/>
                    </a:solidFill>
                  </a:tcPr>
                </a:tc>
                <a:tc>
                  <a:txBody>
                    <a:bodyPr/>
                    <a:lstStyle/>
                    <a:p>
                      <a:pPr marL="0" marR="0" lvl="0" indent="0" algn="ctr" rtl="0">
                        <a:lnSpc>
                          <a:spcPct val="107000"/>
                        </a:lnSpc>
                        <a:spcBef>
                          <a:spcPts val="0"/>
                        </a:spcBef>
                        <a:spcAft>
                          <a:spcPts val="0"/>
                        </a:spcAft>
                        <a:buNone/>
                      </a:pPr>
                      <a:r>
                        <a:rPr lang="en-US" sz="1400" b="1" u="none" strike="noStrike" cap="none">
                          <a:latin typeface="Times New Roman" panose="02020603050405020304" pitchFamily="18" charset="0"/>
                          <a:ea typeface="Lustria"/>
                          <a:cs typeface="Times New Roman" panose="02020603050405020304" pitchFamily="18" charset="0"/>
                          <a:sym typeface="Lustria"/>
                        </a:rPr>
                        <a:t>Journal Details</a:t>
                      </a:r>
                      <a:endParaRPr sz="1400" b="1" u="none" strike="noStrike" cap="none">
                        <a:latin typeface="Times New Roman" panose="02020603050405020304" pitchFamily="18" charset="0"/>
                        <a:ea typeface="Lustria"/>
                        <a:cs typeface="Times New Roman" panose="02020603050405020304" pitchFamily="18" charset="0"/>
                        <a:sym typeface="Lustria"/>
                      </a:endParaRPr>
                    </a:p>
                  </a:txBody>
                  <a:tcPr marL="59925" marR="59925" marT="0" marB="0" anchor="ctr">
                    <a:solidFill>
                      <a:srgbClr val="D8E2F3"/>
                    </a:solidFill>
                  </a:tcPr>
                </a:tc>
                <a:tc>
                  <a:txBody>
                    <a:bodyPr/>
                    <a:lstStyle/>
                    <a:p>
                      <a:pPr marL="0" marR="0" lvl="0" indent="0" algn="ctr" rtl="0">
                        <a:lnSpc>
                          <a:spcPct val="107000"/>
                        </a:lnSpc>
                        <a:spcBef>
                          <a:spcPts val="0"/>
                        </a:spcBef>
                        <a:spcAft>
                          <a:spcPts val="0"/>
                        </a:spcAft>
                        <a:buNone/>
                      </a:pPr>
                      <a:r>
                        <a:rPr lang="en-US" sz="1400" b="1" u="none" strike="noStrike" cap="none">
                          <a:latin typeface="Times New Roman" panose="02020603050405020304" pitchFamily="18" charset="0"/>
                          <a:ea typeface="Lustria"/>
                          <a:cs typeface="Times New Roman" panose="02020603050405020304" pitchFamily="18" charset="0"/>
                          <a:sym typeface="Lustria"/>
                        </a:rPr>
                        <a:t>Algorithms/ Models</a:t>
                      </a:r>
                      <a:endParaRPr sz="1400" b="1" u="none" strike="noStrike" cap="none">
                        <a:latin typeface="Times New Roman" panose="02020603050405020304" pitchFamily="18" charset="0"/>
                        <a:ea typeface="Lustria"/>
                        <a:cs typeface="Times New Roman" panose="02020603050405020304" pitchFamily="18" charset="0"/>
                        <a:sym typeface="Lustria"/>
                      </a:endParaRPr>
                    </a:p>
                  </a:txBody>
                  <a:tcPr marL="59925" marR="59925" marT="0" marB="0" anchor="ctr">
                    <a:solidFill>
                      <a:srgbClr val="D8E2F3"/>
                    </a:solidFill>
                  </a:tcPr>
                </a:tc>
                <a:tc>
                  <a:txBody>
                    <a:bodyPr/>
                    <a:lstStyle/>
                    <a:p>
                      <a:pPr marL="0" marR="0" lvl="0" indent="0" algn="ctr" rtl="0">
                        <a:lnSpc>
                          <a:spcPct val="107000"/>
                        </a:lnSpc>
                        <a:spcBef>
                          <a:spcPts val="0"/>
                        </a:spcBef>
                        <a:spcAft>
                          <a:spcPts val="0"/>
                        </a:spcAft>
                        <a:buNone/>
                      </a:pPr>
                      <a:r>
                        <a:rPr lang="en-US" sz="1400" b="1" u="none" strike="noStrike" cap="none">
                          <a:latin typeface="Times New Roman" panose="02020603050405020304" pitchFamily="18" charset="0"/>
                          <a:ea typeface="Lustria"/>
                          <a:cs typeface="Times New Roman" panose="02020603050405020304" pitchFamily="18" charset="0"/>
                          <a:sym typeface="Lustria"/>
                        </a:rPr>
                        <a:t>Dataset</a:t>
                      </a:r>
                      <a:endParaRPr sz="1400" b="1" u="none" strike="noStrike" cap="none">
                        <a:latin typeface="Times New Roman" panose="02020603050405020304" pitchFamily="18" charset="0"/>
                        <a:ea typeface="Lustria"/>
                        <a:cs typeface="Times New Roman" panose="02020603050405020304" pitchFamily="18" charset="0"/>
                        <a:sym typeface="Lustria"/>
                      </a:endParaRPr>
                    </a:p>
                  </a:txBody>
                  <a:tcPr marL="59925" marR="59925" marT="0" marB="0" anchor="ctr">
                    <a:solidFill>
                      <a:srgbClr val="D8E2F3"/>
                    </a:solidFill>
                  </a:tcPr>
                </a:tc>
                <a:tc>
                  <a:txBody>
                    <a:bodyPr/>
                    <a:lstStyle/>
                    <a:p>
                      <a:pPr marL="0" marR="0" lvl="0" indent="0" algn="ctr" rtl="0">
                        <a:lnSpc>
                          <a:spcPct val="107000"/>
                        </a:lnSpc>
                        <a:spcBef>
                          <a:spcPts val="0"/>
                        </a:spcBef>
                        <a:spcAft>
                          <a:spcPts val="0"/>
                        </a:spcAft>
                        <a:buNone/>
                      </a:pPr>
                      <a:r>
                        <a:rPr lang="en-US" sz="1400" b="1" u="none" strike="noStrike" cap="none">
                          <a:latin typeface="Times New Roman" panose="02020603050405020304" pitchFamily="18" charset="0"/>
                          <a:ea typeface="Lustria"/>
                          <a:cs typeface="Times New Roman" panose="02020603050405020304" pitchFamily="18" charset="0"/>
                          <a:sym typeface="Lustria"/>
                        </a:rPr>
                        <a:t>Advantages</a:t>
                      </a:r>
                      <a:endParaRPr sz="1400" b="1" u="none" strike="noStrike" cap="none">
                        <a:latin typeface="Times New Roman" panose="02020603050405020304" pitchFamily="18" charset="0"/>
                        <a:ea typeface="Lustria"/>
                        <a:cs typeface="Times New Roman" panose="02020603050405020304" pitchFamily="18" charset="0"/>
                        <a:sym typeface="Lustria"/>
                      </a:endParaRPr>
                    </a:p>
                  </a:txBody>
                  <a:tcPr marL="59925" marR="59925" marT="0" marB="0" anchor="ctr">
                    <a:solidFill>
                      <a:srgbClr val="D8E2F3"/>
                    </a:solidFill>
                  </a:tcPr>
                </a:tc>
                <a:tc>
                  <a:txBody>
                    <a:bodyPr/>
                    <a:lstStyle/>
                    <a:p>
                      <a:pPr marL="0" marR="0" lvl="0" indent="0" algn="ctr" rtl="0">
                        <a:lnSpc>
                          <a:spcPct val="107000"/>
                        </a:lnSpc>
                        <a:spcBef>
                          <a:spcPts val="0"/>
                        </a:spcBef>
                        <a:spcAft>
                          <a:spcPts val="0"/>
                        </a:spcAft>
                        <a:buNone/>
                      </a:pPr>
                      <a:r>
                        <a:rPr lang="en-US" sz="1400" b="1" u="none" strike="noStrike" cap="none">
                          <a:latin typeface="Times New Roman" panose="02020603050405020304" pitchFamily="18" charset="0"/>
                          <a:ea typeface="Lustria"/>
                          <a:cs typeface="Times New Roman" panose="02020603050405020304" pitchFamily="18" charset="0"/>
                          <a:sym typeface="Lustria"/>
                        </a:rPr>
                        <a:t>Disadvantages</a:t>
                      </a:r>
                      <a:endParaRPr sz="1400" b="1" u="none" strike="noStrike" cap="none">
                        <a:latin typeface="Times New Roman" panose="02020603050405020304" pitchFamily="18" charset="0"/>
                        <a:ea typeface="Lustria"/>
                        <a:cs typeface="Times New Roman" panose="02020603050405020304" pitchFamily="18" charset="0"/>
                        <a:sym typeface="Lustria"/>
                      </a:endParaRPr>
                    </a:p>
                  </a:txBody>
                  <a:tcPr marL="59925" marR="59925" marT="0" marB="0" anchor="ctr">
                    <a:solidFill>
                      <a:srgbClr val="D8E2F3"/>
                    </a:solidFill>
                  </a:tcPr>
                </a:tc>
                <a:extLst>
                  <a:ext uri="{0D108BD9-81ED-4DB2-BD59-A6C34878D82A}">
                    <a16:rowId xmlns:a16="http://schemas.microsoft.com/office/drawing/2014/main" val="10000"/>
                  </a:ext>
                </a:extLst>
              </a:tr>
              <a:tr h="2347533">
                <a:tc>
                  <a:txBody>
                    <a:bodyPr/>
                    <a:lstStyle/>
                    <a:p>
                      <a:pPr marL="0" marR="0" lvl="0" indent="0" algn="ctr" rtl="0">
                        <a:lnSpc>
                          <a:spcPct val="107000"/>
                        </a:lnSpc>
                        <a:spcBef>
                          <a:spcPts val="0"/>
                        </a:spcBef>
                        <a:spcAft>
                          <a:spcPts val="0"/>
                        </a:spcAft>
                        <a:buNone/>
                      </a:pPr>
                      <a:r>
                        <a:rPr lang="en-US" sz="1400" u="none" strike="noStrike" cap="none">
                          <a:latin typeface="Times New Roman" panose="02020603050405020304" pitchFamily="18" charset="0"/>
                          <a:ea typeface="Times New Roman"/>
                          <a:cs typeface="Times New Roman" panose="02020603050405020304" pitchFamily="18" charset="0"/>
                          <a:sym typeface="Times New Roman"/>
                        </a:rPr>
                        <a:t> 5</a:t>
                      </a:r>
                      <a:endParaRPr sz="14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59925" marR="59925" marT="0" marB="0" anchor="ctr"/>
                </a:tc>
                <a:tc>
                  <a:txBody>
                    <a:bodyPr/>
                    <a:lstStyle/>
                    <a:p>
                      <a:pPr marL="0" marR="0" lvl="0" indent="0" algn="ctr" rtl="0">
                        <a:lnSpc>
                          <a:spcPct val="107000"/>
                        </a:lnSpc>
                        <a:spcBef>
                          <a:spcPts val="0"/>
                        </a:spcBef>
                        <a:spcAft>
                          <a:spcPts val="0"/>
                        </a:spcAft>
                        <a:buNone/>
                      </a:pPr>
                      <a:endParaRPr sz="1400" i="0" u="none" strike="noStrike" cap="none" dirty="0">
                        <a:solidFill>
                          <a:srgbClr val="333333"/>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7000"/>
                        </a:lnSpc>
                        <a:spcBef>
                          <a:spcPts val="0"/>
                        </a:spcBef>
                        <a:spcAft>
                          <a:spcPts val="0"/>
                        </a:spcAft>
                        <a:buNone/>
                      </a:pPr>
                      <a:r>
                        <a:rPr lang="en-US" sz="1400" dirty="0">
                          <a:solidFill>
                            <a:schemeClr val="tx1"/>
                          </a:solidFill>
                          <a:latin typeface="Times New Roman" panose="02020603050405020304" pitchFamily="18" charset="0"/>
                          <a:ea typeface="Times New Roman"/>
                          <a:cs typeface="Times New Roman" panose="02020603050405020304" pitchFamily="18" charset="0"/>
                          <a:sym typeface="Times New Roman"/>
                        </a:rPr>
                        <a:t>Seismic random noise suppression using improved </a:t>
                      </a:r>
                      <a:r>
                        <a:rPr lang="en-US" sz="1400" dirty="0" err="1">
                          <a:solidFill>
                            <a:schemeClr val="tx1"/>
                          </a:solidFill>
                          <a:latin typeface="Times New Roman" panose="02020603050405020304" pitchFamily="18" charset="0"/>
                          <a:ea typeface="Times New Roman"/>
                          <a:cs typeface="Times New Roman" panose="02020603050405020304" pitchFamily="18" charset="0"/>
                          <a:sym typeface="Times New Roman"/>
                        </a:rPr>
                        <a:t>CycleGAN</a:t>
                      </a:r>
                      <a:r>
                        <a:rPr lang="en-US" sz="1400" dirty="0">
                          <a:solidFill>
                            <a:schemeClr val="tx1"/>
                          </a:solidFill>
                          <a:latin typeface="Times New Roman" panose="02020603050405020304" pitchFamily="18" charset="0"/>
                          <a:ea typeface="Times New Roman"/>
                          <a:cs typeface="Times New Roman" panose="02020603050405020304" pitchFamily="18" charset="0"/>
                          <a:sym typeface="Times New Roman"/>
                        </a:rPr>
                        <a:t> </a:t>
                      </a: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59925" marR="59925" marT="0" marB="0" anchor="ctr"/>
                </a:tc>
                <a:tc>
                  <a:txBody>
                    <a:bodyPr/>
                    <a:lstStyle/>
                    <a:p>
                      <a:pPr marL="0" marR="0" lvl="0" indent="0" algn="l" rtl="0">
                        <a:lnSpc>
                          <a:spcPct val="110000"/>
                        </a:lnSpc>
                        <a:spcBef>
                          <a:spcPts val="0"/>
                        </a:spcBef>
                        <a:spcAft>
                          <a:spcPts val="0"/>
                        </a:spcAft>
                        <a:buClr>
                          <a:srgbClr val="3F3F3F"/>
                        </a:buClr>
                        <a:buSzPts val="1400"/>
                        <a:buFont typeface="Times New Roman"/>
                        <a:buNone/>
                      </a:pPr>
                      <a:r>
                        <a:rPr lang="en-US" sz="1400" dirty="0">
                          <a:solidFill>
                            <a:srgbClr val="3F3F3F"/>
                          </a:solidFill>
                          <a:latin typeface="Times New Roman" panose="02020603050405020304" pitchFamily="18" charset="0"/>
                          <a:ea typeface="Times New Roman"/>
                          <a:cs typeface="Times New Roman" panose="02020603050405020304" pitchFamily="18" charset="0"/>
                          <a:sym typeface="Times New Roman"/>
                        </a:rPr>
                        <a:t>IEEE Access, IEEE</a:t>
                      </a:r>
                      <a:r>
                        <a:rPr lang="en-US" sz="1400" dirty="0">
                          <a:latin typeface="Times New Roman" panose="02020603050405020304" pitchFamily="18" charset="0"/>
                          <a:ea typeface="Times New Roman"/>
                          <a:cs typeface="Times New Roman" panose="02020603050405020304" pitchFamily="18" charset="0"/>
                          <a:sym typeface="Times New Roman"/>
                        </a:rPr>
                        <a:t>, Vol.11, 2023</a:t>
                      </a:r>
                      <a:r>
                        <a:rPr lang="en-US" sz="1400" u="none" strike="noStrike" cap="none" dirty="0">
                          <a:latin typeface="Times New Roman" panose="02020603050405020304" pitchFamily="18" charset="0"/>
                          <a:ea typeface="Times New Roman"/>
                          <a:cs typeface="Times New Roman" panose="02020603050405020304" pitchFamily="18" charset="0"/>
                          <a:sym typeface="Times New Roman"/>
                        </a:rPr>
                        <a:t>.</a:t>
                      </a:r>
                      <a:endParaRPr dirty="0">
                        <a:latin typeface="Times New Roman" panose="02020603050405020304" pitchFamily="18" charset="0"/>
                        <a:cs typeface="Times New Roman" panose="02020603050405020304" pitchFamily="18" charset="0"/>
                      </a:endParaRPr>
                    </a:p>
                  </a:txBody>
                  <a:tcPr marL="59925" marR="59925" marT="0" marB="0" anchor="ctr"/>
                </a:tc>
                <a:tc>
                  <a:txBody>
                    <a:bodyPr/>
                    <a:lstStyle/>
                    <a:p>
                      <a:pPr marL="0" marR="0" lvl="0" indent="0" algn="ctr" rtl="0">
                        <a:lnSpc>
                          <a:spcPct val="107000"/>
                        </a:lnSpc>
                        <a:spcBef>
                          <a:spcPts val="0"/>
                        </a:spcBef>
                        <a:spcAft>
                          <a:spcPts val="0"/>
                        </a:spcAft>
                        <a:buNone/>
                      </a:pPr>
                      <a:r>
                        <a:rPr lang="en-US" sz="1400" u="none" strike="noStrike" cap="none" dirty="0">
                          <a:latin typeface="Times New Roman" panose="02020603050405020304" pitchFamily="18" charset="0"/>
                          <a:ea typeface="Times New Roman"/>
                          <a:cs typeface="Times New Roman" panose="02020603050405020304" pitchFamily="18" charset="0"/>
                          <a:sym typeface="Times New Roman"/>
                        </a:rPr>
                        <a:t>Cycle GAN</a:t>
                      </a:r>
                      <a:endParaRPr dirty="0">
                        <a:latin typeface="Times New Roman" panose="02020603050405020304" pitchFamily="18" charset="0"/>
                        <a:cs typeface="Times New Roman" panose="02020603050405020304" pitchFamily="18" charset="0"/>
                      </a:endParaRPr>
                    </a:p>
                  </a:txBody>
                  <a:tcPr marL="59925" marR="59925" marT="0" marB="0" anchor="ctr"/>
                </a:tc>
                <a:tc>
                  <a:txBody>
                    <a:bodyPr/>
                    <a:lstStyle/>
                    <a:p>
                      <a:pPr marL="0" marR="0" lvl="0" indent="0" algn="ctr" rtl="0">
                        <a:lnSpc>
                          <a:spcPct val="107000"/>
                        </a:lnSpc>
                        <a:spcBef>
                          <a:spcPts val="0"/>
                        </a:spcBef>
                        <a:spcAft>
                          <a:spcPts val="0"/>
                        </a:spcAft>
                        <a:buNone/>
                      </a:pPr>
                      <a:r>
                        <a:rPr lang="en-US" sz="1400" u="none" strike="noStrike" cap="none" dirty="0">
                          <a:latin typeface="Times New Roman" panose="02020603050405020304" pitchFamily="18" charset="0"/>
                          <a:ea typeface="Times New Roman"/>
                          <a:cs typeface="Times New Roman" panose="02020603050405020304" pitchFamily="18" charset="0"/>
                          <a:sym typeface="Times New Roman"/>
                        </a:rPr>
                        <a:t>YTF dataset </a:t>
                      </a: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59925" marR="59925" marT="0" marB="0" anchor="ctr"/>
                </a:tc>
                <a:tc>
                  <a:txBody>
                    <a:bodyPr/>
                    <a:lstStyle/>
                    <a:p>
                      <a:pPr marL="0" marR="0" lvl="0" indent="0" algn="l" rtl="0">
                        <a:spcBef>
                          <a:spcPts val="0"/>
                        </a:spcBef>
                        <a:spcAft>
                          <a:spcPts val="0"/>
                        </a:spcAft>
                        <a:buClr>
                          <a:srgbClr val="3F3F3F"/>
                        </a:buClr>
                        <a:buSzPts val="1400"/>
                        <a:buFont typeface="Times New Roman"/>
                        <a:buNone/>
                      </a:pPr>
                      <a:r>
                        <a:rPr lang="en-US" sz="1400" u="none" strike="noStrike" cap="none" dirty="0">
                          <a:solidFill>
                            <a:srgbClr val="3F3F3F"/>
                          </a:solidFill>
                          <a:latin typeface="Times New Roman" panose="02020603050405020304" pitchFamily="18" charset="0"/>
                          <a:ea typeface="Times New Roman"/>
                          <a:cs typeface="Times New Roman" panose="02020603050405020304" pitchFamily="18" charset="0"/>
                          <a:sym typeface="Times New Roman"/>
                        </a:rPr>
                        <a:t>The project employs an unsupervised learning approach, allowing the model to learn and suppress random noise patterns without explicit noise-label pairs during training.</a:t>
                      </a:r>
                      <a:endParaRPr dirty="0">
                        <a:latin typeface="Times New Roman" panose="02020603050405020304" pitchFamily="18" charset="0"/>
                        <a:cs typeface="Times New Roman" panose="02020603050405020304" pitchFamily="18" charset="0"/>
                      </a:endParaRPr>
                    </a:p>
                  </a:txBody>
                  <a:tcPr marL="59925" marR="59925" marT="0" marB="0" anchor="ctr"/>
                </a:tc>
                <a:tc>
                  <a:txBody>
                    <a:bodyPr/>
                    <a:lstStyle/>
                    <a:p>
                      <a:pPr marL="0" marR="0" lvl="0" indent="0" algn="l" rtl="0">
                        <a:spcBef>
                          <a:spcPts val="0"/>
                        </a:spcBef>
                        <a:spcAft>
                          <a:spcPts val="0"/>
                        </a:spcAft>
                        <a:buClr>
                          <a:srgbClr val="3F3F3F"/>
                        </a:buClr>
                        <a:buSzPts val="1400"/>
                        <a:buFont typeface="Times New Roman"/>
                        <a:buNone/>
                      </a:pPr>
                      <a:r>
                        <a:rPr lang="en-US" sz="1400" u="none" strike="noStrike" cap="none" dirty="0">
                          <a:solidFill>
                            <a:srgbClr val="3F3F3F"/>
                          </a:solidFill>
                          <a:latin typeface="Times New Roman" panose="02020603050405020304" pitchFamily="18" charset="0"/>
                          <a:ea typeface="Times New Roman"/>
                          <a:cs typeface="Times New Roman" panose="02020603050405020304" pitchFamily="18" charset="0"/>
                          <a:sym typeface="Times New Roman"/>
                        </a:rPr>
                        <a:t>Achieving optimal performance may depend on fine-tuning hyperparameters, and the model's effectiveness could be sensitive to these parameters.</a:t>
                      </a: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59925" marR="59925" marT="0" marB="0" anchor="ctr"/>
                </a:tc>
                <a:extLst>
                  <a:ext uri="{0D108BD9-81ED-4DB2-BD59-A6C34878D82A}">
                    <a16:rowId xmlns:a16="http://schemas.microsoft.com/office/drawing/2014/main" val="10001"/>
                  </a:ext>
                </a:extLst>
              </a:tr>
              <a:tr h="2609829">
                <a:tc>
                  <a:txBody>
                    <a:bodyPr/>
                    <a:lstStyle/>
                    <a:p>
                      <a:pPr marL="0" marR="0" lvl="0" indent="0" algn="ctr" rtl="0">
                        <a:lnSpc>
                          <a:spcPct val="107000"/>
                        </a:lnSpc>
                        <a:spcBef>
                          <a:spcPts val="0"/>
                        </a:spcBef>
                        <a:spcAft>
                          <a:spcPts val="0"/>
                        </a:spcAft>
                        <a:buNone/>
                      </a:pPr>
                      <a:r>
                        <a:rPr lang="en-US" sz="1400" u="none" strike="noStrike" cap="none">
                          <a:latin typeface="Times New Roman" panose="02020603050405020304" pitchFamily="18" charset="0"/>
                          <a:ea typeface="Times New Roman"/>
                          <a:cs typeface="Times New Roman" panose="02020603050405020304" pitchFamily="18" charset="0"/>
                          <a:sym typeface="Times New Roman"/>
                        </a:rPr>
                        <a:t> 6</a:t>
                      </a:r>
                      <a:endParaRPr sz="14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59925" marR="59925" marT="0" marB="0" anchor="ctr"/>
                </a:tc>
                <a:tc>
                  <a:txBody>
                    <a:bodyPr/>
                    <a:lstStyle/>
                    <a:p>
                      <a:pPr marL="0" marR="0" lvl="0" indent="0" algn="ctr" rtl="0">
                        <a:lnSpc>
                          <a:spcPct val="107000"/>
                        </a:lnSpc>
                        <a:spcBef>
                          <a:spcPts val="0"/>
                        </a:spcBef>
                        <a:spcAft>
                          <a:spcPts val="0"/>
                        </a:spcAft>
                        <a:buNone/>
                      </a:pPr>
                      <a:r>
                        <a:rPr lang="en-US" sz="1400" dirty="0">
                          <a:solidFill>
                            <a:srgbClr val="3F3F3F"/>
                          </a:solidFill>
                          <a:latin typeface="Times New Roman" panose="02020603050405020304" pitchFamily="18" charset="0"/>
                          <a:ea typeface="Times New Roman"/>
                          <a:cs typeface="Times New Roman" panose="02020603050405020304" pitchFamily="18" charset="0"/>
                          <a:sym typeface="Times New Roman"/>
                        </a:rPr>
                        <a:t>A New Framework for CNN-Based Speech Enhancement</a:t>
                      </a: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7000"/>
                        </a:lnSpc>
                        <a:spcBef>
                          <a:spcPts val="0"/>
                        </a:spcBef>
                        <a:spcAft>
                          <a:spcPts val="0"/>
                        </a:spcAft>
                        <a:buNone/>
                      </a:pPr>
                      <a:r>
                        <a:rPr lang="en-US" sz="1400" u="none" strike="noStrike" cap="none" dirty="0">
                          <a:latin typeface="Times New Roman" panose="02020603050405020304" pitchFamily="18" charset="0"/>
                          <a:ea typeface="Times New Roman"/>
                          <a:cs typeface="Times New Roman" panose="02020603050405020304" pitchFamily="18" charset="0"/>
                          <a:sym typeface="Times New Roman"/>
                        </a:rPr>
                        <a:t> </a:t>
                      </a: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59925" marR="59925" marT="0" marB="0" anchor="ctr"/>
                </a:tc>
                <a:tc>
                  <a:txBody>
                    <a:bodyPr/>
                    <a:lstStyle/>
                    <a:p>
                      <a:pPr marL="0" marR="0" lvl="0" indent="0" algn="ctr" rtl="0">
                        <a:lnSpc>
                          <a:spcPct val="107000"/>
                        </a:lnSpc>
                        <a:spcBef>
                          <a:spcPts val="0"/>
                        </a:spcBef>
                        <a:spcAft>
                          <a:spcPts val="0"/>
                        </a:spcAft>
                        <a:buClr>
                          <a:srgbClr val="3F3F3F"/>
                        </a:buClr>
                        <a:buSzPts val="1400"/>
                        <a:buFont typeface="Times New Roman"/>
                        <a:buNone/>
                      </a:pPr>
                      <a:r>
                        <a:rPr lang="en-US" sz="1400" dirty="0">
                          <a:solidFill>
                            <a:srgbClr val="3F3F3F"/>
                          </a:solidFill>
                          <a:latin typeface="Times New Roman" panose="02020603050405020304" pitchFamily="18" charset="0"/>
                          <a:ea typeface="Times New Roman"/>
                          <a:cs typeface="Times New Roman" panose="02020603050405020304" pitchFamily="18" charset="0"/>
                          <a:sym typeface="Times New Roman"/>
                        </a:rPr>
                        <a:t>IEEE/ACM Trans Audio Speech Lang Process. 2019 Jul.</a:t>
                      </a: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59925" marR="59925" marT="0" marB="0" anchor="ctr"/>
                </a:tc>
                <a:tc>
                  <a:txBody>
                    <a:bodyPr/>
                    <a:lstStyle/>
                    <a:p>
                      <a:pPr marL="0" marR="0" lvl="0" indent="0" algn="ctr" rtl="0">
                        <a:lnSpc>
                          <a:spcPct val="107000"/>
                        </a:lnSpc>
                        <a:spcBef>
                          <a:spcPts val="0"/>
                        </a:spcBef>
                        <a:spcAft>
                          <a:spcPts val="0"/>
                        </a:spcAft>
                        <a:buNone/>
                      </a:pPr>
                      <a:r>
                        <a:rPr lang="en-US" sz="1400" u="none" strike="noStrike" cap="none" dirty="0">
                          <a:latin typeface="Times New Roman" panose="02020603050405020304" pitchFamily="18" charset="0"/>
                          <a:ea typeface="Times New Roman"/>
                          <a:cs typeface="Times New Roman" panose="02020603050405020304" pitchFamily="18" charset="0"/>
                          <a:sym typeface="Times New Roman"/>
                        </a:rPr>
                        <a:t>CNN</a:t>
                      </a:r>
                      <a:endParaRPr dirty="0">
                        <a:latin typeface="Times New Roman" panose="02020603050405020304" pitchFamily="18" charset="0"/>
                        <a:cs typeface="Times New Roman" panose="02020603050405020304" pitchFamily="18" charset="0"/>
                      </a:endParaRPr>
                    </a:p>
                  </a:txBody>
                  <a:tcPr marL="59925" marR="59925" marT="0" marB="0" anchor="ctr"/>
                </a:tc>
                <a:tc>
                  <a:txBody>
                    <a:bodyPr/>
                    <a:lstStyle/>
                    <a:p>
                      <a:pPr marL="0" marR="0" lvl="0" indent="0" algn="ctr" rtl="0">
                        <a:lnSpc>
                          <a:spcPct val="107000"/>
                        </a:lnSpc>
                        <a:spcBef>
                          <a:spcPts val="0"/>
                        </a:spcBef>
                        <a:spcAft>
                          <a:spcPts val="0"/>
                        </a:spcAft>
                        <a:buNone/>
                      </a:pPr>
                      <a:r>
                        <a:rPr lang="en-US" sz="1400" u="none" strike="noStrike" cap="none">
                          <a:latin typeface="Times New Roman" panose="02020603050405020304" pitchFamily="18" charset="0"/>
                          <a:ea typeface="Times New Roman"/>
                          <a:cs typeface="Times New Roman" panose="02020603050405020304" pitchFamily="18" charset="0"/>
                          <a:sym typeface="Times New Roman"/>
                        </a:rPr>
                        <a:t>AFW dataset</a:t>
                      </a:r>
                      <a:endParaRPr>
                        <a:latin typeface="Times New Roman" panose="02020603050405020304" pitchFamily="18" charset="0"/>
                        <a:cs typeface="Times New Roman" panose="02020603050405020304" pitchFamily="18" charset="0"/>
                      </a:endParaRPr>
                    </a:p>
                  </a:txBody>
                  <a:tcPr marL="59925" marR="59925" marT="0" marB="0" anchor="ctr"/>
                </a:tc>
                <a:tc>
                  <a:txBody>
                    <a:bodyPr/>
                    <a:lstStyle/>
                    <a:p>
                      <a:pPr marL="0" marR="0" lvl="0" indent="0" algn="l" rtl="0">
                        <a:spcBef>
                          <a:spcPts val="0"/>
                        </a:spcBef>
                        <a:spcAft>
                          <a:spcPts val="0"/>
                        </a:spcAft>
                        <a:buClr>
                          <a:srgbClr val="3F3F3F"/>
                        </a:buClr>
                        <a:buSzPts val="1400"/>
                        <a:buFont typeface="Calibri"/>
                        <a:buNone/>
                      </a:pPr>
                      <a:r>
                        <a:rPr lang="en-US" sz="1400" b="0" i="0" dirty="0">
                          <a:solidFill>
                            <a:srgbClr val="3F3F3F"/>
                          </a:solidFill>
                          <a:latin typeface="Times New Roman" panose="02020603050405020304" pitchFamily="18" charset="0"/>
                          <a:ea typeface="Times New Roman"/>
                          <a:cs typeface="Times New Roman" panose="02020603050405020304" pitchFamily="18" charset="0"/>
                          <a:sym typeface="Times New Roman"/>
                        </a:rPr>
                        <a:t>The CNN-based approach enables end-to-end learning, eliminating the need for handcrafted feature engineering and providing the model with the ability to learn hierarchical representations from raw input signals.</a:t>
                      </a: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59925" marR="59925" marT="0" marB="0" anchor="ctr"/>
                </a:tc>
                <a:tc>
                  <a:txBody>
                    <a:bodyPr/>
                    <a:lstStyle/>
                    <a:p>
                      <a:pPr marL="0" lvl="0" indent="0" algn="just" rtl="0">
                        <a:lnSpc>
                          <a:spcPct val="90000"/>
                        </a:lnSpc>
                        <a:spcBef>
                          <a:spcPts val="1000"/>
                        </a:spcBef>
                        <a:spcAft>
                          <a:spcPts val="0"/>
                        </a:spcAft>
                        <a:buClr>
                          <a:srgbClr val="3F3F3F"/>
                        </a:buClr>
                        <a:buSzPct val="100000"/>
                        <a:buFont typeface="Calibri"/>
                        <a:buNone/>
                      </a:pPr>
                      <a:r>
                        <a:rPr lang="en-US" sz="1400" b="0" i="0" dirty="0">
                          <a:solidFill>
                            <a:srgbClr val="3F3F3F"/>
                          </a:solidFill>
                          <a:latin typeface="Times New Roman" panose="02020603050405020304" pitchFamily="18" charset="0"/>
                          <a:ea typeface="Times New Roman"/>
                          <a:cs typeface="Times New Roman" panose="02020603050405020304" pitchFamily="18" charset="0"/>
                          <a:sym typeface="Times New Roman"/>
                        </a:rPr>
                        <a:t>Implementing CNN-based models for speech enhancement in the time domain may involve increased computational complexity, potentially impacting real-time processing capabilities.</a:t>
                      </a:r>
                      <a:endParaRPr lang="en-US" sz="1400" dirty="0">
                        <a:latin typeface="Times New Roman" panose="02020603050405020304" pitchFamily="18" charset="0"/>
                        <a:ea typeface="Lustria"/>
                        <a:cs typeface="Times New Roman" panose="02020603050405020304" pitchFamily="18" charset="0"/>
                        <a:sym typeface="Lustria"/>
                      </a:endParaRPr>
                    </a:p>
                    <a:p>
                      <a:pPr marL="0" marR="0" lvl="0" indent="0" algn="l" rtl="0">
                        <a:lnSpc>
                          <a:spcPct val="107000"/>
                        </a:lnSpc>
                        <a:spcBef>
                          <a:spcPts val="0"/>
                        </a:spcBef>
                        <a:spcAft>
                          <a:spcPts val="0"/>
                        </a:spcAft>
                        <a:buNone/>
                      </a:pP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59925" marR="59925" marT="0" marB="0"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1"/>
          <p:cNvSpPr txBox="1">
            <a:spLocks noGrp="1"/>
          </p:cNvSpPr>
          <p:nvPr>
            <p:ph type="title"/>
          </p:nvPr>
        </p:nvSpPr>
        <p:spPr>
          <a:xfrm>
            <a:off x="202676" y="-42585"/>
            <a:ext cx="8738648" cy="7472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833C0B"/>
              </a:buClr>
              <a:buSzPts val="3000"/>
              <a:buFont typeface="Lustria"/>
              <a:buNone/>
            </a:pPr>
            <a:r>
              <a:rPr lang="en-US" sz="3000" b="1" dirty="0">
                <a:solidFill>
                  <a:srgbClr val="833C0B"/>
                </a:solidFill>
                <a:latin typeface="Lustria"/>
                <a:ea typeface="Lustria"/>
                <a:cs typeface="Lustria"/>
                <a:sym typeface="Lustria"/>
              </a:rPr>
              <a:t>7. </a:t>
            </a:r>
            <a:r>
              <a:rPr lang="en-US" sz="3000" b="1" dirty="0">
                <a:solidFill>
                  <a:srgbClr val="833C0B"/>
                </a:solidFill>
                <a:latin typeface="Times New Roman" panose="02020603050405020304" pitchFamily="18" charset="0"/>
                <a:ea typeface="Lustria"/>
                <a:cs typeface="Times New Roman" panose="02020603050405020304" pitchFamily="18" charset="0"/>
                <a:sym typeface="Lustria"/>
              </a:rPr>
              <a:t>Study</a:t>
            </a:r>
            <a:r>
              <a:rPr lang="en-US" sz="3000" b="1" dirty="0">
                <a:solidFill>
                  <a:srgbClr val="833C0B"/>
                </a:solidFill>
                <a:latin typeface="Lustria"/>
                <a:ea typeface="Lustria"/>
                <a:cs typeface="Lustria"/>
                <a:sym typeface="Lustria"/>
              </a:rPr>
              <a:t> on Existing Technologies</a:t>
            </a:r>
            <a:endParaRPr dirty="0"/>
          </a:p>
        </p:txBody>
      </p:sp>
      <p:sp>
        <p:nvSpPr>
          <p:cNvPr id="226" name="Google Shape;226;p31"/>
          <p:cNvSpPr txBox="1">
            <a:spLocks noGrp="1"/>
          </p:cNvSpPr>
          <p:nvPr>
            <p:ph type="body" idx="1"/>
          </p:nvPr>
        </p:nvSpPr>
        <p:spPr>
          <a:xfrm>
            <a:off x="202675" y="584462"/>
            <a:ext cx="8649093" cy="6137014"/>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2000"/>
              <a:buNone/>
            </a:pPr>
            <a:endParaRPr sz="2000">
              <a:latin typeface="Lustria"/>
              <a:ea typeface="Lustria"/>
              <a:cs typeface="Lustria"/>
              <a:sym typeface="Lustria"/>
            </a:endParaRPr>
          </a:p>
          <a:p>
            <a:pPr marL="0" lvl="0" indent="0" algn="ctr" rtl="0">
              <a:lnSpc>
                <a:spcPct val="100000"/>
              </a:lnSpc>
              <a:spcBef>
                <a:spcPts val="1000"/>
              </a:spcBef>
              <a:spcAft>
                <a:spcPts val="0"/>
              </a:spcAft>
              <a:buClr>
                <a:schemeClr val="dk1"/>
              </a:buClr>
              <a:buSzPts val="2000"/>
              <a:buNone/>
            </a:pPr>
            <a:endParaRPr sz="2000">
              <a:latin typeface="Lustria"/>
              <a:ea typeface="Lustria"/>
              <a:cs typeface="Lustria"/>
              <a:sym typeface="Lustria"/>
            </a:endParaRPr>
          </a:p>
          <a:p>
            <a:pPr marL="0" lvl="0" indent="0" algn="ctr" rtl="0">
              <a:lnSpc>
                <a:spcPct val="100000"/>
              </a:lnSpc>
              <a:spcBef>
                <a:spcPts val="1000"/>
              </a:spcBef>
              <a:spcAft>
                <a:spcPts val="0"/>
              </a:spcAft>
              <a:buClr>
                <a:schemeClr val="dk1"/>
              </a:buClr>
              <a:buSzPts val="2000"/>
              <a:buNone/>
            </a:pPr>
            <a:endParaRPr sz="2000">
              <a:latin typeface="Lustria"/>
              <a:ea typeface="Lustria"/>
              <a:cs typeface="Lustria"/>
              <a:sym typeface="Lustria"/>
            </a:endParaRPr>
          </a:p>
          <a:p>
            <a:pPr marL="0" lvl="0" indent="0" algn="ctr" rtl="0">
              <a:lnSpc>
                <a:spcPct val="100000"/>
              </a:lnSpc>
              <a:spcBef>
                <a:spcPts val="1000"/>
              </a:spcBef>
              <a:spcAft>
                <a:spcPts val="0"/>
              </a:spcAft>
              <a:buClr>
                <a:schemeClr val="dk1"/>
              </a:buClr>
              <a:buSzPts val="2000"/>
              <a:buNone/>
            </a:pPr>
            <a:endParaRPr sz="2000">
              <a:latin typeface="Lustria"/>
              <a:ea typeface="Lustria"/>
              <a:cs typeface="Lustria"/>
              <a:sym typeface="Lustria"/>
            </a:endParaRPr>
          </a:p>
          <a:p>
            <a:pPr marL="0" lvl="0" indent="0" algn="l" rtl="0">
              <a:lnSpc>
                <a:spcPct val="100000"/>
              </a:lnSpc>
              <a:spcBef>
                <a:spcPts val="1000"/>
              </a:spcBef>
              <a:spcAft>
                <a:spcPts val="0"/>
              </a:spcAft>
              <a:buClr>
                <a:schemeClr val="dk1"/>
              </a:buClr>
              <a:buSzPts val="2000"/>
              <a:buNone/>
            </a:pPr>
            <a:endParaRPr sz="2000" b="1">
              <a:solidFill>
                <a:srgbClr val="252525"/>
              </a:solidFill>
              <a:latin typeface="Lustria"/>
              <a:ea typeface="Lustria"/>
              <a:cs typeface="Lustria"/>
              <a:sym typeface="Lustria"/>
            </a:endParaRPr>
          </a:p>
          <a:p>
            <a:pPr marL="0" lvl="0" indent="0" algn="l" rtl="0">
              <a:lnSpc>
                <a:spcPct val="100000"/>
              </a:lnSpc>
              <a:spcBef>
                <a:spcPts val="1000"/>
              </a:spcBef>
              <a:spcAft>
                <a:spcPts val="0"/>
              </a:spcAft>
              <a:buClr>
                <a:schemeClr val="dk1"/>
              </a:buClr>
              <a:buSzPts val="2000"/>
              <a:buNone/>
            </a:pPr>
            <a:endParaRPr sz="2000" b="1" i="1">
              <a:solidFill>
                <a:srgbClr val="C00000"/>
              </a:solidFill>
              <a:latin typeface="Lustria"/>
              <a:ea typeface="Lustria"/>
              <a:cs typeface="Lustria"/>
              <a:sym typeface="Lustria"/>
            </a:endParaRPr>
          </a:p>
          <a:p>
            <a:pPr marL="0" lvl="0" indent="0" algn="l" rtl="0">
              <a:lnSpc>
                <a:spcPct val="100000"/>
              </a:lnSpc>
              <a:spcBef>
                <a:spcPts val="1000"/>
              </a:spcBef>
              <a:spcAft>
                <a:spcPts val="0"/>
              </a:spcAft>
              <a:buClr>
                <a:schemeClr val="dk1"/>
              </a:buClr>
              <a:buSzPts val="2400"/>
              <a:buNone/>
            </a:pPr>
            <a:endParaRPr sz="2400" b="1" i="1">
              <a:solidFill>
                <a:srgbClr val="C00000"/>
              </a:solidFill>
              <a:latin typeface="Lustria"/>
              <a:ea typeface="Lustria"/>
              <a:cs typeface="Lustria"/>
              <a:sym typeface="Lustria"/>
            </a:endParaRPr>
          </a:p>
          <a:p>
            <a:pPr marL="0" lvl="0" indent="0" algn="l" rtl="0">
              <a:lnSpc>
                <a:spcPct val="100000"/>
              </a:lnSpc>
              <a:spcBef>
                <a:spcPts val="1000"/>
              </a:spcBef>
              <a:spcAft>
                <a:spcPts val="0"/>
              </a:spcAft>
              <a:buClr>
                <a:schemeClr val="dk1"/>
              </a:buClr>
              <a:buSzPts val="2400"/>
              <a:buNone/>
            </a:pPr>
            <a:endParaRPr sz="2400" b="1" i="1">
              <a:solidFill>
                <a:srgbClr val="C00000"/>
              </a:solidFill>
              <a:latin typeface="Lustria"/>
              <a:ea typeface="Lustria"/>
              <a:cs typeface="Lustria"/>
              <a:sym typeface="Lustria"/>
            </a:endParaRPr>
          </a:p>
          <a:p>
            <a:pPr marL="0" lvl="0" indent="0" algn="l" rtl="0">
              <a:lnSpc>
                <a:spcPct val="100000"/>
              </a:lnSpc>
              <a:spcBef>
                <a:spcPts val="1000"/>
              </a:spcBef>
              <a:spcAft>
                <a:spcPts val="0"/>
              </a:spcAft>
              <a:buClr>
                <a:schemeClr val="dk1"/>
              </a:buClr>
              <a:buSzPts val="2000"/>
              <a:buNone/>
            </a:pPr>
            <a:endParaRPr sz="2000" b="1" i="1">
              <a:solidFill>
                <a:srgbClr val="C00000"/>
              </a:solidFill>
              <a:latin typeface="Lustria"/>
              <a:ea typeface="Lustria"/>
              <a:cs typeface="Lustria"/>
              <a:sym typeface="Lustria"/>
            </a:endParaRPr>
          </a:p>
          <a:p>
            <a:pPr marL="0" lvl="0" indent="0" algn="l" rtl="0">
              <a:lnSpc>
                <a:spcPct val="100000"/>
              </a:lnSpc>
              <a:spcBef>
                <a:spcPts val="1000"/>
              </a:spcBef>
              <a:spcAft>
                <a:spcPts val="0"/>
              </a:spcAft>
              <a:buClr>
                <a:schemeClr val="dk1"/>
              </a:buClr>
              <a:buSzPts val="2000"/>
              <a:buNone/>
            </a:pPr>
            <a:endParaRPr sz="2000" b="1">
              <a:latin typeface="Lustria"/>
              <a:ea typeface="Lustria"/>
              <a:cs typeface="Lustria"/>
              <a:sym typeface="Lustria"/>
            </a:endParaRPr>
          </a:p>
          <a:p>
            <a:pPr marL="457200" lvl="0" indent="-304800" algn="l" rtl="0">
              <a:lnSpc>
                <a:spcPct val="100000"/>
              </a:lnSpc>
              <a:spcBef>
                <a:spcPts val="1000"/>
              </a:spcBef>
              <a:spcAft>
                <a:spcPts val="0"/>
              </a:spcAft>
              <a:buClr>
                <a:schemeClr val="dk1"/>
              </a:buClr>
              <a:buSzPts val="2400"/>
              <a:buNone/>
            </a:pPr>
            <a:endParaRPr sz="2400" b="1">
              <a:solidFill>
                <a:srgbClr val="C00000"/>
              </a:solidFill>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a:latin typeface="Lustria"/>
              <a:ea typeface="Lustria"/>
              <a:cs typeface="Lustria"/>
              <a:sym typeface="Lustria"/>
            </a:endParaRPr>
          </a:p>
          <a:p>
            <a:pPr marL="0" lvl="0" indent="0" algn="l" rtl="0">
              <a:lnSpc>
                <a:spcPct val="100000"/>
              </a:lnSpc>
              <a:spcBef>
                <a:spcPts val="1000"/>
              </a:spcBef>
              <a:spcAft>
                <a:spcPts val="0"/>
              </a:spcAft>
              <a:buClr>
                <a:schemeClr val="dk1"/>
              </a:buClr>
              <a:buSzPts val="2000"/>
              <a:buNone/>
            </a:pPr>
            <a:endParaRPr sz="200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a:latin typeface="Lustria"/>
              <a:ea typeface="Lustria"/>
              <a:cs typeface="Lustria"/>
              <a:sym typeface="Lustria"/>
            </a:endParaRPr>
          </a:p>
          <a:p>
            <a:pPr marL="0" lvl="0" indent="0" algn="l" rtl="0">
              <a:lnSpc>
                <a:spcPct val="100000"/>
              </a:lnSpc>
              <a:spcBef>
                <a:spcPts val="1000"/>
              </a:spcBef>
              <a:spcAft>
                <a:spcPts val="0"/>
              </a:spcAft>
              <a:buClr>
                <a:schemeClr val="dk1"/>
              </a:buClr>
              <a:buSzPts val="2000"/>
              <a:buNone/>
            </a:pPr>
            <a:endParaRPr sz="2000" b="1" i="1">
              <a:solidFill>
                <a:srgbClr val="C00000"/>
              </a:solidFill>
              <a:latin typeface="Lustria"/>
              <a:ea typeface="Lustria"/>
              <a:cs typeface="Lustria"/>
              <a:sym typeface="Lustria"/>
            </a:endParaRPr>
          </a:p>
        </p:txBody>
      </p:sp>
      <p:sp>
        <p:nvSpPr>
          <p:cNvPr id="227" name="Google Shape;227;p3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solidFill>
                  <a:schemeClr val="dk1"/>
                </a:solidFill>
                <a:latin typeface="Lustria"/>
                <a:ea typeface="Lustria"/>
                <a:cs typeface="Lustria"/>
                <a:sym typeface="Lustria"/>
              </a:rPr>
              <a:t>24</a:t>
            </a:fld>
            <a:endParaRPr sz="1400" b="1">
              <a:solidFill>
                <a:schemeClr val="dk1"/>
              </a:solidFill>
              <a:latin typeface="Lustria"/>
              <a:ea typeface="Lustria"/>
              <a:cs typeface="Lustria"/>
              <a:sym typeface="Lustria"/>
            </a:endParaRPr>
          </a:p>
        </p:txBody>
      </p:sp>
      <p:graphicFrame>
        <p:nvGraphicFramePr>
          <p:cNvPr id="228" name="Google Shape;228;p31"/>
          <p:cNvGraphicFramePr/>
          <p:nvPr>
            <p:extLst>
              <p:ext uri="{D42A27DB-BD31-4B8C-83A1-F6EECF244321}">
                <p14:modId xmlns:p14="http://schemas.microsoft.com/office/powerpoint/2010/main" val="2500135619"/>
              </p:ext>
            </p:extLst>
          </p:nvPr>
        </p:nvGraphicFramePr>
        <p:xfrm>
          <a:off x="202676" y="584463"/>
          <a:ext cx="8738650" cy="5869091"/>
        </p:xfrm>
        <a:graphic>
          <a:graphicData uri="http://schemas.openxmlformats.org/drawingml/2006/table">
            <a:tbl>
              <a:tblPr firstRow="1" firstCol="1" bandRow="1">
                <a:noFill/>
                <a:tableStyleId>{F48BD022-ADC8-42E0-A77F-0C2282A8708B}</a:tableStyleId>
              </a:tblPr>
              <a:tblGrid>
                <a:gridCol w="555625">
                  <a:extLst>
                    <a:ext uri="{9D8B030D-6E8A-4147-A177-3AD203B41FA5}">
                      <a16:colId xmlns:a16="http://schemas.microsoft.com/office/drawing/2014/main" val="20000"/>
                    </a:ext>
                  </a:extLst>
                </a:gridCol>
                <a:gridCol w="1237550">
                  <a:extLst>
                    <a:ext uri="{9D8B030D-6E8A-4147-A177-3AD203B41FA5}">
                      <a16:colId xmlns:a16="http://schemas.microsoft.com/office/drawing/2014/main" val="20001"/>
                    </a:ext>
                  </a:extLst>
                </a:gridCol>
                <a:gridCol w="1073400">
                  <a:extLst>
                    <a:ext uri="{9D8B030D-6E8A-4147-A177-3AD203B41FA5}">
                      <a16:colId xmlns:a16="http://schemas.microsoft.com/office/drawing/2014/main" val="20002"/>
                    </a:ext>
                  </a:extLst>
                </a:gridCol>
                <a:gridCol w="947100">
                  <a:extLst>
                    <a:ext uri="{9D8B030D-6E8A-4147-A177-3AD203B41FA5}">
                      <a16:colId xmlns:a16="http://schemas.microsoft.com/office/drawing/2014/main" val="20003"/>
                    </a:ext>
                  </a:extLst>
                </a:gridCol>
                <a:gridCol w="1373175">
                  <a:extLst>
                    <a:ext uri="{9D8B030D-6E8A-4147-A177-3AD203B41FA5}">
                      <a16:colId xmlns:a16="http://schemas.microsoft.com/office/drawing/2014/main" val="20004"/>
                    </a:ext>
                  </a:extLst>
                </a:gridCol>
                <a:gridCol w="1834375">
                  <a:extLst>
                    <a:ext uri="{9D8B030D-6E8A-4147-A177-3AD203B41FA5}">
                      <a16:colId xmlns:a16="http://schemas.microsoft.com/office/drawing/2014/main" val="20005"/>
                    </a:ext>
                  </a:extLst>
                </a:gridCol>
                <a:gridCol w="1717425">
                  <a:extLst>
                    <a:ext uri="{9D8B030D-6E8A-4147-A177-3AD203B41FA5}">
                      <a16:colId xmlns:a16="http://schemas.microsoft.com/office/drawing/2014/main" val="20006"/>
                    </a:ext>
                  </a:extLst>
                </a:gridCol>
              </a:tblGrid>
              <a:tr h="638411">
                <a:tc>
                  <a:txBody>
                    <a:bodyPr/>
                    <a:lstStyle/>
                    <a:p>
                      <a:pPr marL="0" marR="0" lvl="0" indent="0" algn="ctr" rtl="0">
                        <a:lnSpc>
                          <a:spcPct val="107000"/>
                        </a:lnSpc>
                        <a:spcBef>
                          <a:spcPts val="0"/>
                        </a:spcBef>
                        <a:spcAft>
                          <a:spcPts val="0"/>
                        </a:spcAft>
                        <a:buNone/>
                      </a:pPr>
                      <a:r>
                        <a:rPr lang="en-US" sz="1400" b="1" u="none" strike="noStrike" cap="none">
                          <a:latin typeface="Times New Roman" panose="02020603050405020304" pitchFamily="18" charset="0"/>
                          <a:ea typeface="Lustria"/>
                          <a:cs typeface="Times New Roman" panose="02020603050405020304" pitchFamily="18" charset="0"/>
                          <a:sym typeface="Lustria"/>
                        </a:rPr>
                        <a:t>S. No.</a:t>
                      </a:r>
                      <a:endParaRPr sz="1400" b="1" u="none" strike="noStrike" cap="none">
                        <a:latin typeface="Times New Roman" panose="02020603050405020304" pitchFamily="18" charset="0"/>
                        <a:ea typeface="Lustria"/>
                        <a:cs typeface="Times New Roman" panose="02020603050405020304" pitchFamily="18" charset="0"/>
                        <a:sym typeface="Lustria"/>
                      </a:endParaRPr>
                    </a:p>
                  </a:txBody>
                  <a:tcPr marL="59925" marR="59925" marT="0" marB="0" anchor="ctr">
                    <a:solidFill>
                      <a:srgbClr val="D8E2F3"/>
                    </a:solidFill>
                  </a:tcPr>
                </a:tc>
                <a:tc>
                  <a:txBody>
                    <a:bodyPr/>
                    <a:lstStyle/>
                    <a:p>
                      <a:pPr marL="0" marR="0" lvl="0" indent="0" algn="ctr" rtl="0">
                        <a:lnSpc>
                          <a:spcPct val="107000"/>
                        </a:lnSpc>
                        <a:spcBef>
                          <a:spcPts val="0"/>
                        </a:spcBef>
                        <a:spcAft>
                          <a:spcPts val="0"/>
                        </a:spcAft>
                        <a:buNone/>
                      </a:pPr>
                      <a:r>
                        <a:rPr lang="en-US" sz="1400" b="1" u="none" strike="noStrike" cap="none">
                          <a:latin typeface="Times New Roman" panose="02020603050405020304" pitchFamily="18" charset="0"/>
                          <a:ea typeface="Lustria"/>
                          <a:cs typeface="Times New Roman" panose="02020603050405020304" pitchFamily="18" charset="0"/>
                          <a:sym typeface="Lustria"/>
                        </a:rPr>
                        <a:t>Article Title </a:t>
                      </a:r>
                      <a:endParaRPr sz="1400" b="1" u="none" strike="noStrike" cap="none">
                        <a:latin typeface="Times New Roman" panose="02020603050405020304" pitchFamily="18" charset="0"/>
                        <a:ea typeface="Lustria"/>
                        <a:cs typeface="Times New Roman" panose="02020603050405020304" pitchFamily="18" charset="0"/>
                        <a:sym typeface="Lustria"/>
                      </a:endParaRPr>
                    </a:p>
                  </a:txBody>
                  <a:tcPr marL="59925" marR="59925" marT="0" marB="0" anchor="ctr">
                    <a:solidFill>
                      <a:srgbClr val="D8E2F3"/>
                    </a:solidFill>
                  </a:tcPr>
                </a:tc>
                <a:tc>
                  <a:txBody>
                    <a:bodyPr/>
                    <a:lstStyle/>
                    <a:p>
                      <a:pPr marL="0" marR="0" lvl="0" indent="0" algn="ctr" rtl="0">
                        <a:lnSpc>
                          <a:spcPct val="107000"/>
                        </a:lnSpc>
                        <a:spcBef>
                          <a:spcPts val="0"/>
                        </a:spcBef>
                        <a:spcAft>
                          <a:spcPts val="0"/>
                        </a:spcAft>
                        <a:buNone/>
                      </a:pPr>
                      <a:r>
                        <a:rPr lang="en-US" sz="1400" b="1" u="none" strike="noStrike" cap="none">
                          <a:latin typeface="Times New Roman" panose="02020603050405020304" pitchFamily="18" charset="0"/>
                          <a:ea typeface="Lustria"/>
                          <a:cs typeface="Times New Roman" panose="02020603050405020304" pitchFamily="18" charset="0"/>
                          <a:sym typeface="Lustria"/>
                        </a:rPr>
                        <a:t>Journal Details</a:t>
                      </a:r>
                      <a:endParaRPr sz="1400" b="1" u="none" strike="noStrike" cap="none">
                        <a:latin typeface="Times New Roman" panose="02020603050405020304" pitchFamily="18" charset="0"/>
                        <a:ea typeface="Lustria"/>
                        <a:cs typeface="Times New Roman" panose="02020603050405020304" pitchFamily="18" charset="0"/>
                        <a:sym typeface="Lustria"/>
                      </a:endParaRPr>
                    </a:p>
                  </a:txBody>
                  <a:tcPr marL="59925" marR="59925" marT="0" marB="0" anchor="ctr">
                    <a:solidFill>
                      <a:srgbClr val="D8E2F3"/>
                    </a:solidFill>
                  </a:tcPr>
                </a:tc>
                <a:tc>
                  <a:txBody>
                    <a:bodyPr/>
                    <a:lstStyle/>
                    <a:p>
                      <a:pPr marL="0" marR="0" lvl="0" indent="0" algn="ctr" rtl="0">
                        <a:lnSpc>
                          <a:spcPct val="107000"/>
                        </a:lnSpc>
                        <a:spcBef>
                          <a:spcPts val="0"/>
                        </a:spcBef>
                        <a:spcAft>
                          <a:spcPts val="0"/>
                        </a:spcAft>
                        <a:buNone/>
                      </a:pPr>
                      <a:r>
                        <a:rPr lang="en-US" sz="1400" b="1" u="none" strike="noStrike" cap="none">
                          <a:latin typeface="Times New Roman" panose="02020603050405020304" pitchFamily="18" charset="0"/>
                          <a:ea typeface="Lustria"/>
                          <a:cs typeface="Times New Roman" panose="02020603050405020304" pitchFamily="18" charset="0"/>
                          <a:sym typeface="Lustria"/>
                        </a:rPr>
                        <a:t>Algorithms/ Models</a:t>
                      </a:r>
                      <a:endParaRPr sz="1400" b="1" u="none" strike="noStrike" cap="none">
                        <a:latin typeface="Times New Roman" panose="02020603050405020304" pitchFamily="18" charset="0"/>
                        <a:ea typeface="Lustria"/>
                        <a:cs typeface="Times New Roman" panose="02020603050405020304" pitchFamily="18" charset="0"/>
                        <a:sym typeface="Lustria"/>
                      </a:endParaRPr>
                    </a:p>
                  </a:txBody>
                  <a:tcPr marL="59925" marR="59925" marT="0" marB="0" anchor="ctr">
                    <a:solidFill>
                      <a:srgbClr val="D8E2F3"/>
                    </a:solidFill>
                  </a:tcPr>
                </a:tc>
                <a:tc>
                  <a:txBody>
                    <a:bodyPr/>
                    <a:lstStyle/>
                    <a:p>
                      <a:pPr marL="0" marR="0" lvl="0" indent="0" algn="ctr" rtl="0">
                        <a:lnSpc>
                          <a:spcPct val="107000"/>
                        </a:lnSpc>
                        <a:spcBef>
                          <a:spcPts val="0"/>
                        </a:spcBef>
                        <a:spcAft>
                          <a:spcPts val="0"/>
                        </a:spcAft>
                        <a:buNone/>
                      </a:pPr>
                      <a:r>
                        <a:rPr lang="en-US" sz="1400" b="1" u="none" strike="noStrike" cap="none">
                          <a:latin typeface="Times New Roman" panose="02020603050405020304" pitchFamily="18" charset="0"/>
                          <a:ea typeface="Lustria"/>
                          <a:cs typeface="Times New Roman" panose="02020603050405020304" pitchFamily="18" charset="0"/>
                          <a:sym typeface="Lustria"/>
                        </a:rPr>
                        <a:t>Dataset</a:t>
                      </a:r>
                      <a:endParaRPr sz="1400" b="1" u="none" strike="noStrike" cap="none">
                        <a:latin typeface="Times New Roman" panose="02020603050405020304" pitchFamily="18" charset="0"/>
                        <a:ea typeface="Lustria"/>
                        <a:cs typeface="Times New Roman" panose="02020603050405020304" pitchFamily="18" charset="0"/>
                        <a:sym typeface="Lustria"/>
                      </a:endParaRPr>
                    </a:p>
                  </a:txBody>
                  <a:tcPr marL="59925" marR="59925" marT="0" marB="0" anchor="ctr">
                    <a:solidFill>
                      <a:srgbClr val="D8E2F3"/>
                    </a:solidFill>
                  </a:tcPr>
                </a:tc>
                <a:tc>
                  <a:txBody>
                    <a:bodyPr/>
                    <a:lstStyle/>
                    <a:p>
                      <a:pPr marL="0" marR="0" lvl="0" indent="0" algn="ctr" rtl="0">
                        <a:lnSpc>
                          <a:spcPct val="107000"/>
                        </a:lnSpc>
                        <a:spcBef>
                          <a:spcPts val="0"/>
                        </a:spcBef>
                        <a:spcAft>
                          <a:spcPts val="0"/>
                        </a:spcAft>
                        <a:buNone/>
                      </a:pPr>
                      <a:r>
                        <a:rPr lang="en-US" sz="1400" b="1" u="none" strike="noStrike" cap="none">
                          <a:latin typeface="Times New Roman" panose="02020603050405020304" pitchFamily="18" charset="0"/>
                          <a:ea typeface="Lustria"/>
                          <a:cs typeface="Times New Roman" panose="02020603050405020304" pitchFamily="18" charset="0"/>
                          <a:sym typeface="Lustria"/>
                        </a:rPr>
                        <a:t>Advantages</a:t>
                      </a:r>
                      <a:endParaRPr sz="1400" b="1" u="none" strike="noStrike" cap="none">
                        <a:latin typeface="Times New Roman" panose="02020603050405020304" pitchFamily="18" charset="0"/>
                        <a:ea typeface="Lustria"/>
                        <a:cs typeface="Times New Roman" panose="02020603050405020304" pitchFamily="18" charset="0"/>
                        <a:sym typeface="Lustria"/>
                      </a:endParaRPr>
                    </a:p>
                  </a:txBody>
                  <a:tcPr marL="59925" marR="59925" marT="0" marB="0" anchor="ctr">
                    <a:solidFill>
                      <a:srgbClr val="D8E2F3"/>
                    </a:solidFill>
                  </a:tcPr>
                </a:tc>
                <a:tc>
                  <a:txBody>
                    <a:bodyPr/>
                    <a:lstStyle/>
                    <a:p>
                      <a:pPr marL="0" marR="0" lvl="0" indent="0" algn="ctr" rtl="0">
                        <a:lnSpc>
                          <a:spcPct val="107000"/>
                        </a:lnSpc>
                        <a:spcBef>
                          <a:spcPts val="0"/>
                        </a:spcBef>
                        <a:spcAft>
                          <a:spcPts val="0"/>
                        </a:spcAft>
                        <a:buNone/>
                      </a:pPr>
                      <a:r>
                        <a:rPr lang="en-US" sz="1400" b="1" u="none" strike="noStrike" cap="none">
                          <a:latin typeface="Times New Roman" panose="02020603050405020304" pitchFamily="18" charset="0"/>
                          <a:ea typeface="Lustria"/>
                          <a:cs typeface="Times New Roman" panose="02020603050405020304" pitchFamily="18" charset="0"/>
                          <a:sym typeface="Lustria"/>
                        </a:rPr>
                        <a:t>Disadvantages</a:t>
                      </a:r>
                      <a:endParaRPr sz="1400" b="1" u="none" strike="noStrike" cap="none">
                        <a:latin typeface="Times New Roman" panose="02020603050405020304" pitchFamily="18" charset="0"/>
                        <a:ea typeface="Lustria"/>
                        <a:cs typeface="Times New Roman" panose="02020603050405020304" pitchFamily="18" charset="0"/>
                        <a:sym typeface="Lustria"/>
                      </a:endParaRPr>
                    </a:p>
                  </a:txBody>
                  <a:tcPr marL="59925" marR="59925" marT="0" marB="0" anchor="ctr">
                    <a:solidFill>
                      <a:srgbClr val="D8E2F3"/>
                    </a:solidFill>
                  </a:tcPr>
                </a:tc>
                <a:extLst>
                  <a:ext uri="{0D108BD9-81ED-4DB2-BD59-A6C34878D82A}">
                    <a16:rowId xmlns:a16="http://schemas.microsoft.com/office/drawing/2014/main" val="10000"/>
                  </a:ext>
                </a:extLst>
              </a:tr>
              <a:tr h="2399262">
                <a:tc>
                  <a:txBody>
                    <a:bodyPr/>
                    <a:lstStyle/>
                    <a:p>
                      <a:pPr marL="0" marR="0" lvl="0" indent="0" algn="ctr" rtl="0">
                        <a:lnSpc>
                          <a:spcPct val="107000"/>
                        </a:lnSpc>
                        <a:spcBef>
                          <a:spcPts val="0"/>
                        </a:spcBef>
                        <a:spcAft>
                          <a:spcPts val="0"/>
                        </a:spcAft>
                        <a:buNone/>
                      </a:pPr>
                      <a:r>
                        <a:rPr lang="en-US" sz="1400" u="none" strike="noStrike" cap="none">
                          <a:latin typeface="Times New Roman" panose="02020603050405020304" pitchFamily="18" charset="0"/>
                          <a:ea typeface="Times New Roman"/>
                          <a:cs typeface="Times New Roman" panose="02020603050405020304" pitchFamily="18" charset="0"/>
                          <a:sym typeface="Times New Roman"/>
                        </a:rPr>
                        <a:t> 7</a:t>
                      </a:r>
                      <a:endParaRPr sz="1400" u="none" strike="noStrike" cap="none">
                        <a:latin typeface="Times New Roman" panose="02020603050405020304" pitchFamily="18" charset="0"/>
                        <a:ea typeface="Times New Roman"/>
                        <a:cs typeface="Times New Roman" panose="02020603050405020304" pitchFamily="18" charset="0"/>
                        <a:sym typeface="Times New Roman"/>
                      </a:endParaRPr>
                    </a:p>
                  </a:txBody>
                  <a:tcPr marL="59925" marR="59925" marT="0" marB="0" anchor="ctr"/>
                </a:tc>
                <a:tc>
                  <a:txBody>
                    <a:bodyPr/>
                    <a:lstStyle/>
                    <a:p>
                      <a:pPr marL="0" marR="0" lvl="0" indent="0" algn="ctr" rtl="0">
                        <a:lnSpc>
                          <a:spcPct val="107000"/>
                        </a:lnSpc>
                        <a:spcBef>
                          <a:spcPts val="0"/>
                        </a:spcBef>
                        <a:spcAft>
                          <a:spcPts val="0"/>
                        </a:spcAft>
                        <a:buNone/>
                      </a:pPr>
                      <a:endParaRPr sz="1400" i="0" u="none" strike="noStrike" cap="none" dirty="0">
                        <a:solidFill>
                          <a:srgbClr val="333333"/>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7000"/>
                        </a:lnSpc>
                        <a:spcBef>
                          <a:spcPts val="0"/>
                        </a:spcBef>
                        <a:spcAft>
                          <a:spcPts val="0"/>
                        </a:spcAft>
                        <a:buNone/>
                      </a:pPr>
                      <a:r>
                        <a:rPr lang="en-US" sz="2000" b="1" u="none" strike="noStrike" cap="none" dirty="0">
                          <a:solidFill>
                            <a:srgbClr val="833C0B"/>
                          </a:solidFill>
                          <a:latin typeface="Times New Roman" panose="02020603050405020304" pitchFamily="18" charset="0"/>
                          <a:ea typeface="Times New Roman"/>
                          <a:cs typeface="Times New Roman" panose="02020603050405020304" pitchFamily="18" charset="0"/>
                          <a:sym typeface="Times New Roman"/>
                        </a:rPr>
                        <a:t> </a:t>
                      </a:r>
                      <a:r>
                        <a:rPr lang="en-US" sz="1400" b="0" i="0" dirty="0">
                          <a:solidFill>
                            <a:srgbClr val="343541"/>
                          </a:solidFill>
                          <a:latin typeface="Times New Roman" panose="02020603050405020304" pitchFamily="18" charset="0"/>
                          <a:ea typeface="Times New Roman"/>
                          <a:cs typeface="Times New Roman" panose="02020603050405020304" pitchFamily="18" charset="0"/>
                          <a:sym typeface="Times New Roman"/>
                        </a:rPr>
                        <a:t>Overview of speech enhancement techniques for automatic speaker recognition</a:t>
                      </a: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59925" marR="59925" marT="0" marB="0" anchor="ctr"/>
                </a:tc>
                <a:tc>
                  <a:txBody>
                    <a:bodyPr/>
                    <a:lstStyle/>
                    <a:p>
                      <a:pPr marL="0" marR="0" lvl="0" indent="0" algn="just" rtl="0">
                        <a:lnSpc>
                          <a:spcPct val="110000"/>
                        </a:lnSpc>
                        <a:spcBef>
                          <a:spcPts val="0"/>
                        </a:spcBef>
                        <a:spcAft>
                          <a:spcPts val="0"/>
                        </a:spcAft>
                        <a:buClr>
                          <a:srgbClr val="3F3F3F"/>
                        </a:buClr>
                        <a:buSzPts val="1400"/>
                        <a:buFont typeface="Times New Roman"/>
                        <a:buNone/>
                      </a:pPr>
                      <a:r>
                        <a:rPr lang="en-US" sz="1400" u="none" strike="noStrike" cap="none">
                          <a:solidFill>
                            <a:srgbClr val="3F3F3F"/>
                          </a:solidFill>
                          <a:latin typeface="Times New Roman" panose="02020603050405020304" pitchFamily="18" charset="0"/>
                          <a:ea typeface="Times New Roman"/>
                          <a:cs typeface="Times New Roman" panose="02020603050405020304" pitchFamily="18" charset="0"/>
                          <a:sym typeface="Times New Roman"/>
                        </a:rPr>
                        <a:t>MDPI, Sensors, Volume 23, Issue 1, 2023.</a:t>
                      </a:r>
                      <a:endParaRPr>
                        <a:latin typeface="Times New Roman" panose="02020603050405020304" pitchFamily="18" charset="0"/>
                        <a:cs typeface="Times New Roman" panose="02020603050405020304" pitchFamily="18" charset="0"/>
                      </a:endParaRPr>
                    </a:p>
                  </a:txBody>
                  <a:tcPr marL="59925" marR="59925" marT="0" marB="0" anchor="ctr"/>
                </a:tc>
                <a:tc>
                  <a:txBody>
                    <a:bodyPr/>
                    <a:lstStyle/>
                    <a:p>
                      <a:pPr marL="0" marR="0" lvl="0" indent="0" algn="ctr" rtl="0">
                        <a:lnSpc>
                          <a:spcPct val="107000"/>
                        </a:lnSpc>
                        <a:spcBef>
                          <a:spcPts val="0"/>
                        </a:spcBef>
                        <a:spcAft>
                          <a:spcPts val="0"/>
                        </a:spcAft>
                        <a:buNone/>
                      </a:pPr>
                      <a:r>
                        <a:rPr lang="en-US" dirty="0">
                          <a:latin typeface="Times New Roman" panose="02020603050405020304" pitchFamily="18" charset="0"/>
                          <a:cs typeface="Times New Roman" panose="02020603050405020304" pitchFamily="18" charset="0"/>
                        </a:rPr>
                        <a:t>CNN,C-GAN</a:t>
                      </a:r>
                      <a:endParaRPr dirty="0">
                        <a:latin typeface="Times New Roman" panose="02020603050405020304" pitchFamily="18" charset="0"/>
                        <a:cs typeface="Times New Roman" panose="02020603050405020304" pitchFamily="18" charset="0"/>
                      </a:endParaRPr>
                    </a:p>
                  </a:txBody>
                  <a:tcPr marL="59925" marR="59925" marT="0" marB="0" anchor="ctr"/>
                </a:tc>
                <a:tc>
                  <a:txBody>
                    <a:bodyPr/>
                    <a:lstStyle/>
                    <a:p>
                      <a:pPr marL="0" marR="0" lvl="0" indent="0" algn="ctr" rtl="0">
                        <a:lnSpc>
                          <a:spcPct val="107000"/>
                        </a:lnSpc>
                        <a:spcBef>
                          <a:spcPts val="0"/>
                        </a:spcBef>
                        <a:spcAft>
                          <a:spcPts val="0"/>
                        </a:spcAft>
                        <a:buNone/>
                      </a:pPr>
                      <a:r>
                        <a:rPr lang="en-US" sz="1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AFW Dataset</a:t>
                      </a: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59925" marR="59925" marT="0" marB="0" anchor="ctr"/>
                </a:tc>
                <a:tc>
                  <a:txBody>
                    <a:bodyPr/>
                    <a:lstStyle/>
                    <a:p>
                      <a:pPr marL="0" marR="0" lvl="0" indent="0" algn="just" rtl="0">
                        <a:spcBef>
                          <a:spcPts val="0"/>
                        </a:spcBef>
                        <a:spcAft>
                          <a:spcPts val="0"/>
                        </a:spcAft>
                        <a:buClr>
                          <a:srgbClr val="3F3F3F"/>
                        </a:buClr>
                        <a:buSzPts val="1400"/>
                        <a:buFont typeface="Times New Roman"/>
                        <a:buNone/>
                      </a:pPr>
                      <a:r>
                        <a:rPr lang="en-US" sz="1400" u="none" strike="noStrike" cap="none" dirty="0">
                          <a:solidFill>
                            <a:srgbClr val="3F3F3F"/>
                          </a:solidFill>
                          <a:latin typeface="Times New Roman" panose="02020603050405020304" pitchFamily="18" charset="0"/>
                          <a:ea typeface="Times New Roman"/>
                          <a:cs typeface="Times New Roman" panose="02020603050405020304" pitchFamily="18" charset="0"/>
                          <a:sym typeface="Times New Roman"/>
                        </a:rPr>
                        <a:t>Speech enhancement techniques help improve the quality of speech signals, leading to better feature extraction and more accurate speaker recognition results, especially in noisy environments</a:t>
                      </a:r>
                      <a:endParaRPr dirty="0">
                        <a:latin typeface="Times New Roman" panose="02020603050405020304" pitchFamily="18" charset="0"/>
                        <a:cs typeface="Times New Roman" panose="02020603050405020304" pitchFamily="18" charset="0"/>
                      </a:endParaRPr>
                    </a:p>
                  </a:txBody>
                  <a:tcPr marL="59925" marR="59925" marT="0" marB="0" anchor="ctr"/>
                </a:tc>
                <a:tc>
                  <a:txBody>
                    <a:bodyPr/>
                    <a:lstStyle/>
                    <a:p>
                      <a:pPr marL="0" marR="0" lvl="0" indent="0" algn="just" rtl="0">
                        <a:lnSpc>
                          <a:spcPct val="100000"/>
                        </a:lnSpc>
                        <a:spcBef>
                          <a:spcPts val="0"/>
                        </a:spcBef>
                        <a:spcAft>
                          <a:spcPts val="0"/>
                        </a:spcAft>
                        <a:buClr>
                          <a:srgbClr val="374151"/>
                        </a:buClr>
                        <a:buSzPts val="1400"/>
                        <a:buFont typeface="Times New Roman"/>
                        <a:buNone/>
                      </a:pPr>
                      <a:r>
                        <a:rPr lang="en-US" sz="1400" b="0" i="0" u="none" strike="noStrike" cap="none" dirty="0">
                          <a:solidFill>
                            <a:srgbClr val="374151"/>
                          </a:solidFill>
                          <a:latin typeface="Times New Roman" panose="02020603050405020304" pitchFamily="18" charset="0"/>
                          <a:ea typeface="Times New Roman"/>
                          <a:cs typeface="Times New Roman" panose="02020603050405020304" pitchFamily="18" charset="0"/>
                          <a:sym typeface="Times New Roman"/>
                        </a:rPr>
                        <a:t>Speech enhancement techniques may be optimized for specific noise types or conditions encountered during training, limiting their ability to generalize to unseen noise types or diverse acoustic environments</a:t>
                      </a: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59925" marR="59925" marT="0" marB="0" anchor="ctr"/>
                </a:tc>
                <a:extLst>
                  <a:ext uri="{0D108BD9-81ED-4DB2-BD59-A6C34878D82A}">
                    <a16:rowId xmlns:a16="http://schemas.microsoft.com/office/drawing/2014/main" val="10001"/>
                  </a:ext>
                </a:extLst>
              </a:tr>
              <a:tr h="2831418">
                <a:tc>
                  <a:txBody>
                    <a:bodyPr/>
                    <a:lstStyle/>
                    <a:p>
                      <a:pPr marL="0" marR="0" lvl="0" indent="0" algn="ctr" rtl="0">
                        <a:lnSpc>
                          <a:spcPct val="107000"/>
                        </a:lnSpc>
                        <a:spcBef>
                          <a:spcPts val="0"/>
                        </a:spcBef>
                        <a:spcAft>
                          <a:spcPts val="0"/>
                        </a:spcAft>
                        <a:buNone/>
                      </a:pPr>
                      <a:r>
                        <a:rPr lang="en-US" sz="1400" u="none" strike="noStrike" cap="none" dirty="0">
                          <a:latin typeface="Times New Roman" panose="02020603050405020304" pitchFamily="18" charset="0"/>
                          <a:ea typeface="Times New Roman"/>
                          <a:cs typeface="Times New Roman" panose="02020603050405020304" pitchFamily="18" charset="0"/>
                          <a:sym typeface="Times New Roman"/>
                        </a:rPr>
                        <a:t> 8</a:t>
                      </a: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59925" marR="59925" marT="0" marB="0" anchor="ctr"/>
                </a:tc>
                <a:tc>
                  <a:txBody>
                    <a:bodyPr/>
                    <a:lstStyle/>
                    <a:p>
                      <a:pPr marL="0" marR="0" lvl="0" indent="0" algn="ctr" rtl="0">
                        <a:lnSpc>
                          <a:spcPct val="107000"/>
                        </a:lnSpc>
                        <a:spcBef>
                          <a:spcPts val="0"/>
                        </a:spcBef>
                        <a:spcAft>
                          <a:spcPts val="0"/>
                        </a:spcAft>
                        <a:buNone/>
                      </a:pPr>
                      <a:r>
                        <a:rPr lang="en-US" sz="1400" b="0" i="0" dirty="0">
                          <a:solidFill>
                            <a:srgbClr val="343541"/>
                          </a:solidFill>
                          <a:latin typeface="Times New Roman" panose="02020603050405020304" pitchFamily="18" charset="0"/>
                          <a:ea typeface="Times New Roman"/>
                          <a:cs typeface="Times New Roman" panose="02020603050405020304" pitchFamily="18" charset="0"/>
                          <a:sym typeface="Times New Roman"/>
                        </a:rPr>
                        <a:t>A regression approach to speech enhancement based on deep neural networks</a:t>
                      </a:r>
                      <a:r>
                        <a:rPr lang="en-US" sz="1400" u="none" strike="noStrike" cap="none" dirty="0">
                          <a:latin typeface="Times New Roman" panose="02020603050405020304" pitchFamily="18" charset="0"/>
                          <a:ea typeface="Times New Roman"/>
                          <a:cs typeface="Times New Roman" panose="02020603050405020304" pitchFamily="18" charset="0"/>
                          <a:sym typeface="Times New Roman"/>
                        </a:rPr>
                        <a:t> </a:t>
                      </a: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59925" marR="59925" marT="0" marB="0" anchor="ctr"/>
                </a:tc>
                <a:tc>
                  <a:txBody>
                    <a:bodyPr/>
                    <a:lstStyle/>
                    <a:p>
                      <a:pPr marL="0" marR="0" lvl="0" indent="0" algn="ctr" rtl="0">
                        <a:lnSpc>
                          <a:spcPct val="107000"/>
                        </a:lnSpc>
                        <a:spcBef>
                          <a:spcPts val="0"/>
                        </a:spcBef>
                        <a:spcAft>
                          <a:spcPts val="0"/>
                        </a:spcAft>
                        <a:buClr>
                          <a:srgbClr val="3F3F3F"/>
                        </a:buClr>
                        <a:buSzPts val="1400"/>
                        <a:buFont typeface="Times New Roman"/>
                        <a:buNone/>
                      </a:pPr>
                      <a:r>
                        <a:rPr lang="en-US" sz="1400" dirty="0">
                          <a:solidFill>
                            <a:schemeClr val="tx1"/>
                          </a:solidFill>
                          <a:latin typeface="Times New Roman" panose="02020603050405020304" pitchFamily="18" charset="0"/>
                          <a:ea typeface="Times New Roman"/>
                          <a:cs typeface="Times New Roman" panose="02020603050405020304" pitchFamily="18" charset="0"/>
                          <a:sym typeface="Times New Roman"/>
                        </a:rPr>
                        <a:t>IEEE/ACM Transactions on Audio, Speech and Language Processing, Volume-23,Issue 1,2015</a:t>
                      </a: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59925" marR="59925" marT="0" marB="0" anchor="ctr"/>
                </a:tc>
                <a:tc>
                  <a:txBody>
                    <a:bodyPr/>
                    <a:lstStyle/>
                    <a:p>
                      <a:pPr marL="0" marR="0" lvl="0" indent="0" algn="ctr" rtl="0">
                        <a:lnSpc>
                          <a:spcPct val="107000"/>
                        </a:lnSpc>
                        <a:spcBef>
                          <a:spcPts val="0"/>
                        </a:spcBef>
                        <a:spcAft>
                          <a:spcPts val="0"/>
                        </a:spcAft>
                        <a:buNone/>
                      </a:pPr>
                      <a:r>
                        <a:rPr lang="en-US" sz="1400" u="none" strike="noStrike" cap="none" dirty="0">
                          <a:latin typeface="Times New Roman" panose="02020603050405020304" pitchFamily="18" charset="0"/>
                          <a:ea typeface="Times New Roman"/>
                          <a:cs typeface="Times New Roman" panose="02020603050405020304" pitchFamily="18" charset="0"/>
                          <a:sym typeface="Times New Roman"/>
                        </a:rPr>
                        <a:t>Deep Neural Network</a:t>
                      </a:r>
                      <a:endParaRPr dirty="0">
                        <a:latin typeface="Times New Roman" panose="02020603050405020304" pitchFamily="18" charset="0"/>
                        <a:cs typeface="Times New Roman" panose="02020603050405020304" pitchFamily="18" charset="0"/>
                      </a:endParaRPr>
                    </a:p>
                  </a:txBody>
                  <a:tcPr marL="59925" marR="59925" marT="0" marB="0" anchor="ctr"/>
                </a:tc>
                <a:tc>
                  <a:txBody>
                    <a:bodyPr/>
                    <a:lstStyle/>
                    <a:p>
                      <a:pPr marL="0" marR="0" lvl="0" indent="0" algn="just" rtl="0">
                        <a:lnSpc>
                          <a:spcPct val="107000"/>
                        </a:lnSpc>
                        <a:spcBef>
                          <a:spcPts val="0"/>
                        </a:spcBef>
                        <a:spcAft>
                          <a:spcPts val="0"/>
                        </a:spcAft>
                        <a:buClr>
                          <a:schemeClr val="dk1"/>
                        </a:buClr>
                        <a:buSzPts val="1400"/>
                        <a:buFont typeface="Times New Roman"/>
                        <a:buNone/>
                      </a:pPr>
                      <a:r>
                        <a:rPr lang="en-US" sz="1400" u="none" strike="noStrike" cap="none" dirty="0">
                          <a:latin typeface="Times New Roman" panose="02020603050405020304" pitchFamily="18" charset="0"/>
                          <a:ea typeface="Times New Roman"/>
                          <a:cs typeface="Times New Roman" panose="02020603050405020304" pitchFamily="18" charset="0"/>
                          <a:sym typeface="Times New Roman"/>
                        </a:rPr>
                        <a:t>   YTF dataset </a:t>
                      </a: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59925" marR="59925" marT="0" marB="0" anchor="ctr"/>
                </a:tc>
                <a:tc>
                  <a:txBody>
                    <a:bodyPr/>
                    <a:lstStyle/>
                    <a:p>
                      <a:pPr marL="0" marR="0" lvl="0" indent="0" algn="l" rtl="0">
                        <a:lnSpc>
                          <a:spcPct val="110000"/>
                        </a:lnSpc>
                        <a:spcBef>
                          <a:spcPts val="0"/>
                        </a:spcBef>
                        <a:spcAft>
                          <a:spcPts val="0"/>
                        </a:spcAft>
                        <a:buClr>
                          <a:srgbClr val="374151"/>
                        </a:buClr>
                        <a:buSzPts val="1400"/>
                        <a:buFont typeface="Times New Roman"/>
                        <a:buNone/>
                      </a:pPr>
                      <a:r>
                        <a:rPr lang="en-US" sz="1400" b="0" i="0" u="none" strike="noStrike" cap="none" dirty="0">
                          <a:solidFill>
                            <a:srgbClr val="374151"/>
                          </a:solidFill>
                          <a:latin typeface="Times New Roman" panose="02020603050405020304" pitchFamily="18" charset="0"/>
                          <a:ea typeface="Times New Roman"/>
                          <a:cs typeface="Times New Roman" panose="02020603050405020304" pitchFamily="18" charset="0"/>
                          <a:sym typeface="Times New Roman"/>
                        </a:rPr>
                        <a:t>The regression-based approach enables end-to-end learning, allowing the deep neural network to automatically learn the mapping from noisy to clean speech without the need for explicit feature engineering. </a:t>
                      </a:r>
                    </a:p>
                    <a:p>
                      <a:pPr marL="0" marR="0" lvl="0" indent="0" algn="l" rtl="0">
                        <a:lnSpc>
                          <a:spcPct val="110000"/>
                        </a:lnSpc>
                        <a:spcBef>
                          <a:spcPts val="0"/>
                        </a:spcBef>
                        <a:spcAft>
                          <a:spcPts val="0"/>
                        </a:spcAft>
                        <a:buClr>
                          <a:schemeClr val="dk1"/>
                        </a:buClr>
                        <a:buSzPts val="1400"/>
                        <a:buFont typeface="Calibri"/>
                        <a:buNone/>
                      </a:pP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59925" marR="59925" marT="0" marB="0" anchor="ctr"/>
                </a:tc>
                <a:tc>
                  <a:txBody>
                    <a:bodyPr/>
                    <a:lstStyle/>
                    <a:p>
                      <a:pPr marL="0" marR="0" lvl="0" indent="0" algn="l" rtl="0">
                        <a:lnSpc>
                          <a:spcPct val="100000"/>
                        </a:lnSpc>
                        <a:spcBef>
                          <a:spcPts val="0"/>
                        </a:spcBef>
                        <a:spcAft>
                          <a:spcPts val="0"/>
                        </a:spcAft>
                        <a:buClr>
                          <a:srgbClr val="3F3F3F"/>
                        </a:buClr>
                        <a:buSzPts val="1400"/>
                        <a:buFont typeface="Times New Roman"/>
                        <a:buNone/>
                      </a:pPr>
                      <a:r>
                        <a:rPr lang="en-US" sz="1400" b="0" i="0" u="none" strike="noStrike" cap="none" dirty="0">
                          <a:solidFill>
                            <a:srgbClr val="3F3F3F"/>
                          </a:solidFill>
                          <a:latin typeface="Times New Roman" panose="02020603050405020304" pitchFamily="18" charset="0"/>
                          <a:ea typeface="Times New Roman"/>
                          <a:cs typeface="Times New Roman" panose="02020603050405020304" pitchFamily="18" charset="0"/>
                          <a:sym typeface="Times New Roman"/>
                        </a:rPr>
                        <a:t>Training deep neural networks for regression tasks can be computationally demanding, requiring substantial resources and potentially impacting the feasibility of real-time processing in certain applications.</a:t>
                      </a: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59925" marR="59925" marT="0" marB="0"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2"/>
          <p:cNvSpPr txBox="1">
            <a:spLocks noGrp="1"/>
          </p:cNvSpPr>
          <p:nvPr>
            <p:ph type="title"/>
          </p:nvPr>
        </p:nvSpPr>
        <p:spPr>
          <a:xfrm>
            <a:off x="202676" y="120029"/>
            <a:ext cx="8738648" cy="7472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833C0B"/>
              </a:buClr>
              <a:buSzPts val="3000"/>
              <a:buFont typeface="Lustria"/>
              <a:buNone/>
            </a:pPr>
            <a:r>
              <a:rPr lang="en-US" sz="3000" b="1" dirty="0">
                <a:solidFill>
                  <a:srgbClr val="833C0B"/>
                </a:solidFill>
                <a:latin typeface="Times New Roman" panose="02020603050405020304" pitchFamily="18" charset="0"/>
                <a:ea typeface="Lustria"/>
                <a:cs typeface="Times New Roman" panose="02020603050405020304" pitchFamily="18" charset="0"/>
                <a:sym typeface="Lustria"/>
              </a:rPr>
              <a:t>8. Gap Analysis</a:t>
            </a:r>
            <a:endParaRPr dirty="0">
              <a:latin typeface="Times New Roman" panose="02020603050405020304" pitchFamily="18" charset="0"/>
              <a:cs typeface="Times New Roman" panose="02020603050405020304" pitchFamily="18" charset="0"/>
            </a:endParaRPr>
          </a:p>
        </p:txBody>
      </p:sp>
      <p:sp>
        <p:nvSpPr>
          <p:cNvPr id="234" name="Google Shape;234;p32"/>
          <p:cNvSpPr txBox="1">
            <a:spLocks noGrp="1"/>
          </p:cNvSpPr>
          <p:nvPr>
            <p:ph type="body" idx="1"/>
          </p:nvPr>
        </p:nvSpPr>
        <p:spPr>
          <a:xfrm>
            <a:off x="358218" y="1424354"/>
            <a:ext cx="8314441" cy="4290646"/>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374151"/>
              </a:buClr>
              <a:buSzPts val="2000"/>
              <a:buChar char="•"/>
            </a:pPr>
            <a:r>
              <a:rPr lang="en-US" sz="2000" b="0" i="0" dirty="0">
                <a:solidFill>
                  <a:srgbClr val="374151"/>
                </a:solidFill>
                <a:latin typeface="Times New Roman"/>
                <a:ea typeface="Times New Roman"/>
                <a:cs typeface="Times New Roman"/>
                <a:sym typeface="Times New Roman"/>
              </a:rPr>
              <a:t>Limited Adoption of SEGAN: Current noise suppression methods often overlook the potential of the </a:t>
            </a:r>
            <a:r>
              <a:rPr lang="en-US" sz="2000" b="0" dirty="0">
                <a:solidFill>
                  <a:srgbClr val="3F3F3F"/>
                </a:solidFill>
                <a:latin typeface="Times New Roman" panose="02020603050405020304" pitchFamily="18" charset="0"/>
                <a:ea typeface="Times New Roman"/>
                <a:cs typeface="Times New Roman" panose="02020603050405020304" pitchFamily="18" charset="0"/>
                <a:sym typeface="Times New Roman"/>
              </a:rPr>
              <a:t>Speech Enhancement</a:t>
            </a:r>
            <a:r>
              <a:rPr lang="en-US" sz="2000" b="0" i="0" dirty="0">
                <a:solidFill>
                  <a:srgbClr val="374151"/>
                </a:solidFill>
                <a:latin typeface="Times New Roman"/>
                <a:ea typeface="Times New Roman"/>
                <a:cs typeface="Times New Roman"/>
                <a:sym typeface="Times New Roman"/>
              </a:rPr>
              <a:t> Generative Adversarial Network (SEGAN), creating a gap in leveraging advanced deep learning for enhanced acoustic clarity.</a:t>
            </a:r>
          </a:p>
          <a:p>
            <a:pPr marL="0" lvl="0" indent="0" algn="just" rtl="0">
              <a:lnSpc>
                <a:spcPct val="90000"/>
              </a:lnSpc>
              <a:spcBef>
                <a:spcPts val="0"/>
              </a:spcBef>
              <a:spcAft>
                <a:spcPts val="0"/>
              </a:spcAft>
              <a:buClr>
                <a:srgbClr val="374151"/>
              </a:buClr>
              <a:buSzPts val="2000"/>
              <a:buNone/>
            </a:pPr>
            <a:endParaRPr lang="en-US" sz="2000" b="0" i="0" dirty="0">
              <a:solidFill>
                <a:srgbClr val="374151"/>
              </a:solidFill>
              <a:latin typeface="Times New Roman"/>
              <a:ea typeface="Times New Roman"/>
              <a:cs typeface="Times New Roman"/>
              <a:sym typeface="Times New Roman"/>
            </a:endParaRPr>
          </a:p>
        </p:txBody>
      </p:sp>
      <p:sp>
        <p:nvSpPr>
          <p:cNvPr id="235" name="Google Shape;235;p3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solidFill>
                  <a:schemeClr val="dk1"/>
                </a:solidFill>
                <a:latin typeface="Lustria"/>
                <a:ea typeface="Lustria"/>
                <a:cs typeface="Lustria"/>
                <a:sym typeface="Lustria"/>
              </a:rPr>
              <a:t>25</a:t>
            </a:fld>
            <a:endParaRPr sz="1400" b="1">
              <a:solidFill>
                <a:schemeClr val="dk1"/>
              </a:solidFill>
              <a:latin typeface="Lustria"/>
              <a:ea typeface="Lustria"/>
              <a:cs typeface="Lustria"/>
              <a:sym typeface="Lustri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5"/>
          <p:cNvSpPr txBox="1">
            <a:spLocks noGrp="1"/>
          </p:cNvSpPr>
          <p:nvPr>
            <p:ph type="title"/>
          </p:nvPr>
        </p:nvSpPr>
        <p:spPr>
          <a:xfrm>
            <a:off x="202676" y="120029"/>
            <a:ext cx="8738648" cy="7472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833C0B"/>
              </a:buClr>
              <a:buSzPts val="3000"/>
              <a:buFont typeface="Lustria"/>
              <a:buNone/>
            </a:pPr>
            <a:r>
              <a:rPr lang="en-US" sz="3000" b="1" dirty="0">
                <a:solidFill>
                  <a:srgbClr val="833C0B"/>
                </a:solidFill>
                <a:latin typeface="Times New Roman" panose="02020603050405020304" pitchFamily="18" charset="0"/>
                <a:ea typeface="Lustria"/>
                <a:cs typeface="Times New Roman" panose="02020603050405020304" pitchFamily="18" charset="0"/>
                <a:sym typeface="Lustria"/>
              </a:rPr>
              <a:t>9. SDLC Model: Incremental model</a:t>
            </a:r>
            <a:endParaRPr dirty="0">
              <a:latin typeface="Times New Roman" panose="02020603050405020304" pitchFamily="18" charset="0"/>
              <a:cs typeface="Times New Roman" panose="02020603050405020304" pitchFamily="18" charset="0"/>
            </a:endParaRPr>
          </a:p>
        </p:txBody>
      </p:sp>
      <p:sp>
        <p:nvSpPr>
          <p:cNvPr id="255" name="Google Shape;255;p35"/>
          <p:cNvSpPr txBox="1">
            <a:spLocks noGrp="1"/>
          </p:cNvSpPr>
          <p:nvPr>
            <p:ph type="body" idx="1"/>
          </p:nvPr>
        </p:nvSpPr>
        <p:spPr>
          <a:xfrm>
            <a:off x="358218" y="1018094"/>
            <a:ext cx="8314441" cy="533825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400"/>
              <a:buNone/>
            </a:pPr>
            <a:endParaRPr sz="1400" b="0" i="0" dirty="0">
              <a:solidFill>
                <a:srgbClr val="374151"/>
              </a:solidFill>
              <a:latin typeface="Arial"/>
              <a:ea typeface="Arial"/>
              <a:cs typeface="Arial"/>
              <a:sym typeface="Arial"/>
            </a:endParaRPr>
          </a:p>
          <a:p>
            <a:pPr marL="0" lvl="0" indent="0" algn="l" rtl="0">
              <a:lnSpc>
                <a:spcPct val="90000"/>
              </a:lnSpc>
              <a:spcBef>
                <a:spcPts val="1000"/>
              </a:spcBef>
              <a:spcAft>
                <a:spcPts val="0"/>
              </a:spcAft>
              <a:buClr>
                <a:schemeClr val="dk1"/>
              </a:buClr>
              <a:buSzPts val="1400"/>
              <a:buNone/>
            </a:pPr>
            <a:br>
              <a:rPr lang="en-US" sz="1400" dirty="0"/>
            </a:br>
            <a:endParaRPr sz="2000" b="1" dirty="0">
              <a:latin typeface="Lustria"/>
              <a:ea typeface="Lustria"/>
              <a:cs typeface="Lustria"/>
              <a:sym typeface="Lustria"/>
            </a:endParaRPr>
          </a:p>
          <a:p>
            <a:pPr marL="457200" lvl="0" indent="-304800" algn="l" rtl="0">
              <a:lnSpc>
                <a:spcPct val="100000"/>
              </a:lnSpc>
              <a:spcBef>
                <a:spcPts val="1000"/>
              </a:spcBef>
              <a:spcAft>
                <a:spcPts val="0"/>
              </a:spcAft>
              <a:buClr>
                <a:schemeClr val="dk1"/>
              </a:buClr>
              <a:buSzPts val="2400"/>
              <a:buNone/>
            </a:pPr>
            <a:endParaRPr sz="2400" b="1" dirty="0">
              <a:solidFill>
                <a:srgbClr val="C00000"/>
              </a:solidFill>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dirty="0">
              <a:latin typeface="Lustria"/>
              <a:ea typeface="Lustria"/>
              <a:cs typeface="Lustria"/>
              <a:sym typeface="Lustria"/>
            </a:endParaRPr>
          </a:p>
          <a:p>
            <a:pPr marL="0" lvl="0" indent="0" algn="l" rtl="0">
              <a:lnSpc>
                <a:spcPct val="100000"/>
              </a:lnSpc>
              <a:spcBef>
                <a:spcPts val="1000"/>
              </a:spcBef>
              <a:spcAft>
                <a:spcPts val="0"/>
              </a:spcAft>
              <a:buClr>
                <a:srgbClr val="C00000"/>
              </a:buClr>
              <a:buSzPts val="2000"/>
              <a:buNone/>
            </a:pPr>
            <a:r>
              <a:rPr lang="en-US" sz="2000" b="1" i="1" dirty="0">
                <a:solidFill>
                  <a:srgbClr val="C00000"/>
                </a:solidFill>
                <a:latin typeface="Times New Roman"/>
                <a:ea typeface="Times New Roman"/>
                <a:cs typeface="Times New Roman"/>
                <a:sym typeface="Times New Roman"/>
              </a:rPr>
              <a:t>                                    </a:t>
            </a:r>
            <a:r>
              <a:rPr lang="en-US" sz="2000" dirty="0">
                <a:solidFill>
                  <a:srgbClr val="3F3F3F"/>
                </a:solidFill>
                <a:latin typeface="Times New Roman"/>
                <a:ea typeface="Times New Roman"/>
                <a:cs typeface="Times New Roman"/>
                <a:sym typeface="Times New Roman"/>
              </a:rPr>
              <a:t>Fig 4: Incremental Model</a:t>
            </a:r>
            <a:endParaRPr sz="2000" b="1" i="1" dirty="0">
              <a:solidFill>
                <a:srgbClr val="3F3F3F"/>
              </a:solidFill>
              <a:latin typeface="Times New Roman"/>
              <a:ea typeface="Times New Roman"/>
              <a:cs typeface="Times New Roman"/>
              <a:sym typeface="Times New Roman"/>
            </a:endParaRPr>
          </a:p>
        </p:txBody>
      </p:sp>
      <p:sp>
        <p:nvSpPr>
          <p:cNvPr id="256" name="Google Shape;256;p3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solidFill>
                  <a:schemeClr val="dk1"/>
                </a:solidFill>
                <a:latin typeface="Lustria"/>
                <a:ea typeface="Lustria"/>
                <a:cs typeface="Lustria"/>
                <a:sym typeface="Lustria"/>
              </a:rPr>
              <a:t>26</a:t>
            </a:fld>
            <a:endParaRPr sz="1400" b="1">
              <a:solidFill>
                <a:schemeClr val="dk1"/>
              </a:solidFill>
              <a:latin typeface="Lustria"/>
              <a:ea typeface="Lustria"/>
              <a:cs typeface="Lustria"/>
              <a:sym typeface="Lustria"/>
            </a:endParaRPr>
          </a:p>
        </p:txBody>
      </p:sp>
      <p:pic>
        <p:nvPicPr>
          <p:cNvPr id="257" name="Google Shape;257;p35"/>
          <p:cNvPicPr preferRelativeResize="0"/>
          <p:nvPr/>
        </p:nvPicPr>
        <p:blipFill rotWithShape="1">
          <a:blip r:embed="rId3">
            <a:alphaModFix/>
          </a:blip>
          <a:srcRect/>
          <a:stretch/>
        </p:blipFill>
        <p:spPr>
          <a:xfrm>
            <a:off x="1623316" y="1530538"/>
            <a:ext cx="5897367" cy="37969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6"/>
          <p:cNvSpPr txBox="1">
            <a:spLocks noGrp="1"/>
          </p:cNvSpPr>
          <p:nvPr>
            <p:ph type="title"/>
          </p:nvPr>
        </p:nvSpPr>
        <p:spPr>
          <a:xfrm>
            <a:off x="320782" y="120029"/>
            <a:ext cx="8738648" cy="45500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833C0B"/>
              </a:buClr>
              <a:buSzPts val="3000"/>
              <a:buFont typeface="Lustria"/>
              <a:buNone/>
            </a:pPr>
            <a:r>
              <a:rPr lang="en-US" sz="3000" b="1" dirty="0">
                <a:solidFill>
                  <a:srgbClr val="833C0B"/>
                </a:solidFill>
                <a:latin typeface="Times New Roman" panose="02020603050405020304" pitchFamily="18" charset="0"/>
                <a:ea typeface="Lustria"/>
                <a:cs typeface="Times New Roman" panose="02020603050405020304" pitchFamily="18" charset="0"/>
                <a:sym typeface="Lustria"/>
              </a:rPr>
              <a:t>10.1. Use Case Diagram</a:t>
            </a:r>
            <a:endParaRPr dirty="0">
              <a:latin typeface="Times New Roman" panose="02020603050405020304" pitchFamily="18" charset="0"/>
              <a:cs typeface="Times New Roman" panose="02020603050405020304" pitchFamily="18" charset="0"/>
            </a:endParaRPr>
          </a:p>
        </p:txBody>
      </p:sp>
      <p:sp>
        <p:nvSpPr>
          <p:cNvPr id="263" name="Google Shape;263;p36"/>
          <p:cNvSpPr txBox="1">
            <a:spLocks noGrp="1"/>
          </p:cNvSpPr>
          <p:nvPr>
            <p:ph type="body" idx="1"/>
          </p:nvPr>
        </p:nvSpPr>
        <p:spPr>
          <a:xfrm>
            <a:off x="358218" y="471340"/>
            <a:ext cx="8314441" cy="6266631"/>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2000"/>
              <a:buNone/>
            </a:pPr>
            <a:endParaRPr sz="2000" b="1" dirty="0">
              <a:latin typeface="Lustria"/>
              <a:ea typeface="Lustria"/>
              <a:cs typeface="Lustria"/>
              <a:sym typeface="Lustria"/>
            </a:endParaRPr>
          </a:p>
          <a:p>
            <a:pPr marL="457200" lvl="0" indent="-304800" algn="l" rtl="0">
              <a:lnSpc>
                <a:spcPct val="100000"/>
              </a:lnSpc>
              <a:spcBef>
                <a:spcPts val="1000"/>
              </a:spcBef>
              <a:spcAft>
                <a:spcPts val="0"/>
              </a:spcAft>
              <a:buClr>
                <a:schemeClr val="dk1"/>
              </a:buClr>
              <a:buSzPts val="2400"/>
              <a:buNone/>
            </a:pPr>
            <a:endParaRPr sz="2400" b="1" dirty="0">
              <a:solidFill>
                <a:srgbClr val="C00000"/>
              </a:solidFill>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dirty="0">
              <a:latin typeface="Lustria"/>
              <a:ea typeface="Lustria"/>
              <a:cs typeface="Lustria"/>
              <a:sym typeface="Lustria"/>
            </a:endParaRPr>
          </a:p>
          <a:p>
            <a:pPr marL="0" lvl="0" indent="0" algn="l" rtl="0">
              <a:lnSpc>
                <a:spcPct val="100000"/>
              </a:lnSpc>
              <a:spcBef>
                <a:spcPts val="1000"/>
              </a:spcBef>
              <a:spcAft>
                <a:spcPts val="0"/>
              </a:spcAft>
              <a:buClr>
                <a:schemeClr val="dk1"/>
              </a:buClr>
              <a:buSzPts val="2000"/>
              <a:buNone/>
            </a:pPr>
            <a:endParaRPr sz="2000" b="1" i="1" dirty="0">
              <a:solidFill>
                <a:srgbClr val="C00000"/>
              </a:solidFill>
              <a:latin typeface="Lustria"/>
              <a:ea typeface="Lustria"/>
              <a:cs typeface="Lustria"/>
              <a:sym typeface="Lustria"/>
            </a:endParaRPr>
          </a:p>
        </p:txBody>
      </p:sp>
      <p:sp>
        <p:nvSpPr>
          <p:cNvPr id="264" name="Google Shape;264;p3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solidFill>
                  <a:schemeClr val="dk1"/>
                </a:solidFill>
                <a:latin typeface="Lustria"/>
                <a:ea typeface="Lustria"/>
                <a:cs typeface="Lustria"/>
                <a:sym typeface="Lustria"/>
              </a:rPr>
              <a:t>27</a:t>
            </a:fld>
            <a:endParaRPr sz="1400" b="1">
              <a:solidFill>
                <a:schemeClr val="dk1"/>
              </a:solidFill>
              <a:latin typeface="Lustria"/>
              <a:ea typeface="Lustria"/>
              <a:cs typeface="Lustria"/>
              <a:sym typeface="Lustria"/>
            </a:endParaRPr>
          </a:p>
        </p:txBody>
      </p:sp>
      <p:pic>
        <p:nvPicPr>
          <p:cNvPr id="265" name="Google Shape;265;p36"/>
          <p:cNvPicPr preferRelativeResize="0"/>
          <p:nvPr/>
        </p:nvPicPr>
        <p:blipFill rotWithShape="1">
          <a:blip r:embed="rId3">
            <a:alphaModFix/>
          </a:blip>
          <a:srcRect/>
          <a:stretch/>
        </p:blipFill>
        <p:spPr>
          <a:xfrm>
            <a:off x="358218" y="558541"/>
            <a:ext cx="8312674" cy="4950472"/>
          </a:xfrm>
          <a:prstGeom prst="rect">
            <a:avLst/>
          </a:prstGeom>
          <a:noFill/>
          <a:ln>
            <a:noFill/>
          </a:ln>
        </p:spPr>
      </p:pic>
      <p:sp>
        <p:nvSpPr>
          <p:cNvPr id="266" name="Google Shape;266;p36"/>
          <p:cNvSpPr txBox="1"/>
          <p:nvPr/>
        </p:nvSpPr>
        <p:spPr>
          <a:xfrm>
            <a:off x="2815119" y="5753528"/>
            <a:ext cx="281511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Fig 2: Use Case diagram</a:t>
            </a:r>
            <a:endParaRPr sz="1800">
              <a:solidFill>
                <a:schemeClr val="dk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96FFA937-223A-D531-0A44-B37A01F2B1D4}"/>
              </a:ext>
            </a:extLst>
          </p:cNvPr>
          <p:cNvPicPr>
            <a:picLocks noChangeAspect="1"/>
          </p:cNvPicPr>
          <p:nvPr/>
        </p:nvPicPr>
        <p:blipFill>
          <a:blip r:embed="rId4"/>
          <a:stretch>
            <a:fillRect/>
          </a:stretch>
        </p:blipFill>
        <p:spPr>
          <a:xfrm>
            <a:off x="671954" y="1029869"/>
            <a:ext cx="7800091" cy="5269590"/>
          </a:xfrm>
          <a:prstGeom prst="rect">
            <a:avLst/>
          </a:prstGeom>
        </p:spPr>
      </p:pic>
      <p:sp>
        <p:nvSpPr>
          <p:cNvPr id="4" name="TextBox 3">
            <a:extLst>
              <a:ext uri="{FF2B5EF4-FFF2-40B4-BE49-F238E27FC236}">
                <a16:creationId xmlns:a16="http://schemas.microsoft.com/office/drawing/2014/main" id="{1087B39E-AE3C-B93C-4BCC-31853112B986}"/>
              </a:ext>
            </a:extLst>
          </p:cNvPr>
          <p:cNvSpPr txBox="1"/>
          <p:nvPr/>
        </p:nvSpPr>
        <p:spPr>
          <a:xfrm>
            <a:off x="2049018" y="5954215"/>
            <a:ext cx="5437632" cy="338554"/>
          </a:xfrm>
          <a:prstGeom prst="rect">
            <a:avLst/>
          </a:prstGeom>
          <a:noFill/>
        </p:spPr>
        <p:txBody>
          <a:bodyPr wrap="square">
            <a:spAutoFit/>
          </a:bodyPr>
          <a:lstStyle/>
          <a:p>
            <a:r>
              <a:rPr lang="en-US" sz="1600" b="1" i="1" dirty="0">
                <a:solidFill>
                  <a:srgbClr val="C00000"/>
                </a:solidFill>
                <a:latin typeface="Times New Roman" panose="02020603050405020304" pitchFamily="18" charset="0"/>
                <a:ea typeface="Lustria"/>
                <a:cs typeface="Times New Roman" panose="02020603050405020304" pitchFamily="18" charset="0"/>
                <a:sym typeface="Lustria"/>
              </a:rPr>
              <a:t>Fig:5. Use Case Diagram for the Speech Enhancement Model</a:t>
            </a:r>
            <a:endParaRPr lang="en-IN" sz="1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7"/>
          <p:cNvSpPr txBox="1">
            <a:spLocks noGrp="1"/>
          </p:cNvSpPr>
          <p:nvPr>
            <p:ph type="title"/>
          </p:nvPr>
        </p:nvSpPr>
        <p:spPr>
          <a:xfrm>
            <a:off x="202676" y="120029"/>
            <a:ext cx="8738648" cy="54927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833C0B"/>
              </a:buClr>
              <a:buSzPts val="3000"/>
              <a:buFont typeface="Lustria"/>
              <a:buNone/>
            </a:pPr>
            <a:r>
              <a:rPr lang="en-US" sz="3000" b="1" dirty="0">
                <a:solidFill>
                  <a:srgbClr val="833C0B"/>
                </a:solidFill>
                <a:latin typeface="Times New Roman" panose="02020603050405020304" pitchFamily="18" charset="0"/>
                <a:ea typeface="Lustria"/>
                <a:cs typeface="Times New Roman" panose="02020603050405020304" pitchFamily="18" charset="0"/>
                <a:sym typeface="Lustria"/>
              </a:rPr>
              <a:t>10.2. Activity Diagram</a:t>
            </a:r>
            <a:endParaRPr dirty="0">
              <a:latin typeface="Times New Roman" panose="02020603050405020304" pitchFamily="18" charset="0"/>
              <a:cs typeface="Times New Roman" panose="02020603050405020304" pitchFamily="18" charset="0"/>
            </a:endParaRPr>
          </a:p>
        </p:txBody>
      </p:sp>
      <p:sp>
        <p:nvSpPr>
          <p:cNvPr id="272" name="Google Shape;272;p37"/>
          <p:cNvSpPr txBox="1">
            <a:spLocks noGrp="1"/>
          </p:cNvSpPr>
          <p:nvPr>
            <p:ph type="body" idx="1"/>
          </p:nvPr>
        </p:nvSpPr>
        <p:spPr>
          <a:xfrm>
            <a:off x="358218" y="575035"/>
            <a:ext cx="8583105" cy="5669647"/>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2000"/>
              <a:buNone/>
            </a:pPr>
            <a:endParaRPr lang="en-IN" sz="2000" b="1" dirty="0">
              <a:latin typeface="Lustria"/>
              <a:ea typeface="Lustria"/>
              <a:cs typeface="Lustria"/>
              <a:sym typeface="Lustria"/>
            </a:endParaRPr>
          </a:p>
          <a:p>
            <a:pPr marL="457200" lvl="0" indent="-304800" algn="l" rtl="0">
              <a:lnSpc>
                <a:spcPct val="100000"/>
              </a:lnSpc>
              <a:spcBef>
                <a:spcPts val="1000"/>
              </a:spcBef>
              <a:spcAft>
                <a:spcPts val="0"/>
              </a:spcAft>
              <a:buClr>
                <a:schemeClr val="dk1"/>
              </a:buClr>
              <a:buSzPts val="2400"/>
              <a:buNone/>
            </a:pPr>
            <a:endParaRPr lang="en-IN" sz="2400" b="1" dirty="0">
              <a:solidFill>
                <a:srgbClr val="C00000"/>
              </a:solidFill>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lang="en-IN"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lang="en-IN"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lang="en-IN"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lang="en-IN"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lang="en-IN"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lang="en-IN"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lang="en-IN"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lang="en-IN" sz="1800" dirty="0">
              <a:latin typeface="Lustria"/>
              <a:ea typeface="Lustria"/>
              <a:cs typeface="Lustria"/>
              <a:sym typeface="Lustria"/>
            </a:endParaRPr>
          </a:p>
          <a:p>
            <a:pPr marL="0" lvl="0" indent="0" algn="l" rtl="0">
              <a:lnSpc>
                <a:spcPct val="100000"/>
              </a:lnSpc>
              <a:spcBef>
                <a:spcPts val="1000"/>
              </a:spcBef>
              <a:spcAft>
                <a:spcPts val="0"/>
              </a:spcAft>
              <a:buClr>
                <a:schemeClr val="dk1"/>
              </a:buClr>
              <a:buSzPts val="2000"/>
              <a:buNone/>
            </a:pPr>
            <a:endParaRPr lang="en-IN" sz="2000" b="1" i="1" dirty="0">
              <a:solidFill>
                <a:srgbClr val="C00000"/>
              </a:solidFill>
              <a:latin typeface="Lustria"/>
              <a:ea typeface="Lustria"/>
              <a:cs typeface="Lustria"/>
              <a:sym typeface="Lustria"/>
            </a:endParaRPr>
          </a:p>
        </p:txBody>
      </p:sp>
      <p:sp>
        <p:nvSpPr>
          <p:cNvPr id="273" name="Google Shape;273;p3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solidFill>
                  <a:schemeClr val="dk1"/>
                </a:solidFill>
                <a:latin typeface="Lustria"/>
                <a:ea typeface="Lustria"/>
                <a:cs typeface="Lustria"/>
                <a:sym typeface="Lustria"/>
              </a:rPr>
              <a:t>28</a:t>
            </a:fld>
            <a:endParaRPr sz="1400" b="1">
              <a:solidFill>
                <a:schemeClr val="dk1"/>
              </a:solidFill>
              <a:latin typeface="Lustria"/>
              <a:ea typeface="Lustria"/>
              <a:cs typeface="Lustria"/>
              <a:sym typeface="Lustria"/>
            </a:endParaRPr>
          </a:p>
        </p:txBody>
      </p:sp>
      <p:pic>
        <p:nvPicPr>
          <p:cNvPr id="3" name="Picture 2">
            <a:extLst>
              <a:ext uri="{FF2B5EF4-FFF2-40B4-BE49-F238E27FC236}">
                <a16:creationId xmlns:a16="http://schemas.microsoft.com/office/drawing/2014/main" id="{E2AE724F-0004-7DD9-D6CE-8F9896A744C7}"/>
              </a:ext>
            </a:extLst>
          </p:cNvPr>
          <p:cNvPicPr>
            <a:picLocks noChangeAspect="1"/>
          </p:cNvPicPr>
          <p:nvPr/>
        </p:nvPicPr>
        <p:blipFill rotWithShape="1">
          <a:blip r:embed="rId3"/>
          <a:srcRect l="9882" t="6037" r="29582" b="4011"/>
          <a:stretch/>
        </p:blipFill>
        <p:spPr>
          <a:xfrm>
            <a:off x="2497016" y="699532"/>
            <a:ext cx="4123592" cy="5458936"/>
          </a:xfrm>
          <a:prstGeom prst="rect">
            <a:avLst/>
          </a:prstGeom>
        </p:spPr>
      </p:pic>
      <p:sp>
        <p:nvSpPr>
          <p:cNvPr id="4" name="TextBox 3">
            <a:extLst>
              <a:ext uri="{FF2B5EF4-FFF2-40B4-BE49-F238E27FC236}">
                <a16:creationId xmlns:a16="http://schemas.microsoft.com/office/drawing/2014/main" id="{0C5BD148-8D25-2CD8-7C9F-9FB1B4E59377}"/>
              </a:ext>
            </a:extLst>
          </p:cNvPr>
          <p:cNvSpPr txBox="1"/>
          <p:nvPr/>
        </p:nvSpPr>
        <p:spPr>
          <a:xfrm>
            <a:off x="2170176" y="6202737"/>
            <a:ext cx="6181344" cy="338554"/>
          </a:xfrm>
          <a:prstGeom prst="rect">
            <a:avLst/>
          </a:prstGeom>
          <a:noFill/>
        </p:spPr>
        <p:txBody>
          <a:bodyPr wrap="square">
            <a:spAutoFit/>
          </a:bodyPr>
          <a:lstStyle/>
          <a:p>
            <a:r>
              <a:rPr lang="en-US" sz="1600" b="1" i="1" dirty="0">
                <a:solidFill>
                  <a:srgbClr val="C00000"/>
                </a:solidFill>
                <a:latin typeface="Times New Roman" panose="02020603050405020304" pitchFamily="18" charset="0"/>
                <a:ea typeface="Lustria"/>
                <a:cs typeface="Times New Roman" panose="02020603050405020304" pitchFamily="18" charset="0"/>
                <a:sym typeface="Lustria"/>
              </a:rPr>
              <a:t>Fig:6. Activity Diagram for the Speech Enhancement Model</a:t>
            </a:r>
            <a:endParaRPr lang="en-IN" sz="1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8"/>
          <p:cNvSpPr txBox="1">
            <a:spLocks noGrp="1"/>
          </p:cNvSpPr>
          <p:nvPr>
            <p:ph type="title"/>
          </p:nvPr>
        </p:nvSpPr>
        <p:spPr>
          <a:xfrm>
            <a:off x="202676" y="46728"/>
            <a:ext cx="8738648" cy="54927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833C0B"/>
              </a:buClr>
              <a:buSzPts val="3000"/>
              <a:buFont typeface="Lustria"/>
              <a:buNone/>
            </a:pPr>
            <a:r>
              <a:rPr lang="en-US" sz="3000" b="1" dirty="0">
                <a:solidFill>
                  <a:srgbClr val="833C0B"/>
                </a:solidFill>
                <a:latin typeface="Times New Roman" panose="02020603050405020304" pitchFamily="18" charset="0"/>
                <a:ea typeface="Lustria"/>
                <a:cs typeface="Times New Roman" panose="02020603050405020304" pitchFamily="18" charset="0"/>
                <a:sym typeface="Lustria"/>
              </a:rPr>
              <a:t>10.3. Sequence Diagram</a:t>
            </a:r>
            <a:endParaRPr dirty="0">
              <a:latin typeface="Times New Roman" panose="02020603050405020304" pitchFamily="18" charset="0"/>
              <a:cs typeface="Times New Roman" panose="02020603050405020304" pitchFamily="18" charset="0"/>
            </a:endParaRPr>
          </a:p>
        </p:txBody>
      </p:sp>
      <p:sp>
        <p:nvSpPr>
          <p:cNvPr id="281" name="Google Shape;281;p38"/>
          <p:cNvSpPr txBox="1">
            <a:spLocks noGrp="1"/>
          </p:cNvSpPr>
          <p:nvPr>
            <p:ph type="body" idx="1"/>
          </p:nvPr>
        </p:nvSpPr>
        <p:spPr>
          <a:xfrm>
            <a:off x="358218" y="527901"/>
            <a:ext cx="8314441" cy="621007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2000"/>
              <a:buNone/>
            </a:pPr>
            <a:endParaRPr sz="2000" b="1">
              <a:latin typeface="Lustria"/>
              <a:ea typeface="Lustria"/>
              <a:cs typeface="Lustria"/>
              <a:sym typeface="Lustria"/>
            </a:endParaRPr>
          </a:p>
          <a:p>
            <a:pPr marL="457200" lvl="0" indent="-304800" algn="l" rtl="0">
              <a:lnSpc>
                <a:spcPct val="100000"/>
              </a:lnSpc>
              <a:spcBef>
                <a:spcPts val="1000"/>
              </a:spcBef>
              <a:spcAft>
                <a:spcPts val="0"/>
              </a:spcAft>
              <a:buClr>
                <a:schemeClr val="dk1"/>
              </a:buClr>
              <a:buSzPts val="2400"/>
              <a:buNone/>
            </a:pPr>
            <a:endParaRPr sz="2400" b="1">
              <a:solidFill>
                <a:srgbClr val="C00000"/>
              </a:solidFill>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a:latin typeface="Lustria"/>
              <a:ea typeface="Lustria"/>
              <a:cs typeface="Lustria"/>
              <a:sym typeface="Lustria"/>
            </a:endParaRPr>
          </a:p>
          <a:p>
            <a:pPr marL="0" lvl="0" indent="0" algn="l" rtl="0">
              <a:lnSpc>
                <a:spcPct val="100000"/>
              </a:lnSpc>
              <a:spcBef>
                <a:spcPts val="1000"/>
              </a:spcBef>
              <a:spcAft>
                <a:spcPts val="0"/>
              </a:spcAft>
              <a:buClr>
                <a:schemeClr val="dk1"/>
              </a:buClr>
              <a:buSzPts val="2000"/>
              <a:buNone/>
            </a:pPr>
            <a:endParaRPr sz="2000" b="1" i="1">
              <a:solidFill>
                <a:srgbClr val="C00000"/>
              </a:solidFill>
              <a:latin typeface="Lustria"/>
              <a:ea typeface="Lustria"/>
              <a:cs typeface="Lustria"/>
              <a:sym typeface="Lustria"/>
            </a:endParaRPr>
          </a:p>
        </p:txBody>
      </p:sp>
      <p:sp>
        <p:nvSpPr>
          <p:cNvPr id="282" name="Google Shape;282;p3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solidFill>
                  <a:schemeClr val="dk1"/>
                </a:solidFill>
                <a:latin typeface="Lustria"/>
                <a:ea typeface="Lustria"/>
                <a:cs typeface="Lustria"/>
                <a:sym typeface="Lustria"/>
              </a:rPr>
              <a:t>29</a:t>
            </a:fld>
            <a:endParaRPr sz="1400" b="1">
              <a:solidFill>
                <a:schemeClr val="dk1"/>
              </a:solidFill>
              <a:latin typeface="Lustria"/>
              <a:ea typeface="Lustria"/>
              <a:cs typeface="Lustria"/>
              <a:sym typeface="Lustria"/>
            </a:endParaRPr>
          </a:p>
        </p:txBody>
      </p:sp>
      <p:pic>
        <p:nvPicPr>
          <p:cNvPr id="4" name="Picture 3">
            <a:extLst>
              <a:ext uri="{FF2B5EF4-FFF2-40B4-BE49-F238E27FC236}">
                <a16:creationId xmlns:a16="http://schemas.microsoft.com/office/drawing/2014/main" id="{3707ECED-6CD5-6ECD-E2E0-A96B02A797AB}"/>
              </a:ext>
            </a:extLst>
          </p:cNvPr>
          <p:cNvPicPr>
            <a:picLocks noChangeAspect="1"/>
          </p:cNvPicPr>
          <p:nvPr/>
        </p:nvPicPr>
        <p:blipFill>
          <a:blip r:embed="rId3"/>
          <a:stretch>
            <a:fillRect/>
          </a:stretch>
        </p:blipFill>
        <p:spPr>
          <a:xfrm>
            <a:off x="1867541" y="791344"/>
            <a:ext cx="5807857" cy="5037993"/>
          </a:xfrm>
          <a:prstGeom prst="rect">
            <a:avLst/>
          </a:prstGeom>
        </p:spPr>
      </p:pic>
      <p:sp>
        <p:nvSpPr>
          <p:cNvPr id="3" name="TextBox 2">
            <a:extLst>
              <a:ext uri="{FF2B5EF4-FFF2-40B4-BE49-F238E27FC236}">
                <a16:creationId xmlns:a16="http://schemas.microsoft.com/office/drawing/2014/main" id="{36B6A0BB-D01A-A43B-AC5E-44EFE82687F4}"/>
              </a:ext>
            </a:extLst>
          </p:cNvPr>
          <p:cNvSpPr txBox="1"/>
          <p:nvPr/>
        </p:nvSpPr>
        <p:spPr>
          <a:xfrm>
            <a:off x="1670304" y="6121518"/>
            <a:ext cx="5807857" cy="338554"/>
          </a:xfrm>
          <a:prstGeom prst="rect">
            <a:avLst/>
          </a:prstGeom>
          <a:noFill/>
        </p:spPr>
        <p:txBody>
          <a:bodyPr wrap="square">
            <a:spAutoFit/>
          </a:bodyPr>
          <a:lstStyle/>
          <a:p>
            <a:r>
              <a:rPr lang="en-US" sz="1600" b="1" i="1" dirty="0">
                <a:solidFill>
                  <a:srgbClr val="C00000"/>
                </a:solidFill>
                <a:latin typeface="Times New Roman" panose="02020603050405020304" pitchFamily="18" charset="0"/>
                <a:ea typeface="Lustria"/>
                <a:cs typeface="Times New Roman" panose="02020603050405020304" pitchFamily="18" charset="0"/>
                <a:sym typeface="Lustria"/>
              </a:rPr>
              <a:t>Fig:7.  Sequence Diagram for the Speech Enhancement Model</a:t>
            </a:r>
            <a:endParaRPr lang="en-I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5"/>
          <p:cNvSpPr txBox="1">
            <a:spLocks noGrp="1"/>
          </p:cNvSpPr>
          <p:nvPr>
            <p:ph type="title"/>
          </p:nvPr>
        </p:nvSpPr>
        <p:spPr>
          <a:xfrm>
            <a:off x="405352" y="120030"/>
            <a:ext cx="7886700" cy="54927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833C0B"/>
              </a:buClr>
              <a:buSzPct val="100000"/>
              <a:buFont typeface="Lustria"/>
              <a:buNone/>
            </a:pPr>
            <a:r>
              <a:rPr lang="en-US" sz="4000" b="1" dirty="0">
                <a:solidFill>
                  <a:srgbClr val="833C0B"/>
                </a:solidFill>
                <a:latin typeface="Times New Roman" panose="02020603050405020304" pitchFamily="18" charset="0"/>
                <a:ea typeface="Lustria"/>
                <a:cs typeface="Times New Roman" panose="02020603050405020304" pitchFamily="18" charset="0"/>
                <a:sym typeface="Lustria"/>
              </a:rPr>
              <a:t>Presentation Outline</a:t>
            </a:r>
            <a:endParaRPr sz="4000" b="1" dirty="0">
              <a:solidFill>
                <a:srgbClr val="833C0B"/>
              </a:solidFill>
              <a:latin typeface="Times New Roman" panose="02020603050405020304" pitchFamily="18" charset="0"/>
              <a:ea typeface="Lustria"/>
              <a:cs typeface="Times New Roman" panose="02020603050405020304" pitchFamily="18" charset="0"/>
              <a:sym typeface="Lustria"/>
            </a:endParaRPr>
          </a:p>
        </p:txBody>
      </p:sp>
      <p:sp>
        <p:nvSpPr>
          <p:cNvPr id="109" name="Google Shape;109;p15"/>
          <p:cNvSpPr txBox="1">
            <a:spLocks noGrp="1"/>
          </p:cNvSpPr>
          <p:nvPr>
            <p:ph type="body" idx="1"/>
          </p:nvPr>
        </p:nvSpPr>
        <p:spPr>
          <a:xfrm>
            <a:off x="405352" y="669303"/>
            <a:ext cx="8634953" cy="6052173"/>
          </a:xfrm>
          <a:prstGeom prst="rect">
            <a:avLst/>
          </a:prstGeom>
          <a:noFill/>
          <a:ln>
            <a:noFill/>
          </a:ln>
        </p:spPr>
        <p:txBody>
          <a:bodyPr spcFirstLastPara="1" wrap="square" lIns="91425" tIns="45700" rIns="91425" bIns="45700" anchor="t" anchorCtr="0">
            <a:noAutofit/>
          </a:bodyPr>
          <a:lstStyle/>
          <a:p>
            <a:pPr marL="457200" lvl="0" indent="-457200" algn="l" rtl="0">
              <a:lnSpc>
                <a:spcPct val="100000"/>
              </a:lnSpc>
              <a:spcBef>
                <a:spcPts val="0"/>
              </a:spcBef>
              <a:spcAft>
                <a:spcPts val="0"/>
              </a:spcAft>
              <a:buClr>
                <a:srgbClr val="002060"/>
              </a:buClr>
              <a:buSzPct val="100000"/>
              <a:buAutoNum type="arabicPeriod"/>
            </a:pPr>
            <a:r>
              <a:rPr lang="en-US" sz="1300" b="1" dirty="0">
                <a:solidFill>
                  <a:srgbClr val="002060"/>
                </a:solidFill>
                <a:latin typeface="Times New Roman" panose="02020603050405020304" pitchFamily="18" charset="0"/>
                <a:ea typeface="Lustria"/>
                <a:cs typeface="Times New Roman" panose="02020603050405020304" pitchFamily="18" charset="0"/>
                <a:sym typeface="Lustria"/>
              </a:rPr>
              <a:t>Aim and Motivation</a:t>
            </a:r>
            <a:endParaRPr sz="1300" dirty="0">
              <a:latin typeface="Times New Roman" panose="02020603050405020304" pitchFamily="18" charset="0"/>
              <a:cs typeface="Times New Roman" panose="02020603050405020304" pitchFamily="18" charset="0"/>
            </a:endParaRPr>
          </a:p>
          <a:p>
            <a:pPr marL="457200" lvl="0" indent="-457200" algn="l" rtl="0">
              <a:lnSpc>
                <a:spcPct val="100000"/>
              </a:lnSpc>
              <a:spcBef>
                <a:spcPts val="1000"/>
              </a:spcBef>
              <a:spcAft>
                <a:spcPts val="0"/>
              </a:spcAft>
              <a:buClr>
                <a:srgbClr val="002060"/>
              </a:buClr>
              <a:buSzPct val="100000"/>
              <a:buAutoNum type="arabicPeriod"/>
            </a:pPr>
            <a:r>
              <a:rPr lang="en-US" sz="1300" b="1" dirty="0">
                <a:solidFill>
                  <a:srgbClr val="002060"/>
                </a:solidFill>
                <a:latin typeface="Times New Roman" panose="02020603050405020304" pitchFamily="18" charset="0"/>
                <a:ea typeface="Lustria"/>
                <a:cs typeface="Times New Roman" panose="02020603050405020304" pitchFamily="18" charset="0"/>
                <a:sym typeface="Lustria"/>
              </a:rPr>
              <a:t>Research Questions</a:t>
            </a:r>
            <a:endParaRPr sz="1300" dirty="0">
              <a:latin typeface="Times New Roman" panose="02020603050405020304" pitchFamily="18" charset="0"/>
              <a:cs typeface="Times New Roman" panose="02020603050405020304" pitchFamily="18" charset="0"/>
            </a:endParaRPr>
          </a:p>
          <a:p>
            <a:pPr marL="457200" lvl="0" indent="-457200" algn="l" rtl="0">
              <a:lnSpc>
                <a:spcPct val="100000"/>
              </a:lnSpc>
              <a:spcBef>
                <a:spcPts val="1000"/>
              </a:spcBef>
              <a:spcAft>
                <a:spcPts val="0"/>
              </a:spcAft>
              <a:buClr>
                <a:srgbClr val="002060"/>
              </a:buClr>
              <a:buSzPct val="100000"/>
              <a:buAutoNum type="arabicPeriod"/>
            </a:pPr>
            <a:r>
              <a:rPr lang="en-US" sz="1300" b="1" dirty="0">
                <a:solidFill>
                  <a:srgbClr val="002060"/>
                </a:solidFill>
                <a:latin typeface="Times New Roman" panose="02020603050405020304" pitchFamily="18" charset="0"/>
                <a:ea typeface="Lustria"/>
                <a:cs typeface="Times New Roman" panose="02020603050405020304" pitchFamily="18" charset="0"/>
                <a:sym typeface="Lustria"/>
              </a:rPr>
              <a:t>Title Justification</a:t>
            </a:r>
          </a:p>
          <a:p>
            <a:pPr indent="-457200">
              <a:lnSpc>
                <a:spcPct val="100000"/>
              </a:lnSpc>
              <a:buClr>
                <a:srgbClr val="002060"/>
              </a:buClr>
              <a:buSzPct val="100000"/>
              <a:buFont typeface="Arial"/>
              <a:buAutoNum type="arabicPeriod"/>
            </a:pPr>
            <a:r>
              <a:rPr lang="en-US" sz="1300" b="1" dirty="0">
                <a:solidFill>
                  <a:srgbClr val="002060"/>
                </a:solidFill>
                <a:latin typeface="Times New Roman" panose="02020603050405020304" pitchFamily="18" charset="0"/>
                <a:ea typeface="Lustria"/>
                <a:cs typeface="Times New Roman" panose="02020603050405020304" pitchFamily="18" charset="0"/>
                <a:sym typeface="Lustria"/>
              </a:rPr>
              <a:t>Objectives</a:t>
            </a:r>
            <a:endParaRPr lang="en-US" sz="1300" dirty="0">
              <a:latin typeface="Times New Roman" panose="02020603050405020304" pitchFamily="18" charset="0"/>
              <a:cs typeface="Times New Roman" panose="02020603050405020304" pitchFamily="18" charset="0"/>
            </a:endParaRPr>
          </a:p>
          <a:p>
            <a:pPr indent="-457200">
              <a:lnSpc>
                <a:spcPct val="100000"/>
              </a:lnSpc>
              <a:buClr>
                <a:srgbClr val="002060"/>
              </a:buClr>
              <a:buSzPct val="100000"/>
              <a:buFont typeface="Arial"/>
              <a:buAutoNum type="arabicPeriod"/>
            </a:pPr>
            <a:r>
              <a:rPr lang="en-US" sz="1300" b="1" dirty="0">
                <a:solidFill>
                  <a:srgbClr val="002060"/>
                </a:solidFill>
                <a:latin typeface="Times New Roman" panose="02020603050405020304" pitchFamily="18" charset="0"/>
                <a:ea typeface="Lustria"/>
                <a:cs typeface="Times New Roman" panose="02020603050405020304" pitchFamily="18" charset="0"/>
                <a:sym typeface="Lustria"/>
              </a:rPr>
              <a:t>Scope</a:t>
            </a:r>
            <a:endParaRPr sz="1300" dirty="0">
              <a:latin typeface="Times New Roman" panose="02020603050405020304" pitchFamily="18" charset="0"/>
              <a:cs typeface="Times New Roman" panose="02020603050405020304" pitchFamily="18" charset="0"/>
            </a:endParaRPr>
          </a:p>
          <a:p>
            <a:pPr marL="457200" lvl="0" indent="-457200" algn="l" rtl="0">
              <a:lnSpc>
                <a:spcPct val="100000"/>
              </a:lnSpc>
              <a:spcBef>
                <a:spcPts val="1000"/>
              </a:spcBef>
              <a:spcAft>
                <a:spcPts val="0"/>
              </a:spcAft>
              <a:buClr>
                <a:srgbClr val="002060"/>
              </a:buClr>
              <a:buSzPct val="100000"/>
              <a:buAutoNum type="arabicPeriod"/>
            </a:pPr>
            <a:r>
              <a:rPr lang="en-US" sz="1300" b="1" dirty="0">
                <a:solidFill>
                  <a:srgbClr val="002060"/>
                </a:solidFill>
                <a:latin typeface="Times New Roman" panose="02020603050405020304" pitchFamily="18" charset="0"/>
                <a:ea typeface="Lustria"/>
                <a:cs typeface="Times New Roman" panose="02020603050405020304" pitchFamily="18" charset="0"/>
                <a:sym typeface="Lustria"/>
              </a:rPr>
              <a:t>Introduction</a:t>
            </a:r>
            <a:endParaRPr sz="1300" b="1" i="1" dirty="0">
              <a:solidFill>
                <a:srgbClr val="002060"/>
              </a:solidFill>
              <a:latin typeface="Times New Roman" panose="02020603050405020304" pitchFamily="18" charset="0"/>
              <a:ea typeface="Lustria"/>
              <a:cs typeface="Times New Roman" panose="02020603050405020304" pitchFamily="18" charset="0"/>
              <a:sym typeface="Lustria"/>
            </a:endParaRPr>
          </a:p>
          <a:p>
            <a:pPr marL="457200" lvl="0" indent="-457200" algn="l" rtl="0">
              <a:lnSpc>
                <a:spcPct val="100000"/>
              </a:lnSpc>
              <a:spcBef>
                <a:spcPts val="1000"/>
              </a:spcBef>
              <a:spcAft>
                <a:spcPts val="0"/>
              </a:spcAft>
              <a:buClr>
                <a:srgbClr val="002060"/>
              </a:buClr>
              <a:buSzPct val="100000"/>
              <a:buAutoNum type="arabicPeriod"/>
            </a:pPr>
            <a:r>
              <a:rPr lang="en-US" sz="1300" b="1" dirty="0">
                <a:solidFill>
                  <a:srgbClr val="002060"/>
                </a:solidFill>
                <a:latin typeface="Times New Roman" panose="02020603050405020304" pitchFamily="18" charset="0"/>
                <a:ea typeface="Lustria"/>
                <a:cs typeface="Times New Roman" panose="02020603050405020304" pitchFamily="18" charset="0"/>
                <a:sym typeface="Lustria"/>
              </a:rPr>
              <a:t>Study on Existing Technologies</a:t>
            </a:r>
            <a:endParaRPr sz="1300" dirty="0">
              <a:latin typeface="Times New Roman" panose="02020603050405020304" pitchFamily="18" charset="0"/>
              <a:cs typeface="Times New Roman" panose="02020603050405020304" pitchFamily="18" charset="0"/>
            </a:endParaRPr>
          </a:p>
          <a:p>
            <a:pPr marL="457200" lvl="0" indent="-457200" algn="l" rtl="0">
              <a:lnSpc>
                <a:spcPct val="100000"/>
              </a:lnSpc>
              <a:spcBef>
                <a:spcPts val="1000"/>
              </a:spcBef>
              <a:spcAft>
                <a:spcPts val="0"/>
              </a:spcAft>
              <a:buClr>
                <a:srgbClr val="002060"/>
              </a:buClr>
              <a:buSzPct val="100000"/>
              <a:buFont typeface="Arial"/>
              <a:buAutoNum type="arabicPeriod"/>
            </a:pPr>
            <a:r>
              <a:rPr lang="en-US" sz="1300" b="1" dirty="0">
                <a:solidFill>
                  <a:srgbClr val="002060"/>
                </a:solidFill>
                <a:latin typeface="Times New Roman" panose="02020603050405020304" pitchFamily="18" charset="0"/>
                <a:ea typeface="Lustria"/>
                <a:cs typeface="Times New Roman" panose="02020603050405020304" pitchFamily="18" charset="0"/>
                <a:sym typeface="Lustria"/>
              </a:rPr>
              <a:t>Gap Analysis</a:t>
            </a:r>
            <a:endParaRPr sz="1300" dirty="0">
              <a:latin typeface="Times New Roman" panose="02020603050405020304" pitchFamily="18" charset="0"/>
              <a:cs typeface="Times New Roman" panose="02020603050405020304" pitchFamily="18" charset="0"/>
            </a:endParaRPr>
          </a:p>
          <a:p>
            <a:pPr marL="457200" lvl="0" indent="-457200" algn="l" rtl="0">
              <a:lnSpc>
                <a:spcPct val="100000"/>
              </a:lnSpc>
              <a:spcBef>
                <a:spcPts val="1000"/>
              </a:spcBef>
              <a:spcAft>
                <a:spcPts val="0"/>
              </a:spcAft>
              <a:buClr>
                <a:srgbClr val="002060"/>
              </a:buClr>
              <a:buSzPct val="100000"/>
              <a:buAutoNum type="arabicPeriod"/>
            </a:pPr>
            <a:r>
              <a:rPr lang="en-US" sz="1300" b="1" dirty="0">
                <a:solidFill>
                  <a:srgbClr val="002060"/>
                </a:solidFill>
                <a:latin typeface="Times New Roman" panose="02020603050405020304" pitchFamily="18" charset="0"/>
                <a:ea typeface="Lustria"/>
                <a:cs typeface="Times New Roman" panose="02020603050405020304" pitchFamily="18" charset="0"/>
                <a:sym typeface="Lustria"/>
              </a:rPr>
              <a:t>SDLC Model</a:t>
            </a:r>
            <a:endParaRPr sz="1300" dirty="0">
              <a:latin typeface="Times New Roman" panose="02020603050405020304" pitchFamily="18" charset="0"/>
              <a:cs typeface="Times New Roman" panose="02020603050405020304" pitchFamily="18" charset="0"/>
            </a:endParaRPr>
          </a:p>
          <a:p>
            <a:pPr marL="457200" lvl="0" indent="-457200" algn="l" rtl="0">
              <a:lnSpc>
                <a:spcPct val="100000"/>
              </a:lnSpc>
              <a:spcBef>
                <a:spcPts val="1000"/>
              </a:spcBef>
              <a:spcAft>
                <a:spcPts val="0"/>
              </a:spcAft>
              <a:buClr>
                <a:srgbClr val="002060"/>
              </a:buClr>
              <a:buSzPct val="100000"/>
              <a:buAutoNum type="arabicPeriod"/>
            </a:pPr>
            <a:r>
              <a:rPr lang="en-US" sz="1300" b="1" dirty="0">
                <a:solidFill>
                  <a:srgbClr val="002060"/>
                </a:solidFill>
                <a:latin typeface="Times New Roman" panose="02020603050405020304" pitchFamily="18" charset="0"/>
                <a:ea typeface="Lustria"/>
                <a:cs typeface="Times New Roman" panose="02020603050405020304" pitchFamily="18" charset="0"/>
                <a:sym typeface="Lustria"/>
              </a:rPr>
              <a:t>UML Diagrams </a:t>
            </a:r>
            <a:endParaRPr sz="1300" b="1" i="1" dirty="0">
              <a:solidFill>
                <a:srgbClr val="002060"/>
              </a:solidFill>
              <a:latin typeface="Times New Roman" panose="02020603050405020304" pitchFamily="18" charset="0"/>
              <a:ea typeface="Lustria"/>
              <a:cs typeface="Times New Roman" panose="02020603050405020304" pitchFamily="18" charset="0"/>
              <a:sym typeface="Lustria"/>
            </a:endParaRPr>
          </a:p>
          <a:p>
            <a:pPr marL="457200" lvl="0" indent="-457200" algn="l" rtl="0">
              <a:lnSpc>
                <a:spcPct val="100000"/>
              </a:lnSpc>
              <a:spcBef>
                <a:spcPts val="1000"/>
              </a:spcBef>
              <a:spcAft>
                <a:spcPts val="0"/>
              </a:spcAft>
              <a:buClr>
                <a:srgbClr val="002060"/>
              </a:buClr>
              <a:buSzPct val="100000"/>
              <a:buFont typeface="Arial"/>
              <a:buAutoNum type="arabicPeriod"/>
            </a:pPr>
            <a:r>
              <a:rPr lang="en-US" sz="1300" b="1" dirty="0">
                <a:solidFill>
                  <a:srgbClr val="002060"/>
                </a:solidFill>
                <a:latin typeface="Times New Roman" panose="02020603050405020304" pitchFamily="18" charset="0"/>
                <a:ea typeface="Lustria"/>
                <a:cs typeface="Times New Roman" panose="02020603050405020304" pitchFamily="18" charset="0"/>
                <a:sym typeface="Lustria"/>
              </a:rPr>
              <a:t>Functional and Non-Functional Requirements</a:t>
            </a:r>
            <a:endParaRPr lang="en-US" sz="1300" dirty="0">
              <a:latin typeface="Times New Roman" panose="02020603050405020304" pitchFamily="18" charset="0"/>
              <a:cs typeface="Times New Roman" panose="02020603050405020304" pitchFamily="18" charset="0"/>
            </a:endParaRPr>
          </a:p>
          <a:p>
            <a:pPr marL="457200" lvl="0" indent="-457200" algn="l" rtl="0">
              <a:lnSpc>
                <a:spcPct val="100000"/>
              </a:lnSpc>
              <a:spcBef>
                <a:spcPts val="1000"/>
              </a:spcBef>
              <a:spcAft>
                <a:spcPts val="0"/>
              </a:spcAft>
              <a:buClr>
                <a:srgbClr val="002060"/>
              </a:buClr>
              <a:buSzPct val="100000"/>
              <a:buAutoNum type="arabicPeriod"/>
            </a:pPr>
            <a:r>
              <a:rPr lang="en-US" sz="1300" b="1" dirty="0">
                <a:solidFill>
                  <a:srgbClr val="002060"/>
                </a:solidFill>
                <a:latin typeface="Times New Roman" panose="02020603050405020304" pitchFamily="18" charset="0"/>
                <a:ea typeface="Lustria"/>
                <a:cs typeface="Times New Roman" panose="02020603050405020304" pitchFamily="18" charset="0"/>
                <a:sym typeface="Lustria"/>
              </a:rPr>
              <a:t>Methodology</a:t>
            </a:r>
            <a:endParaRPr lang="en-US" sz="1300" dirty="0">
              <a:latin typeface="Times New Roman" panose="02020603050405020304" pitchFamily="18" charset="0"/>
              <a:cs typeface="Times New Roman" panose="02020603050405020304" pitchFamily="18" charset="0"/>
            </a:endParaRPr>
          </a:p>
          <a:p>
            <a:pPr marL="457200" lvl="1" indent="0" algn="l" rtl="0">
              <a:lnSpc>
                <a:spcPct val="100000"/>
              </a:lnSpc>
              <a:spcBef>
                <a:spcPts val="500"/>
              </a:spcBef>
              <a:spcAft>
                <a:spcPts val="0"/>
              </a:spcAft>
              <a:buClr>
                <a:srgbClr val="002060"/>
              </a:buClr>
              <a:buSzPct val="100000"/>
              <a:buNone/>
            </a:pPr>
            <a:r>
              <a:rPr lang="en-US" sz="1300" b="1" dirty="0">
                <a:solidFill>
                  <a:srgbClr val="002060"/>
                </a:solidFill>
                <a:latin typeface="Times New Roman" panose="02020603050405020304" pitchFamily="18" charset="0"/>
                <a:ea typeface="Lustria"/>
                <a:cs typeface="Times New Roman" panose="02020603050405020304" pitchFamily="18" charset="0"/>
                <a:sym typeface="Lustria"/>
              </a:rPr>
              <a:t>12.1. Proposed Model </a:t>
            </a:r>
            <a:endParaRPr lang="en-US" sz="1300" dirty="0">
              <a:latin typeface="Times New Roman" panose="02020603050405020304" pitchFamily="18" charset="0"/>
              <a:cs typeface="Times New Roman" panose="02020603050405020304" pitchFamily="18" charset="0"/>
            </a:endParaRPr>
          </a:p>
          <a:p>
            <a:pPr marL="457200" lvl="1" indent="0" algn="l" rtl="0">
              <a:lnSpc>
                <a:spcPct val="100000"/>
              </a:lnSpc>
              <a:spcBef>
                <a:spcPts val="500"/>
              </a:spcBef>
              <a:spcAft>
                <a:spcPts val="0"/>
              </a:spcAft>
              <a:buClr>
                <a:srgbClr val="002060"/>
              </a:buClr>
              <a:buSzPct val="100000"/>
              <a:buNone/>
            </a:pPr>
            <a:r>
              <a:rPr lang="en-US" sz="1300" b="1" dirty="0">
                <a:solidFill>
                  <a:srgbClr val="002060"/>
                </a:solidFill>
                <a:latin typeface="Times New Roman" panose="02020603050405020304" pitchFamily="18" charset="0"/>
                <a:ea typeface="Lustria"/>
                <a:cs typeface="Times New Roman" panose="02020603050405020304" pitchFamily="18" charset="0"/>
                <a:sym typeface="Lustria"/>
              </a:rPr>
              <a:t>12.2. Modules of the Proposed Model</a:t>
            </a:r>
            <a:endParaRPr lang="en-US" sz="1300" dirty="0">
              <a:latin typeface="Times New Roman" panose="02020603050405020304" pitchFamily="18" charset="0"/>
              <a:cs typeface="Times New Roman" panose="02020603050405020304" pitchFamily="18" charset="0"/>
            </a:endParaRPr>
          </a:p>
          <a:p>
            <a:pPr marL="457200" lvl="1" indent="0" algn="l" rtl="0">
              <a:lnSpc>
                <a:spcPct val="100000"/>
              </a:lnSpc>
              <a:spcBef>
                <a:spcPts val="500"/>
              </a:spcBef>
              <a:spcAft>
                <a:spcPts val="0"/>
              </a:spcAft>
              <a:buClr>
                <a:srgbClr val="002060"/>
              </a:buClr>
              <a:buSzPct val="100000"/>
              <a:buNone/>
            </a:pPr>
            <a:r>
              <a:rPr lang="en-US" sz="1300" b="1" dirty="0">
                <a:solidFill>
                  <a:srgbClr val="002060"/>
                </a:solidFill>
                <a:latin typeface="Times New Roman" panose="02020603050405020304" pitchFamily="18" charset="0"/>
                <a:ea typeface="Lustria"/>
                <a:cs typeface="Times New Roman" panose="02020603050405020304" pitchFamily="18" charset="0"/>
                <a:sym typeface="Lustria"/>
              </a:rPr>
              <a:t>12.3 Algorithms</a:t>
            </a:r>
            <a:endParaRPr lang="en-US" sz="1300" dirty="0">
              <a:latin typeface="Times New Roman" panose="02020603050405020304" pitchFamily="18" charset="0"/>
              <a:cs typeface="Times New Roman" panose="02020603050405020304" pitchFamily="18" charset="0"/>
            </a:endParaRPr>
          </a:p>
          <a:p>
            <a:pPr marL="0" lvl="0" indent="0" algn="l" rtl="0">
              <a:lnSpc>
                <a:spcPct val="100000"/>
              </a:lnSpc>
              <a:spcBef>
                <a:spcPts val="1000"/>
              </a:spcBef>
              <a:spcAft>
                <a:spcPts val="0"/>
              </a:spcAft>
              <a:buClr>
                <a:srgbClr val="002060"/>
              </a:buClr>
              <a:buSzPct val="100000"/>
              <a:buNone/>
            </a:pPr>
            <a:r>
              <a:rPr lang="en-US" sz="1300" b="1" dirty="0">
                <a:solidFill>
                  <a:srgbClr val="002060"/>
                </a:solidFill>
                <a:latin typeface="Times New Roman" panose="02020603050405020304" pitchFamily="18" charset="0"/>
                <a:ea typeface="Lustria"/>
                <a:cs typeface="Times New Roman" panose="02020603050405020304" pitchFamily="18" charset="0"/>
                <a:sym typeface="Lustria"/>
              </a:rPr>
              <a:t>13.      Dataset Description</a:t>
            </a:r>
            <a:endParaRPr lang="en-US" sz="1300" dirty="0">
              <a:latin typeface="Times New Roman" panose="02020603050405020304" pitchFamily="18" charset="0"/>
              <a:cs typeface="Times New Roman" panose="02020603050405020304" pitchFamily="18" charset="0"/>
            </a:endParaRPr>
          </a:p>
          <a:p>
            <a:pPr lvl="0" indent="-457200" algn="l" rtl="0">
              <a:lnSpc>
                <a:spcPct val="100000"/>
              </a:lnSpc>
              <a:spcBef>
                <a:spcPts val="1000"/>
              </a:spcBef>
              <a:spcAft>
                <a:spcPts val="0"/>
              </a:spcAft>
              <a:buClr>
                <a:srgbClr val="002060"/>
              </a:buClr>
              <a:buSzPct val="100000"/>
              <a:buAutoNum type="arabicPeriod" startAt="14"/>
            </a:pPr>
            <a:r>
              <a:rPr lang="en-US" sz="1300" b="1" dirty="0">
                <a:solidFill>
                  <a:srgbClr val="002060"/>
                </a:solidFill>
                <a:latin typeface="Times New Roman" panose="02020603050405020304" pitchFamily="18" charset="0"/>
                <a:ea typeface="Lustria"/>
                <a:cs typeface="Times New Roman" panose="02020603050405020304" pitchFamily="18" charset="0"/>
                <a:sym typeface="Lustria"/>
              </a:rPr>
              <a:t>Results and Outputs</a:t>
            </a:r>
          </a:p>
          <a:p>
            <a:pPr marL="514350" lvl="0" indent="-514350" algn="l" rtl="0">
              <a:lnSpc>
                <a:spcPct val="100000"/>
              </a:lnSpc>
              <a:spcBef>
                <a:spcPts val="1000"/>
              </a:spcBef>
              <a:spcAft>
                <a:spcPts val="0"/>
              </a:spcAft>
              <a:buClr>
                <a:srgbClr val="002060"/>
              </a:buClr>
              <a:buSzPct val="100000"/>
              <a:buAutoNum type="arabicPeriod" startAt="14"/>
            </a:pPr>
            <a:r>
              <a:rPr lang="en-US" sz="1300" b="1" dirty="0">
                <a:solidFill>
                  <a:srgbClr val="002060"/>
                </a:solidFill>
                <a:latin typeface="Times New Roman" panose="02020603050405020304" pitchFamily="18" charset="0"/>
                <a:cs typeface="Times New Roman" panose="02020603050405020304" pitchFamily="18" charset="0"/>
                <a:sym typeface="Lustria"/>
              </a:rPr>
              <a:t>Conclusion and Future  Work</a:t>
            </a:r>
            <a:endParaRPr lang="en-US" sz="1300" dirty="0">
              <a:latin typeface="Times New Roman" panose="02020603050405020304" pitchFamily="18" charset="0"/>
              <a:cs typeface="Times New Roman" panose="02020603050405020304" pitchFamily="18" charset="0"/>
            </a:endParaRPr>
          </a:p>
          <a:p>
            <a:pPr marL="0" lvl="0" indent="0" algn="l" rtl="0">
              <a:lnSpc>
                <a:spcPct val="100000"/>
              </a:lnSpc>
              <a:spcBef>
                <a:spcPts val="1000"/>
              </a:spcBef>
              <a:spcAft>
                <a:spcPts val="0"/>
              </a:spcAft>
              <a:buClr>
                <a:srgbClr val="002060"/>
              </a:buClr>
              <a:buSzPct val="100000"/>
              <a:buNone/>
            </a:pPr>
            <a:r>
              <a:rPr lang="en-US" sz="1300" b="1" dirty="0">
                <a:solidFill>
                  <a:srgbClr val="002060"/>
                </a:solidFill>
                <a:latin typeface="Times New Roman" panose="02020603050405020304" pitchFamily="18" charset="0"/>
                <a:ea typeface="Lustria"/>
                <a:cs typeface="Times New Roman" panose="02020603050405020304" pitchFamily="18" charset="0"/>
                <a:sym typeface="Lustria"/>
              </a:rPr>
              <a:t>References</a:t>
            </a:r>
            <a:endParaRPr lang="en-US" sz="1300" dirty="0">
              <a:latin typeface="Times New Roman" panose="02020603050405020304" pitchFamily="18" charset="0"/>
              <a:cs typeface="Times New Roman" panose="02020603050405020304" pitchFamily="18" charset="0"/>
            </a:endParaRPr>
          </a:p>
          <a:p>
            <a:pPr marL="0" lvl="0" indent="0" algn="l" rtl="0">
              <a:lnSpc>
                <a:spcPct val="100000"/>
              </a:lnSpc>
              <a:spcBef>
                <a:spcPts val="1000"/>
              </a:spcBef>
              <a:spcAft>
                <a:spcPts val="0"/>
              </a:spcAft>
              <a:buClr>
                <a:schemeClr val="dk1"/>
              </a:buClr>
              <a:buSzPct val="100000"/>
              <a:buNone/>
            </a:pPr>
            <a:endParaRPr sz="1300" b="1" dirty="0">
              <a:latin typeface="Times New Roman" panose="02020603050405020304" pitchFamily="18" charset="0"/>
              <a:ea typeface="Lustria"/>
              <a:cs typeface="Times New Roman" panose="02020603050405020304" pitchFamily="18" charset="0"/>
              <a:sym typeface="Lustria"/>
            </a:endParaRPr>
          </a:p>
        </p:txBody>
      </p:sp>
      <p:sp>
        <p:nvSpPr>
          <p:cNvPr id="110" name="Google Shape;110;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solidFill>
                  <a:schemeClr val="dk1"/>
                </a:solidFill>
                <a:latin typeface="Times New Roman" panose="02020603050405020304" pitchFamily="18" charset="0"/>
                <a:ea typeface="Lustria"/>
                <a:cs typeface="Times New Roman" panose="02020603050405020304" pitchFamily="18" charset="0"/>
                <a:sym typeface="Lustria"/>
              </a:rPr>
              <a:t>3</a:t>
            </a:fld>
            <a:endParaRPr sz="1400" b="1">
              <a:solidFill>
                <a:schemeClr val="dk1"/>
              </a:solidFill>
              <a:latin typeface="Times New Roman" panose="02020603050405020304" pitchFamily="18" charset="0"/>
              <a:ea typeface="Lustria"/>
              <a:cs typeface="Times New Roman" panose="02020603050405020304" pitchFamily="18" charset="0"/>
              <a:sym typeface="Lustri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9"/>
          <p:cNvSpPr txBox="1">
            <a:spLocks noGrp="1"/>
          </p:cNvSpPr>
          <p:nvPr>
            <p:ph type="title"/>
          </p:nvPr>
        </p:nvSpPr>
        <p:spPr>
          <a:xfrm>
            <a:off x="188536" y="211014"/>
            <a:ext cx="8738648" cy="862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833C0B"/>
              </a:buClr>
              <a:buSzPts val="3000"/>
              <a:buFont typeface="Lustria"/>
              <a:buNone/>
            </a:pPr>
            <a:r>
              <a:rPr lang="en-US" sz="3000" b="1" dirty="0">
                <a:solidFill>
                  <a:srgbClr val="833C0B"/>
                </a:solidFill>
                <a:latin typeface="Times New Roman" panose="02020603050405020304" pitchFamily="18" charset="0"/>
                <a:ea typeface="Lustria"/>
                <a:cs typeface="Times New Roman" panose="02020603050405020304" pitchFamily="18" charset="0"/>
                <a:sym typeface="Lustria"/>
              </a:rPr>
              <a:t>11. Functional and Non-Functional Requirements</a:t>
            </a:r>
            <a:endParaRPr dirty="0">
              <a:latin typeface="Times New Roman" panose="02020603050405020304" pitchFamily="18" charset="0"/>
              <a:cs typeface="Times New Roman" panose="02020603050405020304" pitchFamily="18" charset="0"/>
            </a:endParaRPr>
          </a:p>
        </p:txBody>
      </p:sp>
      <p:sp>
        <p:nvSpPr>
          <p:cNvPr id="290" name="Google Shape;290;p39"/>
          <p:cNvSpPr txBox="1">
            <a:spLocks noGrp="1"/>
          </p:cNvSpPr>
          <p:nvPr>
            <p:ph type="body" idx="1"/>
          </p:nvPr>
        </p:nvSpPr>
        <p:spPr>
          <a:xfrm>
            <a:off x="358218" y="1090246"/>
            <a:ext cx="8314441" cy="5328139"/>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2400"/>
              <a:buNone/>
            </a:pPr>
            <a:r>
              <a:rPr lang="en-US" sz="2400" b="1" dirty="0">
                <a:latin typeface="Times New Roman"/>
                <a:ea typeface="Times New Roman"/>
                <a:cs typeface="Times New Roman"/>
                <a:sym typeface="Times New Roman"/>
              </a:rPr>
              <a:t>Functional Requirements:</a:t>
            </a:r>
            <a:endParaRPr dirty="0"/>
          </a:p>
          <a:p>
            <a:pPr marL="0" indent="0">
              <a:lnSpc>
                <a:spcPct val="100000"/>
              </a:lnSpc>
              <a:buClr>
                <a:srgbClr val="FF0000"/>
              </a:buClr>
              <a:buSzPts val="2400"/>
              <a:buNone/>
            </a:pPr>
            <a:r>
              <a:rPr lang="en-US" sz="2400" dirty="0">
                <a:solidFill>
                  <a:schemeClr val="tx1"/>
                </a:solidFill>
                <a:latin typeface="Times New Roman" panose="02020603050405020304" pitchFamily="18" charset="0"/>
                <a:ea typeface="Times New Roman"/>
                <a:cs typeface="Times New Roman" panose="02020603050405020304" pitchFamily="18" charset="0"/>
                <a:sym typeface="Times New Roman"/>
              </a:rPr>
              <a:t>Software Requirements:</a:t>
            </a:r>
            <a:endParaRPr dirty="0">
              <a:solidFill>
                <a:schemeClr val="tx1"/>
              </a:solidFill>
              <a:latin typeface="Times New Roman" panose="02020603050405020304" pitchFamily="18" charset="0"/>
              <a:cs typeface="Times New Roman" panose="02020603050405020304" pitchFamily="18" charset="0"/>
            </a:endParaRPr>
          </a:p>
          <a:p>
            <a:pPr marL="0" lvl="0" indent="0" algn="l" rtl="0">
              <a:lnSpc>
                <a:spcPct val="100000"/>
              </a:lnSpc>
              <a:spcBef>
                <a:spcPts val="1000"/>
              </a:spcBef>
              <a:spcAft>
                <a:spcPts val="0"/>
              </a:spcAft>
              <a:buClr>
                <a:schemeClr val="dk1"/>
              </a:buClr>
              <a:buSzPts val="1800"/>
              <a:buNone/>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   1. Microsoft Windows 7 or higher</a:t>
            </a:r>
            <a:endParaRPr dirty="0">
              <a:solidFill>
                <a:schemeClr val="tx1"/>
              </a:solidFill>
              <a:latin typeface="Times New Roman" panose="02020603050405020304" pitchFamily="18" charset="0"/>
              <a:cs typeface="Times New Roman" panose="02020603050405020304" pitchFamily="18" charset="0"/>
            </a:endParaRPr>
          </a:p>
          <a:p>
            <a:pPr marL="0" lvl="0" indent="0" algn="l" rtl="0">
              <a:lnSpc>
                <a:spcPct val="100000"/>
              </a:lnSpc>
              <a:spcBef>
                <a:spcPts val="1000"/>
              </a:spcBef>
              <a:spcAft>
                <a:spcPts val="0"/>
              </a:spcAft>
              <a:buClr>
                <a:schemeClr val="dk1"/>
              </a:buClr>
              <a:buSzPts val="1800"/>
              <a:buNone/>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   2. Python 3.5+</a:t>
            </a:r>
            <a:endParaRPr lang="en-US" dirty="0">
              <a:solidFill>
                <a:schemeClr val="tx1"/>
              </a:solidFill>
              <a:latin typeface="Times New Roman" panose="02020603050405020304" pitchFamily="18" charset="0"/>
              <a:cs typeface="Times New Roman" panose="02020603050405020304" pitchFamily="18" charset="0"/>
            </a:endParaRPr>
          </a:p>
          <a:p>
            <a:pPr marL="0" lvl="0" indent="0" algn="l" rtl="0">
              <a:lnSpc>
                <a:spcPct val="100000"/>
              </a:lnSpc>
              <a:spcBef>
                <a:spcPts val="1000"/>
              </a:spcBef>
              <a:spcAft>
                <a:spcPts val="0"/>
              </a:spcAft>
              <a:buClr>
                <a:schemeClr val="dk1"/>
              </a:buClr>
              <a:buSzPts val="1800"/>
              <a:buNone/>
            </a:pPr>
            <a:r>
              <a:rPr lang="en-US" sz="2400" dirty="0">
                <a:solidFill>
                  <a:schemeClr val="tx1"/>
                </a:solidFill>
                <a:latin typeface="Times New Roman" panose="02020603050405020304" pitchFamily="18" charset="0"/>
                <a:ea typeface="Times New Roman"/>
                <a:cs typeface="Times New Roman" panose="02020603050405020304" pitchFamily="18" charset="0"/>
                <a:sym typeface="Times New Roman"/>
              </a:rPr>
              <a:t>Hardware Requirements:</a:t>
            </a:r>
            <a:endParaRPr dirty="0">
              <a:solidFill>
                <a:schemeClr val="tx1"/>
              </a:solidFill>
              <a:latin typeface="Times New Roman" panose="02020603050405020304" pitchFamily="18" charset="0"/>
              <a:cs typeface="Times New Roman" panose="02020603050405020304" pitchFamily="18" charset="0"/>
            </a:endParaRPr>
          </a:p>
          <a:p>
            <a:pPr marL="0" lvl="0" indent="0" algn="l" rtl="0">
              <a:lnSpc>
                <a:spcPct val="100000"/>
              </a:lnSpc>
              <a:spcBef>
                <a:spcPts val="1000"/>
              </a:spcBef>
              <a:spcAft>
                <a:spcPts val="0"/>
              </a:spcAft>
              <a:buClr>
                <a:schemeClr val="dk1"/>
              </a:buClr>
              <a:buSzPts val="1800"/>
              <a:buNone/>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   1. 4 GB RAM (Minimum)</a:t>
            </a:r>
            <a:endParaRPr dirty="0">
              <a:solidFill>
                <a:schemeClr val="tx1"/>
              </a:solidFill>
              <a:latin typeface="Times New Roman" panose="02020603050405020304" pitchFamily="18" charset="0"/>
              <a:cs typeface="Times New Roman" panose="02020603050405020304" pitchFamily="18" charset="0"/>
            </a:endParaRPr>
          </a:p>
          <a:p>
            <a:pPr marL="0" lvl="0" indent="0" algn="l" rtl="0">
              <a:lnSpc>
                <a:spcPct val="100000"/>
              </a:lnSpc>
              <a:spcBef>
                <a:spcPts val="1000"/>
              </a:spcBef>
              <a:spcAft>
                <a:spcPts val="0"/>
              </a:spcAft>
              <a:buClr>
                <a:schemeClr val="dk1"/>
              </a:buClr>
              <a:buSzPts val="1800"/>
              <a:buNone/>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   2. 80 GB HDD</a:t>
            </a:r>
            <a:endParaRPr dirty="0">
              <a:solidFill>
                <a:schemeClr val="tx1"/>
              </a:solidFill>
              <a:latin typeface="Times New Roman" panose="02020603050405020304" pitchFamily="18" charset="0"/>
              <a:cs typeface="Times New Roman" panose="02020603050405020304" pitchFamily="18" charset="0"/>
            </a:endParaRPr>
          </a:p>
          <a:p>
            <a:pPr marL="0" lvl="0" indent="0" algn="l" rtl="0">
              <a:lnSpc>
                <a:spcPct val="100000"/>
              </a:lnSpc>
              <a:spcBef>
                <a:spcPts val="1000"/>
              </a:spcBef>
              <a:spcAft>
                <a:spcPts val="0"/>
              </a:spcAft>
              <a:buClr>
                <a:schemeClr val="dk1"/>
              </a:buClr>
              <a:buSzPts val="1800"/>
              <a:buNone/>
            </a:pP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   3. Dual Core processor</a:t>
            </a:r>
            <a:endParaRPr dirty="0">
              <a:solidFill>
                <a:schemeClr val="tx1"/>
              </a:solidFill>
              <a:latin typeface="Times New Roman" panose="02020603050405020304" pitchFamily="18" charset="0"/>
              <a:cs typeface="Times New Roman" panose="02020603050405020304" pitchFamily="18" charset="0"/>
            </a:endParaRPr>
          </a:p>
          <a:p>
            <a:pPr marL="0" lvl="0" indent="0" algn="l" rtl="0">
              <a:lnSpc>
                <a:spcPct val="100000"/>
              </a:lnSpc>
              <a:spcBef>
                <a:spcPts val="1000"/>
              </a:spcBef>
              <a:spcAft>
                <a:spcPts val="0"/>
              </a:spcAft>
              <a:buClr>
                <a:schemeClr val="dk1"/>
              </a:buClr>
              <a:buSzPts val="1800"/>
              <a:buNone/>
            </a:pPr>
            <a:r>
              <a:rPr lang="en-US" sz="1800" dirty="0">
                <a:solidFill>
                  <a:schemeClr val="tx1"/>
                </a:solidFill>
                <a:latin typeface="Times New Roman"/>
                <a:ea typeface="Times New Roman"/>
                <a:cs typeface="Times New Roman"/>
                <a:sym typeface="Times New Roman"/>
              </a:rPr>
              <a:t>   </a:t>
            </a: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dirty="0">
              <a:latin typeface="Lustria"/>
              <a:ea typeface="Lustria"/>
              <a:cs typeface="Lustria"/>
              <a:sym typeface="Lustria"/>
            </a:endParaRPr>
          </a:p>
          <a:p>
            <a:pPr marL="0" lvl="0" indent="0" algn="l" rtl="0">
              <a:lnSpc>
                <a:spcPct val="100000"/>
              </a:lnSpc>
              <a:spcBef>
                <a:spcPts val="1000"/>
              </a:spcBef>
              <a:spcAft>
                <a:spcPts val="0"/>
              </a:spcAft>
              <a:buClr>
                <a:schemeClr val="dk1"/>
              </a:buClr>
              <a:buSzPts val="2000"/>
              <a:buNone/>
            </a:pPr>
            <a:endParaRPr sz="2000" b="1" i="1" dirty="0">
              <a:solidFill>
                <a:srgbClr val="C00000"/>
              </a:solidFill>
              <a:latin typeface="Lustria"/>
              <a:ea typeface="Lustria"/>
              <a:cs typeface="Lustria"/>
              <a:sym typeface="Lustria"/>
            </a:endParaRPr>
          </a:p>
        </p:txBody>
      </p:sp>
      <p:sp>
        <p:nvSpPr>
          <p:cNvPr id="291" name="Google Shape;291;p3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solidFill>
                  <a:schemeClr val="dk1"/>
                </a:solidFill>
                <a:latin typeface="Lustria"/>
                <a:ea typeface="Lustria"/>
                <a:cs typeface="Lustria"/>
                <a:sym typeface="Lustria"/>
              </a:rPr>
              <a:t>30</a:t>
            </a:fld>
            <a:endParaRPr sz="1400" b="1">
              <a:solidFill>
                <a:schemeClr val="dk1"/>
              </a:solidFill>
              <a:latin typeface="Lustria"/>
              <a:ea typeface="Lustria"/>
              <a:cs typeface="Lustria"/>
              <a:sym typeface="Lustri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0"/>
          <p:cNvSpPr txBox="1">
            <a:spLocks noGrp="1"/>
          </p:cNvSpPr>
          <p:nvPr>
            <p:ph type="body" idx="1"/>
          </p:nvPr>
        </p:nvSpPr>
        <p:spPr>
          <a:xfrm>
            <a:off x="358218" y="852854"/>
            <a:ext cx="8314441" cy="3217984"/>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2400"/>
              <a:buNone/>
            </a:pPr>
            <a:r>
              <a:rPr lang="en-US" sz="2400" b="1" dirty="0">
                <a:latin typeface="Times New Roman"/>
                <a:ea typeface="Times New Roman"/>
                <a:cs typeface="Times New Roman"/>
                <a:sym typeface="Times New Roman"/>
              </a:rPr>
              <a:t>Non-Functional Requirements:</a:t>
            </a:r>
            <a:endParaRPr dirty="0"/>
          </a:p>
          <a:p>
            <a:pPr marL="228600" lvl="0" indent="-228600" algn="l" rtl="0">
              <a:lnSpc>
                <a:spcPct val="100000"/>
              </a:lnSpc>
              <a:spcBef>
                <a:spcPts val="1000"/>
              </a:spcBef>
              <a:spcAft>
                <a:spcPts val="0"/>
              </a:spcAft>
              <a:buClr>
                <a:srgbClr val="3F3F3F"/>
              </a:buClr>
              <a:buSzPts val="2000"/>
              <a:buChar char="•"/>
            </a:pPr>
            <a:r>
              <a:rPr lang="en-US" sz="2000" b="0" i="0" dirty="0">
                <a:solidFill>
                  <a:srgbClr val="3F3F3F"/>
                </a:solidFill>
                <a:latin typeface="Times New Roman"/>
                <a:ea typeface="Times New Roman"/>
                <a:cs typeface="Times New Roman"/>
                <a:sym typeface="Times New Roman"/>
              </a:rPr>
              <a:t>The model should be computationally efficient.</a:t>
            </a:r>
            <a:endParaRPr dirty="0"/>
          </a:p>
          <a:p>
            <a:pPr marL="228600" lvl="0" indent="-228600" algn="l" rtl="0">
              <a:lnSpc>
                <a:spcPct val="100000"/>
              </a:lnSpc>
              <a:spcBef>
                <a:spcPts val="1000"/>
              </a:spcBef>
              <a:spcAft>
                <a:spcPts val="0"/>
              </a:spcAft>
              <a:buClr>
                <a:srgbClr val="3F3F3F"/>
              </a:buClr>
              <a:buSzPts val="2000"/>
              <a:buChar char="•"/>
            </a:pPr>
            <a:r>
              <a:rPr lang="en-US" sz="2000" b="0" i="0" dirty="0">
                <a:solidFill>
                  <a:srgbClr val="3F3F3F"/>
                </a:solidFill>
                <a:latin typeface="Times New Roman"/>
                <a:ea typeface="Times New Roman"/>
                <a:cs typeface="Times New Roman"/>
                <a:sym typeface="Times New Roman"/>
              </a:rPr>
              <a:t>The system should manage memory efficiently, avoiding excessive memory usage that could lead to memory overflow or performance degradation.</a:t>
            </a:r>
            <a:endParaRPr dirty="0"/>
          </a:p>
          <a:p>
            <a:pPr marL="228600" lvl="0" indent="-228600" algn="l" rtl="0">
              <a:lnSpc>
                <a:spcPct val="100000"/>
              </a:lnSpc>
              <a:spcBef>
                <a:spcPts val="1000"/>
              </a:spcBef>
              <a:spcAft>
                <a:spcPts val="0"/>
              </a:spcAft>
              <a:buClr>
                <a:srgbClr val="3F3F3F"/>
              </a:buClr>
              <a:buSzPts val="2000"/>
              <a:buChar char="•"/>
            </a:pPr>
            <a:r>
              <a:rPr lang="en-US" sz="2000" b="0" i="0" dirty="0">
                <a:solidFill>
                  <a:srgbClr val="3F3F3F"/>
                </a:solidFill>
                <a:latin typeface="Times New Roman"/>
                <a:ea typeface="Times New Roman"/>
                <a:cs typeface="Times New Roman"/>
                <a:sym typeface="Times New Roman"/>
              </a:rPr>
              <a:t>The system should be easy to use, with a user-friendly interface.</a:t>
            </a:r>
            <a:endParaRPr dirty="0"/>
          </a:p>
          <a:p>
            <a:pPr marL="228600" lvl="0" indent="-228600" algn="l" rtl="0">
              <a:lnSpc>
                <a:spcPct val="100000"/>
              </a:lnSpc>
              <a:spcBef>
                <a:spcPts val="1000"/>
              </a:spcBef>
              <a:spcAft>
                <a:spcPts val="0"/>
              </a:spcAft>
              <a:buClr>
                <a:srgbClr val="3F3F3F"/>
              </a:buClr>
              <a:buSzPts val="2000"/>
              <a:buChar char="•"/>
            </a:pPr>
            <a:r>
              <a:rPr lang="en-US" sz="2000" b="0" i="0" dirty="0">
                <a:solidFill>
                  <a:srgbClr val="3F3F3F"/>
                </a:solidFill>
                <a:latin typeface="Times New Roman"/>
                <a:ea typeface="Times New Roman"/>
                <a:cs typeface="Times New Roman"/>
                <a:sym typeface="Times New Roman"/>
              </a:rPr>
              <a:t>The system should be reliable, and able to consistently produce accurate and consistent results</a:t>
            </a:r>
            <a:r>
              <a:rPr lang="en-US" sz="2000" dirty="0">
                <a:solidFill>
                  <a:srgbClr val="3F3F3F"/>
                </a:solidFill>
                <a:latin typeface="Times New Roman"/>
                <a:ea typeface="Times New Roman"/>
                <a:cs typeface="Times New Roman"/>
                <a:sym typeface="Times New Roman"/>
              </a:rPr>
              <a:t>.</a:t>
            </a:r>
            <a:endParaRPr dirty="0"/>
          </a:p>
          <a:p>
            <a:pPr marL="0" lvl="0" indent="0" algn="ctr" rtl="0">
              <a:lnSpc>
                <a:spcPct val="100000"/>
              </a:lnSpc>
              <a:spcBef>
                <a:spcPts val="1000"/>
              </a:spcBef>
              <a:spcAft>
                <a:spcPts val="0"/>
              </a:spcAft>
              <a:buClr>
                <a:schemeClr val="dk1"/>
              </a:buClr>
              <a:buSzPts val="18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dirty="0">
              <a:latin typeface="Lustria"/>
              <a:ea typeface="Lustria"/>
              <a:cs typeface="Lustria"/>
              <a:sym typeface="Lustria"/>
            </a:endParaRPr>
          </a:p>
          <a:p>
            <a:pPr marL="0" lvl="0" indent="0" algn="l" rtl="0">
              <a:lnSpc>
                <a:spcPct val="100000"/>
              </a:lnSpc>
              <a:spcBef>
                <a:spcPts val="1000"/>
              </a:spcBef>
              <a:spcAft>
                <a:spcPts val="0"/>
              </a:spcAft>
              <a:buClr>
                <a:schemeClr val="dk1"/>
              </a:buClr>
              <a:buSzPts val="2000"/>
              <a:buNone/>
            </a:pPr>
            <a:endParaRPr sz="2000" b="1" i="1" dirty="0">
              <a:solidFill>
                <a:srgbClr val="C00000"/>
              </a:solidFill>
              <a:latin typeface="Lustria"/>
              <a:ea typeface="Lustria"/>
              <a:cs typeface="Lustria"/>
              <a:sym typeface="Lustria"/>
            </a:endParaRPr>
          </a:p>
        </p:txBody>
      </p:sp>
      <p:sp>
        <p:nvSpPr>
          <p:cNvPr id="297" name="Google Shape;297;p4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solidFill>
                  <a:schemeClr val="dk1"/>
                </a:solidFill>
                <a:latin typeface="Lustria"/>
                <a:ea typeface="Lustria"/>
                <a:cs typeface="Lustria"/>
                <a:sym typeface="Lustria"/>
              </a:rPr>
              <a:t>31</a:t>
            </a:fld>
            <a:endParaRPr sz="1400" b="1">
              <a:solidFill>
                <a:schemeClr val="dk1"/>
              </a:solidFill>
              <a:latin typeface="Lustria"/>
              <a:ea typeface="Lustria"/>
              <a:cs typeface="Lustria"/>
              <a:sym typeface="Lustri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2"/>
          <p:cNvSpPr txBox="1">
            <a:spLocks noGrp="1"/>
          </p:cNvSpPr>
          <p:nvPr>
            <p:ph type="title"/>
          </p:nvPr>
        </p:nvSpPr>
        <p:spPr>
          <a:xfrm>
            <a:off x="100208" y="136525"/>
            <a:ext cx="8415142" cy="65261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833C0B"/>
              </a:buClr>
              <a:buSzPts val="3000"/>
              <a:buFont typeface="Lustria"/>
              <a:buNone/>
            </a:pPr>
            <a:r>
              <a:rPr lang="en-US" sz="3000" b="1" dirty="0">
                <a:solidFill>
                  <a:srgbClr val="833C0B"/>
                </a:solidFill>
                <a:latin typeface="Times New Roman" panose="02020603050405020304" pitchFamily="18" charset="0"/>
                <a:ea typeface="Lustria"/>
                <a:cs typeface="Times New Roman" panose="02020603050405020304" pitchFamily="18" charset="0"/>
                <a:sym typeface="Lustria"/>
              </a:rPr>
              <a:t>12.1. Proposed Model</a:t>
            </a:r>
            <a:endParaRPr sz="3000" dirty="0">
              <a:latin typeface="Times New Roman" panose="02020603050405020304" pitchFamily="18" charset="0"/>
              <a:cs typeface="Times New Roman" panose="02020603050405020304" pitchFamily="18" charset="0"/>
            </a:endParaRPr>
          </a:p>
        </p:txBody>
      </p:sp>
      <p:sp>
        <p:nvSpPr>
          <p:cNvPr id="311" name="Google Shape;311;p42"/>
          <p:cNvSpPr txBox="1">
            <a:spLocks noGrp="1"/>
          </p:cNvSpPr>
          <p:nvPr>
            <p:ph type="body" idx="1"/>
          </p:nvPr>
        </p:nvSpPr>
        <p:spPr>
          <a:xfrm>
            <a:off x="100208" y="789141"/>
            <a:ext cx="8415142" cy="538782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74151"/>
              </a:buClr>
              <a:buSzPts val="2000"/>
              <a:buNone/>
            </a:pPr>
            <a:r>
              <a:rPr lang="en-US" sz="2000" b="0" i="0">
                <a:solidFill>
                  <a:srgbClr val="374151"/>
                </a:solidFill>
                <a:latin typeface="Arial"/>
                <a:ea typeface="Arial"/>
                <a:cs typeface="Arial"/>
                <a:sym typeface="Arial"/>
              </a:rPr>
              <a:t>           </a:t>
            </a:r>
            <a:endParaRPr/>
          </a:p>
        </p:txBody>
      </p:sp>
      <p:sp>
        <p:nvSpPr>
          <p:cNvPr id="312" name="Google Shape;312;p4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pic>
        <p:nvPicPr>
          <p:cNvPr id="3" name="Picture 2">
            <a:extLst>
              <a:ext uri="{FF2B5EF4-FFF2-40B4-BE49-F238E27FC236}">
                <a16:creationId xmlns:a16="http://schemas.microsoft.com/office/drawing/2014/main" id="{85DB7398-054B-E0B3-3010-4092B2429A24}"/>
              </a:ext>
            </a:extLst>
          </p:cNvPr>
          <p:cNvPicPr>
            <a:picLocks noChangeAspect="1"/>
          </p:cNvPicPr>
          <p:nvPr/>
        </p:nvPicPr>
        <p:blipFill>
          <a:blip r:embed="rId3"/>
          <a:stretch>
            <a:fillRect/>
          </a:stretch>
        </p:blipFill>
        <p:spPr>
          <a:xfrm>
            <a:off x="2536581" y="609752"/>
            <a:ext cx="4070838" cy="5876391"/>
          </a:xfrm>
          <a:prstGeom prst="rect">
            <a:avLst/>
          </a:prstGeom>
        </p:spPr>
      </p:pic>
      <p:sp>
        <p:nvSpPr>
          <p:cNvPr id="4" name="TextBox 3">
            <a:extLst>
              <a:ext uri="{FF2B5EF4-FFF2-40B4-BE49-F238E27FC236}">
                <a16:creationId xmlns:a16="http://schemas.microsoft.com/office/drawing/2014/main" id="{AD0B5007-4851-358A-C04D-F069E2A692D0}"/>
              </a:ext>
            </a:extLst>
          </p:cNvPr>
          <p:cNvSpPr txBox="1"/>
          <p:nvPr/>
        </p:nvSpPr>
        <p:spPr>
          <a:xfrm>
            <a:off x="359664" y="1441757"/>
            <a:ext cx="3968496" cy="584775"/>
          </a:xfrm>
          <a:prstGeom prst="rect">
            <a:avLst/>
          </a:prstGeom>
          <a:noFill/>
        </p:spPr>
        <p:txBody>
          <a:bodyPr wrap="square">
            <a:spAutoFit/>
          </a:bodyPr>
          <a:lstStyle/>
          <a:p>
            <a:r>
              <a:rPr lang="en-US" sz="1600" b="1" i="1" dirty="0">
                <a:solidFill>
                  <a:srgbClr val="C00000"/>
                </a:solidFill>
                <a:latin typeface="Times New Roman" panose="02020603050405020304" pitchFamily="18" charset="0"/>
                <a:ea typeface="Lustria"/>
                <a:cs typeface="Times New Roman" panose="02020603050405020304" pitchFamily="18" charset="0"/>
                <a:sym typeface="Lustria"/>
              </a:rPr>
              <a:t>Fig:9. Proposed Model Diagram for the Speech Enhancement Model</a:t>
            </a:r>
            <a:endParaRPr lang="en-IN" sz="16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4"/>
          <p:cNvSpPr txBox="1">
            <a:spLocks noGrp="1"/>
          </p:cNvSpPr>
          <p:nvPr>
            <p:ph type="title"/>
          </p:nvPr>
        </p:nvSpPr>
        <p:spPr>
          <a:xfrm>
            <a:off x="202676" y="70338"/>
            <a:ext cx="8738648" cy="62724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833C0B"/>
              </a:buClr>
              <a:buSzPts val="3000"/>
              <a:buFont typeface="Lustria"/>
              <a:buNone/>
            </a:pPr>
            <a:r>
              <a:rPr lang="en-US" sz="3000" b="1" dirty="0">
                <a:solidFill>
                  <a:srgbClr val="833C0B"/>
                </a:solidFill>
                <a:latin typeface="Times New Roman" panose="02020603050405020304" pitchFamily="18" charset="0"/>
                <a:ea typeface="Lustria"/>
                <a:cs typeface="Times New Roman" panose="02020603050405020304" pitchFamily="18" charset="0"/>
                <a:sym typeface="Lustria"/>
              </a:rPr>
              <a:t>12.2. Modules of Proposed Model</a:t>
            </a:r>
            <a:endParaRPr dirty="0">
              <a:latin typeface="Times New Roman" panose="02020603050405020304" pitchFamily="18" charset="0"/>
              <a:cs typeface="Times New Roman" panose="02020603050405020304" pitchFamily="18" charset="0"/>
            </a:endParaRPr>
          </a:p>
        </p:txBody>
      </p:sp>
      <p:sp>
        <p:nvSpPr>
          <p:cNvPr id="333" name="Google Shape;333;p44"/>
          <p:cNvSpPr txBox="1">
            <a:spLocks noGrp="1"/>
          </p:cNvSpPr>
          <p:nvPr>
            <p:ph type="body" idx="1"/>
          </p:nvPr>
        </p:nvSpPr>
        <p:spPr>
          <a:xfrm>
            <a:off x="329937" y="782515"/>
            <a:ext cx="8314441" cy="565599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rgbClr val="FF0000"/>
              </a:buClr>
              <a:buSzPts val="2200"/>
              <a:buNone/>
            </a:pPr>
            <a:r>
              <a:rPr lang="en-US" sz="2000" dirty="0">
                <a:solidFill>
                  <a:schemeClr val="accent2">
                    <a:lumMod val="50000"/>
                  </a:schemeClr>
                </a:solidFill>
                <a:latin typeface="Times New Roman"/>
                <a:ea typeface="Times New Roman"/>
                <a:cs typeface="Times New Roman"/>
                <a:sym typeface="Times New Roman"/>
              </a:rPr>
              <a:t>1. Data Preprocessing</a:t>
            </a:r>
            <a:r>
              <a:rPr lang="en-US" sz="2000" b="0" i="0" dirty="0">
                <a:solidFill>
                  <a:schemeClr val="accent2">
                    <a:lumMod val="50000"/>
                  </a:schemeClr>
                </a:solidFill>
                <a:latin typeface="Times New Roman"/>
                <a:ea typeface="Times New Roman"/>
                <a:cs typeface="Times New Roman"/>
                <a:sym typeface="Times New Roman"/>
              </a:rPr>
              <a:t>: </a:t>
            </a:r>
            <a:endParaRPr sz="2000" dirty="0">
              <a:solidFill>
                <a:schemeClr val="accent2">
                  <a:lumMod val="50000"/>
                </a:schemeClr>
              </a:solidFill>
            </a:endParaRPr>
          </a:p>
          <a:p>
            <a:pPr marL="228600" lvl="0" indent="-228600" algn="just" rtl="0">
              <a:lnSpc>
                <a:spcPct val="90000"/>
              </a:lnSpc>
              <a:spcBef>
                <a:spcPts val="1000"/>
              </a:spcBef>
              <a:spcAft>
                <a:spcPts val="0"/>
              </a:spcAft>
              <a:buClr>
                <a:srgbClr val="374151"/>
              </a:buClr>
              <a:buSzPts val="2000"/>
              <a:buChar char="•"/>
            </a:pPr>
            <a:r>
              <a:rPr lang="en-US" sz="2000" b="0" i="0" dirty="0">
                <a:solidFill>
                  <a:schemeClr val="tx1"/>
                </a:solidFill>
                <a:latin typeface="Times New Roman"/>
                <a:ea typeface="Times New Roman"/>
                <a:cs typeface="Times New Roman"/>
                <a:sym typeface="Times New Roman"/>
              </a:rPr>
              <a:t>Prepare and Denoise the audio dataset for training and testing.</a:t>
            </a:r>
          </a:p>
          <a:p>
            <a:pPr marL="228600" lvl="0" indent="-228600" algn="just" rtl="0">
              <a:lnSpc>
                <a:spcPct val="90000"/>
              </a:lnSpc>
              <a:spcBef>
                <a:spcPts val="1000"/>
              </a:spcBef>
              <a:spcAft>
                <a:spcPts val="0"/>
              </a:spcAft>
              <a:buClr>
                <a:srgbClr val="374151"/>
              </a:buClr>
              <a:buSzPts val="2000"/>
              <a:buChar char="•"/>
            </a:pPr>
            <a:r>
              <a:rPr lang="en-US" sz="2000" b="0" i="0" dirty="0">
                <a:solidFill>
                  <a:schemeClr val="tx1"/>
                </a:solidFill>
                <a:latin typeface="Times New Roman"/>
                <a:ea typeface="Times New Roman"/>
                <a:cs typeface="Times New Roman"/>
                <a:sym typeface="Times New Roman"/>
              </a:rPr>
              <a:t>Loading, cleaning, and formatting audio data</a:t>
            </a:r>
            <a:r>
              <a:rPr lang="en-US" sz="2000" dirty="0">
                <a:solidFill>
                  <a:schemeClr val="tx1"/>
                </a:solidFill>
                <a:latin typeface="Times New Roman"/>
                <a:ea typeface="Times New Roman"/>
                <a:cs typeface="Times New Roman"/>
                <a:sym typeface="Times New Roman"/>
              </a:rPr>
              <a:t> </a:t>
            </a:r>
            <a:r>
              <a:rPr lang="en-US" sz="2000" b="0" i="0" dirty="0">
                <a:solidFill>
                  <a:schemeClr val="tx1"/>
                </a:solidFill>
                <a:latin typeface="Times New Roman"/>
                <a:ea typeface="Times New Roman"/>
                <a:cs typeface="Times New Roman"/>
                <a:sym typeface="Times New Roman"/>
              </a:rPr>
              <a:t>for input to the SEGAN model.</a:t>
            </a:r>
          </a:p>
          <a:p>
            <a:pPr marL="0" lvl="0" indent="0" algn="just" rtl="0">
              <a:lnSpc>
                <a:spcPct val="90000"/>
              </a:lnSpc>
              <a:spcBef>
                <a:spcPts val="1000"/>
              </a:spcBef>
              <a:spcAft>
                <a:spcPts val="0"/>
              </a:spcAft>
              <a:buClr>
                <a:srgbClr val="374151"/>
              </a:buClr>
              <a:buSzPts val="2000"/>
              <a:buNone/>
            </a:pPr>
            <a:r>
              <a:rPr lang="en-US" sz="2000" b="0" i="0" dirty="0">
                <a:solidFill>
                  <a:schemeClr val="accent2">
                    <a:lumMod val="50000"/>
                  </a:schemeClr>
                </a:solidFill>
                <a:latin typeface="Times New Roman"/>
                <a:ea typeface="Times New Roman"/>
                <a:cs typeface="Times New Roman"/>
                <a:sym typeface="Times New Roman"/>
              </a:rPr>
              <a:t>2. SEGAN Model Implementation:</a:t>
            </a:r>
            <a:endParaRPr lang="en-US" sz="2000" dirty="0">
              <a:solidFill>
                <a:schemeClr val="accent2">
                  <a:lumMod val="50000"/>
                </a:schemeClr>
              </a:solidFill>
            </a:endParaRPr>
          </a:p>
          <a:p>
            <a:pPr marL="228600" lvl="0" indent="-228600" algn="just" rtl="0">
              <a:lnSpc>
                <a:spcPct val="90000"/>
              </a:lnSpc>
              <a:spcBef>
                <a:spcPts val="1000"/>
              </a:spcBef>
              <a:spcAft>
                <a:spcPts val="0"/>
              </a:spcAft>
              <a:buClr>
                <a:srgbClr val="374151"/>
              </a:buClr>
              <a:buSzPts val="2000"/>
              <a:buChar char="•"/>
            </a:pPr>
            <a:r>
              <a:rPr lang="en-US" sz="2000" b="0" i="0" dirty="0">
                <a:solidFill>
                  <a:schemeClr val="tx1"/>
                </a:solidFill>
                <a:latin typeface="Times New Roman"/>
                <a:ea typeface="Times New Roman"/>
                <a:cs typeface="Times New Roman"/>
                <a:sym typeface="Times New Roman"/>
              </a:rPr>
              <a:t> Implement the </a:t>
            </a:r>
            <a:r>
              <a:rPr lang="en-US" sz="2000" b="0" dirty="0">
                <a:solidFill>
                  <a:srgbClr val="3F3F3F"/>
                </a:solidFill>
                <a:latin typeface="Times New Roman" panose="02020603050405020304" pitchFamily="18" charset="0"/>
                <a:ea typeface="Times New Roman"/>
                <a:cs typeface="Times New Roman" panose="02020603050405020304" pitchFamily="18" charset="0"/>
                <a:sym typeface="Times New Roman"/>
              </a:rPr>
              <a:t>Speech Enhancement</a:t>
            </a:r>
            <a:r>
              <a:rPr lang="en-US" sz="2000" b="0" i="0" dirty="0">
                <a:solidFill>
                  <a:schemeClr val="tx1"/>
                </a:solidFill>
                <a:latin typeface="Times New Roman"/>
                <a:ea typeface="Times New Roman"/>
                <a:cs typeface="Times New Roman"/>
                <a:sym typeface="Times New Roman"/>
              </a:rPr>
              <a:t> Generative Adversarial Network (SEGAN) for noise suppression.</a:t>
            </a:r>
          </a:p>
          <a:p>
            <a:pPr marL="228600" lvl="0" indent="-228600" algn="just" rtl="0">
              <a:lnSpc>
                <a:spcPct val="90000"/>
              </a:lnSpc>
              <a:spcBef>
                <a:spcPts val="1000"/>
              </a:spcBef>
              <a:spcAft>
                <a:spcPts val="0"/>
              </a:spcAft>
              <a:buClr>
                <a:srgbClr val="374151"/>
              </a:buClr>
              <a:buSzPts val="2000"/>
              <a:buChar char="•"/>
            </a:pPr>
            <a:r>
              <a:rPr lang="en-US" sz="2000" b="0" i="0" dirty="0">
                <a:solidFill>
                  <a:schemeClr val="tx1"/>
                </a:solidFill>
                <a:latin typeface="Times New Roman"/>
                <a:ea typeface="Times New Roman"/>
                <a:cs typeface="Times New Roman"/>
                <a:sym typeface="Times New Roman"/>
              </a:rPr>
              <a:t>Developing the SEGAN architecture, training the model on the preprocessed data.</a:t>
            </a:r>
            <a:endParaRPr lang="en-US" sz="2000" b="1" i="0" dirty="0">
              <a:solidFill>
                <a:schemeClr val="tx1"/>
              </a:solidFill>
              <a:latin typeface="Lustria"/>
              <a:ea typeface="Times New Roman"/>
              <a:cs typeface="Times New Roman"/>
              <a:sym typeface="Lustria"/>
            </a:endParaRPr>
          </a:p>
          <a:p>
            <a:pPr marL="0" lvl="0" indent="0" algn="just" rtl="0">
              <a:lnSpc>
                <a:spcPct val="90000"/>
              </a:lnSpc>
              <a:spcBef>
                <a:spcPts val="1000"/>
              </a:spcBef>
              <a:spcAft>
                <a:spcPts val="0"/>
              </a:spcAft>
              <a:buClr>
                <a:srgbClr val="374151"/>
              </a:buClr>
              <a:buSzPts val="2000"/>
              <a:buNone/>
            </a:pPr>
            <a:r>
              <a:rPr lang="en-US" sz="2000" dirty="0">
                <a:solidFill>
                  <a:schemeClr val="accent2">
                    <a:lumMod val="50000"/>
                  </a:schemeClr>
                </a:solidFill>
                <a:latin typeface="Times New Roman"/>
                <a:ea typeface="Times New Roman"/>
                <a:cs typeface="Times New Roman"/>
                <a:sym typeface="Times New Roman"/>
              </a:rPr>
              <a:t>3</a:t>
            </a:r>
            <a:r>
              <a:rPr lang="en-US" sz="2000" b="0" i="0" dirty="0">
                <a:solidFill>
                  <a:schemeClr val="accent2">
                    <a:lumMod val="50000"/>
                  </a:schemeClr>
                </a:solidFill>
                <a:latin typeface="Times New Roman"/>
                <a:ea typeface="Times New Roman"/>
                <a:cs typeface="Times New Roman"/>
                <a:sym typeface="Times New Roman"/>
              </a:rPr>
              <a:t>. Evaluation and Testing:</a:t>
            </a:r>
          </a:p>
          <a:p>
            <a:pPr marL="228600" lvl="0" indent="-228600" algn="just" rtl="0">
              <a:lnSpc>
                <a:spcPct val="90000"/>
              </a:lnSpc>
              <a:spcBef>
                <a:spcPts val="1000"/>
              </a:spcBef>
              <a:spcAft>
                <a:spcPts val="0"/>
              </a:spcAft>
              <a:buClr>
                <a:srgbClr val="374151"/>
              </a:buClr>
              <a:buSzPts val="2000"/>
              <a:buChar char="•"/>
            </a:pPr>
            <a:r>
              <a:rPr lang="en-US" sz="2000" b="0" i="0" dirty="0">
                <a:solidFill>
                  <a:schemeClr val="tx1"/>
                </a:solidFill>
                <a:latin typeface="Times New Roman"/>
                <a:ea typeface="Times New Roman"/>
                <a:cs typeface="Times New Roman"/>
                <a:sym typeface="Times New Roman"/>
              </a:rPr>
              <a:t> Establish robust evaluation to measure the effectiveness of the noise suppression algorithms.</a:t>
            </a:r>
          </a:p>
          <a:p>
            <a:pPr marL="0" lvl="0" indent="0" algn="ctr" rtl="0">
              <a:lnSpc>
                <a:spcPct val="100000"/>
              </a:lnSpc>
              <a:spcBef>
                <a:spcPts val="1000"/>
              </a:spcBef>
              <a:spcAft>
                <a:spcPts val="0"/>
              </a:spcAft>
              <a:buClr>
                <a:schemeClr val="dk1"/>
              </a:buClr>
              <a:buSzPts val="1800"/>
              <a:buNone/>
            </a:pPr>
            <a:endParaRPr sz="1800" dirty="0">
              <a:solidFill>
                <a:schemeClr val="tx1"/>
              </a:solidFill>
              <a:latin typeface="Lustria"/>
              <a:ea typeface="Lustria"/>
              <a:cs typeface="Lustria"/>
              <a:sym typeface="Lustria"/>
            </a:endParaRPr>
          </a:p>
          <a:p>
            <a:pPr marL="0" lvl="0" indent="0" algn="l" rtl="0">
              <a:lnSpc>
                <a:spcPct val="100000"/>
              </a:lnSpc>
              <a:spcBef>
                <a:spcPts val="1000"/>
              </a:spcBef>
              <a:spcAft>
                <a:spcPts val="0"/>
              </a:spcAft>
              <a:buClr>
                <a:schemeClr val="dk1"/>
              </a:buClr>
              <a:buSzPts val="2000"/>
              <a:buNone/>
            </a:pPr>
            <a:endParaRPr sz="2000" b="1" i="1" dirty="0">
              <a:solidFill>
                <a:schemeClr val="tx1"/>
              </a:solidFill>
              <a:latin typeface="Lustria"/>
              <a:ea typeface="Lustria"/>
              <a:cs typeface="Lustria"/>
              <a:sym typeface="Lustria"/>
            </a:endParaRPr>
          </a:p>
        </p:txBody>
      </p:sp>
      <p:sp>
        <p:nvSpPr>
          <p:cNvPr id="334" name="Google Shape;334;p4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solidFill>
                  <a:schemeClr val="dk1"/>
                </a:solidFill>
                <a:latin typeface="Lustria"/>
                <a:ea typeface="Lustria"/>
                <a:cs typeface="Lustria"/>
                <a:sym typeface="Lustria"/>
              </a:rPr>
              <a:t>33</a:t>
            </a:fld>
            <a:endParaRPr sz="1400" b="1">
              <a:solidFill>
                <a:schemeClr val="dk1"/>
              </a:solidFill>
              <a:latin typeface="Lustria"/>
              <a:ea typeface="Lustria"/>
              <a:cs typeface="Lustria"/>
              <a:sym typeface="Lustri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6"/>
          <p:cNvSpPr txBox="1">
            <a:spLocks noGrp="1"/>
          </p:cNvSpPr>
          <p:nvPr>
            <p:ph type="title"/>
          </p:nvPr>
        </p:nvSpPr>
        <p:spPr>
          <a:xfrm>
            <a:off x="202676" y="136524"/>
            <a:ext cx="8738648" cy="62468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833C0B"/>
              </a:buClr>
              <a:buSzPts val="3000"/>
              <a:buFont typeface="Lustria"/>
              <a:buNone/>
            </a:pPr>
            <a:r>
              <a:rPr lang="en-US" sz="3000" b="1" dirty="0">
                <a:solidFill>
                  <a:srgbClr val="833C0B"/>
                </a:solidFill>
                <a:latin typeface="Times New Roman" panose="02020603050405020304" pitchFamily="18" charset="0"/>
                <a:ea typeface="Lustria"/>
                <a:cs typeface="Times New Roman" panose="02020603050405020304" pitchFamily="18" charset="0"/>
                <a:sym typeface="Lustria"/>
              </a:rPr>
              <a:t>12.3. Algorithms/Pseudo Codes</a:t>
            </a:r>
            <a:endParaRPr dirty="0">
              <a:latin typeface="Times New Roman" panose="02020603050405020304" pitchFamily="18" charset="0"/>
              <a:cs typeface="Times New Roman" panose="02020603050405020304" pitchFamily="18" charset="0"/>
            </a:endParaRPr>
          </a:p>
        </p:txBody>
      </p:sp>
      <p:sp>
        <p:nvSpPr>
          <p:cNvPr id="347" name="Google Shape;347;p46"/>
          <p:cNvSpPr txBox="1">
            <a:spLocks noGrp="1"/>
          </p:cNvSpPr>
          <p:nvPr>
            <p:ph type="body" idx="1"/>
          </p:nvPr>
        </p:nvSpPr>
        <p:spPr>
          <a:xfrm>
            <a:off x="307178" y="650450"/>
            <a:ext cx="8520300" cy="607102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000"/>
              <a:buNone/>
            </a:pPr>
            <a:r>
              <a:rPr lang="en-US" sz="1800" b="1" dirty="0">
                <a:latin typeface="Times New Roman" panose="02020603050405020304" pitchFamily="18" charset="0"/>
                <a:cs typeface="Times New Roman" panose="02020603050405020304" pitchFamily="18" charset="0"/>
                <a:sym typeface="Times New Roman"/>
              </a:rPr>
              <a:t>SEGAN Algorithm:</a:t>
            </a:r>
            <a:endParaRPr sz="1800" dirty="0">
              <a:latin typeface="Times New Roman" panose="02020603050405020304" pitchFamily="18" charset="0"/>
              <a:cs typeface="Times New Roman" panose="02020603050405020304" pitchFamily="18" charset="0"/>
            </a:endParaRPr>
          </a:p>
          <a:p>
            <a:pPr marL="0" lvl="0" indent="0" algn="just" rtl="0">
              <a:lnSpc>
                <a:spcPct val="100000"/>
              </a:lnSpc>
              <a:spcBef>
                <a:spcPts val="1000"/>
              </a:spcBef>
              <a:spcAft>
                <a:spcPts val="0"/>
              </a:spcAft>
              <a:buClr>
                <a:srgbClr val="374151"/>
              </a:buClr>
              <a:buSzPts val="1800"/>
              <a:buNone/>
            </a:pPr>
            <a:r>
              <a:rPr lang="en-US" sz="1800" b="0" i="0" dirty="0">
                <a:solidFill>
                  <a:srgbClr val="374151"/>
                </a:solidFill>
                <a:latin typeface="Times New Roman" panose="02020603050405020304" pitchFamily="18" charset="0"/>
                <a:ea typeface="Times New Roman"/>
                <a:cs typeface="Times New Roman" panose="02020603050405020304" pitchFamily="18" charset="0"/>
                <a:sym typeface="Times New Roman"/>
              </a:rPr>
              <a:t>SEGAN, or</a:t>
            </a:r>
            <a:r>
              <a:rPr lang="en-US" sz="1800" b="0" dirty="0">
                <a:solidFill>
                  <a:srgbClr val="3F3F3F"/>
                </a:solidFill>
                <a:latin typeface="Times New Roman" panose="02020603050405020304" pitchFamily="18" charset="0"/>
                <a:ea typeface="Times New Roman"/>
                <a:cs typeface="Times New Roman" panose="02020603050405020304" pitchFamily="18" charset="0"/>
                <a:sym typeface="Times New Roman"/>
              </a:rPr>
              <a:t> Speech Enhancement </a:t>
            </a:r>
            <a:r>
              <a:rPr lang="en-US" sz="1800" b="0" i="0" dirty="0">
                <a:solidFill>
                  <a:srgbClr val="374151"/>
                </a:solidFill>
                <a:latin typeface="Times New Roman" panose="02020603050405020304" pitchFamily="18" charset="0"/>
                <a:ea typeface="Times New Roman"/>
                <a:cs typeface="Times New Roman" panose="02020603050405020304" pitchFamily="18" charset="0"/>
                <a:sym typeface="Times New Roman"/>
              </a:rPr>
              <a:t>Generative Adversarial Network, is an algorithm designed for speech enhancement, specifically focused on removing background noise from speech signals. The model utilizes a generative adversarial network (GAN) architecture to achieve this task.</a:t>
            </a:r>
          </a:p>
          <a:p>
            <a:pPr marL="0" lvl="0" indent="0" algn="just" rtl="0">
              <a:lnSpc>
                <a:spcPct val="100000"/>
              </a:lnSpc>
              <a:spcBef>
                <a:spcPts val="1000"/>
              </a:spcBef>
              <a:spcAft>
                <a:spcPts val="0"/>
              </a:spcAft>
              <a:buClr>
                <a:srgbClr val="374151"/>
              </a:buClr>
              <a:buSzPts val="1800"/>
              <a:buNone/>
            </a:pPr>
            <a:r>
              <a:rPr lang="en-US" sz="1800" b="1" i="0" dirty="0">
                <a:solidFill>
                  <a:srgbClr val="374151"/>
                </a:solidFill>
                <a:latin typeface="Times New Roman" panose="02020603050405020304" pitchFamily="18" charset="0"/>
                <a:ea typeface="Times New Roman"/>
                <a:cs typeface="Times New Roman" panose="02020603050405020304" pitchFamily="18" charset="0"/>
                <a:sym typeface="Times New Roman"/>
              </a:rPr>
              <a:t>Pseudo code</a:t>
            </a:r>
            <a:r>
              <a:rPr lang="en-US" sz="1800" b="0" i="0" dirty="0">
                <a:solidFill>
                  <a:srgbClr val="374151"/>
                </a:solidFill>
                <a:latin typeface="Times New Roman" panose="02020603050405020304" pitchFamily="18" charset="0"/>
                <a:ea typeface="Times New Roman"/>
                <a:cs typeface="Times New Roman" panose="02020603050405020304" pitchFamily="18" charset="0"/>
                <a:sym typeface="Times New Roman"/>
              </a:rPr>
              <a:t>:</a:t>
            </a:r>
            <a:endParaRPr lang="en-US" sz="1800" dirty="0">
              <a:latin typeface="Times New Roman" panose="02020603050405020304" pitchFamily="18" charset="0"/>
              <a:cs typeface="Times New Roman" panose="02020603050405020304" pitchFamily="18" charset="0"/>
            </a:endParaRPr>
          </a:p>
          <a:p>
            <a:pPr marL="342900" algn="just">
              <a:lnSpc>
                <a:spcPct val="100000"/>
              </a:lnSpc>
              <a:buClr>
                <a:srgbClr val="374151"/>
              </a:buClr>
            </a:pPr>
            <a:r>
              <a:rPr lang="en-US" sz="1800" b="0" i="0" dirty="0">
                <a:solidFill>
                  <a:srgbClr val="374151"/>
                </a:solidFill>
                <a:latin typeface="Times New Roman" panose="02020603050405020304" pitchFamily="18" charset="0"/>
                <a:ea typeface="Arial"/>
                <a:cs typeface="Times New Roman" panose="02020603050405020304" pitchFamily="18" charset="0"/>
                <a:sym typeface="Arial"/>
              </a:rPr>
              <a:t>Input: The input to SEGAN is a Speech enhancement representation of a speech signal corrupted by background noise.</a:t>
            </a:r>
          </a:p>
          <a:p>
            <a:pPr marL="342900" algn="just">
              <a:lnSpc>
                <a:spcPct val="100000"/>
              </a:lnSpc>
              <a:buClr>
                <a:srgbClr val="374151"/>
              </a:buClr>
            </a:pPr>
            <a:r>
              <a:rPr lang="en-US" sz="1800" b="0" i="0" dirty="0">
                <a:solidFill>
                  <a:srgbClr val="374151"/>
                </a:solidFill>
                <a:latin typeface="Times New Roman" panose="02020603050405020304" pitchFamily="18" charset="0"/>
                <a:ea typeface="Arial"/>
                <a:cs typeface="Times New Roman" panose="02020603050405020304" pitchFamily="18" charset="0"/>
                <a:sym typeface="Arial"/>
              </a:rPr>
              <a:t>Processing: The generator processes the input </a:t>
            </a:r>
            <a:r>
              <a:rPr lang="en-US" sz="1800" dirty="0">
                <a:solidFill>
                  <a:srgbClr val="374151"/>
                </a:solidFill>
                <a:latin typeface="Times New Roman" panose="02020603050405020304" pitchFamily="18" charset="0"/>
                <a:ea typeface="Arial"/>
                <a:cs typeface="Times New Roman" panose="02020603050405020304" pitchFamily="18" charset="0"/>
                <a:sym typeface="Arial"/>
              </a:rPr>
              <a:t>file</a:t>
            </a:r>
            <a:r>
              <a:rPr lang="en-US" sz="1800" b="0" i="0" dirty="0">
                <a:solidFill>
                  <a:srgbClr val="374151"/>
                </a:solidFill>
                <a:latin typeface="Times New Roman" panose="02020603050405020304" pitchFamily="18" charset="0"/>
                <a:ea typeface="Arial"/>
                <a:cs typeface="Times New Roman" panose="02020603050405020304" pitchFamily="18" charset="0"/>
                <a:sym typeface="Arial"/>
              </a:rPr>
              <a:t>, attempting to remove or minimize the impact of the background noise while preserving essential speech features.</a:t>
            </a:r>
          </a:p>
          <a:p>
            <a:pPr marL="342900" algn="just">
              <a:lnSpc>
                <a:spcPct val="100000"/>
              </a:lnSpc>
              <a:buClr>
                <a:srgbClr val="374151"/>
              </a:buClr>
            </a:pPr>
            <a:r>
              <a:rPr lang="en-US" sz="1800" b="0" i="0" dirty="0">
                <a:solidFill>
                  <a:srgbClr val="374151"/>
                </a:solidFill>
                <a:latin typeface="Times New Roman" panose="02020603050405020304" pitchFamily="18" charset="0"/>
                <a:ea typeface="Arial"/>
                <a:cs typeface="Times New Roman" panose="02020603050405020304" pitchFamily="18" charset="0"/>
                <a:sym typeface="Arial"/>
              </a:rPr>
              <a:t>Output: The generator outputs an enhanced audio file, which ideally resembles the </a:t>
            </a:r>
            <a:r>
              <a:rPr lang="en-US" sz="1800" dirty="0">
                <a:solidFill>
                  <a:srgbClr val="374151"/>
                </a:solidFill>
                <a:latin typeface="Times New Roman" panose="02020603050405020304" pitchFamily="18" charset="0"/>
                <a:ea typeface="Arial"/>
                <a:cs typeface="Times New Roman" panose="02020603050405020304" pitchFamily="18" charset="0"/>
                <a:sym typeface="Arial"/>
              </a:rPr>
              <a:t>core part</a:t>
            </a:r>
            <a:r>
              <a:rPr lang="en-US" sz="1800" b="0" i="0" dirty="0">
                <a:solidFill>
                  <a:srgbClr val="374151"/>
                </a:solidFill>
                <a:latin typeface="Times New Roman" panose="02020603050405020304" pitchFamily="18" charset="0"/>
                <a:ea typeface="Arial"/>
                <a:cs typeface="Times New Roman" panose="02020603050405020304" pitchFamily="18" charset="0"/>
                <a:sym typeface="Arial"/>
              </a:rPr>
              <a:t> of clean speech.</a:t>
            </a:r>
          </a:p>
          <a:p>
            <a:pPr marL="342900" algn="just">
              <a:lnSpc>
                <a:spcPct val="100000"/>
              </a:lnSpc>
              <a:buClr>
                <a:srgbClr val="374151"/>
              </a:buClr>
            </a:pPr>
            <a:r>
              <a:rPr lang="en-US" sz="1800" b="0" i="0" dirty="0">
                <a:solidFill>
                  <a:srgbClr val="374151"/>
                </a:solidFill>
                <a:latin typeface="Times New Roman" panose="02020603050405020304" pitchFamily="18" charset="0"/>
                <a:ea typeface="Arial"/>
                <a:cs typeface="Times New Roman" panose="02020603050405020304" pitchFamily="18" charset="0"/>
                <a:sym typeface="Arial"/>
              </a:rPr>
              <a:t>Evaluation: The discriminator evaluates the generated audio file, providing feedback to the </a:t>
            </a:r>
            <a:r>
              <a:rPr lang="en-US" sz="1800" dirty="0">
                <a:solidFill>
                  <a:srgbClr val="374151"/>
                </a:solidFill>
                <a:latin typeface="Times New Roman" panose="02020603050405020304" pitchFamily="18" charset="0"/>
                <a:ea typeface="Arial"/>
                <a:cs typeface="Times New Roman" panose="02020603050405020304" pitchFamily="18" charset="0"/>
                <a:sym typeface="Arial"/>
              </a:rPr>
              <a:t>model</a:t>
            </a:r>
            <a:r>
              <a:rPr lang="en-US" sz="1800" b="0" i="0" dirty="0">
                <a:solidFill>
                  <a:srgbClr val="374151"/>
                </a:solidFill>
                <a:latin typeface="Times New Roman" panose="02020603050405020304" pitchFamily="18" charset="0"/>
                <a:ea typeface="Arial"/>
                <a:cs typeface="Times New Roman" panose="02020603050405020304" pitchFamily="18" charset="0"/>
                <a:sym typeface="Arial"/>
              </a:rPr>
              <a:t> on how realistic and close to real clean speech the enhancement is.</a:t>
            </a:r>
          </a:p>
          <a:p>
            <a:pPr marL="0" indent="0" algn="just">
              <a:lnSpc>
                <a:spcPct val="100000"/>
              </a:lnSpc>
              <a:buClr>
                <a:srgbClr val="374151"/>
              </a:buClr>
              <a:buNone/>
            </a:pPr>
            <a:endParaRPr lang="en-US" sz="1800" b="0" i="0" dirty="0">
              <a:solidFill>
                <a:srgbClr val="374151"/>
              </a:solidFill>
              <a:latin typeface="Times New Roman" panose="02020603050405020304" pitchFamily="18" charset="0"/>
              <a:ea typeface="Arial"/>
              <a:cs typeface="Times New Roman" panose="02020603050405020304" pitchFamily="18" charset="0"/>
              <a:sym typeface="Arial"/>
            </a:endParaRPr>
          </a:p>
          <a:p>
            <a:pPr marL="0" lvl="0" indent="0" algn="l" rtl="0">
              <a:lnSpc>
                <a:spcPct val="100000"/>
              </a:lnSpc>
              <a:spcBef>
                <a:spcPts val="1000"/>
              </a:spcBef>
              <a:spcAft>
                <a:spcPts val="0"/>
              </a:spcAft>
              <a:buClr>
                <a:schemeClr val="dk1"/>
              </a:buClr>
              <a:buSzPts val="2000"/>
              <a:buNone/>
            </a:pPr>
            <a:endParaRPr lang="en-IN" sz="1800" b="1" i="1" dirty="0">
              <a:solidFill>
                <a:srgbClr val="C00000"/>
              </a:solidFill>
              <a:latin typeface="Times New Roman" panose="02020603050405020304" pitchFamily="18" charset="0"/>
              <a:ea typeface="Lustria"/>
              <a:cs typeface="Times New Roman" panose="02020603050405020304" pitchFamily="18" charset="0"/>
              <a:sym typeface="Lustria"/>
            </a:endParaRPr>
          </a:p>
        </p:txBody>
      </p:sp>
      <p:sp>
        <p:nvSpPr>
          <p:cNvPr id="348" name="Google Shape;348;p4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solidFill>
                  <a:schemeClr val="dk1"/>
                </a:solidFill>
                <a:latin typeface="Lustria"/>
                <a:ea typeface="Lustria"/>
                <a:cs typeface="Lustria"/>
                <a:sym typeface="Lustria"/>
              </a:rPr>
              <a:t>34</a:t>
            </a:fld>
            <a:endParaRPr sz="1400" b="1">
              <a:solidFill>
                <a:schemeClr val="dk1"/>
              </a:solidFill>
              <a:latin typeface="Lustria"/>
              <a:ea typeface="Lustria"/>
              <a:cs typeface="Lustria"/>
              <a:sym typeface="Lustri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5">
          <a:extLst>
            <a:ext uri="{FF2B5EF4-FFF2-40B4-BE49-F238E27FC236}">
              <a16:creationId xmlns:a16="http://schemas.microsoft.com/office/drawing/2014/main" id="{C8A5F903-CB8E-29D1-C7B3-1704232B0AE2}"/>
            </a:ext>
          </a:extLst>
        </p:cNvPr>
        <p:cNvGrpSpPr/>
        <p:nvPr/>
      </p:nvGrpSpPr>
      <p:grpSpPr>
        <a:xfrm>
          <a:off x="0" y="0"/>
          <a:ext cx="0" cy="0"/>
          <a:chOff x="0" y="0"/>
          <a:chExt cx="0" cy="0"/>
        </a:xfrm>
      </p:grpSpPr>
      <p:sp>
        <p:nvSpPr>
          <p:cNvPr id="346" name="Google Shape;346;p46">
            <a:extLst>
              <a:ext uri="{FF2B5EF4-FFF2-40B4-BE49-F238E27FC236}">
                <a16:creationId xmlns:a16="http://schemas.microsoft.com/office/drawing/2014/main" id="{153BAE52-6F4B-E8A7-A96D-47197D11FF4E}"/>
              </a:ext>
            </a:extLst>
          </p:cNvPr>
          <p:cNvSpPr txBox="1">
            <a:spLocks noGrp="1"/>
          </p:cNvSpPr>
          <p:nvPr>
            <p:ph type="title"/>
          </p:nvPr>
        </p:nvSpPr>
        <p:spPr>
          <a:xfrm>
            <a:off x="202676" y="13976"/>
            <a:ext cx="8738648" cy="7472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833C0B"/>
              </a:buClr>
              <a:buSzPts val="3000"/>
              <a:buFont typeface="Lustria"/>
              <a:buNone/>
            </a:pPr>
            <a:r>
              <a:rPr lang="en-US" sz="3000" b="1" dirty="0">
                <a:solidFill>
                  <a:srgbClr val="833C0B"/>
                </a:solidFill>
                <a:latin typeface="Times New Roman" panose="02020603050405020304" pitchFamily="18" charset="0"/>
                <a:ea typeface="Lustria"/>
                <a:cs typeface="Times New Roman" panose="02020603050405020304" pitchFamily="18" charset="0"/>
                <a:sym typeface="Lustria"/>
              </a:rPr>
              <a:t>12.3. Algorithms/Pseudo Codes</a:t>
            </a:r>
            <a:endParaRPr dirty="0">
              <a:latin typeface="Times New Roman" panose="02020603050405020304" pitchFamily="18" charset="0"/>
              <a:cs typeface="Times New Roman" panose="02020603050405020304" pitchFamily="18" charset="0"/>
            </a:endParaRPr>
          </a:p>
        </p:txBody>
      </p:sp>
      <p:sp>
        <p:nvSpPr>
          <p:cNvPr id="347" name="Google Shape;347;p46">
            <a:extLst>
              <a:ext uri="{FF2B5EF4-FFF2-40B4-BE49-F238E27FC236}">
                <a16:creationId xmlns:a16="http://schemas.microsoft.com/office/drawing/2014/main" id="{3A6696D3-B71A-7E54-AF09-DB20634DCA6A}"/>
              </a:ext>
            </a:extLst>
          </p:cNvPr>
          <p:cNvSpPr txBox="1">
            <a:spLocks noGrp="1"/>
          </p:cNvSpPr>
          <p:nvPr>
            <p:ph type="body" idx="1"/>
          </p:nvPr>
        </p:nvSpPr>
        <p:spPr>
          <a:xfrm>
            <a:off x="307178" y="1011936"/>
            <a:ext cx="8520300" cy="5709540"/>
          </a:xfrm>
          <a:prstGeom prst="rect">
            <a:avLst/>
          </a:prstGeom>
          <a:noFill/>
          <a:ln>
            <a:noFill/>
          </a:ln>
        </p:spPr>
        <p:txBody>
          <a:bodyPr spcFirstLastPara="1" wrap="square" lIns="91425" tIns="45700" rIns="91425" bIns="45700" anchor="t" anchorCtr="0">
            <a:noAutofit/>
          </a:bodyPr>
          <a:lstStyle/>
          <a:p>
            <a:pPr marL="342900" algn="just">
              <a:lnSpc>
                <a:spcPct val="100000"/>
              </a:lnSpc>
              <a:buClr>
                <a:srgbClr val="374151"/>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Initialization: Initialize the generator network (G) and discriminator network (D) with random weights. </a:t>
            </a:r>
          </a:p>
          <a:p>
            <a:pPr marL="342900" algn="just">
              <a:lnSpc>
                <a:spcPct val="100000"/>
              </a:lnSpc>
              <a:buClr>
                <a:srgbClr val="374151"/>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Data Preparation: Prepare a dataset containing pairs of noisy speech signals and their corresponding clean speech signals. </a:t>
            </a:r>
          </a:p>
          <a:p>
            <a:pPr marL="342900" algn="just">
              <a:lnSpc>
                <a:spcPct val="100000"/>
              </a:lnSpc>
              <a:buClr>
                <a:srgbClr val="374151"/>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Training Loop: </a:t>
            </a:r>
          </a:p>
          <a:p>
            <a:pPr marL="342900" algn="just">
              <a:lnSpc>
                <a:spcPct val="100000"/>
              </a:lnSpc>
              <a:buClr>
                <a:srgbClr val="374151"/>
              </a:buClr>
            </a:pPr>
            <a:r>
              <a:rPr lang="en-US" sz="2000" dirty="0">
                <a:latin typeface="Times New Roman" panose="02020603050405020304" pitchFamily="18" charset="0"/>
                <a:cs typeface="Times New Roman" panose="02020603050405020304" pitchFamily="18" charset="0"/>
              </a:rPr>
              <a:t>Generator Training: </a:t>
            </a:r>
          </a:p>
          <a:p>
            <a:pPr marL="400050" indent="-400050" algn="just">
              <a:lnSpc>
                <a:spcPct val="100000"/>
              </a:lnSpc>
              <a:buClr>
                <a:srgbClr val="374151"/>
              </a:buClr>
              <a:buFont typeface="+mj-lt"/>
              <a:buAutoNum type="romanLcPeriod"/>
            </a:pPr>
            <a:r>
              <a:rPr lang="en-US" sz="2000" dirty="0">
                <a:latin typeface="Times New Roman" panose="02020603050405020304" pitchFamily="18" charset="0"/>
                <a:cs typeface="Times New Roman" panose="02020603050405020304" pitchFamily="18" charset="0"/>
              </a:rPr>
              <a:t>Generate fake clean speech signals by passing noisy speech signals through the generator network. </a:t>
            </a:r>
          </a:p>
          <a:p>
            <a:pPr marL="400050" indent="-400050" algn="just">
              <a:lnSpc>
                <a:spcPct val="100000"/>
              </a:lnSpc>
              <a:buClr>
                <a:srgbClr val="374151"/>
              </a:buClr>
              <a:buFont typeface="+mj-lt"/>
              <a:buAutoNum type="romanLcPeriod"/>
            </a:pPr>
            <a:r>
              <a:rPr lang="en-US" sz="2000" dirty="0">
                <a:latin typeface="Times New Roman" panose="02020603050405020304" pitchFamily="18" charset="0"/>
                <a:cs typeface="Times New Roman" panose="02020603050405020304" pitchFamily="18" charset="0"/>
              </a:rPr>
              <a:t>Compute the generator loss, which measures the discrepancy between the generated fake clean signals and real clean signals. </a:t>
            </a:r>
          </a:p>
          <a:p>
            <a:pPr marL="400050" indent="-400050" algn="just">
              <a:lnSpc>
                <a:spcPct val="100000"/>
              </a:lnSpc>
              <a:buClr>
                <a:srgbClr val="374151"/>
              </a:buClr>
              <a:buFont typeface="+mj-lt"/>
              <a:buAutoNum type="romanLcPeriod"/>
            </a:pPr>
            <a:r>
              <a:rPr lang="en-US" sz="2000" dirty="0">
                <a:latin typeface="Times New Roman" panose="02020603050405020304" pitchFamily="18" charset="0"/>
                <a:cs typeface="Times New Roman" panose="02020603050405020304" pitchFamily="18" charset="0"/>
              </a:rPr>
              <a:t>Update the parameters of the generator network using backpropagation to minimize the generator loss. </a:t>
            </a:r>
          </a:p>
        </p:txBody>
      </p:sp>
      <p:sp>
        <p:nvSpPr>
          <p:cNvPr id="348" name="Google Shape;348;p46">
            <a:extLst>
              <a:ext uri="{FF2B5EF4-FFF2-40B4-BE49-F238E27FC236}">
                <a16:creationId xmlns:a16="http://schemas.microsoft.com/office/drawing/2014/main" id="{6D667E1B-E95C-523F-93AE-74A791FFA170}"/>
              </a:ext>
            </a:extLst>
          </p:cNvPr>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solidFill>
                  <a:schemeClr val="dk1"/>
                </a:solidFill>
                <a:latin typeface="Lustria"/>
                <a:ea typeface="Lustria"/>
                <a:cs typeface="Lustria"/>
                <a:sym typeface="Lustria"/>
              </a:rPr>
              <a:t>35</a:t>
            </a:fld>
            <a:endParaRPr sz="1400" b="1">
              <a:solidFill>
                <a:schemeClr val="dk1"/>
              </a:solidFill>
              <a:latin typeface="Lustria"/>
              <a:ea typeface="Lustria"/>
              <a:cs typeface="Lustria"/>
              <a:sym typeface="Lustria"/>
            </a:endParaRPr>
          </a:p>
        </p:txBody>
      </p:sp>
    </p:spTree>
    <p:extLst>
      <p:ext uri="{BB962C8B-B14F-4D97-AF65-F5344CB8AC3E}">
        <p14:creationId xmlns:p14="http://schemas.microsoft.com/office/powerpoint/2010/main" val="2622255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5">
          <a:extLst>
            <a:ext uri="{FF2B5EF4-FFF2-40B4-BE49-F238E27FC236}">
              <a16:creationId xmlns:a16="http://schemas.microsoft.com/office/drawing/2014/main" id="{98E8F359-9441-8C92-9364-F7642A8E01F0}"/>
            </a:ext>
          </a:extLst>
        </p:cNvPr>
        <p:cNvGrpSpPr/>
        <p:nvPr/>
      </p:nvGrpSpPr>
      <p:grpSpPr>
        <a:xfrm>
          <a:off x="0" y="0"/>
          <a:ext cx="0" cy="0"/>
          <a:chOff x="0" y="0"/>
          <a:chExt cx="0" cy="0"/>
        </a:xfrm>
      </p:grpSpPr>
      <p:sp>
        <p:nvSpPr>
          <p:cNvPr id="346" name="Google Shape;346;p46">
            <a:extLst>
              <a:ext uri="{FF2B5EF4-FFF2-40B4-BE49-F238E27FC236}">
                <a16:creationId xmlns:a16="http://schemas.microsoft.com/office/drawing/2014/main" id="{F171A7B0-DC12-9A3F-5080-287261A60311}"/>
              </a:ext>
            </a:extLst>
          </p:cNvPr>
          <p:cNvSpPr txBox="1">
            <a:spLocks noGrp="1"/>
          </p:cNvSpPr>
          <p:nvPr>
            <p:ph type="title"/>
          </p:nvPr>
        </p:nvSpPr>
        <p:spPr>
          <a:xfrm>
            <a:off x="202676" y="136524"/>
            <a:ext cx="8738648" cy="62468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833C0B"/>
              </a:buClr>
              <a:buSzPts val="3000"/>
              <a:buFont typeface="Lustria"/>
              <a:buNone/>
            </a:pPr>
            <a:r>
              <a:rPr lang="en-US" sz="3000" b="1" dirty="0">
                <a:solidFill>
                  <a:srgbClr val="833C0B"/>
                </a:solidFill>
                <a:latin typeface="Times New Roman" panose="02020603050405020304" pitchFamily="18" charset="0"/>
                <a:ea typeface="Lustria"/>
                <a:cs typeface="Times New Roman" panose="02020603050405020304" pitchFamily="18" charset="0"/>
                <a:sym typeface="Lustria"/>
              </a:rPr>
              <a:t>12.3. Algorithms/Pseudo Codes</a:t>
            </a:r>
            <a:endParaRPr dirty="0">
              <a:latin typeface="Times New Roman" panose="02020603050405020304" pitchFamily="18" charset="0"/>
              <a:cs typeface="Times New Roman" panose="02020603050405020304" pitchFamily="18" charset="0"/>
            </a:endParaRPr>
          </a:p>
        </p:txBody>
      </p:sp>
      <p:sp>
        <p:nvSpPr>
          <p:cNvPr id="347" name="Google Shape;347;p46">
            <a:extLst>
              <a:ext uri="{FF2B5EF4-FFF2-40B4-BE49-F238E27FC236}">
                <a16:creationId xmlns:a16="http://schemas.microsoft.com/office/drawing/2014/main" id="{23FB147E-BF73-A88B-7BF9-6A531568A848}"/>
              </a:ext>
            </a:extLst>
          </p:cNvPr>
          <p:cNvSpPr txBox="1">
            <a:spLocks noGrp="1"/>
          </p:cNvSpPr>
          <p:nvPr>
            <p:ph type="body" idx="1"/>
          </p:nvPr>
        </p:nvSpPr>
        <p:spPr>
          <a:xfrm>
            <a:off x="307178" y="1011114"/>
            <a:ext cx="8520300" cy="4897317"/>
          </a:xfrm>
          <a:prstGeom prst="rect">
            <a:avLst/>
          </a:prstGeom>
          <a:noFill/>
          <a:ln>
            <a:noFill/>
          </a:ln>
        </p:spPr>
        <p:txBody>
          <a:bodyPr spcFirstLastPara="1" wrap="square" lIns="91425" tIns="45700" rIns="91425" bIns="45700" anchor="t" anchorCtr="0">
            <a:noAutofit/>
          </a:bodyPr>
          <a:lstStyle/>
          <a:p>
            <a:pPr marL="342900" algn="just">
              <a:lnSpc>
                <a:spcPct val="100000"/>
              </a:lnSpc>
              <a:buClr>
                <a:srgbClr val="374151"/>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Discriminator Training:</a:t>
            </a:r>
          </a:p>
          <a:p>
            <a:pPr marL="514350" indent="-514350" algn="just">
              <a:lnSpc>
                <a:spcPct val="100000"/>
              </a:lnSpc>
              <a:buClr>
                <a:srgbClr val="374151"/>
              </a:buClr>
              <a:buFont typeface="+mj-lt"/>
              <a:buAutoNum type="romanLcPeriod"/>
            </a:pPr>
            <a:r>
              <a:rPr lang="en-US" sz="2000" dirty="0">
                <a:latin typeface="Times New Roman" panose="02020603050405020304" pitchFamily="18" charset="0"/>
                <a:cs typeface="Times New Roman" panose="02020603050405020304" pitchFamily="18" charset="0"/>
              </a:rPr>
              <a:t>Train the discriminator network to distinguish between real clean speech signals and generated fake clean signals. </a:t>
            </a:r>
          </a:p>
          <a:p>
            <a:pPr marL="514350" indent="-514350" algn="just">
              <a:lnSpc>
                <a:spcPct val="100000"/>
              </a:lnSpc>
              <a:buClr>
                <a:srgbClr val="374151"/>
              </a:buClr>
              <a:buFont typeface="+mj-lt"/>
              <a:buAutoNum type="romanLcPeriod"/>
            </a:pPr>
            <a:r>
              <a:rPr lang="en-US" sz="2000" dirty="0">
                <a:latin typeface="Times New Roman" panose="02020603050405020304" pitchFamily="18" charset="0"/>
                <a:cs typeface="Times New Roman" panose="02020603050405020304" pitchFamily="18" charset="0"/>
              </a:rPr>
              <a:t>Compute the discriminator loss, which quantifies the discriminator’s ability to correctly classify real and fake signals. </a:t>
            </a:r>
          </a:p>
          <a:p>
            <a:pPr marL="514350" indent="-514350" algn="just">
              <a:lnSpc>
                <a:spcPct val="100000"/>
              </a:lnSpc>
              <a:buClr>
                <a:srgbClr val="374151"/>
              </a:buClr>
              <a:buFont typeface="+mj-lt"/>
              <a:buAutoNum type="romanLcPeriod"/>
            </a:pPr>
            <a:r>
              <a:rPr lang="en-US" sz="2000" dirty="0">
                <a:latin typeface="Times New Roman" panose="02020603050405020304" pitchFamily="18" charset="0"/>
                <a:cs typeface="Times New Roman" panose="02020603050405020304" pitchFamily="18" charset="0"/>
              </a:rPr>
              <a:t>Update the parameters of the discriminator network using backpropagation to minimize the discriminator loss. </a:t>
            </a:r>
          </a:p>
          <a:p>
            <a:pPr marL="342900" algn="just">
              <a:lnSpc>
                <a:spcPct val="100000"/>
              </a:lnSpc>
              <a:buClr>
                <a:srgbClr val="374151"/>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Iteration: Repeat the training loop for a predefined number of iterations or until convergence criteria are met. </a:t>
            </a:r>
          </a:p>
          <a:p>
            <a:pPr marL="0" lvl="0" indent="0" algn="l" rtl="0">
              <a:lnSpc>
                <a:spcPct val="100000"/>
              </a:lnSpc>
              <a:spcBef>
                <a:spcPts val="1000"/>
              </a:spcBef>
              <a:spcAft>
                <a:spcPts val="0"/>
              </a:spcAft>
              <a:buClr>
                <a:schemeClr val="dk1"/>
              </a:buClr>
              <a:buSzPts val="2000"/>
              <a:buNone/>
            </a:pPr>
            <a:endParaRPr sz="2000" b="1" i="1" dirty="0">
              <a:solidFill>
                <a:srgbClr val="C00000"/>
              </a:solidFill>
              <a:latin typeface="Times New Roman" panose="02020603050405020304" pitchFamily="18" charset="0"/>
              <a:ea typeface="Lustria"/>
              <a:cs typeface="Times New Roman" panose="02020603050405020304" pitchFamily="18" charset="0"/>
              <a:sym typeface="Lustria"/>
            </a:endParaRPr>
          </a:p>
        </p:txBody>
      </p:sp>
      <p:sp>
        <p:nvSpPr>
          <p:cNvPr id="348" name="Google Shape;348;p46">
            <a:extLst>
              <a:ext uri="{FF2B5EF4-FFF2-40B4-BE49-F238E27FC236}">
                <a16:creationId xmlns:a16="http://schemas.microsoft.com/office/drawing/2014/main" id="{AD1EC475-084A-D297-1B68-110CAC612751}"/>
              </a:ext>
            </a:extLst>
          </p:cNvPr>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solidFill>
                  <a:schemeClr val="dk1"/>
                </a:solidFill>
                <a:latin typeface="Lustria"/>
                <a:ea typeface="Lustria"/>
                <a:cs typeface="Lustria"/>
                <a:sym typeface="Lustria"/>
              </a:rPr>
              <a:t>36</a:t>
            </a:fld>
            <a:endParaRPr sz="1400" b="1">
              <a:solidFill>
                <a:schemeClr val="dk1"/>
              </a:solidFill>
              <a:latin typeface="Lustria"/>
              <a:ea typeface="Lustria"/>
              <a:cs typeface="Lustria"/>
              <a:sym typeface="Lustria"/>
            </a:endParaRPr>
          </a:p>
        </p:txBody>
      </p:sp>
    </p:spTree>
    <p:extLst>
      <p:ext uri="{BB962C8B-B14F-4D97-AF65-F5344CB8AC3E}">
        <p14:creationId xmlns:p14="http://schemas.microsoft.com/office/powerpoint/2010/main" val="16844658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5">
          <a:extLst>
            <a:ext uri="{FF2B5EF4-FFF2-40B4-BE49-F238E27FC236}">
              <a16:creationId xmlns:a16="http://schemas.microsoft.com/office/drawing/2014/main" id="{98E8F359-9441-8C92-9364-F7642A8E01F0}"/>
            </a:ext>
          </a:extLst>
        </p:cNvPr>
        <p:cNvGrpSpPr/>
        <p:nvPr/>
      </p:nvGrpSpPr>
      <p:grpSpPr>
        <a:xfrm>
          <a:off x="0" y="0"/>
          <a:ext cx="0" cy="0"/>
          <a:chOff x="0" y="0"/>
          <a:chExt cx="0" cy="0"/>
        </a:xfrm>
      </p:grpSpPr>
      <p:sp>
        <p:nvSpPr>
          <p:cNvPr id="346" name="Google Shape;346;p46">
            <a:extLst>
              <a:ext uri="{FF2B5EF4-FFF2-40B4-BE49-F238E27FC236}">
                <a16:creationId xmlns:a16="http://schemas.microsoft.com/office/drawing/2014/main" id="{F171A7B0-DC12-9A3F-5080-287261A60311}"/>
              </a:ext>
            </a:extLst>
          </p:cNvPr>
          <p:cNvSpPr txBox="1">
            <a:spLocks noGrp="1"/>
          </p:cNvSpPr>
          <p:nvPr>
            <p:ph type="title"/>
          </p:nvPr>
        </p:nvSpPr>
        <p:spPr>
          <a:xfrm>
            <a:off x="202676" y="136524"/>
            <a:ext cx="8738648" cy="62468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833C0B"/>
              </a:buClr>
              <a:buSzPts val="3000"/>
              <a:buFont typeface="Lustria"/>
              <a:buNone/>
            </a:pPr>
            <a:r>
              <a:rPr lang="en-US" sz="3000" b="1" dirty="0">
                <a:solidFill>
                  <a:srgbClr val="833C0B"/>
                </a:solidFill>
                <a:latin typeface="Times New Roman" panose="02020603050405020304" pitchFamily="18" charset="0"/>
                <a:ea typeface="Lustria"/>
                <a:cs typeface="Times New Roman" panose="02020603050405020304" pitchFamily="18" charset="0"/>
                <a:sym typeface="Lustria"/>
              </a:rPr>
              <a:t>12.4. Dataset Description</a:t>
            </a:r>
            <a:endParaRPr dirty="0">
              <a:latin typeface="Times New Roman" panose="02020603050405020304" pitchFamily="18" charset="0"/>
              <a:cs typeface="Times New Roman" panose="02020603050405020304" pitchFamily="18" charset="0"/>
            </a:endParaRPr>
          </a:p>
        </p:txBody>
      </p:sp>
      <p:sp>
        <p:nvSpPr>
          <p:cNvPr id="347" name="Google Shape;347;p46">
            <a:extLst>
              <a:ext uri="{FF2B5EF4-FFF2-40B4-BE49-F238E27FC236}">
                <a16:creationId xmlns:a16="http://schemas.microsoft.com/office/drawing/2014/main" id="{23FB147E-BF73-A88B-7BF9-6A531568A848}"/>
              </a:ext>
            </a:extLst>
          </p:cNvPr>
          <p:cNvSpPr txBox="1">
            <a:spLocks noGrp="1"/>
          </p:cNvSpPr>
          <p:nvPr>
            <p:ph type="body" idx="1"/>
          </p:nvPr>
        </p:nvSpPr>
        <p:spPr>
          <a:xfrm>
            <a:off x="307178" y="1011115"/>
            <a:ext cx="8520300" cy="305972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000"/>
              </a:spcBef>
              <a:spcAft>
                <a:spcPts val="0"/>
              </a:spcAft>
              <a:buClr>
                <a:schemeClr val="dk1"/>
              </a:buClr>
              <a:buSzPts val="2000"/>
              <a:buNone/>
            </a:pPr>
            <a:r>
              <a:rPr lang="en-US" sz="2000" dirty="0">
                <a:latin typeface="Times New Roman" panose="02020603050405020304" pitchFamily="18" charset="0"/>
                <a:cs typeface="Times New Roman" panose="02020603050405020304" pitchFamily="18" charset="0"/>
              </a:rPr>
              <a:t>The data set is a selection from 30 speakers from the Voice corpus ,28 are included in the train set and 2 in the test set. To make the noisy training set, a total of 40 different conditions are considered to generate the audio files for each speaker set. The whole dataset maintains about 1200 individual audio files. Thereby considering 1120 files for training and 80 audio files for testing set.</a:t>
            </a:r>
            <a:endParaRPr sz="2000" b="1" i="1" dirty="0">
              <a:solidFill>
                <a:srgbClr val="C00000"/>
              </a:solidFill>
              <a:latin typeface="Times New Roman" panose="02020603050405020304" pitchFamily="18" charset="0"/>
              <a:ea typeface="Lustria"/>
              <a:cs typeface="Times New Roman" panose="02020603050405020304" pitchFamily="18" charset="0"/>
              <a:sym typeface="Lustria"/>
            </a:endParaRPr>
          </a:p>
        </p:txBody>
      </p:sp>
      <p:sp>
        <p:nvSpPr>
          <p:cNvPr id="348" name="Google Shape;348;p46">
            <a:extLst>
              <a:ext uri="{FF2B5EF4-FFF2-40B4-BE49-F238E27FC236}">
                <a16:creationId xmlns:a16="http://schemas.microsoft.com/office/drawing/2014/main" id="{AD1EC475-084A-D297-1B68-110CAC612751}"/>
              </a:ext>
            </a:extLst>
          </p:cNvPr>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solidFill>
                  <a:schemeClr val="dk1"/>
                </a:solidFill>
                <a:latin typeface="Lustria"/>
                <a:ea typeface="Lustria"/>
                <a:cs typeface="Lustria"/>
                <a:sym typeface="Lustria"/>
              </a:rPr>
              <a:t>37</a:t>
            </a:fld>
            <a:endParaRPr sz="1400" b="1">
              <a:solidFill>
                <a:schemeClr val="dk1"/>
              </a:solidFill>
              <a:latin typeface="Lustria"/>
              <a:ea typeface="Lustria"/>
              <a:cs typeface="Lustria"/>
              <a:sym typeface="Lustria"/>
            </a:endParaRPr>
          </a:p>
        </p:txBody>
      </p:sp>
      <p:pic>
        <p:nvPicPr>
          <p:cNvPr id="13" name="Picture 12">
            <a:extLst>
              <a:ext uri="{FF2B5EF4-FFF2-40B4-BE49-F238E27FC236}">
                <a16:creationId xmlns:a16="http://schemas.microsoft.com/office/drawing/2014/main" id="{7A597E0D-2408-F9F3-C78F-2F4BF1A01887}"/>
              </a:ext>
            </a:extLst>
          </p:cNvPr>
          <p:cNvPicPr>
            <a:picLocks noChangeAspect="1"/>
          </p:cNvPicPr>
          <p:nvPr/>
        </p:nvPicPr>
        <p:blipFill>
          <a:blip r:embed="rId3"/>
          <a:stretch>
            <a:fillRect/>
          </a:stretch>
        </p:blipFill>
        <p:spPr>
          <a:xfrm>
            <a:off x="555498" y="3027672"/>
            <a:ext cx="3627434" cy="2522439"/>
          </a:xfrm>
          <a:prstGeom prst="rect">
            <a:avLst/>
          </a:prstGeom>
        </p:spPr>
      </p:pic>
      <p:pic>
        <p:nvPicPr>
          <p:cNvPr id="11" name="Picture 10">
            <a:extLst>
              <a:ext uri="{FF2B5EF4-FFF2-40B4-BE49-F238E27FC236}">
                <a16:creationId xmlns:a16="http://schemas.microsoft.com/office/drawing/2014/main" id="{C259C391-F2D5-E048-0D86-39D580F39D70}"/>
              </a:ext>
            </a:extLst>
          </p:cNvPr>
          <p:cNvPicPr>
            <a:picLocks noChangeAspect="1"/>
          </p:cNvPicPr>
          <p:nvPr/>
        </p:nvPicPr>
        <p:blipFill>
          <a:blip r:embed="rId4"/>
          <a:stretch>
            <a:fillRect/>
          </a:stretch>
        </p:blipFill>
        <p:spPr>
          <a:xfrm>
            <a:off x="4678526" y="3046725"/>
            <a:ext cx="3558848" cy="2484335"/>
          </a:xfrm>
          <a:prstGeom prst="rect">
            <a:avLst/>
          </a:prstGeom>
        </p:spPr>
      </p:pic>
      <p:sp>
        <p:nvSpPr>
          <p:cNvPr id="3" name="TextBox 2">
            <a:extLst>
              <a:ext uri="{FF2B5EF4-FFF2-40B4-BE49-F238E27FC236}">
                <a16:creationId xmlns:a16="http://schemas.microsoft.com/office/drawing/2014/main" id="{B5CD5807-FB4B-249A-1F72-3D055DC99891}"/>
              </a:ext>
            </a:extLst>
          </p:cNvPr>
          <p:cNvSpPr txBox="1"/>
          <p:nvPr/>
        </p:nvSpPr>
        <p:spPr>
          <a:xfrm>
            <a:off x="762966" y="5468342"/>
            <a:ext cx="7608724" cy="338554"/>
          </a:xfrm>
          <a:prstGeom prst="rect">
            <a:avLst/>
          </a:prstGeom>
          <a:noFill/>
        </p:spPr>
        <p:txBody>
          <a:bodyPr wrap="square">
            <a:spAutoFit/>
          </a:bodyPr>
          <a:lstStyle/>
          <a:p>
            <a:r>
              <a:rPr lang="en-US" sz="1600" b="1" i="1" dirty="0">
                <a:solidFill>
                  <a:srgbClr val="C00000"/>
                </a:solidFill>
                <a:latin typeface="Times New Roman" panose="02020603050405020304" pitchFamily="18" charset="0"/>
                <a:ea typeface="Lustria"/>
                <a:cs typeface="Times New Roman" panose="02020603050405020304" pitchFamily="18" charset="0"/>
                <a:sym typeface="Lustria"/>
              </a:rPr>
              <a:t>Fig:10. </a:t>
            </a:r>
            <a:r>
              <a:rPr lang="en-US" sz="1600" b="1" i="1" dirty="0" err="1">
                <a:solidFill>
                  <a:srgbClr val="C00000"/>
                </a:solidFill>
                <a:latin typeface="Times New Roman" panose="02020603050405020304" pitchFamily="18" charset="0"/>
                <a:ea typeface="Lustria"/>
                <a:cs typeface="Times New Roman" panose="02020603050405020304" pitchFamily="18" charset="0"/>
                <a:sym typeface="Lustria"/>
              </a:rPr>
              <a:t>Cleam</a:t>
            </a:r>
            <a:r>
              <a:rPr lang="en-US" sz="1600" b="1" i="1" dirty="0">
                <a:solidFill>
                  <a:srgbClr val="C00000"/>
                </a:solidFill>
                <a:latin typeface="Times New Roman" panose="02020603050405020304" pitchFamily="18" charset="0"/>
                <a:ea typeface="Lustria"/>
                <a:cs typeface="Times New Roman" panose="02020603050405020304" pitchFamily="18" charset="0"/>
                <a:sym typeface="Lustria"/>
              </a:rPr>
              <a:t> Audio File Spectrogram</a:t>
            </a:r>
            <a:r>
              <a:rPr lang="en-IN" sz="1600" dirty="0">
                <a:ea typeface="Lustria"/>
              </a:rPr>
              <a:t>              </a:t>
            </a:r>
            <a:r>
              <a:rPr lang="en-US" sz="1600" b="1" i="1" dirty="0">
                <a:solidFill>
                  <a:srgbClr val="C00000"/>
                </a:solidFill>
                <a:latin typeface="Times New Roman" panose="02020603050405020304" pitchFamily="18" charset="0"/>
                <a:ea typeface="Lustria"/>
                <a:cs typeface="Times New Roman" panose="02020603050405020304" pitchFamily="18" charset="0"/>
                <a:sym typeface="Lustria"/>
              </a:rPr>
              <a:t>Fig:11. Noisy Audio File   Spectrogram</a:t>
            </a:r>
            <a:endParaRPr lang="en-IN" sz="1600" dirty="0"/>
          </a:p>
        </p:txBody>
      </p:sp>
    </p:spTree>
    <p:extLst>
      <p:ext uri="{BB962C8B-B14F-4D97-AF65-F5344CB8AC3E}">
        <p14:creationId xmlns:p14="http://schemas.microsoft.com/office/powerpoint/2010/main" val="2865854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5">
          <a:extLst>
            <a:ext uri="{FF2B5EF4-FFF2-40B4-BE49-F238E27FC236}">
              <a16:creationId xmlns:a16="http://schemas.microsoft.com/office/drawing/2014/main" id="{98E8F359-9441-8C92-9364-F7642A8E01F0}"/>
            </a:ext>
          </a:extLst>
        </p:cNvPr>
        <p:cNvGrpSpPr/>
        <p:nvPr/>
      </p:nvGrpSpPr>
      <p:grpSpPr>
        <a:xfrm>
          <a:off x="0" y="0"/>
          <a:ext cx="0" cy="0"/>
          <a:chOff x="0" y="0"/>
          <a:chExt cx="0" cy="0"/>
        </a:xfrm>
      </p:grpSpPr>
      <p:sp>
        <p:nvSpPr>
          <p:cNvPr id="346" name="Google Shape;346;p46">
            <a:extLst>
              <a:ext uri="{FF2B5EF4-FFF2-40B4-BE49-F238E27FC236}">
                <a16:creationId xmlns:a16="http://schemas.microsoft.com/office/drawing/2014/main" id="{F171A7B0-DC12-9A3F-5080-287261A60311}"/>
              </a:ext>
            </a:extLst>
          </p:cNvPr>
          <p:cNvSpPr txBox="1">
            <a:spLocks noGrp="1"/>
          </p:cNvSpPr>
          <p:nvPr>
            <p:ph type="title"/>
          </p:nvPr>
        </p:nvSpPr>
        <p:spPr>
          <a:xfrm>
            <a:off x="202676" y="136524"/>
            <a:ext cx="8738648" cy="62468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833C0B"/>
              </a:buClr>
              <a:buSzPts val="3000"/>
              <a:buFont typeface="Lustria"/>
              <a:buNone/>
            </a:pPr>
            <a:r>
              <a:rPr lang="en-US" sz="3000" b="1" dirty="0">
                <a:solidFill>
                  <a:srgbClr val="833C0B"/>
                </a:solidFill>
                <a:latin typeface="Times New Roman" panose="02020603050405020304" pitchFamily="18" charset="0"/>
                <a:ea typeface="Lustria"/>
                <a:cs typeface="Times New Roman" panose="02020603050405020304" pitchFamily="18" charset="0"/>
                <a:sym typeface="Lustria"/>
              </a:rPr>
              <a:t>13. Results</a:t>
            </a:r>
            <a:endParaRPr dirty="0">
              <a:latin typeface="Times New Roman" panose="02020603050405020304" pitchFamily="18" charset="0"/>
              <a:cs typeface="Times New Roman" panose="02020603050405020304" pitchFamily="18" charset="0"/>
            </a:endParaRPr>
          </a:p>
        </p:txBody>
      </p:sp>
      <p:sp>
        <p:nvSpPr>
          <p:cNvPr id="347" name="Google Shape;347;p46">
            <a:extLst>
              <a:ext uri="{FF2B5EF4-FFF2-40B4-BE49-F238E27FC236}">
                <a16:creationId xmlns:a16="http://schemas.microsoft.com/office/drawing/2014/main" id="{23FB147E-BF73-A88B-7BF9-6A531568A848}"/>
              </a:ext>
            </a:extLst>
          </p:cNvPr>
          <p:cNvSpPr txBox="1">
            <a:spLocks noGrp="1"/>
          </p:cNvSpPr>
          <p:nvPr>
            <p:ph type="body" idx="1"/>
          </p:nvPr>
        </p:nvSpPr>
        <p:spPr>
          <a:xfrm>
            <a:off x="307178" y="761213"/>
            <a:ext cx="8520300" cy="567475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000"/>
              </a:spcBef>
              <a:spcAft>
                <a:spcPts val="0"/>
              </a:spcAft>
              <a:buClr>
                <a:schemeClr val="dk1"/>
              </a:buClr>
              <a:buSzPts val="2000"/>
              <a:buNone/>
            </a:pPr>
            <a:r>
              <a:rPr lang="en-US" sz="2000" b="1" i="1" dirty="0">
                <a:solidFill>
                  <a:srgbClr val="C00000"/>
                </a:solidFill>
                <a:latin typeface="Times New Roman" panose="02020603050405020304" pitchFamily="18" charset="0"/>
                <a:ea typeface="Lustria"/>
                <a:cs typeface="Times New Roman" panose="02020603050405020304" pitchFamily="18" charset="0"/>
                <a:sym typeface="Lustria"/>
              </a:rPr>
              <a:t>                                                            </a:t>
            </a:r>
          </a:p>
          <a:p>
            <a:pPr marL="0" lvl="0" indent="0" algn="l" rtl="0">
              <a:lnSpc>
                <a:spcPct val="100000"/>
              </a:lnSpc>
              <a:spcBef>
                <a:spcPts val="1000"/>
              </a:spcBef>
              <a:spcAft>
                <a:spcPts val="0"/>
              </a:spcAft>
              <a:buClr>
                <a:schemeClr val="dk1"/>
              </a:buClr>
              <a:buSzPts val="2000"/>
              <a:buNone/>
            </a:pPr>
            <a:endParaRPr lang="en-US" sz="2000" b="1" i="1" dirty="0">
              <a:solidFill>
                <a:srgbClr val="C00000"/>
              </a:solidFill>
              <a:latin typeface="Times New Roman" panose="02020603050405020304" pitchFamily="18" charset="0"/>
              <a:ea typeface="Lustria"/>
              <a:cs typeface="Times New Roman" panose="02020603050405020304" pitchFamily="18" charset="0"/>
              <a:sym typeface="Lustria"/>
            </a:endParaRPr>
          </a:p>
          <a:p>
            <a:pPr marL="0" lvl="0" indent="0" algn="l" rtl="0">
              <a:lnSpc>
                <a:spcPct val="100000"/>
              </a:lnSpc>
              <a:spcBef>
                <a:spcPts val="1000"/>
              </a:spcBef>
              <a:spcAft>
                <a:spcPts val="0"/>
              </a:spcAft>
              <a:buClr>
                <a:schemeClr val="dk1"/>
              </a:buClr>
              <a:buSzPts val="2000"/>
              <a:buNone/>
            </a:pPr>
            <a:endParaRPr lang="en-US" sz="2000" b="1" i="1" dirty="0">
              <a:solidFill>
                <a:srgbClr val="C00000"/>
              </a:solidFill>
              <a:latin typeface="Times New Roman" panose="02020603050405020304" pitchFamily="18" charset="0"/>
              <a:ea typeface="Lustria"/>
              <a:cs typeface="Times New Roman" panose="02020603050405020304" pitchFamily="18" charset="0"/>
              <a:sym typeface="Lustria"/>
            </a:endParaRPr>
          </a:p>
          <a:p>
            <a:pPr marL="0" lvl="0" indent="0" algn="l" rtl="0">
              <a:lnSpc>
                <a:spcPct val="100000"/>
              </a:lnSpc>
              <a:spcBef>
                <a:spcPts val="1000"/>
              </a:spcBef>
              <a:spcAft>
                <a:spcPts val="0"/>
              </a:spcAft>
              <a:buClr>
                <a:schemeClr val="dk1"/>
              </a:buClr>
              <a:buSzPts val="2000"/>
              <a:buNone/>
            </a:pPr>
            <a:endParaRPr lang="en-US" sz="2000" b="1" i="1" dirty="0">
              <a:solidFill>
                <a:srgbClr val="C00000"/>
              </a:solidFill>
              <a:latin typeface="Times New Roman" panose="02020603050405020304" pitchFamily="18" charset="0"/>
              <a:ea typeface="Lustria"/>
              <a:cs typeface="Times New Roman" panose="02020603050405020304" pitchFamily="18" charset="0"/>
              <a:sym typeface="Lustria"/>
            </a:endParaRPr>
          </a:p>
          <a:p>
            <a:pPr marL="0" lvl="0" indent="0" algn="l" rtl="0">
              <a:lnSpc>
                <a:spcPct val="100000"/>
              </a:lnSpc>
              <a:spcBef>
                <a:spcPts val="1000"/>
              </a:spcBef>
              <a:spcAft>
                <a:spcPts val="0"/>
              </a:spcAft>
              <a:buClr>
                <a:schemeClr val="dk1"/>
              </a:buClr>
              <a:buSzPts val="2000"/>
              <a:buNone/>
            </a:pPr>
            <a:endParaRPr lang="en-US" sz="2000" b="1" i="1" dirty="0">
              <a:solidFill>
                <a:srgbClr val="C00000"/>
              </a:solidFill>
              <a:latin typeface="Times New Roman" panose="02020603050405020304" pitchFamily="18" charset="0"/>
              <a:ea typeface="Lustria"/>
              <a:cs typeface="Times New Roman" panose="02020603050405020304" pitchFamily="18" charset="0"/>
              <a:sym typeface="Lustria"/>
            </a:endParaRPr>
          </a:p>
          <a:p>
            <a:pPr marL="0" lvl="0" indent="0" algn="l" rtl="0">
              <a:lnSpc>
                <a:spcPct val="100000"/>
              </a:lnSpc>
              <a:spcBef>
                <a:spcPts val="1000"/>
              </a:spcBef>
              <a:spcAft>
                <a:spcPts val="0"/>
              </a:spcAft>
              <a:buClr>
                <a:schemeClr val="dk1"/>
              </a:buClr>
              <a:buSzPts val="2000"/>
              <a:buNone/>
            </a:pPr>
            <a:endParaRPr lang="en-US" sz="2000" b="1" i="1" dirty="0">
              <a:solidFill>
                <a:srgbClr val="C00000"/>
              </a:solidFill>
              <a:latin typeface="Times New Roman" panose="02020603050405020304" pitchFamily="18" charset="0"/>
              <a:ea typeface="Lustria"/>
              <a:cs typeface="Times New Roman" panose="02020603050405020304" pitchFamily="18" charset="0"/>
              <a:sym typeface="Lustria"/>
            </a:endParaRPr>
          </a:p>
          <a:p>
            <a:pPr marL="0" lvl="0" indent="0" algn="l" rtl="0">
              <a:lnSpc>
                <a:spcPct val="100000"/>
              </a:lnSpc>
              <a:spcBef>
                <a:spcPts val="1000"/>
              </a:spcBef>
              <a:spcAft>
                <a:spcPts val="0"/>
              </a:spcAft>
              <a:buClr>
                <a:schemeClr val="dk1"/>
              </a:buClr>
              <a:buSzPts val="2000"/>
              <a:buNone/>
            </a:pPr>
            <a:endParaRPr lang="en-US" sz="2000" b="1" i="1" dirty="0">
              <a:solidFill>
                <a:srgbClr val="C00000"/>
              </a:solidFill>
              <a:latin typeface="Times New Roman" panose="02020603050405020304" pitchFamily="18" charset="0"/>
              <a:ea typeface="Lustria"/>
              <a:cs typeface="Times New Roman" panose="02020603050405020304" pitchFamily="18" charset="0"/>
              <a:sym typeface="Lustria"/>
            </a:endParaRPr>
          </a:p>
          <a:p>
            <a:pPr marL="0" lvl="0" indent="0" algn="l" rtl="0">
              <a:lnSpc>
                <a:spcPct val="100000"/>
              </a:lnSpc>
              <a:spcBef>
                <a:spcPts val="1000"/>
              </a:spcBef>
              <a:spcAft>
                <a:spcPts val="0"/>
              </a:spcAft>
              <a:buClr>
                <a:schemeClr val="dk1"/>
              </a:buClr>
              <a:buSzPts val="2000"/>
              <a:buNone/>
            </a:pPr>
            <a:endParaRPr lang="en-US" sz="2000" b="1" i="1" dirty="0">
              <a:solidFill>
                <a:srgbClr val="C00000"/>
              </a:solidFill>
              <a:latin typeface="Times New Roman" panose="02020603050405020304" pitchFamily="18" charset="0"/>
              <a:ea typeface="Lustria"/>
              <a:cs typeface="Times New Roman" panose="02020603050405020304" pitchFamily="18" charset="0"/>
              <a:sym typeface="Lustria"/>
            </a:endParaRPr>
          </a:p>
          <a:p>
            <a:pPr marL="0" lvl="0" indent="0" algn="l" rtl="0">
              <a:lnSpc>
                <a:spcPct val="100000"/>
              </a:lnSpc>
              <a:spcBef>
                <a:spcPts val="1000"/>
              </a:spcBef>
              <a:spcAft>
                <a:spcPts val="0"/>
              </a:spcAft>
              <a:buClr>
                <a:schemeClr val="dk1"/>
              </a:buClr>
              <a:buSzPts val="2000"/>
              <a:buNone/>
            </a:pPr>
            <a:endParaRPr lang="en-US" sz="2000" b="1" i="1" dirty="0">
              <a:solidFill>
                <a:srgbClr val="C00000"/>
              </a:solidFill>
              <a:latin typeface="Times New Roman" panose="02020603050405020304" pitchFamily="18" charset="0"/>
              <a:ea typeface="Lustria"/>
              <a:cs typeface="Times New Roman" panose="02020603050405020304" pitchFamily="18" charset="0"/>
              <a:sym typeface="Lustria"/>
            </a:endParaRPr>
          </a:p>
          <a:p>
            <a:pPr marL="0" lvl="0" indent="0" algn="l" rtl="0">
              <a:lnSpc>
                <a:spcPct val="100000"/>
              </a:lnSpc>
              <a:spcBef>
                <a:spcPts val="1000"/>
              </a:spcBef>
              <a:spcAft>
                <a:spcPts val="0"/>
              </a:spcAft>
              <a:buClr>
                <a:schemeClr val="dk1"/>
              </a:buClr>
              <a:buSzPts val="2000"/>
              <a:buNone/>
            </a:pPr>
            <a:r>
              <a:rPr lang="en-US" sz="2000" b="1" i="1" dirty="0">
                <a:solidFill>
                  <a:srgbClr val="C00000"/>
                </a:solidFill>
                <a:latin typeface="Times New Roman" panose="02020603050405020304" pitchFamily="18" charset="0"/>
                <a:ea typeface="Lustria"/>
                <a:cs typeface="Times New Roman" panose="02020603050405020304" pitchFamily="18" charset="0"/>
                <a:sym typeface="Lustria"/>
              </a:rPr>
              <a:t>                       Fig:12. Images of Audio file plot with and without  noises</a:t>
            </a:r>
            <a:endParaRPr sz="2000" b="1" i="1" dirty="0">
              <a:solidFill>
                <a:srgbClr val="C00000"/>
              </a:solidFill>
              <a:latin typeface="Times New Roman" panose="02020603050405020304" pitchFamily="18" charset="0"/>
              <a:ea typeface="Lustria"/>
              <a:cs typeface="Times New Roman" panose="02020603050405020304" pitchFamily="18" charset="0"/>
              <a:sym typeface="Lustria"/>
            </a:endParaRPr>
          </a:p>
        </p:txBody>
      </p:sp>
      <p:sp>
        <p:nvSpPr>
          <p:cNvPr id="348" name="Google Shape;348;p46">
            <a:extLst>
              <a:ext uri="{FF2B5EF4-FFF2-40B4-BE49-F238E27FC236}">
                <a16:creationId xmlns:a16="http://schemas.microsoft.com/office/drawing/2014/main" id="{AD1EC475-084A-D297-1B68-110CAC612751}"/>
              </a:ext>
            </a:extLst>
          </p:cNvPr>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solidFill>
                  <a:schemeClr val="dk1"/>
                </a:solidFill>
                <a:latin typeface="Lustria"/>
                <a:ea typeface="Lustria"/>
                <a:cs typeface="Lustria"/>
                <a:sym typeface="Lustria"/>
              </a:rPr>
              <a:t>38</a:t>
            </a:fld>
            <a:endParaRPr sz="1400" b="1">
              <a:solidFill>
                <a:schemeClr val="dk1"/>
              </a:solidFill>
              <a:latin typeface="Lustria"/>
              <a:ea typeface="Lustria"/>
              <a:cs typeface="Lustria"/>
              <a:sym typeface="Lustria"/>
            </a:endParaRPr>
          </a:p>
        </p:txBody>
      </p:sp>
      <p:pic>
        <p:nvPicPr>
          <p:cNvPr id="5" name="Picture 4">
            <a:extLst>
              <a:ext uri="{FF2B5EF4-FFF2-40B4-BE49-F238E27FC236}">
                <a16:creationId xmlns:a16="http://schemas.microsoft.com/office/drawing/2014/main" id="{DAAFC4AD-DF30-023C-5661-33F27E49E6E0}"/>
              </a:ext>
            </a:extLst>
          </p:cNvPr>
          <p:cNvPicPr>
            <a:picLocks noChangeAspect="1"/>
          </p:cNvPicPr>
          <p:nvPr/>
        </p:nvPicPr>
        <p:blipFill>
          <a:blip r:embed="rId3"/>
          <a:stretch>
            <a:fillRect/>
          </a:stretch>
        </p:blipFill>
        <p:spPr>
          <a:xfrm>
            <a:off x="4324350" y="1294802"/>
            <a:ext cx="4267200" cy="3232621"/>
          </a:xfrm>
          <a:prstGeom prst="rect">
            <a:avLst/>
          </a:prstGeom>
        </p:spPr>
      </p:pic>
      <p:pic>
        <p:nvPicPr>
          <p:cNvPr id="7" name="Picture 6">
            <a:extLst>
              <a:ext uri="{FF2B5EF4-FFF2-40B4-BE49-F238E27FC236}">
                <a16:creationId xmlns:a16="http://schemas.microsoft.com/office/drawing/2014/main" id="{19DFDDBD-9FCA-0834-4037-C6681C40BDE0}"/>
              </a:ext>
            </a:extLst>
          </p:cNvPr>
          <p:cNvPicPr>
            <a:picLocks noChangeAspect="1"/>
          </p:cNvPicPr>
          <p:nvPr/>
        </p:nvPicPr>
        <p:blipFill>
          <a:blip r:embed="rId4"/>
          <a:stretch>
            <a:fillRect/>
          </a:stretch>
        </p:blipFill>
        <p:spPr>
          <a:xfrm>
            <a:off x="484126" y="1187933"/>
            <a:ext cx="3679278" cy="3446360"/>
          </a:xfrm>
          <a:prstGeom prst="rect">
            <a:avLst/>
          </a:prstGeom>
        </p:spPr>
      </p:pic>
    </p:spTree>
    <p:extLst>
      <p:ext uri="{BB962C8B-B14F-4D97-AF65-F5344CB8AC3E}">
        <p14:creationId xmlns:p14="http://schemas.microsoft.com/office/powerpoint/2010/main" val="38847768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5">
          <a:extLst>
            <a:ext uri="{FF2B5EF4-FFF2-40B4-BE49-F238E27FC236}">
              <a16:creationId xmlns:a16="http://schemas.microsoft.com/office/drawing/2014/main" id="{98E8F359-9441-8C92-9364-F7642A8E01F0}"/>
            </a:ext>
          </a:extLst>
        </p:cNvPr>
        <p:cNvGrpSpPr/>
        <p:nvPr/>
      </p:nvGrpSpPr>
      <p:grpSpPr>
        <a:xfrm>
          <a:off x="0" y="0"/>
          <a:ext cx="0" cy="0"/>
          <a:chOff x="0" y="0"/>
          <a:chExt cx="0" cy="0"/>
        </a:xfrm>
      </p:grpSpPr>
      <p:sp>
        <p:nvSpPr>
          <p:cNvPr id="346" name="Google Shape;346;p46">
            <a:extLst>
              <a:ext uri="{FF2B5EF4-FFF2-40B4-BE49-F238E27FC236}">
                <a16:creationId xmlns:a16="http://schemas.microsoft.com/office/drawing/2014/main" id="{F171A7B0-DC12-9A3F-5080-287261A60311}"/>
              </a:ext>
            </a:extLst>
          </p:cNvPr>
          <p:cNvSpPr txBox="1">
            <a:spLocks noGrp="1"/>
          </p:cNvSpPr>
          <p:nvPr>
            <p:ph type="title"/>
          </p:nvPr>
        </p:nvSpPr>
        <p:spPr>
          <a:xfrm>
            <a:off x="202676" y="136524"/>
            <a:ext cx="8738648" cy="62468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833C0B"/>
              </a:buClr>
              <a:buSzPts val="3000"/>
              <a:buFont typeface="Lustria"/>
              <a:buNone/>
            </a:pPr>
            <a:r>
              <a:rPr lang="en-US" sz="3000" b="1" dirty="0">
                <a:solidFill>
                  <a:srgbClr val="833C0B"/>
                </a:solidFill>
                <a:latin typeface="Times New Roman" panose="02020603050405020304" pitchFamily="18" charset="0"/>
                <a:ea typeface="Lustria"/>
                <a:cs typeface="Times New Roman" panose="02020603050405020304" pitchFamily="18" charset="0"/>
                <a:sym typeface="Lustria"/>
              </a:rPr>
              <a:t>13. Results</a:t>
            </a:r>
            <a:endParaRPr dirty="0">
              <a:latin typeface="Times New Roman" panose="02020603050405020304" pitchFamily="18" charset="0"/>
              <a:cs typeface="Times New Roman" panose="02020603050405020304" pitchFamily="18" charset="0"/>
            </a:endParaRPr>
          </a:p>
        </p:txBody>
      </p:sp>
      <p:sp>
        <p:nvSpPr>
          <p:cNvPr id="347" name="Google Shape;347;p46">
            <a:extLst>
              <a:ext uri="{FF2B5EF4-FFF2-40B4-BE49-F238E27FC236}">
                <a16:creationId xmlns:a16="http://schemas.microsoft.com/office/drawing/2014/main" id="{23FB147E-BF73-A88B-7BF9-6A531568A848}"/>
              </a:ext>
            </a:extLst>
          </p:cNvPr>
          <p:cNvSpPr txBox="1">
            <a:spLocks noGrp="1"/>
          </p:cNvSpPr>
          <p:nvPr>
            <p:ph type="body" idx="1"/>
          </p:nvPr>
        </p:nvSpPr>
        <p:spPr>
          <a:xfrm>
            <a:off x="307178" y="761213"/>
            <a:ext cx="8520300" cy="567475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000"/>
              </a:spcBef>
              <a:spcAft>
                <a:spcPts val="0"/>
              </a:spcAft>
              <a:buClr>
                <a:schemeClr val="dk1"/>
              </a:buClr>
              <a:buSzPts val="2000"/>
              <a:buNone/>
            </a:pPr>
            <a:endParaRPr lang="en-US" sz="2000" b="1" i="1" dirty="0">
              <a:solidFill>
                <a:srgbClr val="C00000"/>
              </a:solidFill>
              <a:latin typeface="Times New Roman" panose="02020603050405020304" pitchFamily="18" charset="0"/>
              <a:ea typeface="Lustria"/>
              <a:cs typeface="Times New Roman" panose="02020603050405020304" pitchFamily="18" charset="0"/>
              <a:sym typeface="Lustria"/>
            </a:endParaRPr>
          </a:p>
          <a:p>
            <a:pPr marL="0" lvl="0" indent="0" algn="l" rtl="0">
              <a:lnSpc>
                <a:spcPct val="100000"/>
              </a:lnSpc>
              <a:spcBef>
                <a:spcPts val="1000"/>
              </a:spcBef>
              <a:spcAft>
                <a:spcPts val="0"/>
              </a:spcAft>
              <a:buClr>
                <a:schemeClr val="dk1"/>
              </a:buClr>
              <a:buSzPts val="2000"/>
              <a:buNone/>
            </a:pPr>
            <a:endParaRPr lang="en-US" sz="2000" b="1" i="1" dirty="0">
              <a:solidFill>
                <a:srgbClr val="C00000"/>
              </a:solidFill>
              <a:latin typeface="Times New Roman" panose="02020603050405020304" pitchFamily="18" charset="0"/>
              <a:ea typeface="Lustria"/>
              <a:cs typeface="Times New Roman" panose="02020603050405020304" pitchFamily="18" charset="0"/>
              <a:sym typeface="Lustria"/>
            </a:endParaRPr>
          </a:p>
          <a:p>
            <a:pPr marL="0" lvl="0" indent="0" algn="l" rtl="0">
              <a:lnSpc>
                <a:spcPct val="100000"/>
              </a:lnSpc>
              <a:spcBef>
                <a:spcPts val="1000"/>
              </a:spcBef>
              <a:spcAft>
                <a:spcPts val="0"/>
              </a:spcAft>
              <a:buClr>
                <a:schemeClr val="dk1"/>
              </a:buClr>
              <a:buSzPts val="2000"/>
              <a:buNone/>
            </a:pPr>
            <a:endParaRPr lang="en-US" sz="2000" b="1" i="1" dirty="0">
              <a:solidFill>
                <a:srgbClr val="C00000"/>
              </a:solidFill>
              <a:latin typeface="Times New Roman" panose="02020603050405020304" pitchFamily="18" charset="0"/>
              <a:ea typeface="Lustria"/>
              <a:cs typeface="Times New Roman" panose="02020603050405020304" pitchFamily="18" charset="0"/>
              <a:sym typeface="Lustria"/>
            </a:endParaRPr>
          </a:p>
          <a:p>
            <a:pPr marL="0" lvl="0" indent="0" algn="l" rtl="0">
              <a:lnSpc>
                <a:spcPct val="100000"/>
              </a:lnSpc>
              <a:spcBef>
                <a:spcPts val="1000"/>
              </a:spcBef>
              <a:spcAft>
                <a:spcPts val="0"/>
              </a:spcAft>
              <a:buClr>
                <a:schemeClr val="dk1"/>
              </a:buClr>
              <a:buSzPts val="2000"/>
              <a:buNone/>
            </a:pPr>
            <a:endParaRPr lang="en-US" sz="2000" b="1" i="1" dirty="0">
              <a:solidFill>
                <a:srgbClr val="C00000"/>
              </a:solidFill>
              <a:latin typeface="Times New Roman" panose="02020603050405020304" pitchFamily="18" charset="0"/>
              <a:ea typeface="Lustria"/>
              <a:cs typeface="Times New Roman" panose="02020603050405020304" pitchFamily="18" charset="0"/>
              <a:sym typeface="Lustria"/>
            </a:endParaRPr>
          </a:p>
          <a:p>
            <a:pPr marL="0" lvl="0" indent="0" algn="l" rtl="0">
              <a:lnSpc>
                <a:spcPct val="100000"/>
              </a:lnSpc>
              <a:spcBef>
                <a:spcPts val="1000"/>
              </a:spcBef>
              <a:spcAft>
                <a:spcPts val="0"/>
              </a:spcAft>
              <a:buClr>
                <a:schemeClr val="dk1"/>
              </a:buClr>
              <a:buSzPts val="2000"/>
              <a:buNone/>
            </a:pPr>
            <a:endParaRPr lang="en-US" sz="2000" b="1" i="1" dirty="0">
              <a:solidFill>
                <a:srgbClr val="C00000"/>
              </a:solidFill>
              <a:latin typeface="Times New Roman" panose="02020603050405020304" pitchFamily="18" charset="0"/>
              <a:ea typeface="Lustria"/>
              <a:cs typeface="Times New Roman" panose="02020603050405020304" pitchFamily="18" charset="0"/>
              <a:sym typeface="Lustria"/>
            </a:endParaRPr>
          </a:p>
          <a:p>
            <a:pPr marL="0" lvl="0" indent="0" algn="l" rtl="0">
              <a:lnSpc>
                <a:spcPct val="100000"/>
              </a:lnSpc>
              <a:spcBef>
                <a:spcPts val="1000"/>
              </a:spcBef>
              <a:spcAft>
                <a:spcPts val="0"/>
              </a:spcAft>
              <a:buClr>
                <a:schemeClr val="dk1"/>
              </a:buClr>
              <a:buSzPts val="2000"/>
              <a:buNone/>
            </a:pPr>
            <a:endParaRPr lang="en-US" sz="2000" b="1" i="1" dirty="0">
              <a:solidFill>
                <a:srgbClr val="C00000"/>
              </a:solidFill>
              <a:latin typeface="Times New Roman" panose="02020603050405020304" pitchFamily="18" charset="0"/>
              <a:ea typeface="Lustria"/>
              <a:cs typeface="Times New Roman" panose="02020603050405020304" pitchFamily="18" charset="0"/>
              <a:sym typeface="Lustria"/>
            </a:endParaRPr>
          </a:p>
          <a:p>
            <a:pPr marL="0" lvl="0" indent="0" algn="l" rtl="0">
              <a:lnSpc>
                <a:spcPct val="100000"/>
              </a:lnSpc>
              <a:spcBef>
                <a:spcPts val="1000"/>
              </a:spcBef>
              <a:spcAft>
                <a:spcPts val="0"/>
              </a:spcAft>
              <a:buClr>
                <a:schemeClr val="dk1"/>
              </a:buClr>
              <a:buSzPts val="2000"/>
              <a:buNone/>
            </a:pPr>
            <a:endParaRPr lang="en-US" sz="2000" b="1" i="1" dirty="0">
              <a:solidFill>
                <a:srgbClr val="C00000"/>
              </a:solidFill>
              <a:latin typeface="Times New Roman" panose="02020603050405020304" pitchFamily="18" charset="0"/>
              <a:ea typeface="Lustria"/>
              <a:cs typeface="Times New Roman" panose="02020603050405020304" pitchFamily="18" charset="0"/>
              <a:sym typeface="Lustria"/>
            </a:endParaRPr>
          </a:p>
          <a:p>
            <a:pPr marL="0" lvl="0" indent="0" algn="l" rtl="0">
              <a:lnSpc>
                <a:spcPct val="100000"/>
              </a:lnSpc>
              <a:spcBef>
                <a:spcPts val="1000"/>
              </a:spcBef>
              <a:spcAft>
                <a:spcPts val="0"/>
              </a:spcAft>
              <a:buClr>
                <a:schemeClr val="dk1"/>
              </a:buClr>
              <a:buSzPts val="2000"/>
              <a:buNone/>
            </a:pPr>
            <a:r>
              <a:rPr lang="en-US" sz="2000" b="1" i="1" dirty="0">
                <a:solidFill>
                  <a:srgbClr val="C00000"/>
                </a:solidFill>
                <a:latin typeface="Times New Roman" panose="02020603050405020304" pitchFamily="18" charset="0"/>
                <a:ea typeface="Lustria"/>
                <a:cs typeface="Times New Roman" panose="02020603050405020304" pitchFamily="18" charset="0"/>
                <a:sym typeface="Lustria"/>
              </a:rPr>
              <a:t>                                          </a:t>
            </a:r>
          </a:p>
          <a:p>
            <a:pPr marL="0" lvl="0" indent="0" algn="l" rtl="0">
              <a:lnSpc>
                <a:spcPct val="100000"/>
              </a:lnSpc>
              <a:spcBef>
                <a:spcPts val="1000"/>
              </a:spcBef>
              <a:spcAft>
                <a:spcPts val="0"/>
              </a:spcAft>
              <a:buClr>
                <a:schemeClr val="dk1"/>
              </a:buClr>
              <a:buSzPts val="2000"/>
              <a:buNone/>
            </a:pPr>
            <a:r>
              <a:rPr lang="en-US" sz="2000" b="1" i="1" dirty="0">
                <a:solidFill>
                  <a:srgbClr val="C00000"/>
                </a:solidFill>
                <a:latin typeface="Times New Roman" panose="02020603050405020304" pitchFamily="18" charset="0"/>
                <a:ea typeface="Lustria"/>
                <a:cs typeface="Times New Roman" panose="02020603050405020304" pitchFamily="18" charset="0"/>
                <a:sym typeface="Lustria"/>
              </a:rPr>
              <a:t>                                           </a:t>
            </a:r>
          </a:p>
          <a:p>
            <a:pPr marL="0" lvl="0" indent="0" algn="l" rtl="0">
              <a:lnSpc>
                <a:spcPct val="100000"/>
              </a:lnSpc>
              <a:spcBef>
                <a:spcPts val="1000"/>
              </a:spcBef>
              <a:spcAft>
                <a:spcPts val="0"/>
              </a:spcAft>
              <a:buClr>
                <a:schemeClr val="dk1"/>
              </a:buClr>
              <a:buSzPts val="2000"/>
              <a:buNone/>
            </a:pPr>
            <a:endParaRPr lang="en-US" sz="2000" b="1" i="1" dirty="0">
              <a:solidFill>
                <a:srgbClr val="C00000"/>
              </a:solidFill>
              <a:latin typeface="Times New Roman" panose="02020603050405020304" pitchFamily="18" charset="0"/>
              <a:ea typeface="Lustria"/>
              <a:cs typeface="Times New Roman" panose="02020603050405020304" pitchFamily="18" charset="0"/>
              <a:sym typeface="Lustria"/>
            </a:endParaRPr>
          </a:p>
          <a:p>
            <a:pPr marL="0" lvl="0" indent="0" algn="l" rtl="0">
              <a:lnSpc>
                <a:spcPct val="100000"/>
              </a:lnSpc>
              <a:spcBef>
                <a:spcPts val="1000"/>
              </a:spcBef>
              <a:spcAft>
                <a:spcPts val="0"/>
              </a:spcAft>
              <a:buClr>
                <a:schemeClr val="dk1"/>
              </a:buClr>
              <a:buSzPts val="2000"/>
              <a:buNone/>
            </a:pPr>
            <a:r>
              <a:rPr lang="en-US" sz="2000" b="1" i="1" dirty="0">
                <a:solidFill>
                  <a:srgbClr val="C00000"/>
                </a:solidFill>
                <a:latin typeface="Times New Roman" panose="02020603050405020304" pitchFamily="18" charset="0"/>
                <a:ea typeface="Lustria"/>
                <a:cs typeface="Times New Roman" panose="02020603050405020304" pitchFamily="18" charset="0"/>
                <a:sym typeface="Lustria"/>
              </a:rPr>
              <a:t>                                           Fig:13.Output of Audio file-1</a:t>
            </a:r>
            <a:endParaRPr sz="2000" b="1" i="1" dirty="0">
              <a:solidFill>
                <a:srgbClr val="C00000"/>
              </a:solidFill>
              <a:latin typeface="Times New Roman" panose="02020603050405020304" pitchFamily="18" charset="0"/>
              <a:ea typeface="Lustria"/>
              <a:cs typeface="Times New Roman" panose="02020603050405020304" pitchFamily="18" charset="0"/>
              <a:sym typeface="Lustria"/>
            </a:endParaRPr>
          </a:p>
        </p:txBody>
      </p:sp>
      <p:sp>
        <p:nvSpPr>
          <p:cNvPr id="348" name="Google Shape;348;p46">
            <a:extLst>
              <a:ext uri="{FF2B5EF4-FFF2-40B4-BE49-F238E27FC236}">
                <a16:creationId xmlns:a16="http://schemas.microsoft.com/office/drawing/2014/main" id="{AD1EC475-084A-D297-1B68-110CAC612751}"/>
              </a:ext>
            </a:extLst>
          </p:cNvPr>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solidFill>
                  <a:schemeClr val="dk1"/>
                </a:solidFill>
                <a:latin typeface="Lustria"/>
                <a:ea typeface="Lustria"/>
                <a:cs typeface="Lustria"/>
                <a:sym typeface="Lustria"/>
              </a:rPr>
              <a:t>39</a:t>
            </a:fld>
            <a:endParaRPr sz="1400" b="1">
              <a:solidFill>
                <a:schemeClr val="dk1"/>
              </a:solidFill>
              <a:latin typeface="Lustria"/>
              <a:ea typeface="Lustria"/>
              <a:cs typeface="Lustria"/>
              <a:sym typeface="Lustria"/>
            </a:endParaRPr>
          </a:p>
        </p:txBody>
      </p:sp>
      <p:pic>
        <p:nvPicPr>
          <p:cNvPr id="3" name="Picture 2">
            <a:extLst>
              <a:ext uri="{FF2B5EF4-FFF2-40B4-BE49-F238E27FC236}">
                <a16:creationId xmlns:a16="http://schemas.microsoft.com/office/drawing/2014/main" id="{3A1D0067-0F04-8680-3E8B-FCB3708332DA}"/>
              </a:ext>
            </a:extLst>
          </p:cNvPr>
          <p:cNvPicPr>
            <a:picLocks noChangeAspect="1"/>
          </p:cNvPicPr>
          <p:nvPr/>
        </p:nvPicPr>
        <p:blipFill>
          <a:blip r:embed="rId3"/>
          <a:stretch>
            <a:fillRect/>
          </a:stretch>
        </p:blipFill>
        <p:spPr>
          <a:xfrm>
            <a:off x="1738784" y="1182624"/>
            <a:ext cx="5657088" cy="3669792"/>
          </a:xfrm>
          <a:prstGeom prst="rect">
            <a:avLst/>
          </a:prstGeom>
        </p:spPr>
      </p:pic>
    </p:spTree>
    <p:extLst>
      <p:ext uri="{BB962C8B-B14F-4D97-AF65-F5344CB8AC3E}">
        <p14:creationId xmlns:p14="http://schemas.microsoft.com/office/powerpoint/2010/main" val="2807977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202676" y="120029"/>
            <a:ext cx="8738648" cy="7472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833C0B"/>
              </a:buClr>
              <a:buSzPts val="3000"/>
              <a:buFont typeface="Lustria"/>
              <a:buNone/>
            </a:pPr>
            <a:r>
              <a:rPr lang="en-US" sz="3000" b="1" dirty="0">
                <a:solidFill>
                  <a:srgbClr val="833C0B"/>
                </a:solidFill>
                <a:latin typeface="Times New Roman" panose="02020603050405020304" pitchFamily="18" charset="0"/>
                <a:ea typeface="Lustria"/>
                <a:cs typeface="Times New Roman" panose="02020603050405020304" pitchFamily="18" charset="0"/>
                <a:sym typeface="Lustria"/>
              </a:rPr>
              <a:t>1. Aim and Motivation</a:t>
            </a:r>
            <a:endParaRPr dirty="0">
              <a:latin typeface="Times New Roman" panose="02020603050405020304" pitchFamily="18" charset="0"/>
              <a:cs typeface="Times New Roman" panose="02020603050405020304" pitchFamily="18" charset="0"/>
            </a:endParaRPr>
          </a:p>
        </p:txBody>
      </p:sp>
      <p:sp>
        <p:nvSpPr>
          <p:cNvPr id="116" name="Google Shape;116;p16"/>
          <p:cNvSpPr txBox="1">
            <a:spLocks noGrp="1"/>
          </p:cNvSpPr>
          <p:nvPr>
            <p:ph type="body" idx="1"/>
          </p:nvPr>
        </p:nvSpPr>
        <p:spPr>
          <a:xfrm>
            <a:off x="358218" y="867265"/>
            <a:ext cx="8314441" cy="5032373"/>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rgbClr val="FF0000"/>
              </a:buClr>
              <a:buSzPts val="2400"/>
              <a:buNone/>
            </a:pPr>
            <a:r>
              <a:rPr lang="en-US" sz="2400" b="0" i="0" dirty="0">
                <a:solidFill>
                  <a:schemeClr val="tx1"/>
                </a:solidFill>
                <a:latin typeface="Times New Roman" panose="02020603050405020304" pitchFamily="18" charset="0"/>
                <a:ea typeface="Times New Roman"/>
                <a:cs typeface="Times New Roman" panose="02020603050405020304" pitchFamily="18" charset="0"/>
                <a:sym typeface="Times New Roman"/>
              </a:rPr>
              <a:t>AIM</a:t>
            </a:r>
            <a:endParaRPr dirty="0">
              <a:solidFill>
                <a:schemeClr val="tx1"/>
              </a:solidFill>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rgbClr val="3F3F3F"/>
              </a:buClr>
              <a:buSzPts val="2000"/>
              <a:buFont typeface="Arial"/>
              <a:buChar char="•"/>
            </a:pPr>
            <a:r>
              <a:rPr lang="en-US" sz="2000" b="0" i="0" dirty="0">
                <a:solidFill>
                  <a:schemeClr val="tx1"/>
                </a:solidFill>
                <a:latin typeface="Times New Roman" panose="02020603050405020304" pitchFamily="18" charset="0"/>
                <a:ea typeface="Times New Roman"/>
                <a:cs typeface="Times New Roman" panose="02020603050405020304" pitchFamily="18" charset="0"/>
                <a:sym typeface="Times New Roman"/>
              </a:rPr>
              <a:t>The aim of this project is to advance the quality of audio signals by implementing the </a:t>
            </a:r>
            <a:r>
              <a:rPr lang="en-US" sz="2000" b="0" dirty="0">
                <a:solidFill>
                  <a:srgbClr val="3F3F3F"/>
                </a:solidFill>
                <a:latin typeface="Times New Roman" panose="02020603050405020304" pitchFamily="18" charset="0"/>
                <a:ea typeface="Times New Roman"/>
                <a:cs typeface="Times New Roman" panose="02020603050405020304" pitchFamily="18" charset="0"/>
                <a:sym typeface="Times New Roman"/>
              </a:rPr>
              <a:t>Speech Enhancement</a:t>
            </a:r>
            <a:r>
              <a:rPr lang="en-US" sz="2000" b="0" i="0" dirty="0">
                <a:solidFill>
                  <a:schemeClr val="tx1"/>
                </a:solidFill>
                <a:latin typeface="Times New Roman" panose="02020603050405020304" pitchFamily="18" charset="0"/>
                <a:ea typeface="Times New Roman"/>
                <a:cs typeface="Times New Roman" panose="02020603050405020304" pitchFamily="18" charset="0"/>
                <a:sym typeface="Times New Roman"/>
              </a:rPr>
              <a:t> Generative Adversarial Network (SEGAN) for advanced noise suppression. </a:t>
            </a:r>
          </a:p>
          <a:p>
            <a:pPr marL="228600" lvl="0" indent="-228600" algn="l" rtl="0">
              <a:lnSpc>
                <a:spcPct val="90000"/>
              </a:lnSpc>
              <a:spcBef>
                <a:spcPts val="1000"/>
              </a:spcBef>
              <a:spcAft>
                <a:spcPts val="0"/>
              </a:spcAft>
              <a:buClr>
                <a:srgbClr val="3F3F3F"/>
              </a:buClr>
              <a:buSzPts val="2000"/>
              <a:buFont typeface="Arial"/>
              <a:buChar char="•"/>
            </a:pPr>
            <a:r>
              <a:rPr lang="en-US" sz="2000" b="0" i="0" dirty="0">
                <a:solidFill>
                  <a:schemeClr val="tx1"/>
                </a:solidFill>
                <a:latin typeface="Times New Roman" panose="02020603050405020304" pitchFamily="18" charset="0"/>
                <a:ea typeface="Times New Roman"/>
                <a:cs typeface="Times New Roman" panose="02020603050405020304" pitchFamily="18" charset="0"/>
                <a:sym typeface="Times New Roman"/>
              </a:rPr>
              <a:t>The primary goal is to enhance acoustic clarity in various applications, contributing to a more immersive and accessible audio experience. </a:t>
            </a:r>
          </a:p>
          <a:p>
            <a:pPr marL="0" lvl="0" indent="0" algn="l" rtl="0">
              <a:lnSpc>
                <a:spcPct val="90000"/>
              </a:lnSpc>
              <a:spcBef>
                <a:spcPts val="1000"/>
              </a:spcBef>
              <a:spcAft>
                <a:spcPts val="0"/>
              </a:spcAft>
              <a:buClr>
                <a:srgbClr val="3F3F3F"/>
              </a:buClr>
              <a:buSzPts val="2000"/>
              <a:buNone/>
            </a:pPr>
            <a:endParaRPr lang="en-US" sz="2000" b="0" i="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90000"/>
              </a:lnSpc>
              <a:spcBef>
                <a:spcPts val="1000"/>
              </a:spcBef>
              <a:spcAft>
                <a:spcPts val="0"/>
              </a:spcAft>
              <a:buClr>
                <a:srgbClr val="3F3F3F"/>
              </a:buClr>
              <a:buSzPts val="2000"/>
              <a:buNone/>
            </a:pPr>
            <a:r>
              <a:rPr lang="en-US" sz="2400" dirty="0">
                <a:solidFill>
                  <a:schemeClr val="tx1"/>
                </a:solidFill>
                <a:latin typeface="Times New Roman" panose="02020603050405020304" pitchFamily="18" charset="0"/>
                <a:ea typeface="Times New Roman"/>
                <a:cs typeface="Times New Roman" panose="02020603050405020304" pitchFamily="18" charset="0"/>
                <a:sym typeface="Times New Roman"/>
              </a:rPr>
              <a:t>MOTIVATION</a:t>
            </a:r>
            <a:endParaRPr sz="2000" b="0" i="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228600" lvl="0" indent="-228600" algn="just" rtl="0">
              <a:lnSpc>
                <a:spcPct val="90000"/>
              </a:lnSpc>
              <a:spcBef>
                <a:spcPts val="1000"/>
              </a:spcBef>
              <a:spcAft>
                <a:spcPts val="0"/>
              </a:spcAft>
              <a:buClr>
                <a:srgbClr val="374151"/>
              </a:buClr>
              <a:buSzPts val="2000"/>
              <a:buFont typeface="Arial"/>
              <a:buChar char="•"/>
            </a:pPr>
            <a:r>
              <a:rPr lang="en-US" sz="2000" b="0" i="0" dirty="0">
                <a:solidFill>
                  <a:schemeClr val="tx1"/>
                </a:solidFill>
                <a:latin typeface="Times New Roman" panose="02020603050405020304" pitchFamily="18" charset="0"/>
                <a:ea typeface="Times New Roman"/>
                <a:cs typeface="Times New Roman" panose="02020603050405020304" pitchFamily="18" charset="0"/>
                <a:sym typeface="Times New Roman"/>
              </a:rPr>
              <a:t>The motivation behind this project lies in the increasing demand for high-quality audio in diverse settings, such as telecommunication, content creation, and live streaming. </a:t>
            </a:r>
          </a:p>
          <a:p>
            <a:pPr marL="228600" lvl="0" indent="-228600" algn="just" rtl="0">
              <a:lnSpc>
                <a:spcPct val="90000"/>
              </a:lnSpc>
              <a:spcBef>
                <a:spcPts val="1000"/>
              </a:spcBef>
              <a:spcAft>
                <a:spcPts val="0"/>
              </a:spcAft>
              <a:buClr>
                <a:srgbClr val="374151"/>
              </a:buClr>
              <a:buSzPts val="2000"/>
              <a:buFont typeface="Arial"/>
              <a:buChar char="•"/>
            </a:pPr>
            <a:r>
              <a:rPr lang="en-US" sz="2000" b="0" i="0" dirty="0">
                <a:solidFill>
                  <a:schemeClr val="tx1"/>
                </a:solidFill>
                <a:latin typeface="Times New Roman" panose="02020603050405020304" pitchFamily="18" charset="0"/>
                <a:ea typeface="Times New Roman"/>
                <a:cs typeface="Times New Roman" panose="02020603050405020304" pitchFamily="18" charset="0"/>
                <a:sym typeface="Times New Roman"/>
              </a:rPr>
              <a:t>Effective noise suppression is crucial for improving speech intelligibility and overall audio enjoyment. </a:t>
            </a:r>
          </a:p>
          <a:p>
            <a:pPr marL="228600" lvl="0" indent="-228600" algn="just" rtl="0">
              <a:lnSpc>
                <a:spcPct val="90000"/>
              </a:lnSpc>
              <a:spcBef>
                <a:spcPts val="1000"/>
              </a:spcBef>
              <a:spcAft>
                <a:spcPts val="0"/>
              </a:spcAft>
              <a:buClr>
                <a:srgbClr val="374151"/>
              </a:buClr>
              <a:buSzPts val="2000"/>
              <a:buFont typeface="Arial"/>
              <a:buChar char="•"/>
            </a:pPr>
            <a:r>
              <a:rPr lang="en-US" sz="2000" b="0" i="0" dirty="0">
                <a:solidFill>
                  <a:schemeClr val="tx1"/>
                </a:solidFill>
                <a:latin typeface="Times New Roman" panose="02020603050405020304" pitchFamily="18" charset="0"/>
                <a:ea typeface="Times New Roman"/>
                <a:cs typeface="Times New Roman" panose="02020603050405020304" pitchFamily="18" charset="0"/>
                <a:sym typeface="Times New Roman"/>
              </a:rPr>
              <a:t>By leveraging the capabilities of SEGAN, we aim to address this need and contribute to the development of sophisticated noise suppression techniques.</a:t>
            </a:r>
            <a:endParaRPr lang="en-US" sz="1800" dirty="0">
              <a:solidFill>
                <a:schemeClr val="tx1"/>
              </a:solidFill>
              <a:latin typeface="Times New Roman" panose="02020603050405020304" pitchFamily="18" charset="0"/>
              <a:ea typeface="Lustria"/>
              <a:cs typeface="Times New Roman" panose="02020603050405020304" pitchFamily="18" charset="0"/>
              <a:sym typeface="Lustria"/>
            </a:endParaRPr>
          </a:p>
          <a:p>
            <a:pPr marL="0" lvl="0" indent="0" algn="ctr" rtl="0">
              <a:lnSpc>
                <a:spcPct val="100000"/>
              </a:lnSpc>
              <a:spcBef>
                <a:spcPts val="1000"/>
              </a:spcBef>
              <a:spcAft>
                <a:spcPts val="0"/>
              </a:spcAft>
              <a:buClr>
                <a:schemeClr val="dk1"/>
              </a:buClr>
              <a:buSzPts val="1800"/>
              <a:buNone/>
            </a:pPr>
            <a:endParaRPr sz="1800" dirty="0">
              <a:solidFill>
                <a:schemeClr val="tx1"/>
              </a:solidFill>
              <a:latin typeface="Times New Roman" panose="02020603050405020304" pitchFamily="18" charset="0"/>
              <a:ea typeface="Lustria"/>
              <a:cs typeface="Times New Roman" panose="02020603050405020304" pitchFamily="18" charset="0"/>
              <a:sym typeface="Lustria"/>
            </a:endParaRPr>
          </a:p>
          <a:p>
            <a:pPr marL="0" lvl="0" indent="0" algn="ctr" rtl="0">
              <a:lnSpc>
                <a:spcPct val="100000"/>
              </a:lnSpc>
              <a:spcBef>
                <a:spcPts val="1000"/>
              </a:spcBef>
              <a:spcAft>
                <a:spcPts val="0"/>
              </a:spcAft>
              <a:buClr>
                <a:schemeClr val="dk1"/>
              </a:buClr>
              <a:buSzPts val="1800"/>
              <a:buNone/>
            </a:pPr>
            <a:endParaRPr sz="1800" dirty="0">
              <a:solidFill>
                <a:schemeClr val="tx1"/>
              </a:solidFill>
              <a:latin typeface="Times New Roman" panose="02020603050405020304" pitchFamily="18" charset="0"/>
              <a:ea typeface="Lustria"/>
              <a:cs typeface="Times New Roman" panose="02020603050405020304" pitchFamily="18" charset="0"/>
              <a:sym typeface="Lustria"/>
            </a:endParaRPr>
          </a:p>
          <a:p>
            <a:pPr marL="0" lvl="0" indent="0" algn="l" rtl="0">
              <a:lnSpc>
                <a:spcPct val="100000"/>
              </a:lnSpc>
              <a:spcBef>
                <a:spcPts val="1000"/>
              </a:spcBef>
              <a:spcAft>
                <a:spcPts val="0"/>
              </a:spcAft>
              <a:buClr>
                <a:schemeClr val="dk1"/>
              </a:buClr>
              <a:buSzPts val="2000"/>
              <a:buNone/>
            </a:pPr>
            <a:endParaRPr sz="2000" b="1" i="1" dirty="0">
              <a:solidFill>
                <a:schemeClr val="tx1"/>
              </a:solidFill>
              <a:latin typeface="Times New Roman" panose="02020603050405020304" pitchFamily="18" charset="0"/>
              <a:ea typeface="Lustria"/>
              <a:cs typeface="Times New Roman" panose="02020603050405020304" pitchFamily="18" charset="0"/>
              <a:sym typeface="Lustria"/>
            </a:endParaRPr>
          </a:p>
        </p:txBody>
      </p:sp>
      <p:sp>
        <p:nvSpPr>
          <p:cNvPr id="117" name="Google Shape;117;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solidFill>
                  <a:schemeClr val="dk1"/>
                </a:solidFill>
                <a:latin typeface="Times New Roman" panose="02020603050405020304" pitchFamily="18" charset="0"/>
                <a:ea typeface="Lustria"/>
                <a:cs typeface="Times New Roman" panose="02020603050405020304" pitchFamily="18" charset="0"/>
                <a:sym typeface="Lustria"/>
              </a:rPr>
              <a:t>4</a:t>
            </a:fld>
            <a:endParaRPr sz="1400" b="1">
              <a:solidFill>
                <a:schemeClr val="dk1"/>
              </a:solidFill>
              <a:latin typeface="Times New Roman" panose="02020603050405020304" pitchFamily="18" charset="0"/>
              <a:ea typeface="Lustria"/>
              <a:cs typeface="Times New Roman" panose="02020603050405020304" pitchFamily="18" charset="0"/>
              <a:sym typeface="Lustri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5">
          <a:extLst>
            <a:ext uri="{FF2B5EF4-FFF2-40B4-BE49-F238E27FC236}">
              <a16:creationId xmlns:a16="http://schemas.microsoft.com/office/drawing/2014/main" id="{98E8F359-9441-8C92-9364-F7642A8E01F0}"/>
            </a:ext>
          </a:extLst>
        </p:cNvPr>
        <p:cNvGrpSpPr/>
        <p:nvPr/>
      </p:nvGrpSpPr>
      <p:grpSpPr>
        <a:xfrm>
          <a:off x="0" y="0"/>
          <a:ext cx="0" cy="0"/>
          <a:chOff x="0" y="0"/>
          <a:chExt cx="0" cy="0"/>
        </a:xfrm>
      </p:grpSpPr>
      <p:sp>
        <p:nvSpPr>
          <p:cNvPr id="346" name="Google Shape;346;p46">
            <a:extLst>
              <a:ext uri="{FF2B5EF4-FFF2-40B4-BE49-F238E27FC236}">
                <a16:creationId xmlns:a16="http://schemas.microsoft.com/office/drawing/2014/main" id="{F171A7B0-DC12-9A3F-5080-287261A60311}"/>
              </a:ext>
            </a:extLst>
          </p:cNvPr>
          <p:cNvSpPr txBox="1">
            <a:spLocks noGrp="1"/>
          </p:cNvSpPr>
          <p:nvPr>
            <p:ph type="title"/>
          </p:nvPr>
        </p:nvSpPr>
        <p:spPr>
          <a:xfrm>
            <a:off x="202676" y="136524"/>
            <a:ext cx="8738648" cy="62468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833C0B"/>
              </a:buClr>
              <a:buSzPts val="3000"/>
              <a:buFont typeface="Lustria"/>
              <a:buNone/>
            </a:pPr>
            <a:r>
              <a:rPr lang="en-US" sz="3000" b="1" dirty="0">
                <a:solidFill>
                  <a:srgbClr val="833C0B"/>
                </a:solidFill>
                <a:latin typeface="Times New Roman" panose="02020603050405020304" pitchFamily="18" charset="0"/>
                <a:ea typeface="Lustria"/>
                <a:cs typeface="Times New Roman" panose="02020603050405020304" pitchFamily="18" charset="0"/>
                <a:sym typeface="Lustria"/>
              </a:rPr>
              <a:t>13. Results</a:t>
            </a:r>
            <a:endParaRPr dirty="0">
              <a:latin typeface="Times New Roman" panose="02020603050405020304" pitchFamily="18" charset="0"/>
              <a:cs typeface="Times New Roman" panose="02020603050405020304" pitchFamily="18" charset="0"/>
            </a:endParaRPr>
          </a:p>
        </p:txBody>
      </p:sp>
      <p:sp>
        <p:nvSpPr>
          <p:cNvPr id="347" name="Google Shape;347;p46">
            <a:extLst>
              <a:ext uri="{FF2B5EF4-FFF2-40B4-BE49-F238E27FC236}">
                <a16:creationId xmlns:a16="http://schemas.microsoft.com/office/drawing/2014/main" id="{23FB147E-BF73-A88B-7BF9-6A531568A848}"/>
              </a:ext>
            </a:extLst>
          </p:cNvPr>
          <p:cNvSpPr txBox="1">
            <a:spLocks noGrp="1"/>
          </p:cNvSpPr>
          <p:nvPr>
            <p:ph type="body" idx="1"/>
          </p:nvPr>
        </p:nvSpPr>
        <p:spPr>
          <a:xfrm>
            <a:off x="307178" y="1011114"/>
            <a:ext cx="8520300" cy="552779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000"/>
              </a:spcBef>
              <a:spcAft>
                <a:spcPts val="0"/>
              </a:spcAft>
              <a:buClr>
                <a:schemeClr val="dk1"/>
              </a:buClr>
              <a:buSzPts val="2000"/>
              <a:buNone/>
            </a:pPr>
            <a:r>
              <a:rPr lang="en-IN" sz="2000" b="1" i="1" dirty="0">
                <a:solidFill>
                  <a:srgbClr val="C00000"/>
                </a:solidFill>
                <a:latin typeface="Times New Roman" panose="02020603050405020304" pitchFamily="18" charset="0"/>
                <a:ea typeface="Lustria"/>
                <a:cs typeface="Times New Roman" panose="02020603050405020304" pitchFamily="18" charset="0"/>
                <a:sym typeface="Lustria"/>
              </a:rPr>
              <a:t>                                                                        </a:t>
            </a:r>
          </a:p>
          <a:p>
            <a:pPr marL="0" lvl="0" indent="0" algn="l" rtl="0">
              <a:lnSpc>
                <a:spcPct val="100000"/>
              </a:lnSpc>
              <a:spcBef>
                <a:spcPts val="1000"/>
              </a:spcBef>
              <a:spcAft>
                <a:spcPts val="0"/>
              </a:spcAft>
              <a:buClr>
                <a:schemeClr val="dk1"/>
              </a:buClr>
              <a:buSzPts val="2000"/>
              <a:buNone/>
            </a:pPr>
            <a:endParaRPr lang="en-IN" sz="2000" b="1" i="1" dirty="0">
              <a:solidFill>
                <a:srgbClr val="C00000"/>
              </a:solidFill>
              <a:latin typeface="Times New Roman" panose="02020603050405020304" pitchFamily="18" charset="0"/>
              <a:ea typeface="Lustria"/>
              <a:cs typeface="Times New Roman" panose="02020603050405020304" pitchFamily="18" charset="0"/>
              <a:sym typeface="Lustria"/>
            </a:endParaRPr>
          </a:p>
          <a:p>
            <a:pPr marL="0" lvl="0" indent="0" algn="l" rtl="0">
              <a:lnSpc>
                <a:spcPct val="100000"/>
              </a:lnSpc>
              <a:spcBef>
                <a:spcPts val="1000"/>
              </a:spcBef>
              <a:spcAft>
                <a:spcPts val="0"/>
              </a:spcAft>
              <a:buClr>
                <a:schemeClr val="dk1"/>
              </a:buClr>
              <a:buSzPts val="2000"/>
              <a:buNone/>
            </a:pPr>
            <a:endParaRPr lang="en-IN" sz="2000" b="1" i="1" dirty="0">
              <a:solidFill>
                <a:srgbClr val="C00000"/>
              </a:solidFill>
              <a:latin typeface="Times New Roman" panose="02020603050405020304" pitchFamily="18" charset="0"/>
              <a:ea typeface="Lustria"/>
              <a:cs typeface="Times New Roman" panose="02020603050405020304" pitchFamily="18" charset="0"/>
              <a:sym typeface="Lustria"/>
            </a:endParaRPr>
          </a:p>
          <a:p>
            <a:pPr marL="0" lvl="0" indent="0" algn="l" rtl="0">
              <a:lnSpc>
                <a:spcPct val="100000"/>
              </a:lnSpc>
              <a:spcBef>
                <a:spcPts val="1000"/>
              </a:spcBef>
              <a:spcAft>
                <a:spcPts val="0"/>
              </a:spcAft>
              <a:buClr>
                <a:schemeClr val="dk1"/>
              </a:buClr>
              <a:buSzPts val="2000"/>
              <a:buNone/>
            </a:pPr>
            <a:endParaRPr lang="en-IN" sz="2000" b="1" i="1" dirty="0">
              <a:solidFill>
                <a:srgbClr val="C00000"/>
              </a:solidFill>
              <a:latin typeface="Times New Roman" panose="02020603050405020304" pitchFamily="18" charset="0"/>
              <a:ea typeface="Lustria"/>
              <a:cs typeface="Times New Roman" panose="02020603050405020304" pitchFamily="18" charset="0"/>
              <a:sym typeface="Lustria"/>
            </a:endParaRPr>
          </a:p>
          <a:p>
            <a:pPr marL="0" lvl="0" indent="0" algn="l" rtl="0">
              <a:lnSpc>
                <a:spcPct val="100000"/>
              </a:lnSpc>
              <a:spcBef>
                <a:spcPts val="1000"/>
              </a:spcBef>
              <a:spcAft>
                <a:spcPts val="0"/>
              </a:spcAft>
              <a:buClr>
                <a:schemeClr val="dk1"/>
              </a:buClr>
              <a:buSzPts val="2000"/>
              <a:buNone/>
            </a:pPr>
            <a:endParaRPr lang="en-IN" sz="2000" b="1" i="1" dirty="0">
              <a:solidFill>
                <a:srgbClr val="C00000"/>
              </a:solidFill>
              <a:latin typeface="Times New Roman" panose="02020603050405020304" pitchFamily="18" charset="0"/>
              <a:ea typeface="Lustria"/>
              <a:cs typeface="Times New Roman" panose="02020603050405020304" pitchFamily="18" charset="0"/>
              <a:sym typeface="Lustria"/>
            </a:endParaRPr>
          </a:p>
          <a:p>
            <a:pPr marL="0" lvl="0" indent="0" algn="l" rtl="0">
              <a:lnSpc>
                <a:spcPct val="100000"/>
              </a:lnSpc>
              <a:spcBef>
                <a:spcPts val="1000"/>
              </a:spcBef>
              <a:spcAft>
                <a:spcPts val="0"/>
              </a:spcAft>
              <a:buClr>
                <a:schemeClr val="dk1"/>
              </a:buClr>
              <a:buSzPts val="2000"/>
              <a:buNone/>
            </a:pPr>
            <a:endParaRPr lang="en-IN" sz="2000" b="1" i="1" dirty="0">
              <a:solidFill>
                <a:srgbClr val="C00000"/>
              </a:solidFill>
              <a:latin typeface="Times New Roman" panose="02020603050405020304" pitchFamily="18" charset="0"/>
              <a:ea typeface="Lustria"/>
              <a:cs typeface="Times New Roman" panose="02020603050405020304" pitchFamily="18" charset="0"/>
              <a:sym typeface="Lustria"/>
            </a:endParaRPr>
          </a:p>
          <a:p>
            <a:pPr marL="0" lvl="0" indent="0" algn="l" rtl="0">
              <a:lnSpc>
                <a:spcPct val="100000"/>
              </a:lnSpc>
              <a:spcBef>
                <a:spcPts val="1000"/>
              </a:spcBef>
              <a:spcAft>
                <a:spcPts val="0"/>
              </a:spcAft>
              <a:buClr>
                <a:schemeClr val="dk1"/>
              </a:buClr>
              <a:buSzPts val="2000"/>
              <a:buNone/>
            </a:pPr>
            <a:r>
              <a:rPr lang="en-IN" sz="2000" b="1" i="1" dirty="0">
                <a:solidFill>
                  <a:srgbClr val="C00000"/>
                </a:solidFill>
                <a:latin typeface="Times New Roman" panose="02020603050405020304" pitchFamily="18" charset="0"/>
                <a:ea typeface="Lustria"/>
                <a:cs typeface="Times New Roman" panose="02020603050405020304" pitchFamily="18" charset="0"/>
                <a:sym typeface="Lustria"/>
              </a:rPr>
              <a:t>                                 </a:t>
            </a:r>
            <a:endParaRPr sz="2000" b="1" i="1" dirty="0">
              <a:solidFill>
                <a:srgbClr val="C00000"/>
              </a:solidFill>
              <a:latin typeface="Times New Roman" panose="02020603050405020304" pitchFamily="18" charset="0"/>
              <a:ea typeface="Lustria"/>
              <a:cs typeface="Times New Roman" panose="02020603050405020304" pitchFamily="18" charset="0"/>
              <a:sym typeface="Lustria"/>
            </a:endParaRPr>
          </a:p>
        </p:txBody>
      </p:sp>
      <p:sp>
        <p:nvSpPr>
          <p:cNvPr id="348" name="Google Shape;348;p46">
            <a:extLst>
              <a:ext uri="{FF2B5EF4-FFF2-40B4-BE49-F238E27FC236}">
                <a16:creationId xmlns:a16="http://schemas.microsoft.com/office/drawing/2014/main" id="{AD1EC475-084A-D297-1B68-110CAC612751}"/>
              </a:ext>
            </a:extLst>
          </p:cNvPr>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solidFill>
                  <a:schemeClr val="dk1"/>
                </a:solidFill>
                <a:latin typeface="Lustria"/>
                <a:ea typeface="Lustria"/>
                <a:cs typeface="Lustria"/>
                <a:sym typeface="Lustria"/>
              </a:rPr>
              <a:t>40</a:t>
            </a:fld>
            <a:endParaRPr sz="1400" b="1">
              <a:solidFill>
                <a:schemeClr val="dk1"/>
              </a:solidFill>
              <a:latin typeface="Lustria"/>
              <a:ea typeface="Lustria"/>
              <a:cs typeface="Lustria"/>
              <a:sym typeface="Lustria"/>
            </a:endParaRPr>
          </a:p>
        </p:txBody>
      </p:sp>
      <p:pic>
        <p:nvPicPr>
          <p:cNvPr id="4" name="Picture 3">
            <a:extLst>
              <a:ext uri="{FF2B5EF4-FFF2-40B4-BE49-F238E27FC236}">
                <a16:creationId xmlns:a16="http://schemas.microsoft.com/office/drawing/2014/main" id="{9F3FE19D-1475-C9D2-A19C-2AB1263B4BB3}"/>
              </a:ext>
            </a:extLst>
          </p:cNvPr>
          <p:cNvPicPr>
            <a:picLocks noChangeAspect="1"/>
          </p:cNvPicPr>
          <p:nvPr/>
        </p:nvPicPr>
        <p:blipFill>
          <a:blip r:embed="rId3"/>
          <a:stretch>
            <a:fillRect/>
          </a:stretch>
        </p:blipFill>
        <p:spPr>
          <a:xfrm>
            <a:off x="4148014" y="3618565"/>
            <a:ext cx="4688808" cy="2737785"/>
          </a:xfrm>
          <a:prstGeom prst="rect">
            <a:avLst/>
          </a:prstGeom>
        </p:spPr>
      </p:pic>
      <p:pic>
        <p:nvPicPr>
          <p:cNvPr id="6" name="Picture 5">
            <a:extLst>
              <a:ext uri="{FF2B5EF4-FFF2-40B4-BE49-F238E27FC236}">
                <a16:creationId xmlns:a16="http://schemas.microsoft.com/office/drawing/2014/main" id="{369E6129-2DEF-41A6-818F-D540646FC77C}"/>
              </a:ext>
            </a:extLst>
          </p:cNvPr>
          <p:cNvPicPr>
            <a:picLocks noChangeAspect="1"/>
          </p:cNvPicPr>
          <p:nvPr/>
        </p:nvPicPr>
        <p:blipFill>
          <a:blip r:embed="rId4"/>
          <a:stretch>
            <a:fillRect/>
          </a:stretch>
        </p:blipFill>
        <p:spPr>
          <a:xfrm>
            <a:off x="316522" y="761213"/>
            <a:ext cx="4301293" cy="2713632"/>
          </a:xfrm>
          <a:prstGeom prst="rect">
            <a:avLst/>
          </a:prstGeom>
        </p:spPr>
      </p:pic>
      <p:sp>
        <p:nvSpPr>
          <p:cNvPr id="3" name="TextBox 2">
            <a:extLst>
              <a:ext uri="{FF2B5EF4-FFF2-40B4-BE49-F238E27FC236}">
                <a16:creationId xmlns:a16="http://schemas.microsoft.com/office/drawing/2014/main" id="{B248A836-5BE2-8247-5E4B-2C307F4FA23D}"/>
              </a:ext>
            </a:extLst>
          </p:cNvPr>
          <p:cNvSpPr txBox="1"/>
          <p:nvPr/>
        </p:nvSpPr>
        <p:spPr>
          <a:xfrm>
            <a:off x="4731661" y="1011114"/>
            <a:ext cx="3936851" cy="584775"/>
          </a:xfrm>
          <a:prstGeom prst="rect">
            <a:avLst/>
          </a:prstGeom>
          <a:noFill/>
        </p:spPr>
        <p:txBody>
          <a:bodyPr wrap="square">
            <a:spAutoFit/>
          </a:bodyPr>
          <a:lstStyle/>
          <a:p>
            <a:r>
              <a:rPr lang="en-US" sz="1600" b="1" i="1" dirty="0">
                <a:solidFill>
                  <a:srgbClr val="C00000"/>
                </a:solidFill>
                <a:latin typeface="Times New Roman" panose="02020603050405020304" pitchFamily="18" charset="0"/>
                <a:ea typeface="Lustria"/>
                <a:cs typeface="Times New Roman" panose="02020603050405020304" pitchFamily="18" charset="0"/>
                <a:sym typeface="Lustria"/>
              </a:rPr>
              <a:t>Fig:14. Noisy Audio File </a:t>
            </a:r>
            <a:r>
              <a:rPr lang="en-US" sz="1600" b="1" i="1" dirty="0" err="1">
                <a:solidFill>
                  <a:srgbClr val="C00000"/>
                </a:solidFill>
                <a:latin typeface="Times New Roman" panose="02020603050405020304" pitchFamily="18" charset="0"/>
                <a:ea typeface="Lustria"/>
                <a:cs typeface="Times New Roman" panose="02020603050405020304" pitchFamily="18" charset="0"/>
                <a:sym typeface="Lustria"/>
              </a:rPr>
              <a:t>Spectrogramic</a:t>
            </a:r>
            <a:r>
              <a:rPr lang="en-US" sz="1600" b="1" i="1" dirty="0">
                <a:solidFill>
                  <a:srgbClr val="C00000"/>
                </a:solidFill>
                <a:latin typeface="Times New Roman" panose="02020603050405020304" pitchFamily="18" charset="0"/>
                <a:ea typeface="Lustria"/>
                <a:cs typeface="Times New Roman" panose="02020603050405020304" pitchFamily="18" charset="0"/>
                <a:sym typeface="Lustria"/>
              </a:rPr>
              <a:t> </a:t>
            </a:r>
          </a:p>
          <a:p>
            <a:r>
              <a:rPr lang="en-US" sz="1600" b="1" i="1" dirty="0">
                <a:solidFill>
                  <a:srgbClr val="C00000"/>
                </a:solidFill>
                <a:latin typeface="Times New Roman" panose="02020603050405020304" pitchFamily="18" charset="0"/>
                <a:ea typeface="Lustria"/>
                <a:cs typeface="Times New Roman" panose="02020603050405020304" pitchFamily="18" charset="0"/>
                <a:sym typeface="Lustria"/>
              </a:rPr>
              <a:t>Representation</a:t>
            </a:r>
            <a:endParaRPr lang="en-IN" sz="1600" dirty="0"/>
          </a:p>
        </p:txBody>
      </p:sp>
      <p:sp>
        <p:nvSpPr>
          <p:cNvPr id="7" name="TextBox 6">
            <a:extLst>
              <a:ext uri="{FF2B5EF4-FFF2-40B4-BE49-F238E27FC236}">
                <a16:creationId xmlns:a16="http://schemas.microsoft.com/office/drawing/2014/main" id="{5B01DCB5-8AE0-F92C-76D1-0FDCAC89D7AC}"/>
              </a:ext>
            </a:extLst>
          </p:cNvPr>
          <p:cNvSpPr txBox="1"/>
          <p:nvPr/>
        </p:nvSpPr>
        <p:spPr>
          <a:xfrm>
            <a:off x="798576" y="4389638"/>
            <a:ext cx="4572000" cy="523220"/>
          </a:xfrm>
          <a:prstGeom prst="rect">
            <a:avLst/>
          </a:prstGeom>
          <a:noFill/>
        </p:spPr>
        <p:txBody>
          <a:bodyPr wrap="square">
            <a:spAutoFit/>
          </a:bodyPr>
          <a:lstStyle/>
          <a:p>
            <a:r>
              <a:rPr lang="en-US" sz="1400" b="1" i="1" dirty="0">
                <a:solidFill>
                  <a:srgbClr val="C00000"/>
                </a:solidFill>
                <a:latin typeface="Times New Roman" panose="02020603050405020304" pitchFamily="18" charset="0"/>
                <a:ea typeface="Lustria"/>
                <a:cs typeface="Times New Roman" panose="02020603050405020304" pitchFamily="18" charset="0"/>
                <a:sym typeface="Lustria"/>
              </a:rPr>
              <a:t>Fig:15. Denoised Audio File </a:t>
            </a:r>
            <a:r>
              <a:rPr lang="en-US" sz="1400" b="1" i="1" dirty="0" err="1">
                <a:solidFill>
                  <a:srgbClr val="C00000"/>
                </a:solidFill>
                <a:latin typeface="Times New Roman" panose="02020603050405020304" pitchFamily="18" charset="0"/>
                <a:ea typeface="Lustria"/>
                <a:cs typeface="Times New Roman" panose="02020603050405020304" pitchFamily="18" charset="0"/>
                <a:sym typeface="Lustria"/>
              </a:rPr>
              <a:t>Spectrogramic</a:t>
            </a:r>
            <a:r>
              <a:rPr lang="en-US" sz="1400" b="1" i="1" dirty="0">
                <a:solidFill>
                  <a:srgbClr val="C00000"/>
                </a:solidFill>
                <a:latin typeface="Times New Roman" panose="02020603050405020304" pitchFamily="18" charset="0"/>
                <a:ea typeface="Lustria"/>
                <a:cs typeface="Times New Roman" panose="02020603050405020304" pitchFamily="18" charset="0"/>
                <a:sym typeface="Lustria"/>
              </a:rPr>
              <a:t> </a:t>
            </a:r>
          </a:p>
          <a:p>
            <a:r>
              <a:rPr lang="en-US" sz="1400" b="1" i="1" dirty="0">
                <a:solidFill>
                  <a:srgbClr val="C00000"/>
                </a:solidFill>
                <a:latin typeface="Times New Roman" panose="02020603050405020304" pitchFamily="18" charset="0"/>
                <a:ea typeface="Lustria"/>
                <a:cs typeface="Times New Roman" panose="02020603050405020304" pitchFamily="18" charset="0"/>
                <a:sym typeface="Lustria"/>
              </a:rPr>
              <a:t>Representation</a:t>
            </a:r>
            <a:endParaRPr lang="en-IN" sz="1400" dirty="0"/>
          </a:p>
        </p:txBody>
      </p:sp>
    </p:spTree>
    <p:extLst>
      <p:ext uri="{BB962C8B-B14F-4D97-AF65-F5344CB8AC3E}">
        <p14:creationId xmlns:p14="http://schemas.microsoft.com/office/powerpoint/2010/main" val="4805044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5">
          <a:extLst>
            <a:ext uri="{FF2B5EF4-FFF2-40B4-BE49-F238E27FC236}">
              <a16:creationId xmlns:a16="http://schemas.microsoft.com/office/drawing/2014/main" id="{98E8F359-9441-8C92-9364-F7642A8E01F0}"/>
            </a:ext>
          </a:extLst>
        </p:cNvPr>
        <p:cNvGrpSpPr/>
        <p:nvPr/>
      </p:nvGrpSpPr>
      <p:grpSpPr>
        <a:xfrm>
          <a:off x="0" y="0"/>
          <a:ext cx="0" cy="0"/>
          <a:chOff x="0" y="0"/>
          <a:chExt cx="0" cy="0"/>
        </a:xfrm>
      </p:grpSpPr>
      <p:sp>
        <p:nvSpPr>
          <p:cNvPr id="346" name="Google Shape;346;p46">
            <a:extLst>
              <a:ext uri="{FF2B5EF4-FFF2-40B4-BE49-F238E27FC236}">
                <a16:creationId xmlns:a16="http://schemas.microsoft.com/office/drawing/2014/main" id="{F171A7B0-DC12-9A3F-5080-287261A60311}"/>
              </a:ext>
            </a:extLst>
          </p:cNvPr>
          <p:cNvSpPr txBox="1">
            <a:spLocks noGrp="1"/>
          </p:cNvSpPr>
          <p:nvPr>
            <p:ph type="title"/>
          </p:nvPr>
        </p:nvSpPr>
        <p:spPr>
          <a:xfrm>
            <a:off x="202676" y="136524"/>
            <a:ext cx="8738648" cy="62468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833C0B"/>
              </a:buClr>
              <a:buSzPts val="3000"/>
              <a:buFont typeface="Lustria"/>
              <a:buNone/>
            </a:pPr>
            <a:r>
              <a:rPr lang="en-US" sz="3000" b="1" dirty="0">
                <a:solidFill>
                  <a:srgbClr val="833C0B"/>
                </a:solidFill>
                <a:latin typeface="Times New Roman" panose="02020603050405020304" pitchFamily="18" charset="0"/>
                <a:ea typeface="Lustria"/>
                <a:cs typeface="Times New Roman" panose="02020603050405020304" pitchFamily="18" charset="0"/>
                <a:sym typeface="Lustria"/>
              </a:rPr>
              <a:t>13. Results</a:t>
            </a:r>
            <a:endParaRPr dirty="0">
              <a:latin typeface="Times New Roman" panose="02020603050405020304" pitchFamily="18" charset="0"/>
              <a:cs typeface="Times New Roman" panose="02020603050405020304" pitchFamily="18" charset="0"/>
            </a:endParaRPr>
          </a:p>
        </p:txBody>
      </p:sp>
      <p:sp>
        <p:nvSpPr>
          <p:cNvPr id="347" name="Google Shape;347;p46">
            <a:extLst>
              <a:ext uri="{FF2B5EF4-FFF2-40B4-BE49-F238E27FC236}">
                <a16:creationId xmlns:a16="http://schemas.microsoft.com/office/drawing/2014/main" id="{23FB147E-BF73-A88B-7BF9-6A531568A848}"/>
              </a:ext>
            </a:extLst>
          </p:cNvPr>
          <p:cNvSpPr txBox="1">
            <a:spLocks noGrp="1"/>
          </p:cNvSpPr>
          <p:nvPr>
            <p:ph type="body" idx="1"/>
          </p:nvPr>
        </p:nvSpPr>
        <p:spPr>
          <a:xfrm>
            <a:off x="307178" y="1011114"/>
            <a:ext cx="8520300" cy="552779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000"/>
              </a:spcBef>
              <a:spcAft>
                <a:spcPts val="0"/>
              </a:spcAft>
              <a:buClr>
                <a:schemeClr val="dk1"/>
              </a:buClr>
              <a:buSzPts val="2000"/>
              <a:buNone/>
            </a:pPr>
            <a:r>
              <a:rPr lang="en-IN" sz="2000" b="1" i="1" dirty="0">
                <a:solidFill>
                  <a:srgbClr val="C00000"/>
                </a:solidFill>
                <a:latin typeface="Times New Roman" panose="02020603050405020304" pitchFamily="18" charset="0"/>
                <a:ea typeface="Lustria"/>
                <a:cs typeface="Times New Roman" panose="02020603050405020304" pitchFamily="18" charset="0"/>
                <a:sym typeface="Lustria"/>
              </a:rPr>
              <a:t>                                                                        </a:t>
            </a:r>
          </a:p>
          <a:p>
            <a:pPr marL="0" lvl="0" indent="0" algn="l" rtl="0">
              <a:lnSpc>
                <a:spcPct val="100000"/>
              </a:lnSpc>
              <a:spcBef>
                <a:spcPts val="1000"/>
              </a:spcBef>
              <a:spcAft>
                <a:spcPts val="0"/>
              </a:spcAft>
              <a:buClr>
                <a:schemeClr val="dk1"/>
              </a:buClr>
              <a:buSzPts val="2000"/>
              <a:buNone/>
            </a:pPr>
            <a:endParaRPr lang="en-IN" sz="2000" b="1" i="1" dirty="0">
              <a:solidFill>
                <a:srgbClr val="C00000"/>
              </a:solidFill>
              <a:latin typeface="Times New Roman" panose="02020603050405020304" pitchFamily="18" charset="0"/>
              <a:ea typeface="Lustria"/>
              <a:cs typeface="Times New Roman" panose="02020603050405020304" pitchFamily="18" charset="0"/>
              <a:sym typeface="Lustria"/>
            </a:endParaRPr>
          </a:p>
          <a:p>
            <a:pPr marL="0" lvl="0" indent="0" algn="l" rtl="0">
              <a:lnSpc>
                <a:spcPct val="100000"/>
              </a:lnSpc>
              <a:spcBef>
                <a:spcPts val="1000"/>
              </a:spcBef>
              <a:spcAft>
                <a:spcPts val="0"/>
              </a:spcAft>
              <a:buClr>
                <a:schemeClr val="dk1"/>
              </a:buClr>
              <a:buSzPts val="2000"/>
              <a:buNone/>
            </a:pPr>
            <a:endParaRPr lang="en-IN" sz="2000" b="1" i="1" dirty="0">
              <a:solidFill>
                <a:srgbClr val="C00000"/>
              </a:solidFill>
              <a:latin typeface="Times New Roman" panose="02020603050405020304" pitchFamily="18" charset="0"/>
              <a:ea typeface="Lustria"/>
              <a:cs typeface="Times New Roman" panose="02020603050405020304" pitchFamily="18" charset="0"/>
              <a:sym typeface="Lustria"/>
            </a:endParaRPr>
          </a:p>
          <a:p>
            <a:pPr marL="0" lvl="0" indent="0" algn="l" rtl="0">
              <a:lnSpc>
                <a:spcPct val="100000"/>
              </a:lnSpc>
              <a:spcBef>
                <a:spcPts val="1000"/>
              </a:spcBef>
              <a:spcAft>
                <a:spcPts val="0"/>
              </a:spcAft>
              <a:buClr>
                <a:schemeClr val="dk1"/>
              </a:buClr>
              <a:buSzPts val="2000"/>
              <a:buNone/>
            </a:pPr>
            <a:endParaRPr lang="en-IN" sz="2000" b="1" i="1" dirty="0">
              <a:solidFill>
                <a:srgbClr val="C00000"/>
              </a:solidFill>
              <a:latin typeface="Times New Roman" panose="02020603050405020304" pitchFamily="18" charset="0"/>
              <a:ea typeface="Lustria"/>
              <a:cs typeface="Times New Roman" panose="02020603050405020304" pitchFamily="18" charset="0"/>
              <a:sym typeface="Lustria"/>
            </a:endParaRPr>
          </a:p>
          <a:p>
            <a:pPr marL="0" lvl="0" indent="0" algn="l" rtl="0">
              <a:lnSpc>
                <a:spcPct val="100000"/>
              </a:lnSpc>
              <a:spcBef>
                <a:spcPts val="1000"/>
              </a:spcBef>
              <a:spcAft>
                <a:spcPts val="0"/>
              </a:spcAft>
              <a:buClr>
                <a:schemeClr val="dk1"/>
              </a:buClr>
              <a:buSzPts val="2000"/>
              <a:buNone/>
            </a:pPr>
            <a:endParaRPr lang="en-IN" sz="2000" b="1" i="1" dirty="0">
              <a:solidFill>
                <a:srgbClr val="C00000"/>
              </a:solidFill>
              <a:latin typeface="Times New Roman" panose="02020603050405020304" pitchFamily="18" charset="0"/>
              <a:ea typeface="Lustria"/>
              <a:cs typeface="Times New Roman" panose="02020603050405020304" pitchFamily="18" charset="0"/>
              <a:sym typeface="Lustria"/>
            </a:endParaRPr>
          </a:p>
          <a:p>
            <a:pPr marL="0" lvl="0" indent="0" algn="l" rtl="0">
              <a:lnSpc>
                <a:spcPct val="100000"/>
              </a:lnSpc>
              <a:spcBef>
                <a:spcPts val="1000"/>
              </a:spcBef>
              <a:spcAft>
                <a:spcPts val="0"/>
              </a:spcAft>
              <a:buClr>
                <a:schemeClr val="dk1"/>
              </a:buClr>
              <a:buSzPts val="2000"/>
              <a:buNone/>
            </a:pPr>
            <a:endParaRPr lang="en-IN" sz="2000" b="1" i="1" dirty="0">
              <a:solidFill>
                <a:srgbClr val="C00000"/>
              </a:solidFill>
              <a:latin typeface="Times New Roman" panose="02020603050405020304" pitchFamily="18" charset="0"/>
              <a:ea typeface="Lustria"/>
              <a:cs typeface="Times New Roman" panose="02020603050405020304" pitchFamily="18" charset="0"/>
              <a:sym typeface="Lustria"/>
            </a:endParaRPr>
          </a:p>
        </p:txBody>
      </p:sp>
      <p:sp>
        <p:nvSpPr>
          <p:cNvPr id="348" name="Google Shape;348;p46">
            <a:extLst>
              <a:ext uri="{FF2B5EF4-FFF2-40B4-BE49-F238E27FC236}">
                <a16:creationId xmlns:a16="http://schemas.microsoft.com/office/drawing/2014/main" id="{AD1EC475-084A-D297-1B68-110CAC612751}"/>
              </a:ext>
            </a:extLst>
          </p:cNvPr>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solidFill>
                  <a:schemeClr val="dk1"/>
                </a:solidFill>
                <a:latin typeface="Lustria"/>
                <a:ea typeface="Lustria"/>
                <a:cs typeface="Lustria"/>
                <a:sym typeface="Lustria"/>
              </a:rPr>
              <a:t>41</a:t>
            </a:fld>
            <a:endParaRPr sz="1400" b="1">
              <a:solidFill>
                <a:schemeClr val="dk1"/>
              </a:solidFill>
              <a:latin typeface="Lustria"/>
              <a:ea typeface="Lustria"/>
              <a:cs typeface="Lustria"/>
              <a:sym typeface="Lustria"/>
            </a:endParaRPr>
          </a:p>
        </p:txBody>
      </p:sp>
      <p:pic>
        <p:nvPicPr>
          <p:cNvPr id="2" name="Picture 1">
            <a:extLst>
              <a:ext uri="{FF2B5EF4-FFF2-40B4-BE49-F238E27FC236}">
                <a16:creationId xmlns:a16="http://schemas.microsoft.com/office/drawing/2014/main" id="{D4B08922-13F6-D62D-3C14-7F6D3FA1400D}"/>
              </a:ext>
            </a:extLst>
          </p:cNvPr>
          <p:cNvPicPr>
            <a:picLocks noChangeAspect="1"/>
          </p:cNvPicPr>
          <p:nvPr/>
        </p:nvPicPr>
        <p:blipFill>
          <a:blip r:embed="rId3"/>
          <a:stretch>
            <a:fillRect/>
          </a:stretch>
        </p:blipFill>
        <p:spPr>
          <a:xfrm>
            <a:off x="1609345" y="1258590"/>
            <a:ext cx="5474208" cy="4008467"/>
          </a:xfrm>
          <a:prstGeom prst="rect">
            <a:avLst/>
          </a:prstGeom>
        </p:spPr>
      </p:pic>
      <p:sp>
        <p:nvSpPr>
          <p:cNvPr id="4" name="TextBox 3">
            <a:extLst>
              <a:ext uri="{FF2B5EF4-FFF2-40B4-BE49-F238E27FC236}">
                <a16:creationId xmlns:a16="http://schemas.microsoft.com/office/drawing/2014/main" id="{0EA77F79-34B3-7348-5CFD-A39316C2B263}"/>
              </a:ext>
            </a:extLst>
          </p:cNvPr>
          <p:cNvSpPr txBox="1"/>
          <p:nvPr/>
        </p:nvSpPr>
        <p:spPr>
          <a:xfrm>
            <a:off x="2281328" y="5329867"/>
            <a:ext cx="4572000" cy="646331"/>
          </a:xfrm>
          <a:prstGeom prst="rect">
            <a:avLst/>
          </a:prstGeom>
          <a:noFill/>
        </p:spPr>
        <p:txBody>
          <a:bodyPr wrap="square">
            <a:spAutoFit/>
          </a:bodyPr>
          <a:lstStyle/>
          <a:p>
            <a:r>
              <a:rPr lang="en-US" sz="1800" b="1" i="1" dirty="0">
                <a:solidFill>
                  <a:srgbClr val="C00000"/>
                </a:solidFill>
                <a:latin typeface="Times New Roman" panose="02020603050405020304" pitchFamily="18" charset="0"/>
                <a:ea typeface="Lustria"/>
                <a:cs typeface="Times New Roman" panose="02020603050405020304" pitchFamily="18" charset="0"/>
                <a:sym typeface="Lustria"/>
              </a:rPr>
              <a:t> Fig:16.Output of the  refined and denoised Audio file </a:t>
            </a:r>
            <a:endParaRPr lang="en-IN" sz="1800" dirty="0"/>
          </a:p>
        </p:txBody>
      </p:sp>
    </p:spTree>
    <p:extLst>
      <p:ext uri="{BB962C8B-B14F-4D97-AF65-F5344CB8AC3E}">
        <p14:creationId xmlns:p14="http://schemas.microsoft.com/office/powerpoint/2010/main" val="1003457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9"/>
          <p:cNvSpPr txBox="1">
            <a:spLocks noGrp="1"/>
          </p:cNvSpPr>
          <p:nvPr>
            <p:ph type="title"/>
          </p:nvPr>
        </p:nvSpPr>
        <p:spPr>
          <a:xfrm>
            <a:off x="202677" y="432002"/>
            <a:ext cx="8738648" cy="62468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833C0B"/>
              </a:buClr>
              <a:buSzPts val="3000"/>
              <a:buFont typeface="Lustria"/>
              <a:buNone/>
            </a:pPr>
            <a:r>
              <a:rPr lang="en-US" sz="3000" b="1" dirty="0">
                <a:solidFill>
                  <a:srgbClr val="833C0B"/>
                </a:solidFill>
                <a:latin typeface="Times New Roman" panose="02020603050405020304" pitchFamily="18" charset="0"/>
                <a:ea typeface="Lustria"/>
                <a:cs typeface="Times New Roman" panose="02020603050405020304" pitchFamily="18" charset="0"/>
                <a:sym typeface="Lustria"/>
              </a:rPr>
              <a:t>14. Conclusion </a:t>
            </a:r>
            <a:endParaRPr dirty="0">
              <a:latin typeface="Times New Roman" panose="02020603050405020304" pitchFamily="18" charset="0"/>
              <a:cs typeface="Times New Roman" panose="02020603050405020304" pitchFamily="18" charset="0"/>
            </a:endParaRPr>
          </a:p>
        </p:txBody>
      </p:sp>
      <p:sp>
        <p:nvSpPr>
          <p:cNvPr id="371" name="Google Shape;371;p49"/>
          <p:cNvSpPr txBox="1">
            <a:spLocks noGrp="1"/>
          </p:cNvSpPr>
          <p:nvPr>
            <p:ph type="body" idx="1"/>
          </p:nvPr>
        </p:nvSpPr>
        <p:spPr>
          <a:xfrm>
            <a:off x="202677" y="1056692"/>
            <a:ext cx="8738647" cy="529966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1000"/>
              </a:spcBef>
              <a:spcAft>
                <a:spcPts val="0"/>
              </a:spcAft>
              <a:buClr>
                <a:schemeClr val="dk1"/>
              </a:buClr>
              <a:buSzPts val="1800"/>
              <a:buNone/>
            </a:pPr>
            <a:endParaRPr lang="en-IN" sz="1800" dirty="0">
              <a:latin typeface="Lustria"/>
              <a:ea typeface="Lustria"/>
              <a:cs typeface="Lustria"/>
              <a:sym typeface="Lustria"/>
            </a:endParaRPr>
          </a:p>
          <a:p>
            <a:pPr marL="342900" lvl="0" algn="just" rtl="0">
              <a:lnSpc>
                <a:spcPct val="100000"/>
              </a:lnSpc>
              <a:spcBef>
                <a:spcPts val="1000"/>
              </a:spcBef>
              <a:spcAft>
                <a:spcPts val="0"/>
              </a:spcAft>
              <a:buClr>
                <a:schemeClr val="dk1"/>
              </a:buClr>
              <a:buSzPts val="1800"/>
              <a:buFont typeface="Wingdings" panose="05000000000000000000" pitchFamily="2" charset="2"/>
              <a:buChar char="ü"/>
            </a:pPr>
            <a:r>
              <a:rPr lang="en-US" sz="2000" dirty="0">
                <a:latin typeface="Times New Roman" panose="02020603050405020304" pitchFamily="18" charset="0"/>
                <a:ea typeface="Lustria"/>
                <a:cs typeface="Times New Roman" panose="02020603050405020304" pitchFamily="18" charset="0"/>
                <a:sym typeface="Lustria"/>
              </a:rPr>
              <a:t>The project exemplifies SEGAN's prowess in noise suppression, elevating audio quality through advanced deep learning techniques. </a:t>
            </a:r>
          </a:p>
          <a:p>
            <a:pPr marL="342900" lvl="0" algn="just" rtl="0">
              <a:lnSpc>
                <a:spcPct val="100000"/>
              </a:lnSpc>
              <a:spcBef>
                <a:spcPts val="1000"/>
              </a:spcBef>
              <a:spcAft>
                <a:spcPts val="0"/>
              </a:spcAft>
              <a:buClr>
                <a:schemeClr val="dk1"/>
              </a:buClr>
              <a:buSzPts val="1800"/>
              <a:buFont typeface="Wingdings" panose="05000000000000000000" pitchFamily="2" charset="2"/>
              <a:buChar char="ü"/>
            </a:pPr>
            <a:r>
              <a:rPr lang="en-US" sz="2000" dirty="0">
                <a:latin typeface="Times New Roman" panose="02020603050405020304" pitchFamily="18" charset="0"/>
                <a:ea typeface="Lustria"/>
                <a:cs typeface="Times New Roman" panose="02020603050405020304" pitchFamily="18" charset="0"/>
                <a:sym typeface="Lustria"/>
              </a:rPr>
              <a:t>Promising results highlight its potential for real-time applications, inspiring future research in adaptive algorithms for diverse environments. </a:t>
            </a:r>
          </a:p>
          <a:p>
            <a:pPr marL="342900" lvl="0" algn="just" rtl="0">
              <a:lnSpc>
                <a:spcPct val="100000"/>
              </a:lnSpc>
              <a:spcBef>
                <a:spcPts val="1000"/>
              </a:spcBef>
              <a:spcAft>
                <a:spcPts val="0"/>
              </a:spcAft>
              <a:buClr>
                <a:schemeClr val="dk1"/>
              </a:buClr>
              <a:buSzPts val="1800"/>
              <a:buFont typeface="Wingdings" panose="05000000000000000000" pitchFamily="2" charset="2"/>
              <a:buChar char="ü"/>
            </a:pPr>
            <a:r>
              <a:rPr lang="en-US" sz="2000" dirty="0">
                <a:latin typeface="Times New Roman" panose="02020603050405020304" pitchFamily="18" charset="0"/>
                <a:ea typeface="Lustria"/>
                <a:cs typeface="Times New Roman" panose="02020603050405020304" pitchFamily="18" charset="0"/>
                <a:sym typeface="Lustria"/>
              </a:rPr>
              <a:t>SEGAN's success underscores its relevance in addressing contemporary challenges in audio processing, fostering innovation in speech enhancement and telecommunications. </a:t>
            </a:r>
          </a:p>
          <a:p>
            <a:pPr marL="342900" lvl="0" algn="just" rtl="0">
              <a:lnSpc>
                <a:spcPct val="100000"/>
              </a:lnSpc>
              <a:spcBef>
                <a:spcPts val="1000"/>
              </a:spcBef>
              <a:spcAft>
                <a:spcPts val="0"/>
              </a:spcAft>
              <a:buClr>
                <a:schemeClr val="dk1"/>
              </a:buClr>
              <a:buSzPts val="1800"/>
              <a:buFont typeface="Wingdings" panose="05000000000000000000" pitchFamily="2" charset="2"/>
              <a:buChar char="ü"/>
            </a:pPr>
            <a:r>
              <a:rPr lang="en-US" sz="2000" dirty="0">
                <a:latin typeface="Times New Roman" panose="02020603050405020304" pitchFamily="18" charset="0"/>
                <a:ea typeface="Lustria"/>
                <a:cs typeface="Times New Roman" panose="02020603050405020304" pitchFamily="18" charset="0"/>
                <a:sym typeface="Lustria"/>
              </a:rPr>
              <a:t>As noise reduction becomes increasingly pivotal in digital communication, SEGAN stands poised to lead advancements in audio technology, promising improved user experiences and enhanced communication platforms.</a:t>
            </a:r>
            <a:endParaRPr sz="2000" dirty="0">
              <a:latin typeface="Times New Roman" panose="02020603050405020304" pitchFamily="18" charset="0"/>
              <a:ea typeface="Lustria"/>
              <a:cs typeface="Times New Roman" panose="02020603050405020304" pitchFamily="18" charset="0"/>
              <a:sym typeface="Lustria"/>
            </a:endParaRPr>
          </a:p>
          <a:p>
            <a:pPr marL="0" lvl="0" indent="0" algn="ctr" rtl="0">
              <a:lnSpc>
                <a:spcPct val="100000"/>
              </a:lnSpc>
              <a:spcBef>
                <a:spcPts val="1000"/>
              </a:spcBef>
              <a:spcAft>
                <a:spcPts val="0"/>
              </a:spcAft>
              <a:buClr>
                <a:schemeClr val="dk1"/>
              </a:buClr>
              <a:buSzPts val="18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dirty="0">
              <a:latin typeface="Lustria"/>
              <a:ea typeface="Lustria"/>
              <a:cs typeface="Lustria"/>
              <a:sym typeface="Lustria"/>
            </a:endParaRPr>
          </a:p>
          <a:p>
            <a:pPr marL="0" lvl="0" indent="0" algn="l" rtl="0">
              <a:lnSpc>
                <a:spcPct val="100000"/>
              </a:lnSpc>
              <a:spcBef>
                <a:spcPts val="1000"/>
              </a:spcBef>
              <a:spcAft>
                <a:spcPts val="0"/>
              </a:spcAft>
              <a:buClr>
                <a:schemeClr val="dk1"/>
              </a:buClr>
              <a:buSzPts val="2000"/>
              <a:buNone/>
            </a:pPr>
            <a:endParaRPr sz="2000" b="1" i="1" dirty="0">
              <a:solidFill>
                <a:srgbClr val="C00000"/>
              </a:solidFill>
              <a:latin typeface="Lustria"/>
              <a:ea typeface="Lustria"/>
              <a:cs typeface="Lustria"/>
              <a:sym typeface="Lustria"/>
            </a:endParaRPr>
          </a:p>
        </p:txBody>
      </p:sp>
      <p:sp>
        <p:nvSpPr>
          <p:cNvPr id="372" name="Google Shape;372;p4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solidFill>
                  <a:schemeClr val="dk1"/>
                </a:solidFill>
                <a:latin typeface="Lustria"/>
                <a:ea typeface="Lustria"/>
                <a:cs typeface="Lustria"/>
                <a:sym typeface="Lustria"/>
              </a:rPr>
              <a:t>42</a:t>
            </a:fld>
            <a:endParaRPr sz="1400" b="1">
              <a:solidFill>
                <a:schemeClr val="dk1"/>
              </a:solidFill>
              <a:latin typeface="Lustria"/>
              <a:ea typeface="Lustria"/>
              <a:cs typeface="Lustria"/>
              <a:sym typeface="Lustria"/>
            </a:endParaRPr>
          </a:p>
        </p:txBody>
      </p:sp>
    </p:spTree>
    <p:extLst>
      <p:ext uri="{BB962C8B-B14F-4D97-AF65-F5344CB8AC3E}">
        <p14:creationId xmlns:p14="http://schemas.microsoft.com/office/powerpoint/2010/main" val="40620205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9"/>
          <p:cNvSpPr txBox="1">
            <a:spLocks noGrp="1"/>
          </p:cNvSpPr>
          <p:nvPr>
            <p:ph type="title"/>
          </p:nvPr>
        </p:nvSpPr>
        <p:spPr>
          <a:xfrm>
            <a:off x="300212" y="460399"/>
            <a:ext cx="8738648" cy="62468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833C0B"/>
              </a:buClr>
              <a:buSzPts val="3000"/>
              <a:buFont typeface="Lustria"/>
              <a:buNone/>
            </a:pPr>
            <a:r>
              <a:rPr lang="en-US" sz="3000" b="1" dirty="0">
                <a:solidFill>
                  <a:srgbClr val="833C0B"/>
                </a:solidFill>
                <a:latin typeface="Times New Roman" panose="02020603050405020304" pitchFamily="18" charset="0"/>
                <a:ea typeface="Lustria"/>
                <a:cs typeface="Times New Roman" panose="02020603050405020304" pitchFamily="18" charset="0"/>
                <a:sym typeface="Lustria"/>
              </a:rPr>
              <a:t>15. Future Work </a:t>
            </a:r>
            <a:endParaRPr dirty="0">
              <a:latin typeface="Times New Roman" panose="02020603050405020304" pitchFamily="18" charset="0"/>
              <a:cs typeface="Times New Roman" panose="02020603050405020304" pitchFamily="18" charset="0"/>
            </a:endParaRPr>
          </a:p>
        </p:txBody>
      </p:sp>
      <p:sp>
        <p:nvSpPr>
          <p:cNvPr id="371" name="Google Shape;371;p49"/>
          <p:cNvSpPr txBox="1">
            <a:spLocks noGrp="1"/>
          </p:cNvSpPr>
          <p:nvPr>
            <p:ph type="body" idx="1"/>
          </p:nvPr>
        </p:nvSpPr>
        <p:spPr>
          <a:xfrm>
            <a:off x="202677" y="1109472"/>
            <a:ext cx="8738647" cy="5246879"/>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1000"/>
              </a:spcBef>
              <a:spcAft>
                <a:spcPts val="0"/>
              </a:spcAft>
              <a:buClr>
                <a:schemeClr val="dk1"/>
              </a:buClr>
              <a:buSzPts val="1800"/>
              <a:buNone/>
            </a:pPr>
            <a:endParaRPr sz="1800" dirty="0">
              <a:latin typeface="Lustria"/>
              <a:ea typeface="Lustria"/>
              <a:cs typeface="Lustria"/>
              <a:sym typeface="Lustria"/>
            </a:endParaRPr>
          </a:p>
          <a:p>
            <a:pPr marL="342900" lvl="0" algn="just" rtl="0">
              <a:lnSpc>
                <a:spcPct val="100000"/>
              </a:lnSpc>
              <a:spcBef>
                <a:spcPts val="1000"/>
              </a:spcBef>
              <a:spcAft>
                <a:spcPts val="0"/>
              </a:spcAft>
              <a:buClr>
                <a:schemeClr val="dk1"/>
              </a:buClr>
              <a:buSzPts val="1800"/>
              <a:buFont typeface="Wingdings" panose="05000000000000000000" pitchFamily="2" charset="2"/>
              <a:buChar char="ü"/>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Future endeavors will focus on refining SEGAN's performance across diverse audio environments, optimizing computational efficiency for real-time applications, and exploring its integration into various audio processing systems. </a:t>
            </a:r>
          </a:p>
          <a:p>
            <a:pPr marL="342900" lvl="0" algn="just" rtl="0">
              <a:lnSpc>
                <a:spcPct val="100000"/>
              </a:lnSpc>
              <a:spcBef>
                <a:spcPts val="1000"/>
              </a:spcBef>
              <a:spcAft>
                <a:spcPts val="0"/>
              </a:spcAft>
              <a:buClr>
                <a:schemeClr val="dk1"/>
              </a:buClr>
              <a:buSzPts val="1800"/>
              <a:buFont typeface="Wingdings" panose="05000000000000000000" pitchFamily="2" charset="2"/>
              <a:buChar char="ü"/>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Additionally, research will address robustness to different noise types and levels for enhanced applicability.</a:t>
            </a:r>
            <a:endParaRPr sz="2400" dirty="0">
              <a:latin typeface="Times New Roman" panose="02020603050405020304" pitchFamily="18" charset="0"/>
              <a:ea typeface="Lustria"/>
              <a:cs typeface="Times New Roman" panose="02020603050405020304" pitchFamily="18" charset="0"/>
              <a:sym typeface="Lustria"/>
            </a:endParaRPr>
          </a:p>
          <a:p>
            <a:pPr marL="0" lvl="0" indent="0" algn="ctr" rtl="0">
              <a:lnSpc>
                <a:spcPct val="100000"/>
              </a:lnSpc>
              <a:spcBef>
                <a:spcPts val="1000"/>
              </a:spcBef>
              <a:spcAft>
                <a:spcPts val="0"/>
              </a:spcAft>
              <a:buClr>
                <a:schemeClr val="dk1"/>
              </a:buClr>
              <a:buSzPts val="18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dirty="0">
              <a:latin typeface="Lustria"/>
              <a:ea typeface="Lustria"/>
              <a:cs typeface="Lustria"/>
              <a:sym typeface="Lustria"/>
            </a:endParaRPr>
          </a:p>
          <a:p>
            <a:pPr marL="0" lvl="0" indent="0" algn="l" rtl="0">
              <a:lnSpc>
                <a:spcPct val="100000"/>
              </a:lnSpc>
              <a:spcBef>
                <a:spcPts val="1000"/>
              </a:spcBef>
              <a:spcAft>
                <a:spcPts val="0"/>
              </a:spcAft>
              <a:buClr>
                <a:schemeClr val="dk1"/>
              </a:buClr>
              <a:buSzPts val="2000"/>
              <a:buNone/>
            </a:pPr>
            <a:endParaRPr sz="2000" b="1" i="1" dirty="0">
              <a:solidFill>
                <a:srgbClr val="C00000"/>
              </a:solidFill>
              <a:latin typeface="Lustria"/>
              <a:ea typeface="Lustria"/>
              <a:cs typeface="Lustria"/>
              <a:sym typeface="Lustria"/>
            </a:endParaRPr>
          </a:p>
        </p:txBody>
      </p:sp>
      <p:sp>
        <p:nvSpPr>
          <p:cNvPr id="372" name="Google Shape;372;p4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solidFill>
                  <a:schemeClr val="dk1"/>
                </a:solidFill>
                <a:latin typeface="Lustria"/>
                <a:ea typeface="Lustria"/>
                <a:cs typeface="Lustria"/>
                <a:sym typeface="Lustria"/>
              </a:rPr>
              <a:t>43</a:t>
            </a:fld>
            <a:endParaRPr sz="1400" b="1">
              <a:solidFill>
                <a:schemeClr val="dk1"/>
              </a:solidFill>
              <a:latin typeface="Lustria"/>
              <a:ea typeface="Lustria"/>
              <a:cs typeface="Lustria"/>
              <a:sym typeface="Lustri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0"/>
          <p:cNvSpPr txBox="1">
            <a:spLocks noGrp="1"/>
          </p:cNvSpPr>
          <p:nvPr>
            <p:ph type="title"/>
          </p:nvPr>
        </p:nvSpPr>
        <p:spPr>
          <a:xfrm>
            <a:off x="509047" y="270858"/>
            <a:ext cx="8006303" cy="54927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833C0B"/>
              </a:buClr>
              <a:buSzPct val="100000"/>
              <a:buFont typeface="Lustria"/>
              <a:buNone/>
            </a:pPr>
            <a:r>
              <a:rPr lang="en-US" sz="4000" b="1" dirty="0">
                <a:solidFill>
                  <a:srgbClr val="833C0B"/>
                </a:solidFill>
                <a:latin typeface="Times New Roman" panose="02020603050405020304" pitchFamily="18" charset="0"/>
                <a:ea typeface="Lustria"/>
                <a:cs typeface="Times New Roman" panose="02020603050405020304" pitchFamily="18" charset="0"/>
                <a:sym typeface="Lustria"/>
              </a:rPr>
              <a:t>16. Summary</a:t>
            </a:r>
            <a:endParaRPr dirty="0">
              <a:latin typeface="Times New Roman" panose="02020603050405020304" pitchFamily="18" charset="0"/>
              <a:cs typeface="Times New Roman" panose="02020603050405020304" pitchFamily="18" charset="0"/>
            </a:endParaRPr>
          </a:p>
        </p:txBody>
      </p:sp>
      <p:sp>
        <p:nvSpPr>
          <p:cNvPr id="379" name="Google Shape;379;p50"/>
          <p:cNvSpPr txBox="1">
            <a:spLocks noGrp="1"/>
          </p:cNvSpPr>
          <p:nvPr>
            <p:ph type="body" idx="1"/>
          </p:nvPr>
        </p:nvSpPr>
        <p:spPr>
          <a:xfrm>
            <a:off x="509047" y="989813"/>
            <a:ext cx="8006303" cy="4830695"/>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rgbClr val="343541"/>
              </a:buClr>
              <a:buSzPts val="2000"/>
              <a:buNone/>
            </a:pPr>
            <a:r>
              <a:rPr lang="en-US" sz="2000" b="0" i="0" dirty="0">
                <a:solidFill>
                  <a:srgbClr val="343541"/>
                </a:solidFill>
                <a:latin typeface="Times New Roman"/>
                <a:ea typeface="Times New Roman"/>
                <a:cs typeface="Times New Roman"/>
                <a:sym typeface="Times New Roman"/>
              </a:rPr>
              <a:t>Here, what we have discussed:</a:t>
            </a:r>
            <a:endParaRPr sz="2000" b="0" i="0" dirty="0">
              <a:solidFill>
                <a:srgbClr val="374151"/>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rgbClr val="374151"/>
              </a:buClr>
              <a:buSzPts val="2000"/>
              <a:buChar char="•"/>
            </a:pPr>
            <a:endParaRPr lang="en-US" sz="2000" b="0" i="0" dirty="0">
              <a:solidFill>
                <a:srgbClr val="374151"/>
              </a:solidFill>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rgbClr val="374151"/>
              </a:buClr>
              <a:buSzPts val="2000"/>
              <a:buChar char="•"/>
            </a:pPr>
            <a:r>
              <a:rPr lang="en-US" sz="2000" b="0" i="0" dirty="0">
                <a:solidFill>
                  <a:srgbClr val="374151"/>
                </a:solidFill>
                <a:latin typeface="Times New Roman"/>
                <a:ea typeface="Times New Roman"/>
                <a:cs typeface="Times New Roman"/>
                <a:sym typeface="Times New Roman"/>
              </a:rPr>
              <a:t>This project aims to improve audio quality through advanced noise suppression using SEGAN. </a:t>
            </a:r>
          </a:p>
          <a:p>
            <a:pPr marL="228600" lvl="0" indent="-228600" algn="just" rtl="0">
              <a:lnSpc>
                <a:spcPct val="90000"/>
              </a:lnSpc>
              <a:spcBef>
                <a:spcPts val="1000"/>
              </a:spcBef>
              <a:spcAft>
                <a:spcPts val="0"/>
              </a:spcAft>
              <a:buClr>
                <a:srgbClr val="374151"/>
              </a:buClr>
              <a:buSzPts val="2000"/>
              <a:buChar char="•"/>
            </a:pPr>
            <a:r>
              <a:rPr lang="en-US" sz="2000" b="0" i="0" dirty="0">
                <a:solidFill>
                  <a:srgbClr val="374151"/>
                </a:solidFill>
                <a:latin typeface="Times New Roman"/>
                <a:ea typeface="Times New Roman"/>
                <a:cs typeface="Times New Roman"/>
                <a:sym typeface="Times New Roman"/>
              </a:rPr>
              <a:t>Motivated by the growing demand for enhanced acoustic clarity, the project involves implementing SEGAN and conducting a comparative analysis with other algorithms. </a:t>
            </a:r>
          </a:p>
          <a:p>
            <a:pPr marL="228600" lvl="0" indent="-228600" algn="just" rtl="0">
              <a:lnSpc>
                <a:spcPct val="90000"/>
              </a:lnSpc>
              <a:spcBef>
                <a:spcPts val="1000"/>
              </a:spcBef>
              <a:spcAft>
                <a:spcPts val="0"/>
              </a:spcAft>
              <a:buClr>
                <a:srgbClr val="374151"/>
              </a:buClr>
              <a:buSzPts val="2000"/>
              <a:buChar char="•"/>
            </a:pPr>
            <a:r>
              <a:rPr lang="en-US" sz="2000" b="0" i="0" dirty="0">
                <a:solidFill>
                  <a:srgbClr val="374151"/>
                </a:solidFill>
                <a:latin typeface="Times New Roman"/>
                <a:ea typeface="Times New Roman"/>
                <a:cs typeface="Times New Roman"/>
                <a:sym typeface="Times New Roman"/>
              </a:rPr>
              <a:t>Objectives include the development of a robust testing framework, real-time processing integration, and user-friendly interfaces. </a:t>
            </a:r>
          </a:p>
          <a:p>
            <a:pPr marL="228600" lvl="0" indent="-228600" algn="just" rtl="0">
              <a:lnSpc>
                <a:spcPct val="90000"/>
              </a:lnSpc>
              <a:spcBef>
                <a:spcPts val="1000"/>
              </a:spcBef>
              <a:spcAft>
                <a:spcPts val="0"/>
              </a:spcAft>
              <a:buClr>
                <a:srgbClr val="374151"/>
              </a:buClr>
              <a:buSzPts val="2000"/>
              <a:buChar char="•"/>
            </a:pPr>
            <a:r>
              <a:rPr lang="en-US" sz="2000" b="0" i="0" dirty="0">
                <a:solidFill>
                  <a:srgbClr val="374151"/>
                </a:solidFill>
                <a:latin typeface="Times New Roman"/>
                <a:ea typeface="Times New Roman"/>
                <a:cs typeface="Times New Roman"/>
                <a:sym typeface="Times New Roman"/>
              </a:rPr>
              <a:t>The project's scope extends to potential enhancements through machine learning and multi-modal noise suppression, aiming to provide valuable insights for diverse applications in audio processing.</a:t>
            </a:r>
          </a:p>
        </p:txBody>
      </p:sp>
      <p:sp>
        <p:nvSpPr>
          <p:cNvPr id="380" name="Google Shape;380;p5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solidFill>
                  <a:schemeClr val="dk1"/>
                </a:solidFill>
                <a:latin typeface="Lustria"/>
                <a:ea typeface="Lustria"/>
                <a:cs typeface="Lustria"/>
                <a:sym typeface="Lustria"/>
              </a:rPr>
              <a:t>44</a:t>
            </a:fld>
            <a:endParaRPr sz="1400" b="1">
              <a:solidFill>
                <a:schemeClr val="dk1"/>
              </a:solidFill>
              <a:latin typeface="Lustria"/>
              <a:ea typeface="Lustria"/>
              <a:cs typeface="Lustria"/>
              <a:sym typeface="Lustri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51"/>
          <p:cNvSpPr txBox="1">
            <a:spLocks noGrp="1"/>
          </p:cNvSpPr>
          <p:nvPr>
            <p:ph type="title"/>
          </p:nvPr>
        </p:nvSpPr>
        <p:spPr>
          <a:xfrm>
            <a:off x="509047" y="270858"/>
            <a:ext cx="8006303" cy="54927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833C0B"/>
              </a:buClr>
              <a:buSzPct val="100000"/>
              <a:buFont typeface="Lustria"/>
              <a:buNone/>
            </a:pPr>
            <a:r>
              <a:rPr lang="en-US" sz="4000" b="1" dirty="0">
                <a:solidFill>
                  <a:srgbClr val="833C0B"/>
                </a:solidFill>
                <a:latin typeface="Times New Roman" panose="02020603050405020304" pitchFamily="18" charset="0"/>
                <a:ea typeface="Lustria"/>
                <a:cs typeface="Times New Roman" panose="02020603050405020304" pitchFamily="18" charset="0"/>
                <a:sym typeface="Lustria"/>
              </a:rPr>
              <a:t>17. References</a:t>
            </a:r>
            <a:endParaRPr dirty="0">
              <a:latin typeface="Times New Roman" panose="02020603050405020304" pitchFamily="18" charset="0"/>
              <a:cs typeface="Times New Roman" panose="02020603050405020304" pitchFamily="18" charset="0"/>
            </a:endParaRPr>
          </a:p>
        </p:txBody>
      </p:sp>
      <p:sp>
        <p:nvSpPr>
          <p:cNvPr id="386" name="Google Shape;386;p51"/>
          <p:cNvSpPr txBox="1">
            <a:spLocks noGrp="1"/>
          </p:cNvSpPr>
          <p:nvPr>
            <p:ph type="body" idx="1"/>
          </p:nvPr>
        </p:nvSpPr>
        <p:spPr>
          <a:xfrm>
            <a:off x="509047" y="993531"/>
            <a:ext cx="8006303" cy="5593611"/>
          </a:xfrm>
          <a:prstGeom prst="rect">
            <a:avLst/>
          </a:prstGeom>
          <a:noFill/>
          <a:ln>
            <a:noFill/>
          </a:ln>
        </p:spPr>
        <p:txBody>
          <a:bodyPr spcFirstLastPara="1" wrap="square" lIns="91425" tIns="45700" rIns="91425" bIns="45700" anchor="t" anchorCtr="0">
            <a:noAutofit/>
          </a:bodyPr>
          <a:lstStyle/>
          <a:p>
            <a:pPr lvl="0" indent="-457200" algn="just" rtl="0">
              <a:lnSpc>
                <a:spcPct val="100000"/>
              </a:lnSpc>
              <a:spcBef>
                <a:spcPts val="0"/>
              </a:spcBef>
              <a:spcAft>
                <a:spcPts val="0"/>
              </a:spcAft>
              <a:buClr>
                <a:srgbClr val="3F3F3F"/>
              </a:buClr>
              <a:buSzPts val="1900"/>
              <a:buFont typeface="+mj-lt"/>
              <a:buAutoNum type="arabicPeriod"/>
            </a:pPr>
            <a:r>
              <a:rPr lang="en-US" sz="1600" dirty="0">
                <a:solidFill>
                  <a:srgbClr val="3F3F3F"/>
                </a:solidFill>
                <a:latin typeface="Times New Roman"/>
                <a:ea typeface="Times New Roman"/>
                <a:cs typeface="Times New Roman"/>
                <a:sym typeface="Times New Roman"/>
              </a:rPr>
              <a:t>M. Sakuma, Y. </a:t>
            </a:r>
            <a:r>
              <a:rPr lang="en-US" sz="1600" dirty="0" err="1">
                <a:solidFill>
                  <a:srgbClr val="3F3F3F"/>
                </a:solidFill>
                <a:latin typeface="Times New Roman"/>
                <a:ea typeface="Times New Roman"/>
                <a:cs typeface="Times New Roman"/>
                <a:sym typeface="Times New Roman"/>
              </a:rPr>
              <a:t>Sugiura</a:t>
            </a:r>
            <a:r>
              <a:rPr lang="en-US" sz="1600" dirty="0">
                <a:solidFill>
                  <a:srgbClr val="3F3F3F"/>
                </a:solidFill>
                <a:latin typeface="Times New Roman"/>
                <a:ea typeface="Times New Roman"/>
                <a:cs typeface="Times New Roman"/>
                <a:sym typeface="Times New Roman"/>
              </a:rPr>
              <a:t> and T. Shimamura, "Improvement of Noise Suppression Performance of SEGAN by Sparse Latent Vectors," 2019 International Symposium on Intelligent Signal Processing and Communication Systems (ISPACS), Taipei, Taiwan, 2019, pp. 1-2.</a:t>
            </a:r>
          </a:p>
          <a:p>
            <a:pPr lvl="0" indent="-457200" algn="just" rtl="0">
              <a:lnSpc>
                <a:spcPct val="100000"/>
              </a:lnSpc>
              <a:spcBef>
                <a:spcPts val="0"/>
              </a:spcBef>
              <a:spcAft>
                <a:spcPts val="0"/>
              </a:spcAft>
              <a:buClr>
                <a:srgbClr val="3F3F3F"/>
              </a:buClr>
              <a:buSzPts val="1900"/>
              <a:buFont typeface="+mj-lt"/>
              <a:buAutoNum type="arabicPeriod"/>
            </a:pPr>
            <a:r>
              <a:rPr lang="en-US" sz="1600" dirty="0">
                <a:solidFill>
                  <a:srgbClr val="3F3F3F"/>
                </a:solidFill>
                <a:latin typeface="Times New Roman"/>
                <a:ea typeface="Times New Roman"/>
                <a:cs typeface="Times New Roman"/>
                <a:sym typeface="Times New Roman"/>
              </a:rPr>
              <a:t>C. Donahue, B. Li and R. </a:t>
            </a:r>
            <a:r>
              <a:rPr lang="en-US" sz="1600" dirty="0" err="1">
                <a:solidFill>
                  <a:srgbClr val="3F3F3F"/>
                </a:solidFill>
                <a:latin typeface="Times New Roman"/>
                <a:ea typeface="Times New Roman"/>
                <a:cs typeface="Times New Roman"/>
                <a:sym typeface="Times New Roman"/>
              </a:rPr>
              <a:t>Prabhavalkar</a:t>
            </a:r>
            <a:r>
              <a:rPr lang="en-US" sz="1600" dirty="0">
                <a:solidFill>
                  <a:srgbClr val="3F3F3F"/>
                </a:solidFill>
                <a:latin typeface="Times New Roman"/>
                <a:ea typeface="Times New Roman"/>
                <a:cs typeface="Times New Roman"/>
                <a:sym typeface="Times New Roman"/>
              </a:rPr>
              <a:t>, "Exploring Speech Enhancement with Generative Adversarial Networks for Robust Speech Recognition," 2018 IEEE International Conference on Acoustics, Speech and Signal Processing (ICASSP), Calgary, AB, Canada, 2018, pp. 5024-5028.</a:t>
            </a:r>
          </a:p>
          <a:p>
            <a:pPr lvl="0" indent="-457200" algn="just" rtl="0">
              <a:lnSpc>
                <a:spcPct val="100000"/>
              </a:lnSpc>
              <a:spcBef>
                <a:spcPts val="0"/>
              </a:spcBef>
              <a:spcAft>
                <a:spcPts val="0"/>
              </a:spcAft>
              <a:buClr>
                <a:srgbClr val="3F3F3F"/>
              </a:buClr>
              <a:buSzPts val="1900"/>
              <a:buFont typeface="+mj-lt"/>
              <a:buAutoNum type="arabicPeriod"/>
            </a:pPr>
            <a:r>
              <a:rPr lang="en-US" sz="1600" dirty="0">
                <a:solidFill>
                  <a:srgbClr val="3F3F3F"/>
                </a:solidFill>
                <a:latin typeface="Times New Roman"/>
                <a:ea typeface="Times New Roman"/>
                <a:cs typeface="Times New Roman"/>
                <a:sym typeface="Times New Roman"/>
              </a:rPr>
              <a:t>Improved Speech Enhancement with the Wave-U-</a:t>
            </a:r>
            <a:r>
              <a:rPr lang="en-US" sz="1600" dirty="0" err="1">
                <a:solidFill>
                  <a:srgbClr val="3F3F3F"/>
                </a:solidFill>
                <a:latin typeface="Times New Roman"/>
                <a:ea typeface="Times New Roman"/>
                <a:cs typeface="Times New Roman"/>
                <a:sym typeface="Times New Roman"/>
              </a:rPr>
              <a:t>Net,Craig</a:t>
            </a:r>
            <a:r>
              <a:rPr lang="en-US" sz="1600" dirty="0">
                <a:solidFill>
                  <a:srgbClr val="3F3F3F"/>
                </a:solidFill>
                <a:latin typeface="Times New Roman"/>
                <a:ea typeface="Times New Roman"/>
                <a:cs typeface="Times New Roman"/>
                <a:sym typeface="Times New Roman"/>
              </a:rPr>
              <a:t> Macartney and Tillman Weyde,2018,1811.11307.arXivcs.SD</a:t>
            </a:r>
          </a:p>
          <a:p>
            <a:pPr lvl="0" indent="-457200" algn="just" rtl="0">
              <a:lnSpc>
                <a:spcPct val="100000"/>
              </a:lnSpc>
              <a:spcBef>
                <a:spcPts val="0"/>
              </a:spcBef>
              <a:spcAft>
                <a:spcPts val="0"/>
              </a:spcAft>
              <a:buClr>
                <a:srgbClr val="3F3F3F"/>
              </a:buClr>
              <a:buSzPts val="1900"/>
              <a:buFont typeface="+mj-lt"/>
              <a:buAutoNum type="arabicPeriod"/>
            </a:pPr>
            <a:r>
              <a:rPr lang="en-US" sz="1600" dirty="0" err="1">
                <a:solidFill>
                  <a:srgbClr val="3F3F3F"/>
                </a:solidFill>
                <a:latin typeface="Times New Roman"/>
                <a:ea typeface="Times New Roman"/>
                <a:cs typeface="Times New Roman"/>
                <a:sym typeface="Times New Roman"/>
              </a:rPr>
              <a:t>Adiga</a:t>
            </a:r>
            <a:r>
              <a:rPr lang="en-US" sz="1600" dirty="0">
                <a:solidFill>
                  <a:srgbClr val="3F3F3F"/>
                </a:solidFill>
                <a:latin typeface="Times New Roman"/>
                <a:ea typeface="Times New Roman"/>
                <a:cs typeface="Times New Roman"/>
                <a:sym typeface="Times New Roman"/>
              </a:rPr>
              <a:t>, Nagaraj &amp; </a:t>
            </a:r>
            <a:r>
              <a:rPr lang="en-US" sz="1600" dirty="0" err="1">
                <a:solidFill>
                  <a:srgbClr val="3F3F3F"/>
                </a:solidFill>
                <a:latin typeface="Times New Roman"/>
                <a:ea typeface="Times New Roman"/>
                <a:cs typeface="Times New Roman"/>
                <a:sym typeface="Times New Roman"/>
              </a:rPr>
              <a:t>Pantazis</a:t>
            </a:r>
            <a:r>
              <a:rPr lang="en-US" sz="1600" dirty="0">
                <a:solidFill>
                  <a:srgbClr val="3F3F3F"/>
                </a:solidFill>
                <a:latin typeface="Times New Roman"/>
                <a:ea typeface="Times New Roman"/>
                <a:cs typeface="Times New Roman"/>
                <a:sym typeface="Times New Roman"/>
              </a:rPr>
              <a:t>, Yannis &amp; </a:t>
            </a:r>
            <a:r>
              <a:rPr lang="en-US" sz="1600" dirty="0" err="1">
                <a:solidFill>
                  <a:srgbClr val="3F3F3F"/>
                </a:solidFill>
                <a:latin typeface="Times New Roman"/>
                <a:ea typeface="Times New Roman"/>
                <a:cs typeface="Times New Roman"/>
                <a:sym typeface="Times New Roman"/>
              </a:rPr>
              <a:t>Tsiaras</a:t>
            </a:r>
            <a:r>
              <a:rPr lang="en-US" sz="1600" dirty="0">
                <a:solidFill>
                  <a:srgbClr val="3F3F3F"/>
                </a:solidFill>
                <a:latin typeface="Times New Roman"/>
                <a:ea typeface="Times New Roman"/>
                <a:cs typeface="Times New Roman"/>
                <a:sym typeface="Times New Roman"/>
              </a:rPr>
              <a:t>, Vassilis &amp; </a:t>
            </a:r>
            <a:r>
              <a:rPr lang="en-US" sz="1600" dirty="0" err="1">
                <a:solidFill>
                  <a:srgbClr val="3F3F3F"/>
                </a:solidFill>
                <a:latin typeface="Times New Roman"/>
                <a:ea typeface="Times New Roman"/>
                <a:cs typeface="Times New Roman"/>
                <a:sym typeface="Times New Roman"/>
              </a:rPr>
              <a:t>Stylianou</a:t>
            </a:r>
            <a:r>
              <a:rPr lang="en-US" sz="1600" dirty="0">
                <a:solidFill>
                  <a:srgbClr val="3F3F3F"/>
                </a:solidFill>
                <a:latin typeface="Times New Roman"/>
                <a:ea typeface="Times New Roman"/>
                <a:cs typeface="Times New Roman"/>
                <a:sym typeface="Times New Roman"/>
              </a:rPr>
              <a:t>, Yannis. (2019). Speech Enhancement for Noise-Robust Speech Synthesis Using Wasserstein GAN. </a:t>
            </a:r>
          </a:p>
          <a:p>
            <a:pPr lvl="0" indent="-457200" algn="just" rtl="0">
              <a:lnSpc>
                <a:spcPct val="100000"/>
              </a:lnSpc>
              <a:spcBef>
                <a:spcPts val="0"/>
              </a:spcBef>
              <a:spcAft>
                <a:spcPts val="0"/>
              </a:spcAft>
              <a:buClr>
                <a:srgbClr val="3F3F3F"/>
              </a:buClr>
              <a:buSzPts val="1900"/>
              <a:buFont typeface="+mj-lt"/>
              <a:buAutoNum type="arabicPeriod"/>
            </a:pPr>
            <a:r>
              <a:rPr lang="en-US" sz="1600" dirty="0">
                <a:solidFill>
                  <a:srgbClr val="3F3F3F"/>
                </a:solidFill>
                <a:latin typeface="Times New Roman"/>
                <a:ea typeface="Times New Roman"/>
                <a:cs typeface="Times New Roman"/>
                <a:sym typeface="Times New Roman"/>
              </a:rPr>
              <a:t>Sun </a:t>
            </a:r>
            <a:r>
              <a:rPr lang="en-US" sz="1600" dirty="0" err="1">
                <a:solidFill>
                  <a:srgbClr val="3F3F3F"/>
                </a:solidFill>
                <a:latin typeface="Times New Roman"/>
                <a:ea typeface="Times New Roman"/>
                <a:cs typeface="Times New Roman"/>
                <a:sym typeface="Times New Roman"/>
              </a:rPr>
              <a:t>Shimin</a:t>
            </a:r>
            <a:r>
              <a:rPr lang="en-US" sz="1600" dirty="0">
                <a:solidFill>
                  <a:srgbClr val="3F3F3F"/>
                </a:solidFill>
                <a:latin typeface="Times New Roman"/>
                <a:ea typeface="Times New Roman"/>
                <a:cs typeface="Times New Roman"/>
                <a:sym typeface="Times New Roman"/>
              </a:rPr>
              <a:t>, Li </a:t>
            </a:r>
            <a:r>
              <a:rPr lang="en-US" sz="1600" dirty="0" err="1">
                <a:solidFill>
                  <a:srgbClr val="3F3F3F"/>
                </a:solidFill>
                <a:latin typeface="Times New Roman"/>
                <a:ea typeface="Times New Roman"/>
                <a:cs typeface="Times New Roman"/>
                <a:sym typeface="Times New Roman"/>
              </a:rPr>
              <a:t>Guihua</a:t>
            </a:r>
            <a:r>
              <a:rPr lang="en-US" sz="1600" dirty="0">
                <a:solidFill>
                  <a:srgbClr val="3F3F3F"/>
                </a:solidFill>
                <a:latin typeface="Times New Roman"/>
                <a:ea typeface="Times New Roman"/>
                <a:cs typeface="Times New Roman"/>
                <a:sym typeface="Times New Roman"/>
              </a:rPr>
              <a:t>, Ding </a:t>
            </a:r>
            <a:r>
              <a:rPr lang="en-US" sz="1600" dirty="0" err="1">
                <a:solidFill>
                  <a:srgbClr val="3F3F3F"/>
                </a:solidFill>
                <a:latin typeface="Times New Roman"/>
                <a:ea typeface="Times New Roman"/>
                <a:cs typeface="Times New Roman"/>
                <a:sym typeface="Times New Roman"/>
              </a:rPr>
              <a:t>Renwei</a:t>
            </a:r>
            <a:r>
              <a:rPr lang="en-US" sz="1600" dirty="0">
                <a:solidFill>
                  <a:srgbClr val="3F3F3F"/>
                </a:solidFill>
                <a:latin typeface="Times New Roman"/>
                <a:ea typeface="Times New Roman"/>
                <a:cs typeface="Times New Roman"/>
                <a:sym typeface="Times New Roman"/>
              </a:rPr>
              <a:t>, Zhao Lihong, Zhang </a:t>
            </a:r>
            <a:r>
              <a:rPr lang="en-US" sz="1600" dirty="0" err="1">
                <a:solidFill>
                  <a:srgbClr val="3F3F3F"/>
                </a:solidFill>
                <a:latin typeface="Times New Roman"/>
                <a:ea typeface="Times New Roman"/>
                <a:cs typeface="Times New Roman"/>
                <a:sym typeface="Times New Roman"/>
              </a:rPr>
              <a:t>Yujie</a:t>
            </a:r>
            <a:r>
              <a:rPr lang="en-US" sz="1600" dirty="0">
                <a:solidFill>
                  <a:srgbClr val="3F3F3F"/>
                </a:solidFill>
                <a:latin typeface="Times New Roman"/>
                <a:ea typeface="Times New Roman"/>
                <a:cs typeface="Times New Roman"/>
                <a:sym typeface="Times New Roman"/>
              </a:rPr>
              <a:t>, Zhao </a:t>
            </a:r>
            <a:r>
              <a:rPr lang="en-US" sz="1600" dirty="0" err="1">
                <a:solidFill>
                  <a:srgbClr val="3F3F3F"/>
                </a:solidFill>
                <a:latin typeface="Times New Roman"/>
                <a:ea typeface="Times New Roman"/>
                <a:cs typeface="Times New Roman"/>
                <a:sym typeface="Times New Roman"/>
              </a:rPr>
              <a:t>Shuo</a:t>
            </a:r>
            <a:r>
              <a:rPr lang="en-US" sz="1600" dirty="0">
                <a:solidFill>
                  <a:srgbClr val="3F3F3F"/>
                </a:solidFill>
                <a:latin typeface="Times New Roman"/>
                <a:ea typeface="Times New Roman"/>
                <a:cs typeface="Times New Roman"/>
                <a:sym typeface="Times New Roman"/>
              </a:rPr>
              <a:t>, Zhang </a:t>
            </a:r>
            <a:r>
              <a:rPr lang="en-US" sz="1600" dirty="0" err="1">
                <a:solidFill>
                  <a:srgbClr val="3F3F3F"/>
                </a:solidFill>
                <a:latin typeface="Times New Roman"/>
                <a:ea typeface="Times New Roman"/>
                <a:cs typeface="Times New Roman"/>
                <a:sym typeface="Times New Roman"/>
              </a:rPr>
              <a:t>Jinwei</a:t>
            </a:r>
            <a:r>
              <a:rPr lang="en-US" sz="1600" dirty="0">
                <a:solidFill>
                  <a:srgbClr val="3F3F3F"/>
                </a:solidFill>
                <a:latin typeface="Times New Roman"/>
                <a:ea typeface="Times New Roman"/>
                <a:cs typeface="Times New Roman"/>
                <a:sym typeface="Times New Roman"/>
              </a:rPr>
              <a:t>, Ye </a:t>
            </a:r>
            <a:r>
              <a:rPr lang="en-US" sz="1600" dirty="0" err="1">
                <a:solidFill>
                  <a:srgbClr val="3F3F3F"/>
                </a:solidFill>
                <a:latin typeface="Times New Roman"/>
                <a:ea typeface="Times New Roman"/>
                <a:cs typeface="Times New Roman"/>
                <a:sym typeface="Times New Roman"/>
              </a:rPr>
              <a:t>Junlin,Seismic</a:t>
            </a:r>
            <a:r>
              <a:rPr lang="en-US" sz="1600" dirty="0">
                <a:solidFill>
                  <a:srgbClr val="3F3F3F"/>
                </a:solidFill>
                <a:latin typeface="Times New Roman"/>
                <a:ea typeface="Times New Roman"/>
                <a:cs typeface="Times New Roman"/>
                <a:sym typeface="Times New Roman"/>
              </a:rPr>
              <a:t> random noise suppression using improved </a:t>
            </a:r>
            <a:r>
              <a:rPr lang="en-US" sz="1600" dirty="0" err="1">
                <a:solidFill>
                  <a:srgbClr val="3F3F3F"/>
                </a:solidFill>
                <a:latin typeface="Times New Roman"/>
                <a:ea typeface="Times New Roman"/>
                <a:cs typeface="Times New Roman"/>
                <a:sym typeface="Times New Roman"/>
              </a:rPr>
              <a:t>CycleGAN,Frontiers</a:t>
            </a:r>
            <a:r>
              <a:rPr lang="en-US" sz="1600" dirty="0">
                <a:solidFill>
                  <a:srgbClr val="3F3F3F"/>
                </a:solidFill>
                <a:latin typeface="Times New Roman"/>
                <a:ea typeface="Times New Roman"/>
                <a:cs typeface="Times New Roman"/>
                <a:sym typeface="Times New Roman"/>
              </a:rPr>
              <a:t> in Earth Science,VOLUME-11,2023.</a:t>
            </a:r>
          </a:p>
          <a:p>
            <a:pPr lvl="0" indent="-457200" algn="just" rtl="0">
              <a:lnSpc>
                <a:spcPct val="100000"/>
              </a:lnSpc>
              <a:spcBef>
                <a:spcPts val="0"/>
              </a:spcBef>
              <a:spcAft>
                <a:spcPts val="0"/>
              </a:spcAft>
              <a:buClr>
                <a:srgbClr val="3F3F3F"/>
              </a:buClr>
              <a:buSzPts val="1900"/>
              <a:buFont typeface="+mj-lt"/>
              <a:buAutoNum type="arabicPeriod"/>
            </a:pPr>
            <a:r>
              <a:rPr lang="en-US" sz="1600" dirty="0">
                <a:solidFill>
                  <a:srgbClr val="3F3F3F"/>
                </a:solidFill>
                <a:latin typeface="Times New Roman"/>
                <a:ea typeface="Times New Roman"/>
                <a:cs typeface="Times New Roman"/>
                <a:sym typeface="Times New Roman"/>
              </a:rPr>
              <a:t>Pandey A, Wang D. A New Framework for CNN-Based Speech Enhancement in the Time Domain. IEEE/ACM Trans Audio Speech Lang Process. 2019 Jul;27(7):1179-1188. </a:t>
            </a:r>
            <a:r>
              <a:rPr lang="en-US" sz="1600" dirty="0" err="1">
                <a:solidFill>
                  <a:srgbClr val="3F3F3F"/>
                </a:solidFill>
                <a:latin typeface="Times New Roman"/>
                <a:ea typeface="Times New Roman"/>
                <a:cs typeface="Times New Roman"/>
                <a:sym typeface="Times New Roman"/>
              </a:rPr>
              <a:t>Epub</a:t>
            </a:r>
            <a:r>
              <a:rPr lang="en-US" sz="1600" dirty="0">
                <a:solidFill>
                  <a:srgbClr val="3F3F3F"/>
                </a:solidFill>
                <a:latin typeface="Times New Roman"/>
                <a:ea typeface="Times New Roman"/>
                <a:cs typeface="Times New Roman"/>
                <a:sym typeface="Times New Roman"/>
              </a:rPr>
              <a:t> 2019 Apr 29. PMID: 34262993; PMCID: PMC8276831.</a:t>
            </a:r>
          </a:p>
          <a:p>
            <a:pPr lvl="0" indent="-457200" algn="just" rtl="0">
              <a:lnSpc>
                <a:spcPct val="100000"/>
              </a:lnSpc>
              <a:spcBef>
                <a:spcPts val="0"/>
              </a:spcBef>
              <a:spcAft>
                <a:spcPts val="0"/>
              </a:spcAft>
              <a:buClr>
                <a:srgbClr val="3F3F3F"/>
              </a:buClr>
              <a:buSzPts val="1900"/>
              <a:buFont typeface="+mj-lt"/>
              <a:buAutoNum type="arabicPeriod"/>
            </a:pPr>
            <a:endParaRPr lang="en-US" sz="1600" dirty="0">
              <a:solidFill>
                <a:srgbClr val="3F3F3F"/>
              </a:solidFill>
              <a:latin typeface="Times New Roman"/>
              <a:ea typeface="Times New Roman"/>
              <a:cs typeface="Times New Roman"/>
              <a:sym typeface="Times New Roman"/>
            </a:endParaRPr>
          </a:p>
          <a:p>
            <a:pPr marL="0" lvl="0" indent="0" algn="just" rtl="0">
              <a:lnSpc>
                <a:spcPct val="100000"/>
              </a:lnSpc>
              <a:spcBef>
                <a:spcPts val="0"/>
              </a:spcBef>
              <a:spcAft>
                <a:spcPts val="0"/>
              </a:spcAft>
              <a:buClr>
                <a:srgbClr val="3F3F3F"/>
              </a:buClr>
              <a:buSzPts val="1900"/>
              <a:buNone/>
            </a:pPr>
            <a:endParaRPr lang="en-US" sz="1600" dirty="0">
              <a:solidFill>
                <a:srgbClr val="3F3F3F"/>
              </a:solidFill>
              <a:latin typeface="Times New Roman"/>
              <a:ea typeface="Times New Roman"/>
              <a:cs typeface="Times New Roman"/>
              <a:sym typeface="Times New Roman"/>
            </a:endParaRPr>
          </a:p>
          <a:p>
            <a:pPr marL="342900" lvl="0" indent="-342900" algn="just" rtl="0">
              <a:lnSpc>
                <a:spcPct val="100000"/>
              </a:lnSpc>
              <a:spcBef>
                <a:spcPts val="0"/>
              </a:spcBef>
              <a:spcAft>
                <a:spcPts val="0"/>
              </a:spcAft>
              <a:buClr>
                <a:srgbClr val="3F3F3F"/>
              </a:buClr>
              <a:buSzPts val="1900"/>
              <a:buAutoNum type="arabicPeriod"/>
            </a:pPr>
            <a:endParaRPr lang="en-US" sz="1600" dirty="0">
              <a:solidFill>
                <a:srgbClr val="3F3F3F"/>
              </a:solidFill>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1800"/>
              <a:buNone/>
            </a:pPr>
            <a:endParaRPr sz="1600" dirty="0">
              <a:solidFill>
                <a:srgbClr val="3F3F3F"/>
              </a:solidFill>
              <a:latin typeface="Lustria"/>
              <a:ea typeface="Lustria"/>
              <a:cs typeface="Lustria"/>
              <a:sym typeface="Lustria"/>
            </a:endParaRPr>
          </a:p>
        </p:txBody>
      </p:sp>
      <p:sp>
        <p:nvSpPr>
          <p:cNvPr id="387" name="Google Shape;387;p5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solidFill>
                  <a:schemeClr val="dk1"/>
                </a:solidFill>
                <a:latin typeface="Lustria"/>
                <a:ea typeface="Lustria"/>
                <a:cs typeface="Lustria"/>
                <a:sym typeface="Lustria"/>
              </a:rPr>
              <a:t>45</a:t>
            </a:fld>
            <a:endParaRPr sz="1400" b="1">
              <a:solidFill>
                <a:schemeClr val="dk1"/>
              </a:solidFill>
              <a:latin typeface="Lustria"/>
              <a:ea typeface="Lustria"/>
              <a:cs typeface="Lustria"/>
              <a:sym typeface="Lustri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52"/>
          <p:cNvSpPr txBox="1">
            <a:spLocks noGrp="1"/>
          </p:cNvSpPr>
          <p:nvPr>
            <p:ph type="title"/>
          </p:nvPr>
        </p:nvSpPr>
        <p:spPr>
          <a:xfrm>
            <a:off x="509047" y="270858"/>
            <a:ext cx="8006303" cy="54927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833C0B"/>
              </a:buClr>
              <a:buSzPct val="100000"/>
              <a:buFont typeface="Lustria"/>
              <a:buNone/>
            </a:pPr>
            <a:r>
              <a:rPr lang="en-US" sz="4000" b="1" dirty="0">
                <a:solidFill>
                  <a:srgbClr val="833C0B"/>
                </a:solidFill>
                <a:latin typeface="Times New Roman" panose="02020603050405020304" pitchFamily="18" charset="0"/>
                <a:ea typeface="Lustria"/>
                <a:cs typeface="Times New Roman" panose="02020603050405020304" pitchFamily="18" charset="0"/>
                <a:sym typeface="Lustria"/>
              </a:rPr>
              <a:t>17. References</a:t>
            </a:r>
            <a:endParaRPr dirty="0">
              <a:latin typeface="Times New Roman" panose="02020603050405020304" pitchFamily="18" charset="0"/>
              <a:cs typeface="Times New Roman" panose="02020603050405020304" pitchFamily="18" charset="0"/>
            </a:endParaRPr>
          </a:p>
        </p:txBody>
      </p:sp>
      <p:sp>
        <p:nvSpPr>
          <p:cNvPr id="393" name="Google Shape;393;p52"/>
          <p:cNvSpPr txBox="1">
            <a:spLocks noGrp="1"/>
          </p:cNvSpPr>
          <p:nvPr>
            <p:ph type="body" idx="1"/>
          </p:nvPr>
        </p:nvSpPr>
        <p:spPr>
          <a:xfrm>
            <a:off x="509047" y="989813"/>
            <a:ext cx="8006303" cy="5138425"/>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Clr>
                <a:srgbClr val="3F3F3F"/>
              </a:buClr>
              <a:buSzPts val="1900"/>
              <a:buNone/>
            </a:pPr>
            <a:r>
              <a:rPr lang="en-US" sz="1600" dirty="0">
                <a:solidFill>
                  <a:srgbClr val="3F3F3F"/>
                </a:solidFill>
                <a:latin typeface="Times New Roman"/>
                <a:ea typeface="Times New Roman"/>
                <a:cs typeface="Times New Roman"/>
                <a:sym typeface="Times New Roman"/>
              </a:rPr>
              <a:t>.</a:t>
            </a:r>
          </a:p>
          <a:p>
            <a:pPr marL="342900" lvl="0" indent="-342900" algn="just" rtl="0">
              <a:lnSpc>
                <a:spcPct val="100000"/>
              </a:lnSpc>
              <a:spcBef>
                <a:spcPts val="0"/>
              </a:spcBef>
              <a:spcAft>
                <a:spcPts val="0"/>
              </a:spcAft>
              <a:buClr>
                <a:srgbClr val="3F3F3F"/>
              </a:buClr>
              <a:buSzPts val="1900"/>
              <a:buAutoNum type="arabicPeriod"/>
            </a:pPr>
            <a:endParaRPr lang="en-US" sz="1600" dirty="0">
              <a:solidFill>
                <a:srgbClr val="3F3F3F"/>
              </a:solidFill>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1800"/>
              <a:buNone/>
            </a:pPr>
            <a:endParaRPr sz="1600" dirty="0">
              <a:solidFill>
                <a:srgbClr val="3F3F3F"/>
              </a:solidFill>
              <a:latin typeface="Lustria"/>
              <a:ea typeface="Lustria"/>
              <a:cs typeface="Lustria"/>
              <a:sym typeface="Lustria"/>
            </a:endParaRPr>
          </a:p>
        </p:txBody>
      </p:sp>
      <p:sp>
        <p:nvSpPr>
          <p:cNvPr id="394" name="Google Shape;394;p5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solidFill>
                  <a:schemeClr val="dk1"/>
                </a:solidFill>
                <a:latin typeface="Lustria"/>
                <a:ea typeface="Lustria"/>
                <a:cs typeface="Lustria"/>
                <a:sym typeface="Lustria"/>
              </a:rPr>
              <a:t>46</a:t>
            </a:fld>
            <a:endParaRPr sz="1400" b="1">
              <a:solidFill>
                <a:schemeClr val="dk1"/>
              </a:solidFill>
              <a:latin typeface="Lustria"/>
              <a:ea typeface="Lustria"/>
              <a:cs typeface="Lustria"/>
              <a:sym typeface="Lustria"/>
            </a:endParaRPr>
          </a:p>
        </p:txBody>
      </p:sp>
      <p:sp>
        <p:nvSpPr>
          <p:cNvPr id="3" name="TextBox 2">
            <a:extLst>
              <a:ext uri="{FF2B5EF4-FFF2-40B4-BE49-F238E27FC236}">
                <a16:creationId xmlns:a16="http://schemas.microsoft.com/office/drawing/2014/main" id="{66008F0D-97D4-C7DB-4AA2-58F33DDEE0DB}"/>
              </a:ext>
            </a:extLst>
          </p:cNvPr>
          <p:cNvSpPr txBox="1"/>
          <p:nvPr/>
        </p:nvSpPr>
        <p:spPr>
          <a:xfrm>
            <a:off x="509046" y="1048244"/>
            <a:ext cx="8006303" cy="5447645"/>
          </a:xfrm>
          <a:prstGeom prst="rect">
            <a:avLst/>
          </a:prstGeom>
          <a:noFill/>
        </p:spPr>
        <p:txBody>
          <a:bodyPr wrap="square">
            <a:spAutoFit/>
          </a:bodyPr>
          <a:lstStyle/>
          <a:p>
            <a:pPr algn="just">
              <a:buClr>
                <a:srgbClr val="3F3F3F"/>
              </a:buClr>
              <a:buSzPts val="1900"/>
            </a:pPr>
            <a:r>
              <a:rPr lang="en-US" sz="1600" dirty="0">
                <a:solidFill>
                  <a:srgbClr val="3F3F3F"/>
                </a:solidFill>
                <a:latin typeface="Times New Roman"/>
                <a:ea typeface="Times New Roman"/>
                <a:cs typeface="Times New Roman"/>
                <a:sym typeface="Times New Roman"/>
              </a:rPr>
              <a:t>7. J. Ortega-Garcia and J. Gonzalez-Rodriguez, "Overview of speech enhancement techniques  for automatic speaker recognition," Proceeding of Fourth International Conference on Spoken Language Processing. ICSLP '96, Philadelphia, PA, USA, 1996, pp. 929-932 vol.2, </a:t>
            </a:r>
            <a:r>
              <a:rPr lang="en-US" sz="1600" dirty="0" err="1">
                <a:solidFill>
                  <a:srgbClr val="3F3F3F"/>
                </a:solidFill>
                <a:latin typeface="Times New Roman"/>
                <a:ea typeface="Times New Roman"/>
                <a:cs typeface="Times New Roman"/>
                <a:sym typeface="Times New Roman"/>
              </a:rPr>
              <a:t>doi</a:t>
            </a:r>
            <a:r>
              <a:rPr lang="en-US" sz="1600" dirty="0">
                <a:solidFill>
                  <a:srgbClr val="3F3F3F"/>
                </a:solidFill>
                <a:latin typeface="Times New Roman"/>
                <a:ea typeface="Times New Roman"/>
                <a:cs typeface="Times New Roman"/>
                <a:sym typeface="Times New Roman"/>
              </a:rPr>
              <a:t>: 10.1109/ICSLP.1996.607754.</a:t>
            </a:r>
          </a:p>
          <a:p>
            <a:pPr lvl="0" algn="just" rtl="0">
              <a:lnSpc>
                <a:spcPct val="100000"/>
              </a:lnSpc>
              <a:spcBef>
                <a:spcPts val="0"/>
              </a:spcBef>
              <a:spcAft>
                <a:spcPts val="0"/>
              </a:spcAft>
              <a:buClr>
                <a:srgbClr val="3F3F3F"/>
              </a:buClr>
              <a:buSzPts val="1900"/>
            </a:pPr>
            <a:r>
              <a:rPr lang="en-US" sz="1600" dirty="0">
                <a:solidFill>
                  <a:srgbClr val="3F3F3F"/>
                </a:solidFill>
                <a:latin typeface="Times New Roman"/>
                <a:ea typeface="Times New Roman"/>
                <a:cs typeface="Times New Roman"/>
                <a:sym typeface="Times New Roman"/>
              </a:rPr>
              <a:t>8. Y. Xu, J. Du, L. -R. Dai and C. -H. Lee, "A Regression Approach to Speech Enhancement Based on Deep Neural Networks," in IEEE/ACM Transactions on Audio, Speech, and Language Processing, vol. 23, no. 1, pp. 7-19, Jan. 2015, </a:t>
            </a:r>
            <a:r>
              <a:rPr lang="en-US" sz="1600" dirty="0" err="1">
                <a:solidFill>
                  <a:srgbClr val="3F3F3F"/>
                </a:solidFill>
                <a:latin typeface="Times New Roman"/>
                <a:ea typeface="Times New Roman"/>
                <a:cs typeface="Times New Roman"/>
                <a:sym typeface="Times New Roman"/>
              </a:rPr>
              <a:t>doi</a:t>
            </a:r>
            <a:r>
              <a:rPr lang="en-US" sz="1600" dirty="0">
                <a:solidFill>
                  <a:srgbClr val="3F3F3F"/>
                </a:solidFill>
                <a:latin typeface="Times New Roman"/>
                <a:ea typeface="Times New Roman"/>
                <a:cs typeface="Times New Roman"/>
                <a:sym typeface="Times New Roman"/>
              </a:rPr>
              <a:t>: 10.1109/TASLP.2014.2364452.</a:t>
            </a:r>
          </a:p>
          <a:p>
            <a:pPr lvl="0" algn="just" rtl="0">
              <a:lnSpc>
                <a:spcPct val="100000"/>
              </a:lnSpc>
              <a:spcBef>
                <a:spcPts val="0"/>
              </a:spcBef>
              <a:spcAft>
                <a:spcPts val="0"/>
              </a:spcAft>
              <a:buClr>
                <a:srgbClr val="3F3F3F"/>
              </a:buClr>
              <a:buSzPts val="1900"/>
            </a:pPr>
            <a:r>
              <a:rPr lang="en-US" sz="1600" dirty="0">
                <a:solidFill>
                  <a:srgbClr val="3F3F3F"/>
                </a:solidFill>
                <a:latin typeface="Times New Roman"/>
                <a:ea typeface="Times New Roman"/>
                <a:cs typeface="Times New Roman"/>
                <a:sym typeface="Times New Roman"/>
              </a:rPr>
              <a:t>9. </a:t>
            </a:r>
            <a:r>
              <a:rPr lang="en-IN" sz="1600" dirty="0">
                <a:latin typeface="Times New Roman" panose="02020603050405020304" pitchFamily="18" charset="0"/>
                <a:cs typeface="Times New Roman" panose="02020603050405020304" pitchFamily="18" charset="0"/>
              </a:rPr>
              <a:t>Donahue, Chris, et al. ”Adversarial audio synthesis.” </a:t>
            </a:r>
            <a:r>
              <a:rPr lang="en-IN" sz="1600" dirty="0" err="1">
                <a:latin typeface="Times New Roman" panose="02020603050405020304" pitchFamily="18" charset="0"/>
                <a:cs typeface="Times New Roman" panose="02020603050405020304" pitchFamily="18" charset="0"/>
              </a:rPr>
              <a:t>arXiv</a:t>
            </a:r>
            <a:r>
              <a:rPr lang="en-IN" sz="1600" dirty="0">
                <a:latin typeface="Times New Roman" panose="02020603050405020304" pitchFamily="18" charset="0"/>
                <a:cs typeface="Times New Roman" panose="02020603050405020304" pitchFamily="18" charset="0"/>
              </a:rPr>
              <a:t> preprint arXiv:1802.04208 (2018)</a:t>
            </a:r>
            <a:endParaRPr lang="en-US" sz="1600" dirty="0">
              <a:solidFill>
                <a:srgbClr val="3F3F3F"/>
              </a:solidFill>
              <a:latin typeface="Times New Roman" panose="02020603050405020304" pitchFamily="18" charset="0"/>
              <a:cs typeface="Times New Roman" panose="02020603050405020304" pitchFamily="18" charset="0"/>
              <a:sym typeface="Times New Roman"/>
            </a:endParaRPr>
          </a:p>
          <a:p>
            <a:pPr lvl="0" algn="just" rtl="0">
              <a:lnSpc>
                <a:spcPct val="100000"/>
              </a:lnSpc>
              <a:spcBef>
                <a:spcPts val="0"/>
              </a:spcBef>
              <a:spcAft>
                <a:spcPts val="0"/>
              </a:spcAft>
              <a:buClr>
                <a:srgbClr val="3F3F3F"/>
              </a:buClr>
              <a:buSzPts val="1900"/>
            </a:pPr>
            <a:r>
              <a:rPr lang="en-US" sz="1600" dirty="0">
                <a:solidFill>
                  <a:srgbClr val="3F3F3F"/>
                </a:solidFill>
                <a:latin typeface="Times New Roman" panose="02020603050405020304" pitchFamily="18" charset="0"/>
                <a:ea typeface="Times New Roman"/>
                <a:cs typeface="Times New Roman" panose="02020603050405020304" pitchFamily="18" charset="0"/>
                <a:sym typeface="Times New Roman"/>
              </a:rPr>
              <a:t>10. </a:t>
            </a:r>
            <a:r>
              <a:rPr lang="en-IN" sz="1600" dirty="0">
                <a:latin typeface="Times New Roman" panose="02020603050405020304" pitchFamily="18" charset="0"/>
                <a:cs typeface="Times New Roman" panose="02020603050405020304" pitchFamily="18" charset="0"/>
              </a:rPr>
              <a:t>Luo, Yi, and Nima </a:t>
            </a:r>
            <a:r>
              <a:rPr lang="en-IN" sz="1600" dirty="0" err="1">
                <a:latin typeface="Times New Roman" panose="02020603050405020304" pitchFamily="18" charset="0"/>
                <a:cs typeface="Times New Roman" panose="02020603050405020304" pitchFamily="18" charset="0"/>
              </a:rPr>
              <a:t>Mesgarani</a:t>
            </a:r>
            <a:r>
              <a:rPr lang="en-IN" sz="1600" dirty="0">
                <a:latin typeface="Times New Roman" panose="02020603050405020304" pitchFamily="18" charset="0"/>
                <a:cs typeface="Times New Roman" panose="02020603050405020304" pitchFamily="18" charset="0"/>
              </a:rPr>
              <a:t>. ”Conv-</a:t>
            </a:r>
            <a:r>
              <a:rPr lang="en-IN" sz="1600" dirty="0" err="1">
                <a:latin typeface="Times New Roman" panose="02020603050405020304" pitchFamily="18" charset="0"/>
                <a:cs typeface="Times New Roman" panose="02020603050405020304" pitchFamily="18" charset="0"/>
              </a:rPr>
              <a:t>TasNet</a:t>
            </a:r>
            <a:r>
              <a:rPr lang="en-IN" sz="1600" dirty="0">
                <a:latin typeface="Times New Roman" panose="02020603050405020304" pitchFamily="18" charset="0"/>
                <a:cs typeface="Times New Roman" panose="02020603050405020304" pitchFamily="18" charset="0"/>
              </a:rPr>
              <a:t>: Surpassing ideal time–frequency magnitude masking for speech separation.” IEEE/ACM Transactions on Audio, Speech, and Language Processing 27.8 (2019): 1256-1266.</a:t>
            </a:r>
            <a:endParaRPr lang="en-US" sz="1600" dirty="0">
              <a:solidFill>
                <a:srgbClr val="3F3F3F"/>
              </a:solidFill>
              <a:latin typeface="Times New Roman" panose="02020603050405020304" pitchFamily="18" charset="0"/>
              <a:cs typeface="Times New Roman" panose="02020603050405020304" pitchFamily="18" charset="0"/>
              <a:sym typeface="Times New Roman"/>
            </a:endParaRPr>
          </a:p>
          <a:p>
            <a:pPr lvl="0" algn="just" rtl="0">
              <a:lnSpc>
                <a:spcPct val="100000"/>
              </a:lnSpc>
              <a:spcBef>
                <a:spcPts val="0"/>
              </a:spcBef>
              <a:spcAft>
                <a:spcPts val="0"/>
              </a:spcAft>
              <a:buClr>
                <a:srgbClr val="3F3F3F"/>
              </a:buClr>
              <a:buSzPts val="1900"/>
            </a:pPr>
            <a:r>
              <a:rPr lang="en-US" sz="1600" dirty="0">
                <a:solidFill>
                  <a:srgbClr val="3F3F3F"/>
                </a:solidFill>
                <a:latin typeface="Times New Roman" panose="02020603050405020304" pitchFamily="18" charset="0"/>
                <a:ea typeface="Times New Roman"/>
                <a:cs typeface="Times New Roman" panose="02020603050405020304" pitchFamily="18" charset="0"/>
                <a:sym typeface="Times New Roman"/>
              </a:rPr>
              <a:t>11. </a:t>
            </a:r>
            <a:r>
              <a:rPr lang="en-US" sz="1600" dirty="0">
                <a:latin typeface="Times New Roman" panose="02020603050405020304" pitchFamily="18" charset="0"/>
                <a:cs typeface="Times New Roman" panose="02020603050405020304" pitchFamily="18" charset="0"/>
              </a:rPr>
              <a:t>Zhao, Yang, et al. ”A new time-domain approach to single-channel speech enhancement based on deep neural networks.” IEEE/ACM Transactions on Audio, Speech, and Language Processing 22.12 (2014): 1679-1689</a:t>
            </a:r>
          </a:p>
          <a:p>
            <a:pPr lvl="0" algn="just" rtl="0">
              <a:lnSpc>
                <a:spcPct val="100000"/>
              </a:lnSpc>
              <a:spcBef>
                <a:spcPts val="0"/>
              </a:spcBef>
              <a:spcAft>
                <a:spcPts val="0"/>
              </a:spcAft>
              <a:buClr>
                <a:srgbClr val="3F3F3F"/>
              </a:buClr>
              <a:buSzPts val="1900"/>
            </a:pPr>
            <a:r>
              <a:rPr lang="en-US" sz="1600" dirty="0">
                <a:solidFill>
                  <a:srgbClr val="3F3F3F"/>
                </a:solidFill>
                <a:latin typeface="Times New Roman" panose="02020603050405020304" pitchFamily="18" charset="0"/>
                <a:ea typeface="Times New Roman"/>
                <a:cs typeface="Times New Roman" panose="02020603050405020304" pitchFamily="18" charset="0"/>
                <a:sym typeface="Times New Roman"/>
              </a:rPr>
              <a:t>12. </a:t>
            </a:r>
            <a:r>
              <a:rPr lang="en-US" sz="1600" dirty="0" err="1">
                <a:latin typeface="Times New Roman" panose="02020603050405020304" pitchFamily="18" charset="0"/>
                <a:cs typeface="Times New Roman" panose="02020603050405020304" pitchFamily="18" charset="0"/>
              </a:rPr>
              <a:t>Lathoud</a:t>
            </a:r>
            <a:r>
              <a:rPr lang="en-US" sz="1600" dirty="0">
                <a:latin typeface="Times New Roman" panose="02020603050405020304" pitchFamily="18" charset="0"/>
                <a:cs typeface="Times New Roman" panose="02020603050405020304" pitchFamily="18" charset="0"/>
              </a:rPr>
              <a:t>, Guillaume, et al. ”Investigation of deep learning techniques for speech enhancement in the context of a mobile application.” 2019 IEEE International Conference on Acoustics, Speech and Signal Processing (ICASSP). IEEE, 2019.</a:t>
            </a:r>
          </a:p>
          <a:p>
            <a:pPr lvl="0" algn="just" rtl="0">
              <a:lnSpc>
                <a:spcPct val="100000"/>
              </a:lnSpc>
              <a:spcBef>
                <a:spcPts val="0"/>
              </a:spcBef>
              <a:spcAft>
                <a:spcPts val="0"/>
              </a:spcAft>
              <a:buClr>
                <a:srgbClr val="3F3F3F"/>
              </a:buClr>
              <a:buSzPts val="1900"/>
            </a:pPr>
            <a:r>
              <a:rPr lang="en-US" sz="1600" dirty="0">
                <a:solidFill>
                  <a:srgbClr val="3F3F3F"/>
                </a:solidFill>
                <a:latin typeface="Times New Roman" panose="02020603050405020304" pitchFamily="18" charset="0"/>
                <a:ea typeface="Times New Roman"/>
                <a:cs typeface="Times New Roman" panose="02020603050405020304" pitchFamily="18" charset="0"/>
                <a:sym typeface="Times New Roman"/>
              </a:rPr>
              <a:t>13. </a:t>
            </a:r>
            <a:r>
              <a:rPr lang="en-IN" sz="1600" dirty="0">
                <a:latin typeface="Times New Roman" panose="02020603050405020304" pitchFamily="18" charset="0"/>
                <a:cs typeface="Times New Roman" panose="02020603050405020304" pitchFamily="18" charset="0"/>
              </a:rPr>
              <a:t>Yong Xu, Jun Du, Li-Rong Dai, and Chin-Hui Lee, “An experimental study on speech enhancement based on deep neural networks,” IEEE Signal processing letters, vol. 21, no. 1, pp. 65–68, 2021</a:t>
            </a:r>
            <a:endParaRPr lang="en-US" sz="1600" dirty="0">
              <a:solidFill>
                <a:srgbClr val="3F3F3F"/>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3E96080-620C-7807-7021-6E80F01B86F2}"/>
              </a:ext>
            </a:extLst>
          </p:cNvPr>
          <p:cNvSpPr>
            <a:spLocks noGrp="1"/>
          </p:cNvSpPr>
          <p:nvPr>
            <p:ph type="body" idx="1"/>
          </p:nvPr>
        </p:nvSpPr>
        <p:spPr>
          <a:xfrm>
            <a:off x="628650" y="861646"/>
            <a:ext cx="7886700" cy="5315317"/>
          </a:xfrm>
        </p:spPr>
        <p:txBody>
          <a:bodyPr/>
          <a:lstStyle/>
          <a:p>
            <a:endParaRPr lang="en-IN" dirty="0"/>
          </a:p>
        </p:txBody>
      </p:sp>
      <p:sp>
        <p:nvSpPr>
          <p:cNvPr id="4" name="Slide Number Placeholder 3">
            <a:extLst>
              <a:ext uri="{FF2B5EF4-FFF2-40B4-BE49-F238E27FC236}">
                <a16:creationId xmlns:a16="http://schemas.microsoft.com/office/drawing/2014/main" id="{1088A945-453B-FA1E-F63E-6DDE51494F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47</a:t>
            </a:fld>
            <a:endParaRPr lang="en-US"/>
          </a:p>
        </p:txBody>
      </p:sp>
      <p:pic>
        <p:nvPicPr>
          <p:cNvPr id="5" name="Picture 4">
            <a:extLst>
              <a:ext uri="{FF2B5EF4-FFF2-40B4-BE49-F238E27FC236}">
                <a16:creationId xmlns:a16="http://schemas.microsoft.com/office/drawing/2014/main" id="{2AA48704-AE0C-4CBF-2178-4D86A6DFFF94}"/>
              </a:ext>
            </a:extLst>
          </p:cNvPr>
          <p:cNvPicPr>
            <a:picLocks noChangeAspect="1"/>
          </p:cNvPicPr>
          <p:nvPr/>
        </p:nvPicPr>
        <p:blipFill>
          <a:blip r:embed="rId2"/>
          <a:stretch>
            <a:fillRect/>
          </a:stretch>
        </p:blipFill>
        <p:spPr>
          <a:xfrm>
            <a:off x="540727" y="681038"/>
            <a:ext cx="8062546" cy="5570294"/>
          </a:xfrm>
          <a:prstGeom prst="rect">
            <a:avLst/>
          </a:prstGeom>
        </p:spPr>
      </p:pic>
    </p:spTree>
    <p:extLst>
      <p:ext uri="{BB962C8B-B14F-4D97-AF65-F5344CB8AC3E}">
        <p14:creationId xmlns:p14="http://schemas.microsoft.com/office/powerpoint/2010/main" val="2023494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202676" y="71961"/>
            <a:ext cx="8738648" cy="63411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833C0B"/>
              </a:buClr>
              <a:buSzPts val="3000"/>
              <a:buFont typeface="Lustria"/>
              <a:buNone/>
            </a:pPr>
            <a:r>
              <a:rPr lang="en-US" sz="3000" b="1" dirty="0">
                <a:solidFill>
                  <a:srgbClr val="833C0B"/>
                </a:solidFill>
                <a:latin typeface="Times New Roman" panose="02020603050405020304" pitchFamily="18" charset="0"/>
                <a:ea typeface="Lustria"/>
                <a:cs typeface="Times New Roman" panose="02020603050405020304" pitchFamily="18" charset="0"/>
                <a:sym typeface="Lustria"/>
              </a:rPr>
              <a:t>2. Research Questions</a:t>
            </a:r>
            <a:endParaRPr dirty="0">
              <a:latin typeface="Times New Roman" panose="02020603050405020304" pitchFamily="18" charset="0"/>
              <a:cs typeface="Times New Roman" panose="02020603050405020304" pitchFamily="18" charset="0"/>
            </a:endParaRPr>
          </a:p>
        </p:txBody>
      </p:sp>
      <p:sp>
        <p:nvSpPr>
          <p:cNvPr id="123" name="Google Shape;123;p17"/>
          <p:cNvSpPr txBox="1">
            <a:spLocks noGrp="1"/>
          </p:cNvSpPr>
          <p:nvPr>
            <p:ph type="body" idx="1"/>
          </p:nvPr>
        </p:nvSpPr>
        <p:spPr>
          <a:xfrm>
            <a:off x="273377" y="631596"/>
            <a:ext cx="8578391" cy="5118573"/>
          </a:xfrm>
          <a:prstGeom prst="rect">
            <a:avLst/>
          </a:prstGeom>
          <a:noFill/>
          <a:ln>
            <a:noFill/>
          </a:ln>
        </p:spPr>
        <p:txBody>
          <a:bodyPr spcFirstLastPara="1" wrap="square" lIns="91425" tIns="45700" rIns="91425" bIns="45700" anchor="t" anchorCtr="0">
            <a:normAutofit/>
          </a:bodyPr>
          <a:lstStyle/>
          <a:p>
            <a:pPr marL="228600" lvl="0" indent="-114300" algn="l" rtl="0">
              <a:lnSpc>
                <a:spcPct val="90000"/>
              </a:lnSpc>
              <a:spcBef>
                <a:spcPts val="0"/>
              </a:spcBef>
              <a:spcAft>
                <a:spcPts val="0"/>
              </a:spcAft>
              <a:buClr>
                <a:schemeClr val="dk1"/>
              </a:buClr>
              <a:buSzPts val="1800"/>
              <a:buFont typeface="Calibri"/>
              <a:buNone/>
            </a:pPr>
            <a:endParaRPr sz="1800" b="0" i="0" dirty="0">
              <a:solidFill>
                <a:srgbClr val="374151"/>
              </a:solidFill>
              <a:latin typeface="Arial"/>
              <a:ea typeface="Arial"/>
              <a:cs typeface="Arial"/>
              <a:sym typeface="Arial"/>
            </a:endParaRPr>
          </a:p>
          <a:p>
            <a:pPr marL="228600" lvl="0" indent="-228600" algn="just" rtl="0">
              <a:lnSpc>
                <a:spcPct val="90000"/>
              </a:lnSpc>
              <a:spcBef>
                <a:spcPts val="1000"/>
              </a:spcBef>
              <a:spcAft>
                <a:spcPts val="0"/>
              </a:spcAft>
              <a:buClr>
                <a:srgbClr val="374151"/>
              </a:buClr>
              <a:buSzPts val="2000"/>
              <a:buChar char="•"/>
            </a:pPr>
            <a:r>
              <a:rPr lang="en-US" sz="2000" b="0" i="0" dirty="0">
                <a:solidFill>
                  <a:srgbClr val="374151"/>
                </a:solidFill>
                <a:latin typeface="Times New Roman"/>
                <a:ea typeface="Times New Roman"/>
                <a:cs typeface="Times New Roman"/>
                <a:sym typeface="Times New Roman"/>
              </a:rPr>
              <a:t>How does SEGAN compare with other advanced noise suppression algorithms in terms of performance metrics, including computational efficiency and adaptability?</a:t>
            </a:r>
          </a:p>
          <a:p>
            <a:pPr marL="228600" lvl="0" indent="-228600" algn="just" rtl="0">
              <a:lnSpc>
                <a:spcPct val="90000"/>
              </a:lnSpc>
              <a:spcBef>
                <a:spcPts val="1000"/>
              </a:spcBef>
              <a:spcAft>
                <a:spcPts val="0"/>
              </a:spcAft>
              <a:buClr>
                <a:srgbClr val="374151"/>
              </a:buClr>
              <a:buSzPts val="2000"/>
              <a:buChar char="•"/>
            </a:pPr>
            <a:r>
              <a:rPr lang="en-US" sz="2000" b="0" i="0" dirty="0">
                <a:solidFill>
                  <a:srgbClr val="374151"/>
                </a:solidFill>
                <a:latin typeface="Times New Roman"/>
                <a:ea typeface="Times New Roman"/>
                <a:cs typeface="Times New Roman"/>
                <a:sym typeface="Times New Roman"/>
              </a:rPr>
              <a:t>What is the impact of SEGAN on audio quality and speech intelligibility in diverse acoustic environments?</a:t>
            </a:r>
          </a:p>
          <a:p>
            <a:pPr marL="228600" lvl="0" indent="-228600" algn="just" rtl="0">
              <a:lnSpc>
                <a:spcPct val="90000"/>
              </a:lnSpc>
              <a:spcBef>
                <a:spcPts val="1000"/>
              </a:spcBef>
              <a:spcAft>
                <a:spcPts val="0"/>
              </a:spcAft>
              <a:buClr>
                <a:srgbClr val="374151"/>
              </a:buClr>
              <a:buSzPts val="2000"/>
              <a:buChar char="•"/>
            </a:pPr>
            <a:r>
              <a:rPr lang="en-US" sz="2000" b="0" i="0" dirty="0">
                <a:solidFill>
                  <a:srgbClr val="374151"/>
                </a:solidFill>
                <a:latin typeface="Times New Roman"/>
                <a:ea typeface="Times New Roman"/>
                <a:cs typeface="Times New Roman"/>
                <a:sym typeface="Times New Roman"/>
              </a:rPr>
              <a:t>How can real-time processing capabilities be effectively integrated into the noise suppression solution to enhance its practicality?</a:t>
            </a:r>
          </a:p>
          <a:p>
            <a:pPr marL="228600" lvl="0" indent="-228600" algn="just" rtl="0">
              <a:lnSpc>
                <a:spcPct val="90000"/>
              </a:lnSpc>
              <a:spcBef>
                <a:spcPts val="1000"/>
              </a:spcBef>
              <a:spcAft>
                <a:spcPts val="0"/>
              </a:spcAft>
              <a:buClr>
                <a:srgbClr val="374151"/>
              </a:buClr>
              <a:buSzPts val="2000"/>
              <a:buChar char="•"/>
            </a:pPr>
            <a:r>
              <a:rPr lang="en-US" sz="2000" b="0" i="0" dirty="0">
                <a:solidFill>
                  <a:srgbClr val="374151"/>
                </a:solidFill>
                <a:latin typeface="Times New Roman"/>
                <a:ea typeface="Times New Roman"/>
                <a:cs typeface="Times New Roman"/>
                <a:sym typeface="Times New Roman"/>
              </a:rPr>
              <a:t>What are the user preferences and customization needs regarding noise suppression settings, and how can user-friendly interfaces be designed to address them?</a:t>
            </a:r>
          </a:p>
          <a:p>
            <a:pPr marL="0" lvl="0" indent="0" algn="l" rtl="0">
              <a:lnSpc>
                <a:spcPct val="90000"/>
              </a:lnSpc>
              <a:spcBef>
                <a:spcPts val="1000"/>
              </a:spcBef>
              <a:spcAft>
                <a:spcPts val="0"/>
              </a:spcAft>
              <a:buClr>
                <a:schemeClr val="dk1"/>
              </a:buClr>
              <a:buSzPts val="1400"/>
              <a:buNone/>
            </a:pPr>
            <a:endParaRPr sz="1400" b="0" i="0" dirty="0">
              <a:solidFill>
                <a:srgbClr val="374151"/>
              </a:solidFill>
              <a:latin typeface="Arial"/>
              <a:ea typeface="Arial"/>
              <a:cs typeface="Arial"/>
              <a:sym typeface="Arial"/>
            </a:endParaRPr>
          </a:p>
          <a:p>
            <a:pPr marL="0" lvl="0" indent="0" algn="l" rtl="0">
              <a:lnSpc>
                <a:spcPct val="100000"/>
              </a:lnSpc>
              <a:spcBef>
                <a:spcPts val="1000"/>
              </a:spcBef>
              <a:spcAft>
                <a:spcPts val="0"/>
              </a:spcAft>
              <a:buClr>
                <a:schemeClr val="dk1"/>
              </a:buClr>
              <a:buSzPts val="2000"/>
              <a:buNone/>
            </a:pPr>
            <a:endParaRPr sz="2000" b="1" dirty="0">
              <a:solidFill>
                <a:srgbClr val="252525"/>
              </a:solidFill>
              <a:latin typeface="Lustria"/>
              <a:ea typeface="Lustria"/>
              <a:cs typeface="Lustria"/>
              <a:sym typeface="Lustria"/>
            </a:endParaRPr>
          </a:p>
          <a:p>
            <a:pPr marL="0" lvl="0" indent="0" algn="l" rtl="0">
              <a:lnSpc>
                <a:spcPct val="100000"/>
              </a:lnSpc>
              <a:spcBef>
                <a:spcPts val="1000"/>
              </a:spcBef>
              <a:spcAft>
                <a:spcPts val="0"/>
              </a:spcAft>
              <a:buClr>
                <a:schemeClr val="dk1"/>
              </a:buClr>
              <a:buSzPts val="2000"/>
              <a:buNone/>
            </a:pPr>
            <a:endParaRPr sz="2000" b="1" dirty="0">
              <a:solidFill>
                <a:srgbClr val="252525"/>
              </a:solidFill>
              <a:latin typeface="Lustria"/>
              <a:ea typeface="Lustria"/>
              <a:cs typeface="Lustria"/>
              <a:sym typeface="Lustria"/>
            </a:endParaRPr>
          </a:p>
          <a:p>
            <a:pPr marL="457200" lvl="0" indent="-330200" algn="l" rtl="0">
              <a:lnSpc>
                <a:spcPct val="100000"/>
              </a:lnSpc>
              <a:spcBef>
                <a:spcPts val="1000"/>
              </a:spcBef>
              <a:spcAft>
                <a:spcPts val="0"/>
              </a:spcAft>
              <a:buClr>
                <a:schemeClr val="dk1"/>
              </a:buClr>
              <a:buSzPts val="2000"/>
              <a:buFont typeface="Calibri"/>
              <a:buNone/>
            </a:pPr>
            <a:endParaRPr sz="2000" b="1" dirty="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dirty="0">
              <a:latin typeface="Lustria"/>
              <a:ea typeface="Lustria"/>
              <a:cs typeface="Lustria"/>
              <a:sym typeface="Lustria"/>
            </a:endParaRPr>
          </a:p>
          <a:p>
            <a:pPr marL="0" lvl="0" indent="0" algn="l" rtl="0">
              <a:lnSpc>
                <a:spcPct val="100000"/>
              </a:lnSpc>
              <a:spcBef>
                <a:spcPts val="1000"/>
              </a:spcBef>
              <a:spcAft>
                <a:spcPts val="0"/>
              </a:spcAft>
              <a:buClr>
                <a:schemeClr val="dk1"/>
              </a:buClr>
              <a:buSzPts val="2000"/>
              <a:buNone/>
            </a:pPr>
            <a:endParaRPr sz="2000" b="1" i="1" dirty="0">
              <a:solidFill>
                <a:srgbClr val="C00000"/>
              </a:solidFill>
              <a:latin typeface="Lustria"/>
              <a:ea typeface="Lustria"/>
              <a:cs typeface="Lustria"/>
              <a:sym typeface="Lustria"/>
            </a:endParaRPr>
          </a:p>
        </p:txBody>
      </p:sp>
      <p:sp>
        <p:nvSpPr>
          <p:cNvPr id="124" name="Google Shape;124;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solidFill>
                  <a:schemeClr val="dk1"/>
                </a:solidFill>
                <a:latin typeface="Lustria"/>
                <a:ea typeface="Lustria"/>
                <a:cs typeface="Lustria"/>
                <a:sym typeface="Lustria"/>
              </a:rPr>
              <a:t>5</a:t>
            </a:fld>
            <a:endParaRPr sz="1400" b="1">
              <a:solidFill>
                <a:schemeClr val="dk1"/>
              </a:solidFill>
              <a:latin typeface="Lustria"/>
              <a:ea typeface="Lustria"/>
              <a:cs typeface="Lustria"/>
              <a:sym typeface="Lustr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title"/>
          </p:nvPr>
        </p:nvSpPr>
        <p:spPr>
          <a:xfrm>
            <a:off x="202676" y="120029"/>
            <a:ext cx="8738648" cy="7472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833C0B"/>
              </a:buClr>
              <a:buSzPts val="3000"/>
              <a:buFont typeface="Lustria"/>
              <a:buNone/>
            </a:pPr>
            <a:r>
              <a:rPr lang="en-US" sz="3000" b="1" dirty="0">
                <a:solidFill>
                  <a:srgbClr val="833C0B"/>
                </a:solidFill>
                <a:latin typeface="Times New Roman" panose="02020603050405020304" pitchFamily="18" charset="0"/>
                <a:ea typeface="Lustria"/>
                <a:cs typeface="Times New Roman" panose="02020603050405020304" pitchFamily="18" charset="0"/>
                <a:sym typeface="Lustria"/>
              </a:rPr>
              <a:t>3. Title Justification</a:t>
            </a:r>
            <a:endParaRPr dirty="0">
              <a:latin typeface="Times New Roman" panose="02020603050405020304" pitchFamily="18" charset="0"/>
              <a:cs typeface="Times New Roman" panose="02020603050405020304" pitchFamily="18" charset="0"/>
            </a:endParaRPr>
          </a:p>
        </p:txBody>
      </p:sp>
      <p:sp>
        <p:nvSpPr>
          <p:cNvPr id="130" name="Google Shape;130;p18"/>
          <p:cNvSpPr txBox="1">
            <a:spLocks noGrp="1"/>
          </p:cNvSpPr>
          <p:nvPr>
            <p:ph type="body" idx="1"/>
          </p:nvPr>
        </p:nvSpPr>
        <p:spPr>
          <a:xfrm>
            <a:off x="358218" y="867265"/>
            <a:ext cx="8314441" cy="5870705"/>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1800"/>
              <a:buNone/>
            </a:pPr>
            <a:endParaRPr sz="1800" dirty="0">
              <a:solidFill>
                <a:srgbClr val="374151"/>
              </a:solidFill>
              <a:latin typeface="Arial"/>
              <a:ea typeface="Arial"/>
              <a:cs typeface="Arial"/>
              <a:sym typeface="Arial"/>
            </a:endParaRPr>
          </a:p>
          <a:p>
            <a:pPr marL="228600" lvl="0" indent="-228600" algn="just" rtl="0">
              <a:lnSpc>
                <a:spcPct val="90000"/>
              </a:lnSpc>
              <a:spcBef>
                <a:spcPts val="1000"/>
              </a:spcBef>
              <a:spcAft>
                <a:spcPts val="0"/>
              </a:spcAft>
              <a:buClr>
                <a:srgbClr val="374151"/>
              </a:buClr>
              <a:buSzPts val="2000"/>
              <a:buFont typeface="Arial"/>
              <a:buChar char="•"/>
            </a:pPr>
            <a:r>
              <a:rPr lang="en-US" sz="2000" b="0" i="0" dirty="0">
                <a:solidFill>
                  <a:srgbClr val="374151"/>
                </a:solidFill>
                <a:latin typeface="Times New Roman"/>
                <a:ea typeface="Times New Roman"/>
                <a:cs typeface="Times New Roman"/>
                <a:sym typeface="Times New Roman"/>
              </a:rPr>
              <a:t>The chosen title, "Enhancing Acoustic Clarity: An Advanced Noise Suppression with SEGAN," reflects the project's core focus on </a:t>
            </a:r>
            <a:r>
              <a:rPr lang="en-US" sz="2000" dirty="0">
                <a:solidFill>
                  <a:srgbClr val="374151"/>
                </a:solidFill>
                <a:latin typeface="Times New Roman"/>
                <a:ea typeface="Times New Roman"/>
                <a:cs typeface="Times New Roman"/>
                <a:sym typeface="Times New Roman"/>
              </a:rPr>
              <a:t>implementation of</a:t>
            </a:r>
            <a:r>
              <a:rPr lang="en-US" sz="2000" b="0" i="0" dirty="0">
                <a:solidFill>
                  <a:srgbClr val="374151"/>
                </a:solidFill>
                <a:latin typeface="Times New Roman"/>
                <a:ea typeface="Times New Roman"/>
                <a:cs typeface="Times New Roman"/>
                <a:sym typeface="Times New Roman"/>
              </a:rPr>
              <a:t> SEGAN to achieve superior noise suppression and elevate acoustic clarity. </a:t>
            </a:r>
          </a:p>
          <a:p>
            <a:pPr marL="228600" lvl="0" indent="-228600" algn="just" rtl="0">
              <a:lnSpc>
                <a:spcPct val="90000"/>
              </a:lnSpc>
              <a:spcBef>
                <a:spcPts val="1000"/>
              </a:spcBef>
              <a:spcAft>
                <a:spcPts val="0"/>
              </a:spcAft>
              <a:buClr>
                <a:srgbClr val="374151"/>
              </a:buClr>
              <a:buSzPts val="2000"/>
              <a:buFont typeface="Arial"/>
              <a:buChar char="•"/>
            </a:pPr>
            <a:r>
              <a:rPr lang="en-US" sz="2000" b="0" i="0" dirty="0">
                <a:solidFill>
                  <a:srgbClr val="374151"/>
                </a:solidFill>
                <a:latin typeface="Times New Roman"/>
                <a:ea typeface="Times New Roman"/>
                <a:cs typeface="Times New Roman"/>
                <a:sym typeface="Times New Roman"/>
              </a:rPr>
              <a:t>The title establishes the project's advanced nature and highlights SEGAN as the key technology </a:t>
            </a:r>
            <a:r>
              <a:rPr lang="en-US" sz="2000" dirty="0">
                <a:solidFill>
                  <a:srgbClr val="374151"/>
                </a:solidFill>
                <a:latin typeface="Times New Roman"/>
                <a:ea typeface="Times New Roman"/>
                <a:cs typeface="Times New Roman"/>
                <a:sym typeface="Times New Roman"/>
              </a:rPr>
              <a:t>used for</a:t>
            </a:r>
            <a:r>
              <a:rPr lang="en-US" sz="2000" b="0" i="0" dirty="0">
                <a:solidFill>
                  <a:srgbClr val="374151"/>
                </a:solidFill>
                <a:latin typeface="Times New Roman"/>
                <a:ea typeface="Times New Roman"/>
                <a:cs typeface="Times New Roman"/>
                <a:sym typeface="Times New Roman"/>
              </a:rPr>
              <a:t> the noise suppression efforts.</a:t>
            </a:r>
            <a:endParaRPr sz="2000" b="1" dirty="0">
              <a:solidFill>
                <a:srgbClr val="282829"/>
              </a:solidFill>
              <a:latin typeface="Times New Roman"/>
              <a:ea typeface="Times New Roman"/>
              <a:cs typeface="Times New Roman"/>
              <a:sym typeface="Times New Roman"/>
            </a:endParaRPr>
          </a:p>
          <a:p>
            <a:pPr marL="457200" lvl="0" indent="-330200" algn="l" rtl="0">
              <a:lnSpc>
                <a:spcPct val="100000"/>
              </a:lnSpc>
              <a:spcBef>
                <a:spcPts val="1000"/>
              </a:spcBef>
              <a:spcAft>
                <a:spcPts val="0"/>
              </a:spcAft>
              <a:buClr>
                <a:schemeClr val="dk1"/>
              </a:buClr>
              <a:buSzPts val="2000"/>
              <a:buNone/>
            </a:pPr>
            <a:endParaRPr sz="2000" b="1" dirty="0">
              <a:solidFill>
                <a:srgbClr val="C00000"/>
              </a:solidFill>
              <a:latin typeface="Lustria"/>
              <a:ea typeface="Lustria"/>
              <a:cs typeface="Lustria"/>
              <a:sym typeface="Lustria"/>
            </a:endParaRPr>
          </a:p>
          <a:p>
            <a:pPr marL="0" lvl="0" indent="0" algn="l" rtl="0">
              <a:lnSpc>
                <a:spcPct val="100000"/>
              </a:lnSpc>
              <a:spcBef>
                <a:spcPts val="1000"/>
              </a:spcBef>
              <a:spcAft>
                <a:spcPts val="0"/>
              </a:spcAft>
              <a:buClr>
                <a:schemeClr val="dk1"/>
              </a:buClr>
              <a:buSzPts val="2400"/>
              <a:buNone/>
            </a:pPr>
            <a:endParaRPr sz="2400" b="1" dirty="0">
              <a:solidFill>
                <a:srgbClr val="C00000"/>
              </a:solidFill>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dirty="0">
              <a:latin typeface="Lustria"/>
              <a:ea typeface="Lustria"/>
              <a:cs typeface="Lustria"/>
              <a:sym typeface="Lustria"/>
            </a:endParaRPr>
          </a:p>
          <a:p>
            <a:pPr marL="0" lvl="0" indent="0" algn="ctr" rtl="0">
              <a:lnSpc>
                <a:spcPct val="100000"/>
              </a:lnSpc>
              <a:spcBef>
                <a:spcPts val="1000"/>
              </a:spcBef>
              <a:spcAft>
                <a:spcPts val="0"/>
              </a:spcAft>
              <a:buClr>
                <a:schemeClr val="dk1"/>
              </a:buClr>
              <a:buSzPts val="1800"/>
              <a:buNone/>
            </a:pPr>
            <a:endParaRPr sz="1800" dirty="0">
              <a:latin typeface="Lustria"/>
              <a:ea typeface="Lustria"/>
              <a:cs typeface="Lustria"/>
              <a:sym typeface="Lustria"/>
            </a:endParaRPr>
          </a:p>
          <a:p>
            <a:pPr marL="0" lvl="0" indent="0" algn="l" rtl="0">
              <a:lnSpc>
                <a:spcPct val="100000"/>
              </a:lnSpc>
              <a:spcBef>
                <a:spcPts val="1000"/>
              </a:spcBef>
              <a:spcAft>
                <a:spcPts val="0"/>
              </a:spcAft>
              <a:buClr>
                <a:schemeClr val="dk1"/>
              </a:buClr>
              <a:buSzPts val="2000"/>
              <a:buNone/>
            </a:pPr>
            <a:endParaRPr sz="2000" b="1" i="1" dirty="0">
              <a:solidFill>
                <a:srgbClr val="C00000"/>
              </a:solidFill>
              <a:latin typeface="Lustria"/>
              <a:ea typeface="Lustria"/>
              <a:cs typeface="Lustria"/>
              <a:sym typeface="Lustria"/>
            </a:endParaRPr>
          </a:p>
        </p:txBody>
      </p:sp>
      <p:sp>
        <p:nvSpPr>
          <p:cNvPr id="131" name="Google Shape;131;p1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solidFill>
                  <a:schemeClr val="dk1"/>
                </a:solidFill>
                <a:latin typeface="Lustria"/>
                <a:ea typeface="Lustria"/>
                <a:cs typeface="Lustria"/>
                <a:sym typeface="Lustria"/>
              </a:rPr>
              <a:t>6</a:t>
            </a:fld>
            <a:endParaRPr sz="1400" b="1">
              <a:solidFill>
                <a:schemeClr val="dk1"/>
              </a:solidFill>
              <a:latin typeface="Lustria"/>
              <a:ea typeface="Lustria"/>
              <a:cs typeface="Lustria"/>
              <a:sym typeface="Lustr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202676" y="120029"/>
            <a:ext cx="8738648" cy="7472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833C0B"/>
              </a:buClr>
              <a:buSzPts val="3000"/>
              <a:buFont typeface="Lustria"/>
              <a:buNone/>
            </a:pPr>
            <a:r>
              <a:rPr lang="en-US" sz="3000" b="1" dirty="0">
                <a:solidFill>
                  <a:srgbClr val="833C0B"/>
                </a:solidFill>
                <a:latin typeface="Lustria"/>
                <a:ea typeface="Lustria"/>
                <a:cs typeface="Lustria"/>
                <a:sym typeface="Lustria"/>
              </a:rPr>
              <a:t>4. </a:t>
            </a:r>
            <a:r>
              <a:rPr lang="en-US" sz="3000" b="1" dirty="0">
                <a:solidFill>
                  <a:srgbClr val="833C0B"/>
                </a:solidFill>
                <a:latin typeface="Times New Roman" panose="02020603050405020304" pitchFamily="18" charset="0"/>
                <a:ea typeface="Lustria"/>
                <a:cs typeface="Times New Roman" panose="02020603050405020304" pitchFamily="18" charset="0"/>
                <a:sym typeface="Lustria"/>
              </a:rPr>
              <a:t>Objectives</a:t>
            </a:r>
            <a:endParaRPr dirty="0">
              <a:latin typeface="Times New Roman" panose="02020603050405020304" pitchFamily="18" charset="0"/>
              <a:cs typeface="Times New Roman" panose="02020603050405020304" pitchFamily="18" charset="0"/>
            </a:endParaRPr>
          </a:p>
        </p:txBody>
      </p:sp>
      <p:sp>
        <p:nvSpPr>
          <p:cNvPr id="137" name="Google Shape;137;p19"/>
          <p:cNvSpPr txBox="1">
            <a:spLocks noGrp="1"/>
          </p:cNvSpPr>
          <p:nvPr>
            <p:ph type="body" idx="1"/>
          </p:nvPr>
        </p:nvSpPr>
        <p:spPr>
          <a:xfrm>
            <a:off x="202677" y="1301262"/>
            <a:ext cx="8738647" cy="4897316"/>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1000"/>
              </a:spcBef>
              <a:spcAft>
                <a:spcPts val="0"/>
              </a:spcAft>
              <a:buClr>
                <a:srgbClr val="374151"/>
              </a:buClr>
              <a:buSzPts val="2000"/>
              <a:buFont typeface="Arial"/>
              <a:buChar char="•"/>
            </a:pPr>
            <a:r>
              <a:rPr lang="en-US" sz="2000" b="0" i="0" dirty="0">
                <a:solidFill>
                  <a:srgbClr val="374151"/>
                </a:solidFill>
                <a:latin typeface="Times New Roman"/>
                <a:ea typeface="Times New Roman"/>
                <a:cs typeface="Times New Roman"/>
                <a:sym typeface="Times New Roman"/>
              </a:rPr>
              <a:t>To Implement SEGAN for noise suppression to enhance the quality of audio signals.</a:t>
            </a:r>
          </a:p>
          <a:p>
            <a:pPr marL="342900" lvl="0" indent="-342900" algn="l" rtl="0">
              <a:lnSpc>
                <a:spcPct val="90000"/>
              </a:lnSpc>
              <a:spcBef>
                <a:spcPts val="1000"/>
              </a:spcBef>
              <a:spcAft>
                <a:spcPts val="0"/>
              </a:spcAft>
              <a:buClr>
                <a:srgbClr val="374151"/>
              </a:buClr>
              <a:buSzPts val="2000"/>
              <a:buFont typeface="Arial"/>
              <a:buChar char="•"/>
            </a:pPr>
            <a:r>
              <a:rPr lang="en-US" sz="2000" b="0" i="0" dirty="0">
                <a:solidFill>
                  <a:srgbClr val="374151"/>
                </a:solidFill>
                <a:latin typeface="Times New Roman"/>
                <a:ea typeface="Times New Roman"/>
                <a:cs typeface="Times New Roman"/>
                <a:sym typeface="Times New Roman"/>
              </a:rPr>
              <a:t>To Create user-friendly interfaces for customization and control of noise suppression settings.</a:t>
            </a:r>
          </a:p>
          <a:p>
            <a:pPr marL="0" indent="0">
              <a:spcBef>
                <a:spcPts val="0"/>
              </a:spcBef>
              <a:buSzPts val="2000"/>
              <a:buNone/>
            </a:pPr>
            <a:endParaRPr lang="en-US" sz="2000" b="0" i="0" dirty="0">
              <a:solidFill>
                <a:srgbClr val="374151"/>
              </a:solidFill>
              <a:latin typeface="Times New Roman" panose="02020603050405020304" pitchFamily="18" charset="0"/>
              <a:ea typeface="Arial"/>
              <a:cs typeface="Times New Roman" panose="02020603050405020304" pitchFamily="18" charset="0"/>
              <a:sym typeface="Arial"/>
            </a:endParaRPr>
          </a:p>
          <a:p>
            <a:pPr marL="0" indent="0">
              <a:spcBef>
                <a:spcPts val="0"/>
              </a:spcBef>
              <a:buSzPts val="2000"/>
              <a:buNone/>
            </a:pPr>
            <a:endParaRPr lang="en-US" sz="2000" b="0" i="0" dirty="0">
              <a:solidFill>
                <a:srgbClr val="374151"/>
              </a:solidFill>
              <a:latin typeface="Times New Roman" panose="02020603050405020304" pitchFamily="18" charset="0"/>
              <a:ea typeface="Arial"/>
              <a:cs typeface="Times New Roman" panose="02020603050405020304" pitchFamily="18" charset="0"/>
              <a:sym typeface="Arial"/>
            </a:endParaRPr>
          </a:p>
        </p:txBody>
      </p:sp>
      <p:sp>
        <p:nvSpPr>
          <p:cNvPr id="138" name="Google Shape;138;p1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solidFill>
                  <a:schemeClr val="dk1"/>
                </a:solidFill>
                <a:latin typeface="Lustria"/>
                <a:ea typeface="Lustria"/>
                <a:cs typeface="Lustria"/>
                <a:sym typeface="Lustria"/>
              </a:rPr>
              <a:t>7</a:t>
            </a:fld>
            <a:endParaRPr sz="1400" b="1">
              <a:solidFill>
                <a:schemeClr val="dk1"/>
              </a:solidFill>
              <a:latin typeface="Lustria"/>
              <a:ea typeface="Lustria"/>
              <a:cs typeface="Lustria"/>
              <a:sym typeface="Lustria"/>
            </a:endParaRPr>
          </a:p>
        </p:txBody>
      </p:sp>
    </p:spTree>
    <p:extLst>
      <p:ext uri="{BB962C8B-B14F-4D97-AF65-F5344CB8AC3E}">
        <p14:creationId xmlns:p14="http://schemas.microsoft.com/office/powerpoint/2010/main" val="934259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202676" y="120029"/>
            <a:ext cx="8738648" cy="7472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833C0B"/>
              </a:buClr>
              <a:buSzPts val="3000"/>
              <a:buFont typeface="Lustria"/>
              <a:buNone/>
            </a:pPr>
            <a:r>
              <a:rPr lang="en-US" sz="3000" b="1" dirty="0">
                <a:solidFill>
                  <a:srgbClr val="833C0B"/>
                </a:solidFill>
                <a:latin typeface="Times New Roman" panose="02020603050405020304" pitchFamily="18" charset="0"/>
                <a:ea typeface="Lustria"/>
                <a:cs typeface="Times New Roman" panose="02020603050405020304" pitchFamily="18" charset="0"/>
                <a:sym typeface="Lustria"/>
              </a:rPr>
              <a:t>5. Scope</a:t>
            </a:r>
            <a:endParaRPr dirty="0">
              <a:latin typeface="Times New Roman" panose="02020603050405020304" pitchFamily="18" charset="0"/>
              <a:cs typeface="Times New Roman" panose="02020603050405020304" pitchFamily="18" charset="0"/>
            </a:endParaRPr>
          </a:p>
        </p:txBody>
      </p:sp>
      <p:sp>
        <p:nvSpPr>
          <p:cNvPr id="137" name="Google Shape;137;p19"/>
          <p:cNvSpPr txBox="1">
            <a:spLocks noGrp="1"/>
          </p:cNvSpPr>
          <p:nvPr>
            <p:ph type="body" idx="1"/>
          </p:nvPr>
        </p:nvSpPr>
        <p:spPr>
          <a:xfrm>
            <a:off x="202677" y="1048512"/>
            <a:ext cx="8738647" cy="5150066"/>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1000"/>
              </a:spcBef>
              <a:spcAft>
                <a:spcPts val="0"/>
              </a:spcAft>
              <a:buClr>
                <a:srgbClr val="374151"/>
              </a:buClr>
              <a:buSzPts val="2000"/>
              <a:buChar char="•"/>
            </a:pPr>
            <a:r>
              <a:rPr lang="en-US" sz="2000" b="0" i="0" dirty="0">
                <a:solidFill>
                  <a:srgbClr val="374151"/>
                </a:solidFill>
                <a:latin typeface="Times New Roman"/>
                <a:ea typeface="Times New Roman"/>
                <a:cs typeface="Times New Roman"/>
                <a:sym typeface="Times New Roman"/>
              </a:rPr>
              <a:t>The project scope encompasses the implementation and evaluation of SEGAN for noise suppression in various audio scenarios. </a:t>
            </a:r>
          </a:p>
          <a:p>
            <a:pPr marL="228600" lvl="0" indent="-228600" algn="just" rtl="0">
              <a:lnSpc>
                <a:spcPct val="90000"/>
              </a:lnSpc>
              <a:spcBef>
                <a:spcPts val="1000"/>
              </a:spcBef>
              <a:spcAft>
                <a:spcPts val="0"/>
              </a:spcAft>
              <a:buClr>
                <a:srgbClr val="374151"/>
              </a:buClr>
              <a:buSzPts val="2000"/>
              <a:buChar char="•"/>
            </a:pPr>
            <a:r>
              <a:rPr lang="en-US" sz="2000" dirty="0">
                <a:solidFill>
                  <a:srgbClr val="374151"/>
                </a:solidFill>
                <a:latin typeface="Times New Roman"/>
                <a:ea typeface="Times New Roman"/>
                <a:cs typeface="Times New Roman"/>
                <a:sym typeface="Times New Roman"/>
              </a:rPr>
              <a:t>The respective model only works for MP4 type audio file</a:t>
            </a:r>
          </a:p>
          <a:p>
            <a:pPr marL="228600" lvl="0" indent="-228600" algn="just" rtl="0">
              <a:lnSpc>
                <a:spcPct val="90000"/>
              </a:lnSpc>
              <a:spcBef>
                <a:spcPts val="1000"/>
              </a:spcBef>
              <a:spcAft>
                <a:spcPts val="0"/>
              </a:spcAft>
              <a:buClr>
                <a:srgbClr val="374151"/>
              </a:buClr>
              <a:buSzPts val="2000"/>
              <a:buChar char="•"/>
            </a:pPr>
            <a:r>
              <a:rPr lang="en-US" sz="2000" b="0" i="0" dirty="0">
                <a:solidFill>
                  <a:srgbClr val="374151"/>
                </a:solidFill>
                <a:latin typeface="Times New Roman"/>
                <a:ea typeface="Times New Roman"/>
                <a:cs typeface="Times New Roman"/>
                <a:sym typeface="Times New Roman"/>
              </a:rPr>
              <a:t>The Model is trained on the limited amount of </a:t>
            </a:r>
            <a:r>
              <a:rPr lang="en-US" sz="2000" dirty="0">
                <a:solidFill>
                  <a:srgbClr val="374151"/>
                </a:solidFill>
                <a:latin typeface="Times New Roman"/>
                <a:ea typeface="Times New Roman"/>
                <a:cs typeface="Times New Roman"/>
                <a:sym typeface="Times New Roman"/>
              </a:rPr>
              <a:t>audio files</a:t>
            </a:r>
            <a:r>
              <a:rPr lang="en-US" sz="2000" b="0" i="0" dirty="0">
                <a:solidFill>
                  <a:srgbClr val="374151"/>
                </a:solidFill>
                <a:latin typeface="Times New Roman"/>
                <a:ea typeface="Times New Roman"/>
                <a:cs typeface="Times New Roman"/>
                <a:sym typeface="Times New Roman"/>
              </a:rPr>
              <a:t>.</a:t>
            </a:r>
          </a:p>
          <a:p>
            <a:pPr marL="0" lvl="0" indent="0" algn="just" rtl="0">
              <a:lnSpc>
                <a:spcPct val="90000"/>
              </a:lnSpc>
              <a:spcBef>
                <a:spcPts val="1000"/>
              </a:spcBef>
              <a:spcAft>
                <a:spcPts val="0"/>
              </a:spcAft>
              <a:buClr>
                <a:srgbClr val="374151"/>
              </a:buClr>
              <a:buSzPts val="2000"/>
              <a:buNone/>
            </a:pPr>
            <a:br>
              <a:rPr lang="en-US" sz="1400" dirty="0">
                <a:latin typeface="Times New Roman"/>
                <a:ea typeface="Times New Roman"/>
                <a:cs typeface="Times New Roman"/>
                <a:sym typeface="Times New Roman"/>
              </a:rPr>
            </a:br>
            <a:endParaRPr lang="en-US" sz="2400" b="1" i="1" dirty="0">
              <a:solidFill>
                <a:srgbClr val="C00000"/>
              </a:solidFill>
              <a:latin typeface="Times New Roman"/>
              <a:ea typeface="Times New Roman"/>
              <a:cs typeface="Times New Roman"/>
              <a:sym typeface="Times New Roman"/>
            </a:endParaRPr>
          </a:p>
          <a:p>
            <a:pPr marL="0" indent="0">
              <a:spcBef>
                <a:spcPts val="0"/>
              </a:spcBef>
              <a:buSzPts val="2000"/>
              <a:buNone/>
            </a:pPr>
            <a:endParaRPr lang="en-US" sz="2000" b="0" i="0" dirty="0">
              <a:solidFill>
                <a:srgbClr val="374151"/>
              </a:solidFill>
              <a:latin typeface="Times New Roman" panose="02020603050405020304" pitchFamily="18" charset="0"/>
              <a:ea typeface="Arial"/>
              <a:cs typeface="Times New Roman" panose="02020603050405020304" pitchFamily="18" charset="0"/>
              <a:sym typeface="Arial"/>
            </a:endParaRPr>
          </a:p>
          <a:p>
            <a:pPr marL="0" indent="0">
              <a:spcBef>
                <a:spcPts val="0"/>
              </a:spcBef>
              <a:buSzPts val="2000"/>
              <a:buNone/>
            </a:pPr>
            <a:endParaRPr lang="en-US" sz="2000" b="0" i="0" dirty="0">
              <a:solidFill>
                <a:srgbClr val="374151"/>
              </a:solidFill>
              <a:latin typeface="Times New Roman" panose="02020603050405020304" pitchFamily="18" charset="0"/>
              <a:ea typeface="Arial"/>
              <a:cs typeface="Times New Roman" panose="02020603050405020304" pitchFamily="18" charset="0"/>
              <a:sym typeface="Arial"/>
            </a:endParaRPr>
          </a:p>
        </p:txBody>
      </p:sp>
      <p:sp>
        <p:nvSpPr>
          <p:cNvPr id="138" name="Google Shape;138;p1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solidFill>
                  <a:schemeClr val="dk1"/>
                </a:solidFill>
                <a:latin typeface="Lustria"/>
                <a:ea typeface="Lustria"/>
                <a:cs typeface="Lustria"/>
                <a:sym typeface="Lustria"/>
              </a:rPr>
              <a:t>8</a:t>
            </a:fld>
            <a:endParaRPr sz="1400" b="1">
              <a:solidFill>
                <a:schemeClr val="dk1"/>
              </a:solidFill>
              <a:latin typeface="Lustria"/>
              <a:ea typeface="Lustria"/>
              <a:cs typeface="Lustria"/>
              <a:sym typeface="Lustria"/>
            </a:endParaRPr>
          </a:p>
        </p:txBody>
      </p:sp>
    </p:spTree>
    <p:extLst>
      <p:ext uri="{BB962C8B-B14F-4D97-AF65-F5344CB8AC3E}">
        <p14:creationId xmlns:p14="http://schemas.microsoft.com/office/powerpoint/2010/main" val="1214040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202676" y="120029"/>
            <a:ext cx="8738648" cy="7472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833C0B"/>
              </a:buClr>
              <a:buSzPts val="3000"/>
              <a:buFont typeface="Lustria"/>
              <a:buNone/>
            </a:pPr>
            <a:r>
              <a:rPr lang="en-US" sz="3000" b="1" dirty="0">
                <a:solidFill>
                  <a:srgbClr val="833C0B"/>
                </a:solidFill>
                <a:latin typeface="Lustria"/>
                <a:ea typeface="Lustria"/>
                <a:cs typeface="Lustria"/>
                <a:sym typeface="Lustria"/>
              </a:rPr>
              <a:t>6. </a:t>
            </a:r>
            <a:r>
              <a:rPr lang="en-US" sz="3000" b="1" dirty="0">
                <a:solidFill>
                  <a:srgbClr val="833C0B"/>
                </a:solidFill>
                <a:latin typeface="Times New Roman" panose="02020603050405020304" pitchFamily="18" charset="0"/>
                <a:ea typeface="Lustria"/>
                <a:cs typeface="Times New Roman" panose="02020603050405020304" pitchFamily="18" charset="0"/>
                <a:sym typeface="Lustria"/>
              </a:rPr>
              <a:t>Basic Concepts</a:t>
            </a:r>
            <a:endParaRPr dirty="0">
              <a:latin typeface="Times New Roman" panose="02020603050405020304" pitchFamily="18" charset="0"/>
              <a:cs typeface="Times New Roman" panose="02020603050405020304" pitchFamily="18" charset="0"/>
            </a:endParaRPr>
          </a:p>
        </p:txBody>
      </p:sp>
      <p:sp>
        <p:nvSpPr>
          <p:cNvPr id="137" name="Google Shape;137;p19"/>
          <p:cNvSpPr txBox="1">
            <a:spLocks noGrp="1"/>
          </p:cNvSpPr>
          <p:nvPr>
            <p:ph type="body" idx="1"/>
          </p:nvPr>
        </p:nvSpPr>
        <p:spPr>
          <a:xfrm>
            <a:off x="202677" y="867265"/>
            <a:ext cx="8738647" cy="5489085"/>
          </a:xfrm>
          <a:prstGeom prst="rect">
            <a:avLst/>
          </a:prstGeom>
          <a:noFill/>
          <a:ln>
            <a:noFill/>
          </a:ln>
        </p:spPr>
        <p:txBody>
          <a:bodyPr spcFirstLastPara="1" wrap="square" lIns="91425" tIns="45700" rIns="91425" bIns="45700" anchor="t" anchorCtr="0">
            <a:normAutofit/>
          </a:bodyPr>
          <a:lstStyle/>
          <a:p>
            <a:pPr marL="342900">
              <a:spcBef>
                <a:spcPts val="0"/>
              </a:spcBef>
              <a:buSzPts val="2000"/>
              <a:buFont typeface="Wingdings" panose="05000000000000000000" pitchFamily="2" charset="2"/>
              <a:buChar char="Ø"/>
            </a:pPr>
            <a:r>
              <a:rPr lang="en-US" sz="2400" b="0" i="0">
                <a:solidFill>
                  <a:schemeClr val="accent2">
                    <a:lumMod val="50000"/>
                  </a:schemeClr>
                </a:solidFill>
                <a:latin typeface="Times New Roman" panose="02020603050405020304" pitchFamily="18" charset="0"/>
                <a:ea typeface="Arial"/>
                <a:cs typeface="Times New Roman" panose="02020603050405020304" pitchFamily="18" charset="0"/>
                <a:sym typeface="Arial"/>
              </a:rPr>
              <a:t>Speech Enhancement:</a:t>
            </a:r>
          </a:p>
          <a:p>
            <a:pPr marL="342900">
              <a:spcBef>
                <a:spcPts val="0"/>
              </a:spcBef>
              <a:buSzPts val="2000"/>
            </a:pPr>
            <a:endParaRPr lang="en-US" sz="2000">
              <a:solidFill>
                <a:srgbClr val="374151"/>
              </a:solidFill>
              <a:latin typeface="Times New Roman" panose="02020603050405020304" pitchFamily="18" charset="0"/>
              <a:ea typeface="Arial"/>
              <a:cs typeface="Times New Roman" panose="02020603050405020304" pitchFamily="18" charset="0"/>
              <a:sym typeface="Arial"/>
            </a:endParaRPr>
          </a:p>
          <a:p>
            <a:pPr marL="342900">
              <a:spcBef>
                <a:spcPts val="0"/>
              </a:spcBef>
              <a:buSzPts val="2000"/>
            </a:pPr>
            <a:r>
              <a:rPr lang="en-US" sz="2000" b="0" i="0">
                <a:solidFill>
                  <a:srgbClr val="374151"/>
                </a:solidFill>
                <a:latin typeface="Times New Roman" panose="02020603050405020304" pitchFamily="18" charset="0"/>
                <a:ea typeface="Arial"/>
                <a:cs typeface="Times New Roman" panose="02020603050405020304" pitchFamily="18" charset="0"/>
                <a:sym typeface="Arial"/>
              </a:rPr>
              <a:t>Significance of Acoustic Clarity: In an era dominated by audio communication, achieving optimal acoustic clarity is essential for immersive user experiences in applications ranging from telecommunication to content creation.</a:t>
            </a:r>
          </a:p>
          <a:p>
            <a:pPr marL="342900">
              <a:spcBef>
                <a:spcPts val="0"/>
              </a:spcBef>
              <a:buSzPts val="2000"/>
            </a:pPr>
            <a:endParaRPr lang="en-US" sz="2000" b="0" i="0">
              <a:solidFill>
                <a:srgbClr val="374151"/>
              </a:solidFill>
              <a:latin typeface="Times New Roman" panose="02020603050405020304" pitchFamily="18" charset="0"/>
              <a:ea typeface="Arial"/>
              <a:cs typeface="Times New Roman" panose="02020603050405020304" pitchFamily="18" charset="0"/>
              <a:sym typeface="Arial"/>
            </a:endParaRPr>
          </a:p>
          <a:p>
            <a:pPr marL="342900">
              <a:spcBef>
                <a:spcPts val="0"/>
              </a:spcBef>
              <a:buSzPts val="2000"/>
            </a:pPr>
            <a:r>
              <a:rPr lang="en-US" sz="2000" b="0" i="0">
                <a:solidFill>
                  <a:srgbClr val="374151"/>
                </a:solidFill>
                <a:latin typeface="Times New Roman" panose="02020603050405020304" pitchFamily="18" charset="0"/>
                <a:ea typeface="Arial"/>
                <a:cs typeface="Times New Roman" panose="02020603050405020304" pitchFamily="18" charset="0"/>
                <a:sym typeface="Arial"/>
              </a:rPr>
              <a:t>Challenges in Noisy Environments: Background noise poses a significant challenge to audio quality, affecting speech intelligibility and overall user satisfaction. Effective noise suppression techniques are crucial to address this issue.</a:t>
            </a:r>
          </a:p>
          <a:p>
            <a:pPr marL="342900">
              <a:spcBef>
                <a:spcPts val="0"/>
              </a:spcBef>
              <a:buSzPts val="2000"/>
            </a:pPr>
            <a:endParaRPr lang="en-US" sz="2000" b="0" i="0">
              <a:solidFill>
                <a:srgbClr val="374151"/>
              </a:solidFill>
              <a:latin typeface="Times New Roman" panose="02020603050405020304" pitchFamily="18" charset="0"/>
              <a:ea typeface="Arial"/>
              <a:cs typeface="Times New Roman" panose="02020603050405020304" pitchFamily="18" charset="0"/>
              <a:sym typeface="Arial"/>
            </a:endParaRPr>
          </a:p>
          <a:p>
            <a:pPr marL="0" indent="0">
              <a:spcBef>
                <a:spcPts val="0"/>
              </a:spcBef>
              <a:buSzPts val="2000"/>
              <a:buNone/>
            </a:pPr>
            <a:endParaRPr lang="en-US" sz="2000" b="0" i="0">
              <a:solidFill>
                <a:srgbClr val="374151"/>
              </a:solidFill>
              <a:latin typeface="Times New Roman" panose="02020603050405020304" pitchFamily="18" charset="0"/>
              <a:ea typeface="Arial"/>
              <a:cs typeface="Times New Roman" panose="02020603050405020304" pitchFamily="18" charset="0"/>
              <a:sym typeface="Arial"/>
            </a:endParaRPr>
          </a:p>
          <a:p>
            <a:pPr marL="0" indent="0">
              <a:spcBef>
                <a:spcPts val="0"/>
              </a:spcBef>
              <a:buSzPts val="2000"/>
              <a:buNone/>
            </a:pPr>
            <a:endParaRPr lang="en-US" sz="2000">
              <a:solidFill>
                <a:srgbClr val="374151"/>
              </a:solidFill>
              <a:latin typeface="Times New Roman" panose="02020603050405020304" pitchFamily="18" charset="0"/>
              <a:ea typeface="Arial"/>
              <a:cs typeface="Times New Roman" panose="02020603050405020304" pitchFamily="18" charset="0"/>
              <a:sym typeface="Arial"/>
            </a:endParaRPr>
          </a:p>
          <a:p>
            <a:pPr marL="0" indent="0">
              <a:spcBef>
                <a:spcPts val="0"/>
              </a:spcBef>
              <a:buSzPts val="2000"/>
              <a:buNone/>
            </a:pPr>
            <a:endParaRPr lang="en-US" sz="2000" b="0" i="0" dirty="0">
              <a:solidFill>
                <a:srgbClr val="374151"/>
              </a:solidFill>
              <a:latin typeface="Times New Roman" panose="02020603050405020304" pitchFamily="18" charset="0"/>
              <a:ea typeface="Arial"/>
              <a:cs typeface="Times New Roman" panose="02020603050405020304" pitchFamily="18" charset="0"/>
              <a:sym typeface="Arial"/>
            </a:endParaRPr>
          </a:p>
        </p:txBody>
      </p:sp>
      <p:sp>
        <p:nvSpPr>
          <p:cNvPr id="138" name="Google Shape;138;p1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b="1">
                <a:solidFill>
                  <a:schemeClr val="dk1"/>
                </a:solidFill>
                <a:latin typeface="Lustria"/>
                <a:ea typeface="Lustria"/>
                <a:cs typeface="Lustria"/>
                <a:sym typeface="Lustria"/>
              </a:rPr>
              <a:t>9</a:t>
            </a:fld>
            <a:endParaRPr sz="1400" b="1">
              <a:solidFill>
                <a:schemeClr val="dk1"/>
              </a:solidFill>
              <a:latin typeface="Lustria"/>
              <a:ea typeface="Lustria"/>
              <a:cs typeface="Lustria"/>
              <a:sym typeface="Lustria"/>
            </a:endParaRPr>
          </a:p>
        </p:txBody>
      </p:sp>
      <p:pic>
        <p:nvPicPr>
          <p:cNvPr id="5" name="Picture 4">
            <a:extLst>
              <a:ext uri="{FF2B5EF4-FFF2-40B4-BE49-F238E27FC236}">
                <a16:creationId xmlns:a16="http://schemas.microsoft.com/office/drawing/2014/main" id="{AFC12D76-10A5-D106-B458-A3D4CE4894F8}"/>
              </a:ext>
            </a:extLst>
          </p:cNvPr>
          <p:cNvPicPr>
            <a:picLocks noChangeAspect="1"/>
          </p:cNvPicPr>
          <p:nvPr/>
        </p:nvPicPr>
        <p:blipFill>
          <a:blip r:embed="rId3"/>
          <a:stretch>
            <a:fillRect/>
          </a:stretch>
        </p:blipFill>
        <p:spPr>
          <a:xfrm>
            <a:off x="1409700" y="4003438"/>
            <a:ext cx="5979414" cy="1804417"/>
          </a:xfrm>
          <a:prstGeom prst="rect">
            <a:avLst/>
          </a:prstGeom>
        </p:spPr>
      </p:pic>
      <p:sp>
        <p:nvSpPr>
          <p:cNvPr id="3" name="TextBox 2">
            <a:extLst>
              <a:ext uri="{FF2B5EF4-FFF2-40B4-BE49-F238E27FC236}">
                <a16:creationId xmlns:a16="http://schemas.microsoft.com/office/drawing/2014/main" id="{D294474C-0007-1D47-3CC0-BD041E69F56E}"/>
              </a:ext>
            </a:extLst>
          </p:cNvPr>
          <p:cNvSpPr txBox="1"/>
          <p:nvPr/>
        </p:nvSpPr>
        <p:spPr>
          <a:xfrm>
            <a:off x="1905000" y="5896101"/>
            <a:ext cx="5334000" cy="584775"/>
          </a:xfrm>
          <a:prstGeom prst="rect">
            <a:avLst/>
          </a:prstGeom>
          <a:noFill/>
        </p:spPr>
        <p:txBody>
          <a:bodyPr wrap="square">
            <a:spAutoFit/>
          </a:bodyPr>
          <a:lstStyle/>
          <a:p>
            <a:r>
              <a:rPr lang="en-US" sz="1600" b="1" i="1" dirty="0">
                <a:solidFill>
                  <a:srgbClr val="C00000"/>
                </a:solidFill>
                <a:latin typeface="Times New Roman" panose="02020603050405020304" pitchFamily="18" charset="0"/>
                <a:ea typeface="Lustria"/>
                <a:cs typeface="Times New Roman" panose="02020603050405020304" pitchFamily="18" charset="0"/>
                <a:sym typeface="Lustria"/>
              </a:rPr>
              <a:t>Fig:1. Overview structure of the Speech Enhancement Mechanism</a:t>
            </a:r>
            <a:endParaRPr lang="en-IN" sz="1600" dirty="0"/>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733</TotalTime>
  <Words>4719</Words>
  <Application>Microsoft Office PowerPoint</Application>
  <PresentationFormat>On-screen Show (4:3)</PresentationFormat>
  <Paragraphs>632</Paragraphs>
  <Slides>47</Slides>
  <Notes>46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Wingdings</vt:lpstr>
      <vt:lpstr>Times New Roman</vt:lpstr>
      <vt:lpstr>Arial</vt:lpstr>
      <vt:lpstr>Calibri</vt:lpstr>
      <vt:lpstr>Lustria</vt:lpstr>
      <vt:lpstr>Office Theme</vt:lpstr>
      <vt:lpstr>      Enhancing Acoustic Clarity: An Advanced Noise Suppression with Speech Enhancement Generative Adversarial Networks    </vt:lpstr>
      <vt:lpstr>Abstract</vt:lpstr>
      <vt:lpstr>Presentation Outline</vt:lpstr>
      <vt:lpstr>1. Aim and Motivation</vt:lpstr>
      <vt:lpstr>2. Research Questions</vt:lpstr>
      <vt:lpstr>3. Title Justification</vt:lpstr>
      <vt:lpstr>4. Objectives</vt:lpstr>
      <vt:lpstr>5. Scope</vt:lpstr>
      <vt:lpstr>6. Basic Concepts</vt:lpstr>
      <vt:lpstr>6. Basic Concepts</vt:lpstr>
      <vt:lpstr>6. Basic Concepts</vt:lpstr>
      <vt:lpstr>6. Basic Concepts</vt:lpstr>
      <vt:lpstr>7. Study on Existing Technologies</vt:lpstr>
      <vt:lpstr>7. Study on Existing Technologies</vt:lpstr>
      <vt:lpstr>7. Study on Existing Technologies</vt:lpstr>
      <vt:lpstr>7. Study on Existing Technologies</vt:lpstr>
      <vt:lpstr>7. Study on Existing Technologies</vt:lpstr>
      <vt:lpstr>7. Study on Existing Technologies</vt:lpstr>
      <vt:lpstr>7. Study on Existing Technologies</vt:lpstr>
      <vt:lpstr>7. Study on Existing Technologies</vt:lpstr>
      <vt:lpstr>7. Study on Existing Technologies</vt:lpstr>
      <vt:lpstr>7. Study on Existing Technologies</vt:lpstr>
      <vt:lpstr>7. Study on Existing Technologies</vt:lpstr>
      <vt:lpstr>7. Study on Existing Technologies</vt:lpstr>
      <vt:lpstr>8. Gap Analysis</vt:lpstr>
      <vt:lpstr>9. SDLC Model: Incremental model</vt:lpstr>
      <vt:lpstr>10.1. Use Case Diagram</vt:lpstr>
      <vt:lpstr>10.2. Activity Diagram</vt:lpstr>
      <vt:lpstr>10.3. Sequence Diagram</vt:lpstr>
      <vt:lpstr>11. Functional and Non-Functional Requirements</vt:lpstr>
      <vt:lpstr>PowerPoint Presentation</vt:lpstr>
      <vt:lpstr>12.1. Proposed Model</vt:lpstr>
      <vt:lpstr>12.2. Modules of Proposed Model</vt:lpstr>
      <vt:lpstr>12.3. Algorithms/Pseudo Codes</vt:lpstr>
      <vt:lpstr>12.3. Algorithms/Pseudo Codes</vt:lpstr>
      <vt:lpstr>12.3. Algorithms/Pseudo Codes</vt:lpstr>
      <vt:lpstr>12.4. Dataset Description</vt:lpstr>
      <vt:lpstr>13. Results</vt:lpstr>
      <vt:lpstr>13. Results</vt:lpstr>
      <vt:lpstr>13. Results</vt:lpstr>
      <vt:lpstr>13. Results</vt:lpstr>
      <vt:lpstr>14. Conclusion </vt:lpstr>
      <vt:lpstr>15. Future Work </vt:lpstr>
      <vt:lpstr>16. Summary</vt:lpstr>
      <vt:lpstr>17. References</vt:lpstr>
      <vt:lpstr>17.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Acoustic Clarity: An Advanced Noise Suppression with SEGAN</dc:title>
  <dc:creator>hp</dc:creator>
  <cp:lastModifiedBy>bhogeswara venkata keerthi sai pathakamudi</cp:lastModifiedBy>
  <cp:revision>2</cp:revision>
  <dcterms:modified xsi:type="dcterms:W3CDTF">2024-04-19T01:05:51Z</dcterms:modified>
</cp:coreProperties>
</file>