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  <p:embeddedFontLst>
    <p:embeddedFont>
      <p:font typeface="FRWWOA+Montserrat-Bold"/>
      <p:regular r:id="rId32"/>
    </p:embeddedFont>
    <p:embeddedFont>
      <p:font typeface="FUSKMN+Arial-BoldMT"/>
      <p:regular r:id="rId33"/>
    </p:embeddedFont>
    <p:embeddedFont>
      <p:font typeface="BLEVDA+Wingdings-Regular"/>
      <p:regular r:id="rId34"/>
    </p:embeddedFont>
    <p:embeddedFont>
      <p:font typeface="FSAMET+ArialMT"/>
      <p:regular r:id="rId35"/>
    </p:embeddedFont>
    <p:embeddedFont>
      <p:font typeface="FENEDD+Montserrat-Regular"/>
      <p:regular r:id="rId3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font" Target="fonts/font1.fntdata" /><Relationship Id="rId33" Type="http://schemas.openxmlformats.org/officeDocument/2006/relationships/font" Target="fonts/font2.fntdata" /><Relationship Id="rId34" Type="http://schemas.openxmlformats.org/officeDocument/2006/relationships/font" Target="fonts/font3.fntdata" /><Relationship Id="rId35" Type="http://schemas.openxmlformats.org/officeDocument/2006/relationships/font" Target="fonts/font4.fntdata" /><Relationship Id="rId36" Type="http://schemas.openxmlformats.org/officeDocument/2006/relationships/font" Target="fonts/font5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6411" y="695730"/>
            <a:ext cx="5093816" cy="97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7676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RWWOA+Montserrat-Bold"/>
                <a:cs typeface="FRWWOA+Montserrat-Bold"/>
              </a:rPr>
              <a:t>Capstone</a:t>
            </a:r>
            <a:r>
              <a:rPr dirty="0" sz="2800" b="1">
                <a:solidFill>
                  <a:srgbClr val="cc0000"/>
                </a:solidFill>
                <a:latin typeface="FRWWOA+Montserrat-Bold"/>
                <a:cs typeface="FRWWOA+Montserrat-Bold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RWWOA+Montserrat-Bold"/>
                <a:cs typeface="FRWWOA+Montserrat-Bold"/>
              </a:rPr>
              <a:t>Project</a:t>
            </a:r>
          </a:p>
          <a:p>
            <a:pPr marL="0" marR="0">
              <a:lnSpc>
                <a:spcPts val="3638"/>
              </a:lnSpc>
              <a:spcBef>
                <a:spcPts val="581"/>
              </a:spcBef>
              <a:spcAft>
                <a:spcPts val="0"/>
              </a:spcAft>
            </a:pPr>
            <a:r>
              <a:rPr dirty="0" sz="3200" b="1">
                <a:solidFill>
                  <a:srgbClr val="134f5c"/>
                </a:solidFill>
                <a:latin typeface="FRWWOA+Montserrat-Bold"/>
                <a:cs typeface="FRWWOA+Montserrat-Bold"/>
              </a:rPr>
              <a:t>Hotel</a:t>
            </a:r>
            <a:r>
              <a:rPr dirty="0" sz="32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3200" b="1">
                <a:solidFill>
                  <a:srgbClr val="134f5c"/>
                </a:solidFill>
                <a:latin typeface="FRWWOA+Montserrat-Bold"/>
                <a:cs typeface="FRWWOA+Montserrat-Bold"/>
              </a:rPr>
              <a:t>Booking</a:t>
            </a:r>
            <a:r>
              <a:rPr dirty="0" sz="32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3200" b="1">
                <a:solidFill>
                  <a:srgbClr val="134f5c"/>
                </a:solidFill>
                <a:latin typeface="FRWWOA+Montserrat-Bold"/>
                <a:cs typeface="FRWWOA+Montserrat-Bold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1199" y="2748003"/>
            <a:ext cx="1977338" cy="7568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375" marR="0">
              <a:lnSpc>
                <a:spcPts val="1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Done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By:</a:t>
            </a:r>
          </a:p>
          <a:p>
            <a:pPr marL="0" marR="0">
              <a:lnSpc>
                <a:spcPts val="1819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Akshada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Phunde</a:t>
            </a:r>
          </a:p>
          <a:p>
            <a:pPr marL="155640" marR="0">
              <a:lnSpc>
                <a:spcPts val="181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Amisha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Kapse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12345" y="3479523"/>
            <a:ext cx="2271979" cy="512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7214" marR="0">
              <a:lnSpc>
                <a:spcPts val="1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Bhojraj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Jadhav</a:t>
            </a:r>
          </a:p>
          <a:p>
            <a:pPr marL="0" marR="0">
              <a:lnSpc>
                <a:spcPts val="1819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Shubham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 </a:t>
            </a:r>
            <a:r>
              <a:rPr dirty="0" sz="1600" b="1">
                <a:solidFill>
                  <a:srgbClr val="134f5c"/>
                </a:solidFill>
                <a:latin typeface="FRWWOA+Montserrat-Bold"/>
                <a:cs typeface="FRWWOA+Montserrat-Bold"/>
              </a:rPr>
              <a:t>Chougule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4799" y="240081"/>
            <a:ext cx="613921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spc="17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Collection</a:t>
            </a:r>
            <a:r>
              <a:rPr dirty="0" sz="2800" spc="28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40" y="994946"/>
            <a:ext cx="8457029" cy="1309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FUSKMN+Arial-BoldMT"/>
                <a:cs typeface="FUSKMN+Arial-BoldMT"/>
              </a:rPr>
              <a:t>customer_type</a:t>
            </a:r>
            <a:r>
              <a:rPr dirty="0" sz="1400" spc="-30" b="1">
                <a:solidFill>
                  <a:srgbClr val="212121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customer.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Contract,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Group,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transient,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Transient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party.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FUSKMN+Arial-BoldMT"/>
                <a:cs typeface="FUSKMN+Arial-BoldMT"/>
              </a:rPr>
              <a:t>adr</a:t>
            </a:r>
            <a:r>
              <a:rPr dirty="0" sz="1400" b="1">
                <a:solidFill>
                  <a:srgbClr val="212121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Average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Daily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Rate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defined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dividing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sum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all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lodging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transactions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total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number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staying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nights.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FUSKMN+Arial-BoldMT"/>
                <a:cs typeface="FUSKMN+Arial-BoldMT"/>
              </a:rPr>
              <a:t>required_car_parking_spaces</a:t>
            </a:r>
            <a:r>
              <a:rPr dirty="0" sz="1400" spc="-56" b="1">
                <a:solidFill>
                  <a:srgbClr val="212121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car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parking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spaces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required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customer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FUSKMN+Arial-BoldMT"/>
                <a:cs typeface="FUSKMN+Arial-BoldMT"/>
              </a:rPr>
              <a:t>total_of_special_requests</a:t>
            </a:r>
            <a:r>
              <a:rPr dirty="0" sz="1400" spc="-72" b="1">
                <a:solidFill>
                  <a:srgbClr val="212121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special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requests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made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customer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(e.g.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twin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bed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high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floor).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40" y="2275106"/>
            <a:ext cx="400748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FUSKMN+Arial-BoldMT"/>
                <a:cs typeface="FUSKMN+Arial-BoldMT"/>
              </a:rPr>
              <a:t>reservation_status</a:t>
            </a:r>
            <a:r>
              <a:rPr dirty="0" sz="1400" spc="-20" b="1">
                <a:solidFill>
                  <a:srgbClr val="212121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Reservation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last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status.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87102" y="226965"/>
            <a:ext cx="264129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Summary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4159" y="175780"/>
            <a:ext cx="627221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Preprocessing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Exploration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" y="864893"/>
            <a:ext cx="8650196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Data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preprocessing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is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process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of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preparing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the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raw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data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and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making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it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suitable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for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analysis.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3390" y="1082833"/>
            <a:ext cx="402307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increases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the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accuracy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and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efficiency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of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" y="1504974"/>
            <a:ext cx="480011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We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are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doing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Data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Preprocessing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by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following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7c0000"/>
                </a:solidFill>
                <a:latin typeface="FUSKMN+Arial-BoldMT"/>
                <a:cs typeface="FUSKMN+Arial-BoldMT"/>
              </a:rPr>
              <a:t>way: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640" y="1931693"/>
            <a:ext cx="380372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Step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1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: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Importing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Libraries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Dataset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240" y="2364737"/>
            <a:ext cx="8156500" cy="229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To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perform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data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preprocessing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using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Python,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we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need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to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import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some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predefined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Python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640" y="2578097"/>
            <a:ext cx="2263660" cy="229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libraries.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These</a:t>
            </a:r>
            <a:r>
              <a:rPr dirty="0" sz="1400" spc="351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libraries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6159" y="2578097"/>
            <a:ext cx="5383455" cy="229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are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used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to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perform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some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specific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jobs.</a:t>
            </a:r>
            <a:r>
              <a:rPr dirty="0" sz="1400" spc="367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we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need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to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import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640" y="2791457"/>
            <a:ext cx="4848453" cy="229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the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datasets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which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we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have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collected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for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our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 </a:t>
            </a:r>
            <a:r>
              <a:rPr dirty="0" sz="1400">
                <a:solidFill>
                  <a:srgbClr val="333333"/>
                </a:solidFill>
                <a:latin typeface="FENEDD+Montserrat-Regular"/>
                <a:cs typeface="FENEDD+Montserrat-Regular"/>
              </a:rPr>
              <a:t>project.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640" y="3211853"/>
            <a:ext cx="3063215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Step2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: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Handling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missing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value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640" y="3637404"/>
            <a:ext cx="3016042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Finding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Missing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dataset.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640" y="3850764"/>
            <a:ext cx="4171742" cy="67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Finding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Duplicated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dataset.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Removing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Highly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observations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Null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values.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Correct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type(INT,FLOAT,DATE).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640" y="4490844"/>
            <a:ext cx="21687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2640" y="4496592"/>
            <a:ext cx="21378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Extracting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unique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5744" y="306740"/>
            <a:ext cx="6272218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Preprocessing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Exploration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1135603"/>
            <a:ext cx="8491560" cy="291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80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Step3</a:t>
            </a:r>
            <a:r>
              <a:rPr dirty="0" sz="1400" spc="80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:</a:t>
            </a:r>
            <a:r>
              <a:rPr dirty="0" sz="1400" spc="85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Data</a:t>
            </a:r>
            <a:r>
              <a:rPr dirty="0" sz="1400" spc="80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Transformation</a:t>
            </a:r>
            <a:r>
              <a:rPr dirty="0" sz="1400" spc="-10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:</a:t>
            </a:r>
            <a:r>
              <a:rPr dirty="0" sz="1400" spc="85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This</a:t>
            </a:r>
            <a:r>
              <a:rPr dirty="0" sz="1400" spc="83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step</a:t>
            </a:r>
            <a:r>
              <a:rPr dirty="0" sz="1400" spc="81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is</a:t>
            </a:r>
            <a:r>
              <a:rPr dirty="0" sz="1400" spc="91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taken</a:t>
            </a:r>
            <a:r>
              <a:rPr dirty="0" sz="1400" spc="79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</a:t>
            </a:r>
            <a:r>
              <a:rPr dirty="0" sz="1400" spc="87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order</a:t>
            </a:r>
            <a:r>
              <a:rPr dirty="0" sz="1400" spc="7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 spc="86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transform</a:t>
            </a:r>
            <a:r>
              <a:rPr dirty="0" sz="1400" spc="6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 spc="8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 spc="79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</a:t>
            </a:r>
            <a:r>
              <a:rPr dirty="0" sz="1400" spc="87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appropriate</a:t>
            </a:r>
            <a:r>
              <a:rPr dirty="0" sz="1400" spc="5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875" y="1425504"/>
            <a:ext cx="8146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suitable.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125" y="1871695"/>
            <a:ext cx="8491297" cy="291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80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Step4</a:t>
            </a:r>
            <a:r>
              <a:rPr dirty="0" sz="1400" spc="280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:</a:t>
            </a:r>
            <a:r>
              <a:rPr dirty="0" sz="1400" spc="285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Analyze</a:t>
            </a:r>
            <a:r>
              <a:rPr dirty="0" sz="1400" spc="276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the</a:t>
            </a:r>
            <a:r>
              <a:rPr dirty="0" sz="1400" spc="278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data</a:t>
            </a:r>
            <a:r>
              <a:rPr dirty="0" sz="1400" spc="275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:</a:t>
            </a:r>
            <a:r>
              <a:rPr dirty="0" sz="1400" spc="285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analysis</a:t>
            </a:r>
            <a:r>
              <a:rPr dirty="0" sz="1400" spc="28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 spc="28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 spc="27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is</a:t>
            </a:r>
            <a:r>
              <a:rPr dirty="0" sz="1400" spc="29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 spc="28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practice</a:t>
            </a:r>
            <a:r>
              <a:rPr dirty="0" sz="1400" spc="276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 spc="28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working</a:t>
            </a:r>
            <a:r>
              <a:rPr dirty="0" sz="1400" spc="27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with</a:t>
            </a:r>
            <a:r>
              <a:rPr dirty="0" sz="1400" spc="29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 spc="27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 spc="286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glean</a:t>
            </a:r>
            <a:r>
              <a:rPr dirty="0" sz="1400" spc="277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useful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875" y="2161596"/>
            <a:ext cx="52587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information,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which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make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informed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decisions.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125" y="2607787"/>
            <a:ext cx="8493708" cy="772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33333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80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Step5</a:t>
            </a:r>
            <a:r>
              <a:rPr dirty="0" sz="1400" spc="217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:</a:t>
            </a:r>
            <a:r>
              <a:rPr dirty="0" sz="1400" spc="222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Visualize</a:t>
            </a:r>
            <a:r>
              <a:rPr dirty="0" sz="1400" spc="190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the</a:t>
            </a:r>
            <a:r>
              <a:rPr dirty="0" sz="1400" spc="215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data</a:t>
            </a:r>
            <a:r>
              <a:rPr dirty="0" sz="1400" spc="211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333333"/>
                </a:solidFill>
                <a:latin typeface="FUSKMN+Arial-BoldMT"/>
                <a:cs typeface="FUSKMN+Arial-BoldMT"/>
              </a:rPr>
              <a:t>:</a:t>
            </a:r>
            <a:r>
              <a:rPr dirty="0" sz="1400" spc="222" b="1">
                <a:solidFill>
                  <a:srgbClr val="333333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 spc="22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graphical</a:t>
            </a:r>
            <a:r>
              <a:rPr dirty="0" sz="1400" spc="20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representation</a:t>
            </a:r>
            <a:r>
              <a:rPr dirty="0" sz="1400" spc="19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 spc="22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information</a:t>
            </a:r>
            <a:r>
              <a:rPr dirty="0" sz="1400" spc="20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 spc="216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data.</a:t>
            </a:r>
            <a:r>
              <a:rPr dirty="0" sz="1400" spc="215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By</a:t>
            </a:r>
            <a:r>
              <a:rPr dirty="0" sz="1400" spc="232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using</a:t>
            </a:r>
            <a:r>
              <a:rPr dirty="0" sz="1400" spc="21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visual</a:t>
            </a:r>
          </a:p>
          <a:p>
            <a:pPr marL="285750" marR="0">
              <a:lnSpc>
                <a:spcPts val="1564"/>
              </a:lnSpc>
              <a:spcBef>
                <a:spcPts val="234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elements</a:t>
            </a:r>
            <a:r>
              <a:rPr dirty="0" sz="1400" spc="28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like</a:t>
            </a:r>
            <a:r>
              <a:rPr dirty="0" sz="1400" spc="43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charts</a:t>
            </a:r>
            <a:r>
              <a:rPr dirty="0" sz="1400">
                <a:solidFill>
                  <a:srgbClr val="0b5cab"/>
                </a:solidFill>
                <a:latin typeface="FSAMET+ArialMT"/>
                <a:cs typeface="FSAMET+ArialMT"/>
              </a:rPr>
              <a:t>,</a:t>
            </a:r>
            <a:r>
              <a:rPr dirty="0" sz="1400" spc="43">
                <a:solidFill>
                  <a:srgbClr val="0b5cab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graphs</a:t>
            </a:r>
            <a:r>
              <a:rPr dirty="0" sz="1400" spc="27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 spc="3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visualization</a:t>
            </a:r>
            <a:r>
              <a:rPr dirty="0" sz="1400" spc="3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tools</a:t>
            </a:r>
            <a:r>
              <a:rPr dirty="0" sz="1400" spc="3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provide</a:t>
            </a:r>
            <a:r>
              <a:rPr dirty="0" sz="1400" spc="28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</a:t>
            </a:r>
            <a:r>
              <a:rPr dirty="0" sz="1400" spc="37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accessible</a:t>
            </a:r>
            <a:r>
              <a:rPr dirty="0" sz="1400" spc="3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way</a:t>
            </a:r>
            <a:r>
              <a:rPr dirty="0" sz="1400" spc="43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 spc="4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see</a:t>
            </a:r>
            <a:r>
              <a:rPr dirty="0" sz="1400" spc="37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 spc="34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understand</a:t>
            </a:r>
          </a:p>
          <a:p>
            <a:pPr marL="285750" marR="0">
              <a:lnSpc>
                <a:spcPts val="1564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trends,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outliers,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patterns.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6250" y="155122"/>
            <a:ext cx="252170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Cleaning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9139" y="738641"/>
            <a:ext cx="5047996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Understand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the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structure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of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the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dataset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and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clean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4889" y="956581"/>
            <a:ext cx="144592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before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99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8140" y="1455270"/>
            <a:ext cx="7984126" cy="455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Dataset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contains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119390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rows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32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features.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missing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some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columns.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Their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count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percent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each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follows: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140" y="2095350"/>
            <a:ext cx="2779065" cy="882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company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–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112593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(94.31%)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agent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–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16340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(13.69%)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country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–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488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(0.41%)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children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–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4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(Negligible)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8140" y="3162150"/>
            <a:ext cx="8516459" cy="88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remove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company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column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because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94.3%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missing.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children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agent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null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replaced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0.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missing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country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column,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replaced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(valuethat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appears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often).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find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duplicate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remove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accuracy.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8140" y="4015589"/>
            <a:ext cx="4210502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§</a:t>
            </a:r>
            <a:r>
              <a:rPr dirty="0" sz="1450" spc="12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also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Extract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unique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dataset.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4054" y="165832"/>
            <a:ext cx="658799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Transformation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8649" y="563249"/>
            <a:ext cx="228481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990000"/>
                </a:solidFill>
                <a:latin typeface="FUSKMN+Arial-BoldMT"/>
                <a:cs typeface="FUSKMN+Arial-BoldMT"/>
              </a:rPr>
              <a:t>Hotel</a:t>
            </a:r>
            <a:r>
              <a:rPr dirty="0" sz="18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800" b="1">
                <a:solidFill>
                  <a:srgbClr val="990000"/>
                </a:solidFill>
                <a:latin typeface="FUSKMN+Arial-BoldMT"/>
                <a:cs typeface="FUSKMN+Arial-BoldMT"/>
              </a:rPr>
              <a:t>wise</a:t>
            </a:r>
            <a:r>
              <a:rPr dirty="0" sz="1800" b="1">
                <a:solidFill>
                  <a:srgbClr val="990000"/>
                </a:solidFill>
                <a:latin typeface="FUSKMN+Arial-BoldMT"/>
                <a:cs typeface="FUSKMN+Arial-BoldMT"/>
              </a:rPr>
              <a:t> </a:t>
            </a:r>
            <a:r>
              <a:rPr dirty="0" sz="1800" b="1">
                <a:solidFill>
                  <a:srgbClr val="99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9343" y="790070"/>
            <a:ext cx="1443223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66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Observation</a:t>
            </a:r>
            <a:r>
              <a:rPr dirty="0" sz="1400">
                <a:solidFill>
                  <a:srgbClr val="cc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344" y="3617213"/>
            <a:ext cx="1365435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9344" y="4043933"/>
            <a:ext cx="8258649" cy="669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.We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busiest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hotel.</a:t>
            </a:r>
          </a:p>
          <a:p>
            <a:pPr marL="0" marR="0">
              <a:lnSpc>
                <a:spcPts val="1609"/>
              </a:lnSpc>
              <a:spcBef>
                <a:spcPts val="175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Nearly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27.5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out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all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0196" y="203585"/>
            <a:ext cx="648960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Parking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Customer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Type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576" y="3417674"/>
            <a:ext cx="136694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576" y="3844394"/>
            <a:ext cx="821016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customers/guests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Transient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type(82.4%).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transient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party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13.4%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0.6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326" y="4062334"/>
            <a:ext cx="502195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belongs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group.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Remaining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belongs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Contract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576" y="4484475"/>
            <a:ext cx="8270262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customers(91.6%)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require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parking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spaces.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8.3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required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5326" y="4702414"/>
            <a:ext cx="160464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parking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space.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1962" y="142422"/>
            <a:ext cx="313309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Booking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852" y="3336109"/>
            <a:ext cx="136694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852" y="3549469"/>
            <a:ext cx="7193273" cy="1095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Reservation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status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year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2016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 spc="386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also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October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month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analyzed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year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2015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starts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July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December.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2016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throughout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year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i.e.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January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December.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2017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January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August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852" y="4616269"/>
            <a:ext cx="4334784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6+12+8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26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months.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8162" y="180171"/>
            <a:ext cx="313309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Booking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39" y="3748183"/>
            <a:ext cx="1365435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39" y="4174903"/>
            <a:ext cx="8487328" cy="669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According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graph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conclude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check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out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status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status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duplicate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data.</a:t>
            </a:r>
          </a:p>
          <a:p>
            <a:pPr marL="0" marR="0">
              <a:lnSpc>
                <a:spcPts val="1609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Thus,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good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insights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rather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cancellation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862" y="155122"/>
            <a:ext cx="313309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Booking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193" y="3497290"/>
            <a:ext cx="145584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193" y="3924010"/>
            <a:ext cx="5850883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Agent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-9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highest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which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28721.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8193" y="4350730"/>
            <a:ext cx="6689210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‘A’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second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‘D’.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98900" y="179267"/>
            <a:ext cx="149544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340" y="1203021"/>
            <a:ext cx="2894585" cy="63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1.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Introduction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2.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Problem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340" y="1812621"/>
            <a:ext cx="5586434" cy="1852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3.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Data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Collection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and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Data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understanding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4.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Data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Summary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5.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Data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preprocessing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and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exploration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6.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Data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cleaning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/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null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value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implementation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7.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Data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Transformation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and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visualization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8.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340" y="3641421"/>
            <a:ext cx="3274352" cy="63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9.</a:t>
            </a:r>
            <a:r>
              <a:rPr dirty="0" sz="2050" spc="1321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Challenges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and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future</a:t>
            </a:r>
          </a:p>
          <a:p>
            <a:pPr marL="0" marR="0">
              <a:lnSpc>
                <a:spcPts val="229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FUSKMN+Arial-BoldMT"/>
                <a:cs typeface="FUSKMN+Arial-BoldMT"/>
              </a:rPr>
              <a:t>10.</a:t>
            </a:r>
            <a:r>
              <a:rPr dirty="0" sz="2050" spc="182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2000" b="1">
                <a:solidFill>
                  <a:srgbClr val="134f5c"/>
                </a:solidFill>
                <a:latin typeface="FUSKMN+Arial-BoldMT"/>
                <a:cs typeface="FUSKMN+Arial-BoldMT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7225" y="155122"/>
            <a:ext cx="469382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Cancellation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Rate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640" y="2235810"/>
            <a:ext cx="2017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4189" y="3826009"/>
            <a:ext cx="108142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4189" y="4248149"/>
            <a:ext cx="8407497" cy="669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79.1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through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TA/TO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(Travel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Agents/Tour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Operators).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Second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channel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direct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09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Almost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98.7%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‘No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deposit’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criterion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while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6563" y="69582"/>
            <a:ext cx="643163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Meals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Pattern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Staywise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090" y="3600713"/>
            <a:ext cx="117032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2090" y="4022853"/>
            <a:ext cx="5977299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BB(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&amp;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Breakfast)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meal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090" y="4236213"/>
            <a:ext cx="8060757" cy="669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Full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Board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i.e.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FB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least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HB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(Half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Board)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SC(Self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Catering)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equally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Optimal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less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7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Usually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week.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7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likes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Resort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4174" y="69582"/>
            <a:ext cx="331195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Timewise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5450" y="587894"/>
            <a:ext cx="145584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5450" y="1014614"/>
            <a:ext cx="3845479" cy="881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Resort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highest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June,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July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August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But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other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months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Resort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less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05450" y="2081415"/>
            <a:ext cx="3460065" cy="881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January,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February,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March,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April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,November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December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good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months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get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good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05450" y="3148214"/>
            <a:ext cx="3469996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Maximum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91200" y="3366153"/>
            <a:ext cx="316465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Portugal.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i.e.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25000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05450" y="3788293"/>
            <a:ext cx="3735300" cy="66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After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Portugal,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GBR(Great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Brittan),France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Spain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countries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where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came.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7382" y="259096"/>
            <a:ext cx="493207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Average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Daily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Rate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40" y="3704019"/>
            <a:ext cx="1365435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99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990000"/>
                </a:solidFill>
                <a:latin typeface="FSAMET+ArialMT"/>
                <a:cs typeface="FSAMET+ArialMT"/>
              </a:rPr>
              <a:t>Conclusion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40" y="4130739"/>
            <a:ext cx="8357384" cy="881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Resort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ADR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high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months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June,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July,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August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compared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Hotels.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May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be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Customers/People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wants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spend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their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Summer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vacation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Resorts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Hotels.</a:t>
            </a:r>
          </a:p>
          <a:p>
            <a:pPr marL="0" marR="0">
              <a:lnSpc>
                <a:spcPts val="1609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best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time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guests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visit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Resort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hotels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January,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February,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March,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April,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October,</a:t>
            </a:r>
          </a:p>
          <a:p>
            <a:pPr marL="285750" marR="0">
              <a:lnSpc>
                <a:spcPts val="1564"/>
              </a:lnSpc>
              <a:spcBef>
                <a:spcPts val="56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November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December,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average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daily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rate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month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very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FSAMET+ArialMT"/>
                <a:cs typeface="FSAMET+ArialMT"/>
              </a:rPr>
              <a:t>low.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79031" y="131226"/>
            <a:ext cx="208840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819422"/>
            <a:ext cx="4802220" cy="882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Top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Top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meal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Bread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Breakfast.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Top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Agent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Agent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9.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Top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-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out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every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three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cancelled.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tour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August.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672863"/>
            <a:ext cx="4951927" cy="882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meal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BB(Bread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Breakfast).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Online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marketing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attract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customers.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pre-deposit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money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10%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require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parking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space.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640" y="2235810"/>
            <a:ext cx="2017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440" y="2526302"/>
            <a:ext cx="7064602" cy="1309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Resort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mostly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longer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time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when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parking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space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needed.</a:t>
            </a:r>
          </a:p>
          <a:p>
            <a:pPr marL="0" marR="0">
              <a:lnSpc>
                <a:spcPts val="1609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15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advance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high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chances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cancellation.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Assigning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different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reason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cancellation.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Direct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very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less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cancellation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percentage.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time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January.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440" y="3806462"/>
            <a:ext cx="7085227" cy="454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Average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advance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77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prefer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‘No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deposit’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criterion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while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9140" y="416470"/>
            <a:ext cx="204951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192439"/>
            <a:ext cx="6008770" cy="669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contain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NULL/NAN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dataset.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task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clean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followed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processing.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Some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app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name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etc.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gibberish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contain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duplicates.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640" y="2235810"/>
            <a:ext cx="2017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3277" y="2580550"/>
            <a:ext cx="1258614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Future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6740" y="3356519"/>
            <a:ext cx="7360995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project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perform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EDA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discovering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relationships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specific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2490" y="3574459"/>
            <a:ext cx="16535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sentiment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users.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740" y="3996599"/>
            <a:ext cx="6581849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Developers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work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research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purpose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make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app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success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6475" y="195360"/>
            <a:ext cx="222627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040" y="2739169"/>
            <a:ext cx="6364191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discuss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given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2015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2017.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" y="3165888"/>
            <a:ext cx="8936610" cy="66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This</a:t>
            </a:r>
            <a:r>
              <a:rPr dirty="0" sz="1400" spc="87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 spc="82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set</a:t>
            </a:r>
            <a:r>
              <a:rPr dirty="0" sz="1400" spc="87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contains</a:t>
            </a:r>
            <a:r>
              <a:rPr dirty="0" sz="1400" spc="81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 spc="77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information</a:t>
            </a:r>
            <a:r>
              <a:rPr dirty="0" sz="1400" spc="72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 spc="87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 spc="8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 spc="94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 spc="85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 spc="82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 spc="8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resort</a:t>
            </a:r>
            <a:r>
              <a:rPr dirty="0" sz="1400" spc="77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 spc="85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 spc="82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includes</a:t>
            </a:r>
            <a:r>
              <a:rPr dirty="0" sz="1400" spc="82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information</a:t>
            </a:r>
            <a:r>
              <a:rPr dirty="0" sz="1400" spc="72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such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when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made,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length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stay,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adults,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children,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babies,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</a:p>
          <a:p>
            <a:pPr marL="295503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available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parking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spaces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etc.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" y="4019328"/>
            <a:ext cx="8339904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industry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very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volatile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industry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depends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above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factors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many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more.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040" y="4446048"/>
            <a:ext cx="8893394" cy="66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objective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behind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project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explore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analyze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discover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important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factors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govern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give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insights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management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,which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perform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various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campaigns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boost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business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performance.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6311" y="201805"/>
            <a:ext cx="222627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40" y="923958"/>
            <a:ext cx="5079766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We’ll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doing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given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following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40" y="1349509"/>
            <a:ext cx="1949272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wise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140" y="1562869"/>
            <a:ext cx="3134664" cy="67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Distribution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Channel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wise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cancellation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Timewise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140" y="2417478"/>
            <a:ext cx="6491497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doing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we’ll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find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out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key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factors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driving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trends.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6351" y="231485"/>
            <a:ext cx="796771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WHY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ANALYZE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THE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HOTEL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BOOKING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75" y="2622048"/>
            <a:ext cx="8201783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industry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very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volatile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industry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depend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variety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factors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such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hotels,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seasonality,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week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many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more.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makes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analyzing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patterns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available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past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more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important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help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plan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better.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historical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perform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various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campaigns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boost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business.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patterns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predict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future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time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series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decision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trees.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7375" y="3688847"/>
            <a:ext cx="8339401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will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available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analyze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factors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affecting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bookings.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These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factors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can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reporting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trends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predict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future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7375" y="4328927"/>
            <a:ext cx="7726880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overall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goal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analysis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track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patterns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your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property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set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yourself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up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make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accurate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predictions.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turn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you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plan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strategy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towards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your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ultimate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desire: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increased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revenue.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8318" y="167679"/>
            <a:ext cx="335137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Problem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240" y="882688"/>
            <a:ext cx="5010246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will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tackling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problem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statement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three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stages: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40" y="1309408"/>
            <a:ext cx="8803783" cy="3229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q</a:t>
            </a:r>
            <a:r>
              <a:rPr dirty="0" sz="1450" spc="10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will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analyzing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some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key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metrics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like:</a:t>
            </a:r>
          </a:p>
          <a:p>
            <a:pPr marL="0" marR="0">
              <a:lnSpc>
                <a:spcPts val="1619"/>
              </a:lnSpc>
              <a:spcBef>
                <a:spcPts val="61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cancellations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weekday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weekends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Most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meal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types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Country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wise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New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customers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acquired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Customer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lifetime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value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existing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customers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rooms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preferred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customers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types,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available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</a:t>
            </a:r>
          </a:p>
          <a:p>
            <a:pPr marL="0" marR="0">
              <a:lnSpc>
                <a:spcPts val="1609"/>
              </a:lnSpc>
              <a:spcBef>
                <a:spcPts val="6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q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will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using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various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lenses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look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through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analyze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patterns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associated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with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each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segment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such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as: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hotel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Day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week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customers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240" y="4508637"/>
            <a:ext cx="1573758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rooms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240" y="4723166"/>
            <a:ext cx="8812495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q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Finally,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will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also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try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predict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future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either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based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time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series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analysis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decision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333333"/>
                </a:solidFill>
                <a:latin typeface="FSAMET+ArialMT"/>
                <a:cs typeface="FSAMET+ArialMT"/>
              </a:rPr>
              <a:t>trees.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18756" y="225762"/>
            <a:ext cx="194812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Work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2327" y="1369535"/>
            <a:ext cx="2080364" cy="9703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Data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Collection</a:t>
            </a:r>
          </a:p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and</a:t>
            </a:r>
          </a:p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Understanding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9773" y="2489623"/>
            <a:ext cx="2318189" cy="663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Data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Cleaning</a:t>
            </a:r>
          </a:p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and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Manipulation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7218" y="3456092"/>
            <a:ext cx="2269828" cy="663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Exploratory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 </a:t>
            </a: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Data</a:t>
            </a:r>
          </a:p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12121"/>
                </a:solidFill>
                <a:latin typeface="FSAMET+ArialMT"/>
                <a:cs typeface="FSAMET+ArialMT"/>
              </a:rPr>
              <a:t>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67725" y="195360"/>
            <a:ext cx="613282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Collection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040" y="910369"/>
            <a:ext cx="8615137" cy="454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Ø</a:t>
            </a:r>
            <a:r>
              <a:rPr dirty="0" sz="1450" spc="7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After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collecting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very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important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understand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your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analysis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data.</a:t>
            </a:r>
          </a:p>
          <a:p>
            <a:pPr marL="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Which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had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119390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rows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32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columns.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let’s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understand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32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columns.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" y="1550449"/>
            <a:ext cx="1798823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BLEVDA+Wingdings-Regular"/>
                <a:cs typeface="BLEVDA+Wingdings-Regular"/>
              </a:rPr>
              <a:t>v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FSAMET+ArialMT"/>
                <a:cs typeface="FSAMET+ArialMT"/>
              </a:rPr>
              <a:t>Data</a:t>
            </a:r>
            <a:r>
              <a:rPr dirty="0" sz="1400">
                <a:solidFill>
                  <a:srgbClr val="cc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cc0000"/>
                </a:solidFill>
                <a:latin typeface="FSAMET+ArialMT"/>
                <a:cs typeface="FSAMET+ArialMT"/>
              </a:rPr>
              <a:t>Description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" y="1976000"/>
            <a:ext cx="3022443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hotel</a:t>
            </a:r>
            <a:r>
              <a:rPr dirty="0" sz="1400" spc="-17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:Resort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Hotel.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040" y="2189360"/>
            <a:ext cx="8564287" cy="1950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is_canceled</a:t>
            </a:r>
            <a:r>
              <a:rPr dirty="0" sz="1400" spc="-34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Value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indicating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(1)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(0).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lead_time</a:t>
            </a:r>
            <a:r>
              <a:rPr dirty="0" sz="1400" spc="-18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elapsed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between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entering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arrival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date.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arrival_date_year</a:t>
            </a:r>
            <a:r>
              <a:rPr dirty="0" sz="1400" spc="-27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Year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arrival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date.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arrival_date_month</a:t>
            </a:r>
            <a:r>
              <a:rPr dirty="0" sz="1400" spc="-34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Month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arrival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date.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arrival_date_week_number</a:t>
            </a:r>
            <a:r>
              <a:rPr dirty="0" sz="1400" spc="-4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Week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year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arrival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date.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arrival_date_day_of_month</a:t>
            </a:r>
            <a:r>
              <a:rPr dirty="0" sz="1400" spc="-58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arrival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date.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stays_in_weekend_nights</a:t>
            </a:r>
            <a:r>
              <a:rPr dirty="0" sz="1400" spc="-74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weekend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nights.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stays_in_week_nights</a:t>
            </a:r>
            <a:r>
              <a:rPr dirty="0" sz="1400" spc="-62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week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nights.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adults</a:t>
            </a:r>
            <a:r>
              <a:rPr dirty="0" sz="1400" spc="-2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adults.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040" y="4109599"/>
            <a:ext cx="2825580" cy="67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children</a:t>
            </a:r>
            <a:r>
              <a:rPr dirty="0" sz="1400" spc="-15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children.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babies</a:t>
            </a:r>
            <a:r>
              <a:rPr dirty="0" sz="1400" spc="-18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babies.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meal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meal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2750" y="119160"/>
            <a:ext cx="613282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Data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Collection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And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 </a:t>
            </a:r>
            <a:r>
              <a:rPr dirty="0" sz="2800" b="1">
                <a:solidFill>
                  <a:srgbClr val="cc0000"/>
                </a:solidFill>
                <a:latin typeface="FUSKMN+Arial-BoldMT"/>
                <a:cs typeface="FUSKMN+Arial-BoldMT"/>
              </a:rPr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833000"/>
            <a:ext cx="2588217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country</a:t>
            </a:r>
            <a:r>
              <a:rPr dirty="0" sz="1400" spc="-18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Country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origin.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40" y="1046360"/>
            <a:ext cx="9056978" cy="2804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market_segment</a:t>
            </a:r>
            <a:r>
              <a:rPr dirty="0" sz="1400" spc="-23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Market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segment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designation.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(TA/TO)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distribution_channel</a:t>
            </a:r>
            <a:r>
              <a:rPr dirty="0" sz="1400" spc="-54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distribution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channel.(T/A/TO).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is_repeated_guest</a:t>
            </a:r>
            <a:r>
              <a:rPr dirty="0" sz="1400" spc="-5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repeated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guest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(1)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(0).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previous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_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cancellations</a:t>
            </a:r>
            <a:r>
              <a:rPr dirty="0" sz="1400" spc="-37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previous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prior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5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current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previous_bookings_not_canceled</a:t>
            </a:r>
            <a:r>
              <a:rPr dirty="0" sz="1400" spc="-93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previous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prior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</a:p>
          <a:p>
            <a:pPr marL="295503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current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reserved_room_type</a:t>
            </a:r>
            <a:r>
              <a:rPr dirty="0" sz="1400" spc="-30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reserved.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assigned_room_type</a:t>
            </a:r>
            <a:r>
              <a:rPr dirty="0" sz="1400" spc="-44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type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room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assigned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booking_changes</a:t>
            </a:r>
            <a:r>
              <a:rPr dirty="0" sz="1400" spc="-54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changes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moment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entered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on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PMS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until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moment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check-in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cancellation.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deposit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_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type</a:t>
            </a:r>
            <a:r>
              <a:rPr dirty="0" sz="1400" spc="-15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Deposit,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Non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Refund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,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Refundable.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agent</a:t>
            </a:r>
            <a:r>
              <a:rPr dirty="0" sz="1400" spc="-18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travel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agency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40" y="3820039"/>
            <a:ext cx="8626816" cy="669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company</a:t>
            </a:r>
            <a:r>
              <a:rPr dirty="0" sz="1400" spc="-17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company/entity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made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FSAMET+ArialMT"/>
                <a:cs typeface="FSAMET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USKMN+Arial-BoldMT"/>
                <a:cs typeface="FUSKMN+Arial-BoldMT"/>
              </a:rPr>
              <a:t>days_in_waiting_list</a:t>
            </a:r>
            <a:r>
              <a:rPr dirty="0" sz="1400" spc="-52" b="1">
                <a:solidFill>
                  <a:srgbClr val="000000"/>
                </a:solidFill>
                <a:latin typeface="FUSKMN+Arial-BoldMT"/>
                <a:cs typeface="FUSKMN+Arial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: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days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booking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waiting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list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before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confirmed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SAMET+ArialMT"/>
                <a:cs typeface="FSAMET+ArialMT"/>
              </a:rPr>
              <a:t>customer.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2022-11-22T05:20:32-06:00</dcterms:modified>
</cp:coreProperties>
</file>