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0"/>
  </p:notesMasterIdLst>
  <p:sldIdLst>
    <p:sldId id="256" r:id="rId2"/>
    <p:sldId id="257" r:id="rId3"/>
    <p:sldId id="271" r:id="rId4"/>
    <p:sldId id="270" r:id="rId5"/>
    <p:sldId id="259" r:id="rId6"/>
    <p:sldId id="280" r:id="rId7"/>
    <p:sldId id="274" r:id="rId8"/>
    <p:sldId id="279" r:id="rId9"/>
    <p:sldId id="276" r:id="rId10"/>
    <p:sldId id="275" r:id="rId11"/>
    <p:sldId id="278" r:id="rId12"/>
    <p:sldId id="273" r:id="rId13"/>
    <p:sldId id="265" r:id="rId14"/>
    <p:sldId id="266" r:id="rId15"/>
    <p:sldId id="267" r:id="rId16"/>
    <p:sldId id="268" r:id="rId17"/>
    <p:sldId id="281" r:id="rId18"/>
    <p:sldId id="262" r:id="rId19"/>
  </p:sldIdLst>
  <p:sldSz cx="12192000" cy="6858000"/>
  <p:notesSz cx="6858000" cy="9144000"/>
  <p:embeddedFontLst>
    <p:embeddedFont>
      <p:font typeface="Trebuchet MS" panose="020B0603020202020204" pitchFamily="34" charset="0"/>
      <p:regular r:id="rId21"/>
      <p:bold r:id="rId22"/>
      <p:italic r:id="rId23"/>
      <p:boldItalic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DE679-39F6-496B-8E33-2B8E8005A42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CD71E0-0D10-4895-B28C-AB754C2A069C}">
      <dgm:prSet custT="1"/>
      <dgm:spPr/>
      <dgm:t>
        <a:bodyPr/>
        <a:lstStyle/>
        <a:p>
          <a:pPr algn="just"/>
          <a:r>
            <a:rPr lang="en-US" sz="1600" dirty="0"/>
            <a:t>Supply chain analytics is a valuable part of data-driven decision-making in various industries such as manufacturing, retail, healthcare, and logistics. It is the process of collecting, analyzing and interpreting data related to the movement of products and services from suppliers to customers. </a:t>
          </a:r>
        </a:p>
      </dgm:t>
    </dgm:pt>
    <dgm:pt modelId="{3FE0E2A6-6AEB-4455-8947-8226F9E18F8B}" type="parTrans" cxnId="{837FF75B-B4B0-4296-A9DB-ECC0D56CE970}">
      <dgm:prSet/>
      <dgm:spPr/>
      <dgm:t>
        <a:bodyPr/>
        <a:lstStyle/>
        <a:p>
          <a:endParaRPr lang="en-US"/>
        </a:p>
      </dgm:t>
    </dgm:pt>
    <dgm:pt modelId="{FC3D90D8-A61A-4BCE-AAF6-9BF3C727CE67}" type="sibTrans" cxnId="{837FF75B-B4B0-4296-A9DB-ECC0D56CE970}">
      <dgm:prSet/>
      <dgm:spPr/>
      <dgm:t>
        <a:bodyPr/>
        <a:lstStyle/>
        <a:p>
          <a:endParaRPr lang="en-US"/>
        </a:p>
      </dgm:t>
    </dgm:pt>
    <dgm:pt modelId="{82A9860F-AF29-490C-9B1C-1E7CBC74DEB8}">
      <dgm:prSet custT="1"/>
      <dgm:spPr/>
      <dgm:t>
        <a:bodyPr/>
        <a:lstStyle/>
        <a:p>
          <a:pPr algn="just"/>
          <a:r>
            <a:rPr lang="en-US" sz="1800" dirty="0"/>
            <a:t>Here is a dataset we collected from a Fashion and Beauty startup.</a:t>
          </a:r>
        </a:p>
      </dgm:t>
    </dgm:pt>
    <dgm:pt modelId="{9AA9618D-7490-4D7E-A7C1-8B9866AC5810}" type="parTrans" cxnId="{ED2FEB85-1500-4EE4-829E-1AD55D472D97}">
      <dgm:prSet/>
      <dgm:spPr/>
      <dgm:t>
        <a:bodyPr/>
        <a:lstStyle/>
        <a:p>
          <a:endParaRPr lang="en-US"/>
        </a:p>
      </dgm:t>
    </dgm:pt>
    <dgm:pt modelId="{615D14F9-962F-4C70-8D08-5A7E19230FE6}" type="sibTrans" cxnId="{ED2FEB85-1500-4EE4-829E-1AD55D472D97}">
      <dgm:prSet/>
      <dgm:spPr/>
      <dgm:t>
        <a:bodyPr/>
        <a:lstStyle/>
        <a:p>
          <a:endParaRPr lang="en-US"/>
        </a:p>
      </dgm:t>
    </dgm:pt>
    <dgm:pt modelId="{E1643EB3-34A9-4909-86DA-51B8F4661144}" type="pres">
      <dgm:prSet presAssocID="{775DE679-39F6-496B-8E33-2B8E8005A425}" presName="root" presStyleCnt="0">
        <dgm:presLayoutVars>
          <dgm:dir/>
          <dgm:resizeHandles val="exact"/>
        </dgm:presLayoutVars>
      </dgm:prSet>
      <dgm:spPr/>
    </dgm:pt>
    <dgm:pt modelId="{DA241884-92D4-449B-8502-E84FB5A4627D}" type="pres">
      <dgm:prSet presAssocID="{CBCD71E0-0D10-4895-B28C-AB754C2A069C}" presName="compNode" presStyleCnt="0"/>
      <dgm:spPr/>
    </dgm:pt>
    <dgm:pt modelId="{90E31B5A-4404-43A7-A0D1-583638B0D13F}" type="pres">
      <dgm:prSet presAssocID="{CBCD71E0-0D10-4895-B28C-AB754C2A069C}" presName="bgRect" presStyleLbl="bgShp" presStyleIdx="0" presStyleCnt="2" custScaleY="154698" custLinFactNeighborX="1656" custLinFactNeighborY="7406"/>
      <dgm:spPr/>
    </dgm:pt>
    <dgm:pt modelId="{2D8CFF81-D74B-492C-82EF-8A17BE793203}" type="pres">
      <dgm:prSet presAssocID="{CBCD71E0-0D10-4895-B28C-AB754C2A069C}" presName="iconRect" presStyleLbl="node1" presStyleIdx="0" presStyleCnt="2" custLinFactNeighborX="-24636" custLinFactNeighborY="-788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EB98EE58-8D4F-43BF-914F-517141C58FC5}" type="pres">
      <dgm:prSet presAssocID="{CBCD71E0-0D10-4895-B28C-AB754C2A069C}" presName="spaceRect" presStyleCnt="0"/>
      <dgm:spPr/>
    </dgm:pt>
    <dgm:pt modelId="{C838C11B-29A3-4B06-B803-F02DFCC859E4}" type="pres">
      <dgm:prSet presAssocID="{CBCD71E0-0D10-4895-B28C-AB754C2A069C}" presName="parTx" presStyleLbl="revTx" presStyleIdx="0" presStyleCnt="2" custScaleX="118060" custLinFactNeighborX="-9770" custLinFactNeighborY="-12892">
        <dgm:presLayoutVars>
          <dgm:chMax val="0"/>
          <dgm:chPref val="0"/>
        </dgm:presLayoutVars>
      </dgm:prSet>
      <dgm:spPr/>
    </dgm:pt>
    <dgm:pt modelId="{2888E484-37A9-431E-8ED0-EFE651667449}" type="pres">
      <dgm:prSet presAssocID="{FC3D90D8-A61A-4BCE-AAF6-9BF3C727CE67}" presName="sibTrans" presStyleCnt="0"/>
      <dgm:spPr/>
    </dgm:pt>
    <dgm:pt modelId="{7A7AE8C2-0AA4-4086-B7DF-9535BC633E04}" type="pres">
      <dgm:prSet presAssocID="{82A9860F-AF29-490C-9B1C-1E7CBC74DEB8}" presName="compNode" presStyleCnt="0"/>
      <dgm:spPr/>
    </dgm:pt>
    <dgm:pt modelId="{8D743270-B6FA-4638-81DF-9CC671D79089}" type="pres">
      <dgm:prSet presAssocID="{82A9860F-AF29-490C-9B1C-1E7CBC74DEB8}" presName="bgRect" presStyleLbl="bgShp" presStyleIdx="1" presStyleCnt="2" custLinFactNeighborX="2103" custLinFactNeighborY="367"/>
      <dgm:spPr/>
    </dgm:pt>
    <dgm:pt modelId="{316A5952-3FDC-423E-ADC4-CFA9767DA981}" type="pres">
      <dgm:prSet presAssocID="{82A9860F-AF29-490C-9B1C-1E7CBC74DEB8}" presName="iconRect" presStyleLbl="node1" presStyleIdx="1" presStyleCnt="2" custLinFactNeighborX="-16103" custLinFactNeighborY="-13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E1B3A2C-A5F8-4AD7-B333-B013C4793C75}" type="pres">
      <dgm:prSet presAssocID="{82A9860F-AF29-490C-9B1C-1E7CBC74DEB8}" presName="spaceRect" presStyleCnt="0"/>
      <dgm:spPr/>
    </dgm:pt>
    <dgm:pt modelId="{6F784C67-D1C5-4C47-9C34-7FF653770A2F}" type="pres">
      <dgm:prSet presAssocID="{82A9860F-AF29-490C-9B1C-1E7CBC74DEB8}" presName="parTx" presStyleLbl="revTx" presStyleIdx="1" presStyleCnt="2" custLinFactNeighborX="-10325" custLinFactNeighborY="-14356">
        <dgm:presLayoutVars>
          <dgm:chMax val="0"/>
          <dgm:chPref val="0"/>
        </dgm:presLayoutVars>
      </dgm:prSet>
      <dgm:spPr/>
    </dgm:pt>
  </dgm:ptLst>
  <dgm:cxnLst>
    <dgm:cxn modelId="{E9D53830-8282-4F96-A28D-1CCC6CE59493}" type="presOf" srcId="{CBCD71E0-0D10-4895-B28C-AB754C2A069C}" destId="{C838C11B-29A3-4B06-B803-F02DFCC859E4}" srcOrd="0" destOrd="0" presId="urn:microsoft.com/office/officeart/2018/2/layout/IconVerticalSolidList"/>
    <dgm:cxn modelId="{837FF75B-B4B0-4296-A9DB-ECC0D56CE970}" srcId="{775DE679-39F6-496B-8E33-2B8E8005A425}" destId="{CBCD71E0-0D10-4895-B28C-AB754C2A069C}" srcOrd="0" destOrd="0" parTransId="{3FE0E2A6-6AEB-4455-8947-8226F9E18F8B}" sibTransId="{FC3D90D8-A61A-4BCE-AAF6-9BF3C727CE67}"/>
    <dgm:cxn modelId="{89A3BD61-4594-4D34-86BC-016FE779325C}" type="presOf" srcId="{775DE679-39F6-496B-8E33-2B8E8005A425}" destId="{E1643EB3-34A9-4909-86DA-51B8F4661144}" srcOrd="0" destOrd="0" presId="urn:microsoft.com/office/officeart/2018/2/layout/IconVerticalSolidList"/>
    <dgm:cxn modelId="{C087AA6E-2E66-48E1-B4E0-57806C9C320D}" type="presOf" srcId="{82A9860F-AF29-490C-9B1C-1E7CBC74DEB8}" destId="{6F784C67-D1C5-4C47-9C34-7FF653770A2F}" srcOrd="0" destOrd="0" presId="urn:microsoft.com/office/officeart/2018/2/layout/IconVerticalSolidList"/>
    <dgm:cxn modelId="{ED2FEB85-1500-4EE4-829E-1AD55D472D97}" srcId="{775DE679-39F6-496B-8E33-2B8E8005A425}" destId="{82A9860F-AF29-490C-9B1C-1E7CBC74DEB8}" srcOrd="1" destOrd="0" parTransId="{9AA9618D-7490-4D7E-A7C1-8B9866AC5810}" sibTransId="{615D14F9-962F-4C70-8D08-5A7E19230FE6}"/>
    <dgm:cxn modelId="{AA16D8DD-C61E-446C-9543-C18C07218339}" type="presParOf" srcId="{E1643EB3-34A9-4909-86DA-51B8F4661144}" destId="{DA241884-92D4-449B-8502-E84FB5A4627D}" srcOrd="0" destOrd="0" presId="urn:microsoft.com/office/officeart/2018/2/layout/IconVerticalSolidList"/>
    <dgm:cxn modelId="{A106B2C7-20BB-4A2F-8EF8-EB6A8129FF54}" type="presParOf" srcId="{DA241884-92D4-449B-8502-E84FB5A4627D}" destId="{90E31B5A-4404-43A7-A0D1-583638B0D13F}" srcOrd="0" destOrd="0" presId="urn:microsoft.com/office/officeart/2018/2/layout/IconVerticalSolidList"/>
    <dgm:cxn modelId="{9DF5E644-7251-485F-B6E9-4CF57D92E165}" type="presParOf" srcId="{DA241884-92D4-449B-8502-E84FB5A4627D}" destId="{2D8CFF81-D74B-492C-82EF-8A17BE793203}" srcOrd="1" destOrd="0" presId="urn:microsoft.com/office/officeart/2018/2/layout/IconVerticalSolidList"/>
    <dgm:cxn modelId="{8EC45C80-0526-49AE-AEFD-44972C0EF4D6}" type="presParOf" srcId="{DA241884-92D4-449B-8502-E84FB5A4627D}" destId="{EB98EE58-8D4F-43BF-914F-517141C58FC5}" srcOrd="2" destOrd="0" presId="urn:microsoft.com/office/officeart/2018/2/layout/IconVerticalSolidList"/>
    <dgm:cxn modelId="{35FB59A0-4F2A-41F3-B797-B0CD1A96B0D3}" type="presParOf" srcId="{DA241884-92D4-449B-8502-E84FB5A4627D}" destId="{C838C11B-29A3-4B06-B803-F02DFCC859E4}" srcOrd="3" destOrd="0" presId="urn:microsoft.com/office/officeart/2018/2/layout/IconVerticalSolidList"/>
    <dgm:cxn modelId="{B11CE5E8-33F5-4049-8CC6-4D7DB429066C}" type="presParOf" srcId="{E1643EB3-34A9-4909-86DA-51B8F4661144}" destId="{2888E484-37A9-431E-8ED0-EFE651667449}" srcOrd="1" destOrd="0" presId="urn:microsoft.com/office/officeart/2018/2/layout/IconVerticalSolidList"/>
    <dgm:cxn modelId="{34457CAB-87AB-42AB-9F79-7870B7E98851}" type="presParOf" srcId="{E1643EB3-34A9-4909-86DA-51B8F4661144}" destId="{7A7AE8C2-0AA4-4086-B7DF-9535BC633E04}" srcOrd="2" destOrd="0" presId="urn:microsoft.com/office/officeart/2018/2/layout/IconVerticalSolidList"/>
    <dgm:cxn modelId="{E9CAC8F0-3005-4FB4-AF35-85C091913056}" type="presParOf" srcId="{7A7AE8C2-0AA4-4086-B7DF-9535BC633E04}" destId="{8D743270-B6FA-4638-81DF-9CC671D79089}" srcOrd="0" destOrd="0" presId="urn:microsoft.com/office/officeart/2018/2/layout/IconVerticalSolidList"/>
    <dgm:cxn modelId="{3389CF30-3242-4D4E-A717-EDC8105E82B0}" type="presParOf" srcId="{7A7AE8C2-0AA4-4086-B7DF-9535BC633E04}" destId="{316A5952-3FDC-423E-ADC4-CFA9767DA981}" srcOrd="1" destOrd="0" presId="urn:microsoft.com/office/officeart/2018/2/layout/IconVerticalSolidList"/>
    <dgm:cxn modelId="{FF27549A-6061-427C-8185-4F794659EE90}" type="presParOf" srcId="{7A7AE8C2-0AA4-4086-B7DF-9535BC633E04}" destId="{DE1B3A2C-A5F8-4AD7-B333-B013C4793C75}" srcOrd="2" destOrd="0" presId="urn:microsoft.com/office/officeart/2018/2/layout/IconVerticalSolidList"/>
    <dgm:cxn modelId="{4E55CCE9-2FB3-4AFC-B300-0BFE576F8F6C}" type="presParOf" srcId="{7A7AE8C2-0AA4-4086-B7DF-9535BC633E04}" destId="{6F784C67-D1C5-4C47-9C34-7FF653770A2F}"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C926F-610C-4863-9033-A401D1FD842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113F0DE-F750-4BAC-8789-7471BCC21606}">
      <dgm:prSet/>
      <dgm:spPr/>
      <dgm:t>
        <a:bodyPr/>
        <a:lstStyle/>
        <a:p>
          <a:r>
            <a:rPr lang="en-US" b="1" dirty="0"/>
            <a:t>Product Sales</a:t>
          </a:r>
          <a:endParaRPr lang="en-US" dirty="0"/>
        </a:p>
      </dgm:t>
    </dgm:pt>
    <dgm:pt modelId="{245404A9-8AD4-4303-B503-EB0AC17210E7}" type="parTrans" cxnId="{3427453C-11E8-4311-AF43-AF3A666FFD0F}">
      <dgm:prSet/>
      <dgm:spPr/>
      <dgm:t>
        <a:bodyPr/>
        <a:lstStyle/>
        <a:p>
          <a:endParaRPr lang="en-US"/>
        </a:p>
      </dgm:t>
    </dgm:pt>
    <dgm:pt modelId="{FC7A35F9-D1F7-42BE-9667-5481A655D189}" type="sibTrans" cxnId="{3427453C-11E8-4311-AF43-AF3A666FFD0F}">
      <dgm:prSet/>
      <dgm:spPr/>
      <dgm:t>
        <a:bodyPr/>
        <a:lstStyle/>
        <a:p>
          <a:endParaRPr lang="en-US"/>
        </a:p>
      </dgm:t>
    </dgm:pt>
    <dgm:pt modelId="{D501CB29-2EBD-40E6-BDC8-758EB4061343}">
      <dgm:prSet/>
      <dgm:spPr/>
      <dgm:t>
        <a:bodyPr/>
        <a:lstStyle/>
        <a:p>
          <a:r>
            <a:rPr lang="en-US" b="1" dirty="0"/>
            <a:t> Revenue Analysis</a:t>
          </a:r>
          <a:endParaRPr lang="en-US" dirty="0"/>
        </a:p>
      </dgm:t>
    </dgm:pt>
    <dgm:pt modelId="{C9FB151F-77C9-43AA-83A4-3D2AD8BCA8DD}" type="parTrans" cxnId="{A1469FC9-03AA-4DDA-9259-635D5D511C7E}">
      <dgm:prSet/>
      <dgm:spPr/>
      <dgm:t>
        <a:bodyPr/>
        <a:lstStyle/>
        <a:p>
          <a:endParaRPr lang="en-US"/>
        </a:p>
      </dgm:t>
    </dgm:pt>
    <dgm:pt modelId="{82FFD58B-C898-4174-A98D-094CC84E054B}" type="sibTrans" cxnId="{A1469FC9-03AA-4DDA-9259-635D5D511C7E}">
      <dgm:prSet/>
      <dgm:spPr/>
      <dgm:t>
        <a:bodyPr/>
        <a:lstStyle/>
        <a:p>
          <a:endParaRPr lang="en-US"/>
        </a:p>
      </dgm:t>
    </dgm:pt>
    <dgm:pt modelId="{87BCF7B4-B385-4B16-93D5-57B458343FDD}">
      <dgm:prSet/>
      <dgm:spPr/>
      <dgm:t>
        <a:bodyPr/>
        <a:lstStyle/>
        <a:p>
          <a:r>
            <a:rPr lang="en-US" b="1" dirty="0"/>
            <a:t>Price Distribution</a:t>
          </a:r>
          <a:endParaRPr lang="en-US" dirty="0"/>
        </a:p>
      </dgm:t>
    </dgm:pt>
    <dgm:pt modelId="{13B9FD52-5DAE-4836-9393-685C09843A17}" type="parTrans" cxnId="{4DEF7F60-D47C-4732-AE78-7F2393C34E07}">
      <dgm:prSet/>
      <dgm:spPr/>
      <dgm:t>
        <a:bodyPr/>
        <a:lstStyle/>
        <a:p>
          <a:endParaRPr lang="en-US"/>
        </a:p>
      </dgm:t>
    </dgm:pt>
    <dgm:pt modelId="{7C863A9F-BC63-462F-83FE-A95A94907C9F}" type="sibTrans" cxnId="{4DEF7F60-D47C-4732-AE78-7F2393C34E07}">
      <dgm:prSet/>
      <dgm:spPr/>
      <dgm:t>
        <a:bodyPr/>
        <a:lstStyle/>
        <a:p>
          <a:endParaRPr lang="en-US"/>
        </a:p>
      </dgm:t>
    </dgm:pt>
    <dgm:pt modelId="{43C60087-EF7B-4122-AAE8-8E77B1D81326}">
      <dgm:prSet/>
      <dgm:spPr/>
      <dgm:t>
        <a:bodyPr/>
        <a:lstStyle/>
        <a:p>
          <a:r>
            <a:rPr lang="en-US" b="1" dirty="0"/>
            <a:t>Stock Levels</a:t>
          </a:r>
          <a:endParaRPr lang="en-US" dirty="0"/>
        </a:p>
      </dgm:t>
    </dgm:pt>
    <dgm:pt modelId="{EB41D32E-BB60-4B6D-9C82-F1B50F5AA2CE}" type="parTrans" cxnId="{8BF8106B-192C-4572-8D2A-98AAC59E8DAF}">
      <dgm:prSet/>
      <dgm:spPr/>
      <dgm:t>
        <a:bodyPr/>
        <a:lstStyle/>
        <a:p>
          <a:endParaRPr lang="en-US"/>
        </a:p>
      </dgm:t>
    </dgm:pt>
    <dgm:pt modelId="{FFD5742D-DA8A-4C9D-802F-3AD4E7266085}" type="sibTrans" cxnId="{8BF8106B-192C-4572-8D2A-98AAC59E8DAF}">
      <dgm:prSet/>
      <dgm:spPr/>
      <dgm:t>
        <a:bodyPr/>
        <a:lstStyle/>
        <a:p>
          <a:endParaRPr lang="en-US"/>
        </a:p>
      </dgm:t>
    </dgm:pt>
    <dgm:pt modelId="{13D90DFD-C702-4C54-9960-6B18BAF43900}">
      <dgm:prSet/>
      <dgm:spPr/>
      <dgm:t>
        <a:bodyPr/>
        <a:lstStyle/>
        <a:p>
          <a:r>
            <a:rPr lang="en-US" b="1" dirty="0"/>
            <a:t>Lead Times vs Order Quantities</a:t>
          </a:r>
          <a:endParaRPr lang="en-US" dirty="0"/>
        </a:p>
      </dgm:t>
    </dgm:pt>
    <dgm:pt modelId="{7E1D8753-BC95-4A10-AF08-A51ACF9B389F}" type="parTrans" cxnId="{79713AAE-0250-46DD-AC17-A10EDAE40175}">
      <dgm:prSet/>
      <dgm:spPr/>
      <dgm:t>
        <a:bodyPr/>
        <a:lstStyle/>
        <a:p>
          <a:endParaRPr lang="en-US"/>
        </a:p>
      </dgm:t>
    </dgm:pt>
    <dgm:pt modelId="{C9F23E17-091F-4E4F-961A-E52684C91CFF}" type="sibTrans" cxnId="{79713AAE-0250-46DD-AC17-A10EDAE40175}">
      <dgm:prSet/>
      <dgm:spPr/>
      <dgm:t>
        <a:bodyPr/>
        <a:lstStyle/>
        <a:p>
          <a:endParaRPr lang="en-US"/>
        </a:p>
      </dgm:t>
    </dgm:pt>
    <dgm:pt modelId="{25E37D02-BBF8-41D0-B3C7-984AEAE76502}">
      <dgm:prSet/>
      <dgm:spPr/>
      <dgm:t>
        <a:bodyPr/>
        <a:lstStyle/>
        <a:p>
          <a:r>
            <a:rPr lang="en-US" b="1" dirty="0"/>
            <a:t>Shipping Costs by Carrier</a:t>
          </a:r>
          <a:endParaRPr lang="en-US" dirty="0"/>
        </a:p>
      </dgm:t>
    </dgm:pt>
    <dgm:pt modelId="{D4206022-86A0-4255-BB95-2EC38739E3FE}" type="parTrans" cxnId="{30BD03E9-D8C5-4244-8CEB-FF54EABBEC76}">
      <dgm:prSet/>
      <dgm:spPr/>
      <dgm:t>
        <a:bodyPr/>
        <a:lstStyle/>
        <a:p>
          <a:endParaRPr lang="en-US"/>
        </a:p>
      </dgm:t>
    </dgm:pt>
    <dgm:pt modelId="{AB1E4B75-9807-4F0B-9A19-C704E94AD582}" type="sibTrans" cxnId="{30BD03E9-D8C5-4244-8CEB-FF54EABBEC76}">
      <dgm:prSet/>
      <dgm:spPr/>
      <dgm:t>
        <a:bodyPr/>
        <a:lstStyle/>
        <a:p>
          <a:endParaRPr lang="en-US"/>
        </a:p>
      </dgm:t>
    </dgm:pt>
    <dgm:pt modelId="{CE2B80FF-E00D-47D7-AE9E-5052E822E832}">
      <dgm:prSet/>
      <dgm:spPr/>
      <dgm:t>
        <a:bodyPr/>
        <a:lstStyle/>
        <a:p>
          <a:r>
            <a:rPr lang="en-US" b="1" dirty="0"/>
            <a:t> Manufacturing Efficiency</a:t>
          </a:r>
          <a:endParaRPr lang="en-US" dirty="0"/>
        </a:p>
      </dgm:t>
    </dgm:pt>
    <dgm:pt modelId="{A7DFE63C-57FB-4B20-8A17-7F3C399E7B11}" type="parTrans" cxnId="{21D3676A-ED51-4D6B-9CF4-FB2AE1A2AE0E}">
      <dgm:prSet/>
      <dgm:spPr/>
      <dgm:t>
        <a:bodyPr/>
        <a:lstStyle/>
        <a:p>
          <a:endParaRPr lang="en-US"/>
        </a:p>
      </dgm:t>
    </dgm:pt>
    <dgm:pt modelId="{E844B5F8-D667-4B40-9D20-886F28CA62C1}" type="sibTrans" cxnId="{21D3676A-ED51-4D6B-9CF4-FB2AE1A2AE0E}">
      <dgm:prSet/>
      <dgm:spPr/>
      <dgm:t>
        <a:bodyPr/>
        <a:lstStyle/>
        <a:p>
          <a:endParaRPr lang="en-US"/>
        </a:p>
      </dgm:t>
    </dgm:pt>
    <dgm:pt modelId="{AD2CAC40-1374-4301-BD65-3991C708A4A4}">
      <dgm:prSet/>
      <dgm:spPr/>
      <dgm:t>
        <a:bodyPr/>
        <a:lstStyle/>
        <a:p>
          <a:r>
            <a:rPr lang="en-US" b="1" dirty="0"/>
            <a:t> Demographic Breakdown</a:t>
          </a:r>
          <a:endParaRPr lang="en-US" dirty="0"/>
        </a:p>
      </dgm:t>
    </dgm:pt>
    <dgm:pt modelId="{3F461811-90EF-4CE4-8466-2DDAD55A0CC3}" type="parTrans" cxnId="{E74B2E58-BC7E-4C52-8930-8C30429471AC}">
      <dgm:prSet/>
      <dgm:spPr/>
      <dgm:t>
        <a:bodyPr/>
        <a:lstStyle/>
        <a:p>
          <a:endParaRPr lang="en-US"/>
        </a:p>
      </dgm:t>
    </dgm:pt>
    <dgm:pt modelId="{FF5709D1-7684-43FB-A634-1EB2D4DA9839}" type="sibTrans" cxnId="{E74B2E58-BC7E-4C52-8930-8C30429471AC}">
      <dgm:prSet/>
      <dgm:spPr/>
      <dgm:t>
        <a:bodyPr/>
        <a:lstStyle/>
        <a:p>
          <a:endParaRPr lang="en-US"/>
        </a:p>
      </dgm:t>
    </dgm:pt>
    <dgm:pt modelId="{DB2B7533-85B7-469C-BE33-AC2DEF04E6A0}" type="pres">
      <dgm:prSet presAssocID="{1BFC926F-610C-4863-9033-A401D1FD8422}" presName="diagram" presStyleCnt="0">
        <dgm:presLayoutVars>
          <dgm:dir/>
          <dgm:resizeHandles val="exact"/>
        </dgm:presLayoutVars>
      </dgm:prSet>
      <dgm:spPr/>
    </dgm:pt>
    <dgm:pt modelId="{C24C2653-2BC6-45D4-8086-FF88D9791A0F}" type="pres">
      <dgm:prSet presAssocID="{E113F0DE-F750-4BAC-8789-7471BCC21606}" presName="node" presStyleLbl="node1" presStyleIdx="0" presStyleCnt="8">
        <dgm:presLayoutVars>
          <dgm:bulletEnabled val="1"/>
        </dgm:presLayoutVars>
      </dgm:prSet>
      <dgm:spPr/>
    </dgm:pt>
    <dgm:pt modelId="{62F4FAC0-F0C0-40E2-A157-056C73EE887C}" type="pres">
      <dgm:prSet presAssocID="{FC7A35F9-D1F7-42BE-9667-5481A655D189}" presName="sibTrans" presStyleCnt="0"/>
      <dgm:spPr/>
    </dgm:pt>
    <dgm:pt modelId="{F146A577-D6AB-45E6-8D9B-B930278CE16B}" type="pres">
      <dgm:prSet presAssocID="{D501CB29-2EBD-40E6-BDC8-758EB4061343}" presName="node" presStyleLbl="node1" presStyleIdx="1" presStyleCnt="8">
        <dgm:presLayoutVars>
          <dgm:bulletEnabled val="1"/>
        </dgm:presLayoutVars>
      </dgm:prSet>
      <dgm:spPr/>
    </dgm:pt>
    <dgm:pt modelId="{434E8ED4-3627-422B-AE1E-0D23A324B971}" type="pres">
      <dgm:prSet presAssocID="{82FFD58B-C898-4174-A98D-094CC84E054B}" presName="sibTrans" presStyleCnt="0"/>
      <dgm:spPr/>
    </dgm:pt>
    <dgm:pt modelId="{2200E52C-EE9A-490A-8920-2079FC833ECE}" type="pres">
      <dgm:prSet presAssocID="{87BCF7B4-B385-4B16-93D5-57B458343FDD}" presName="node" presStyleLbl="node1" presStyleIdx="2" presStyleCnt="8">
        <dgm:presLayoutVars>
          <dgm:bulletEnabled val="1"/>
        </dgm:presLayoutVars>
      </dgm:prSet>
      <dgm:spPr/>
    </dgm:pt>
    <dgm:pt modelId="{7AE6B1C2-F73E-4D75-BC21-5D51AC05E156}" type="pres">
      <dgm:prSet presAssocID="{7C863A9F-BC63-462F-83FE-A95A94907C9F}" presName="sibTrans" presStyleCnt="0"/>
      <dgm:spPr/>
    </dgm:pt>
    <dgm:pt modelId="{C10B26AD-EF54-4CD1-9001-57ABB6CE9B96}" type="pres">
      <dgm:prSet presAssocID="{43C60087-EF7B-4122-AAE8-8E77B1D81326}" presName="node" presStyleLbl="node1" presStyleIdx="3" presStyleCnt="8">
        <dgm:presLayoutVars>
          <dgm:bulletEnabled val="1"/>
        </dgm:presLayoutVars>
      </dgm:prSet>
      <dgm:spPr/>
    </dgm:pt>
    <dgm:pt modelId="{356C2704-903F-4224-83F3-459ED00A9145}" type="pres">
      <dgm:prSet presAssocID="{FFD5742D-DA8A-4C9D-802F-3AD4E7266085}" presName="sibTrans" presStyleCnt="0"/>
      <dgm:spPr/>
    </dgm:pt>
    <dgm:pt modelId="{3C12EDA9-74A1-456A-89C3-CFAF1FDEF34C}" type="pres">
      <dgm:prSet presAssocID="{13D90DFD-C702-4C54-9960-6B18BAF43900}" presName="node" presStyleLbl="node1" presStyleIdx="4" presStyleCnt="8">
        <dgm:presLayoutVars>
          <dgm:bulletEnabled val="1"/>
        </dgm:presLayoutVars>
      </dgm:prSet>
      <dgm:spPr/>
    </dgm:pt>
    <dgm:pt modelId="{7971916B-FA89-417F-A1F9-7D80E61A1B9E}" type="pres">
      <dgm:prSet presAssocID="{C9F23E17-091F-4E4F-961A-E52684C91CFF}" presName="sibTrans" presStyleCnt="0"/>
      <dgm:spPr/>
    </dgm:pt>
    <dgm:pt modelId="{70DE9F52-3DA3-44F5-8FD0-7792BDB94B99}" type="pres">
      <dgm:prSet presAssocID="{25E37D02-BBF8-41D0-B3C7-984AEAE76502}" presName="node" presStyleLbl="node1" presStyleIdx="5" presStyleCnt="8">
        <dgm:presLayoutVars>
          <dgm:bulletEnabled val="1"/>
        </dgm:presLayoutVars>
      </dgm:prSet>
      <dgm:spPr/>
    </dgm:pt>
    <dgm:pt modelId="{155DB70A-E74C-4845-B935-143F7EE9D7AA}" type="pres">
      <dgm:prSet presAssocID="{AB1E4B75-9807-4F0B-9A19-C704E94AD582}" presName="sibTrans" presStyleCnt="0"/>
      <dgm:spPr/>
    </dgm:pt>
    <dgm:pt modelId="{B9DF9A23-7463-4424-9A40-026C0780E96D}" type="pres">
      <dgm:prSet presAssocID="{CE2B80FF-E00D-47D7-AE9E-5052E822E832}" presName="node" presStyleLbl="node1" presStyleIdx="6" presStyleCnt="8">
        <dgm:presLayoutVars>
          <dgm:bulletEnabled val="1"/>
        </dgm:presLayoutVars>
      </dgm:prSet>
      <dgm:spPr/>
    </dgm:pt>
    <dgm:pt modelId="{0B7EC3BF-E785-4CFD-9A87-914136AF2CA0}" type="pres">
      <dgm:prSet presAssocID="{E844B5F8-D667-4B40-9D20-886F28CA62C1}" presName="sibTrans" presStyleCnt="0"/>
      <dgm:spPr/>
    </dgm:pt>
    <dgm:pt modelId="{FAAF3A4C-813C-4C4E-AC92-188E3A1E34BD}" type="pres">
      <dgm:prSet presAssocID="{AD2CAC40-1374-4301-BD65-3991C708A4A4}" presName="node" presStyleLbl="node1" presStyleIdx="7" presStyleCnt="8">
        <dgm:presLayoutVars>
          <dgm:bulletEnabled val="1"/>
        </dgm:presLayoutVars>
      </dgm:prSet>
      <dgm:spPr/>
    </dgm:pt>
  </dgm:ptLst>
  <dgm:cxnLst>
    <dgm:cxn modelId="{584FA02A-07B2-46FF-B83D-F19B5B62B2C4}" type="presOf" srcId="{25E37D02-BBF8-41D0-B3C7-984AEAE76502}" destId="{70DE9F52-3DA3-44F5-8FD0-7792BDB94B99}" srcOrd="0" destOrd="0" presId="urn:microsoft.com/office/officeart/2005/8/layout/default"/>
    <dgm:cxn modelId="{3F481930-B3CA-49BF-9615-879A1FF09AE6}" type="presOf" srcId="{43C60087-EF7B-4122-AAE8-8E77B1D81326}" destId="{C10B26AD-EF54-4CD1-9001-57ABB6CE9B96}" srcOrd="0" destOrd="0" presId="urn:microsoft.com/office/officeart/2005/8/layout/default"/>
    <dgm:cxn modelId="{3427453C-11E8-4311-AF43-AF3A666FFD0F}" srcId="{1BFC926F-610C-4863-9033-A401D1FD8422}" destId="{E113F0DE-F750-4BAC-8789-7471BCC21606}" srcOrd="0" destOrd="0" parTransId="{245404A9-8AD4-4303-B503-EB0AC17210E7}" sibTransId="{FC7A35F9-D1F7-42BE-9667-5481A655D189}"/>
    <dgm:cxn modelId="{4DEF7F60-D47C-4732-AE78-7F2393C34E07}" srcId="{1BFC926F-610C-4863-9033-A401D1FD8422}" destId="{87BCF7B4-B385-4B16-93D5-57B458343FDD}" srcOrd="2" destOrd="0" parTransId="{13B9FD52-5DAE-4836-9393-685C09843A17}" sibTransId="{7C863A9F-BC63-462F-83FE-A95A94907C9F}"/>
    <dgm:cxn modelId="{21D3676A-ED51-4D6B-9CF4-FB2AE1A2AE0E}" srcId="{1BFC926F-610C-4863-9033-A401D1FD8422}" destId="{CE2B80FF-E00D-47D7-AE9E-5052E822E832}" srcOrd="6" destOrd="0" parTransId="{A7DFE63C-57FB-4B20-8A17-7F3C399E7B11}" sibTransId="{E844B5F8-D667-4B40-9D20-886F28CA62C1}"/>
    <dgm:cxn modelId="{8BF8106B-192C-4572-8D2A-98AAC59E8DAF}" srcId="{1BFC926F-610C-4863-9033-A401D1FD8422}" destId="{43C60087-EF7B-4122-AAE8-8E77B1D81326}" srcOrd="3" destOrd="0" parTransId="{EB41D32E-BB60-4B6D-9C82-F1B50F5AA2CE}" sibTransId="{FFD5742D-DA8A-4C9D-802F-3AD4E7266085}"/>
    <dgm:cxn modelId="{6D244857-1AA7-448F-8E43-5C37D139157B}" type="presOf" srcId="{87BCF7B4-B385-4B16-93D5-57B458343FDD}" destId="{2200E52C-EE9A-490A-8920-2079FC833ECE}" srcOrd="0" destOrd="0" presId="urn:microsoft.com/office/officeart/2005/8/layout/default"/>
    <dgm:cxn modelId="{E74B2E58-BC7E-4C52-8930-8C30429471AC}" srcId="{1BFC926F-610C-4863-9033-A401D1FD8422}" destId="{AD2CAC40-1374-4301-BD65-3991C708A4A4}" srcOrd="7" destOrd="0" parTransId="{3F461811-90EF-4CE4-8466-2DDAD55A0CC3}" sibTransId="{FF5709D1-7684-43FB-A634-1EB2D4DA9839}"/>
    <dgm:cxn modelId="{58F9787A-2890-4ED8-B90A-C3A807E3DA1A}" type="presOf" srcId="{E113F0DE-F750-4BAC-8789-7471BCC21606}" destId="{C24C2653-2BC6-45D4-8086-FF88D9791A0F}" srcOrd="0" destOrd="0" presId="urn:microsoft.com/office/officeart/2005/8/layout/default"/>
    <dgm:cxn modelId="{D4B8F77E-FAD0-4BDD-84E5-97F5B6249322}" type="presOf" srcId="{AD2CAC40-1374-4301-BD65-3991C708A4A4}" destId="{FAAF3A4C-813C-4C4E-AC92-188E3A1E34BD}" srcOrd="0" destOrd="0" presId="urn:microsoft.com/office/officeart/2005/8/layout/default"/>
    <dgm:cxn modelId="{30223980-5083-4FC3-9145-7DA7BE4E8CDB}" type="presOf" srcId="{1BFC926F-610C-4863-9033-A401D1FD8422}" destId="{DB2B7533-85B7-469C-BE33-AC2DEF04E6A0}" srcOrd="0" destOrd="0" presId="urn:microsoft.com/office/officeart/2005/8/layout/default"/>
    <dgm:cxn modelId="{79713AAE-0250-46DD-AC17-A10EDAE40175}" srcId="{1BFC926F-610C-4863-9033-A401D1FD8422}" destId="{13D90DFD-C702-4C54-9960-6B18BAF43900}" srcOrd="4" destOrd="0" parTransId="{7E1D8753-BC95-4A10-AF08-A51ACF9B389F}" sibTransId="{C9F23E17-091F-4E4F-961A-E52684C91CFF}"/>
    <dgm:cxn modelId="{517B0CC3-E580-449D-8DC5-8551D8C09714}" type="presOf" srcId="{CE2B80FF-E00D-47D7-AE9E-5052E822E832}" destId="{B9DF9A23-7463-4424-9A40-026C0780E96D}" srcOrd="0" destOrd="0" presId="urn:microsoft.com/office/officeart/2005/8/layout/default"/>
    <dgm:cxn modelId="{A1469FC9-03AA-4DDA-9259-635D5D511C7E}" srcId="{1BFC926F-610C-4863-9033-A401D1FD8422}" destId="{D501CB29-2EBD-40E6-BDC8-758EB4061343}" srcOrd="1" destOrd="0" parTransId="{C9FB151F-77C9-43AA-83A4-3D2AD8BCA8DD}" sibTransId="{82FFD58B-C898-4174-A98D-094CC84E054B}"/>
    <dgm:cxn modelId="{30BD03E9-D8C5-4244-8CEB-FF54EABBEC76}" srcId="{1BFC926F-610C-4863-9033-A401D1FD8422}" destId="{25E37D02-BBF8-41D0-B3C7-984AEAE76502}" srcOrd="5" destOrd="0" parTransId="{D4206022-86A0-4255-BB95-2EC38739E3FE}" sibTransId="{AB1E4B75-9807-4F0B-9A19-C704E94AD582}"/>
    <dgm:cxn modelId="{997D03F4-5A6A-426D-B752-4F42A629B2DC}" type="presOf" srcId="{13D90DFD-C702-4C54-9960-6B18BAF43900}" destId="{3C12EDA9-74A1-456A-89C3-CFAF1FDEF34C}" srcOrd="0" destOrd="0" presId="urn:microsoft.com/office/officeart/2005/8/layout/default"/>
    <dgm:cxn modelId="{2A851FF7-6FFE-42AF-9345-1AE4446C0754}" type="presOf" srcId="{D501CB29-2EBD-40E6-BDC8-758EB4061343}" destId="{F146A577-D6AB-45E6-8D9B-B930278CE16B}" srcOrd="0" destOrd="0" presId="urn:microsoft.com/office/officeart/2005/8/layout/default"/>
    <dgm:cxn modelId="{218131F2-3092-4A9F-8CCC-A2635ACDC7A8}" type="presParOf" srcId="{DB2B7533-85B7-469C-BE33-AC2DEF04E6A0}" destId="{C24C2653-2BC6-45D4-8086-FF88D9791A0F}" srcOrd="0" destOrd="0" presId="urn:microsoft.com/office/officeart/2005/8/layout/default"/>
    <dgm:cxn modelId="{381DFA6E-4BCE-49F5-B64F-A2336A60E7C1}" type="presParOf" srcId="{DB2B7533-85B7-469C-BE33-AC2DEF04E6A0}" destId="{62F4FAC0-F0C0-40E2-A157-056C73EE887C}" srcOrd="1" destOrd="0" presId="urn:microsoft.com/office/officeart/2005/8/layout/default"/>
    <dgm:cxn modelId="{0F546907-FBF0-4CA0-B5F3-E8932FBF9E32}" type="presParOf" srcId="{DB2B7533-85B7-469C-BE33-AC2DEF04E6A0}" destId="{F146A577-D6AB-45E6-8D9B-B930278CE16B}" srcOrd="2" destOrd="0" presId="urn:microsoft.com/office/officeart/2005/8/layout/default"/>
    <dgm:cxn modelId="{51C620BF-B571-495A-A05B-4655ABF09058}" type="presParOf" srcId="{DB2B7533-85B7-469C-BE33-AC2DEF04E6A0}" destId="{434E8ED4-3627-422B-AE1E-0D23A324B971}" srcOrd="3" destOrd="0" presId="urn:microsoft.com/office/officeart/2005/8/layout/default"/>
    <dgm:cxn modelId="{9BF3F71A-63A6-4C00-AAF7-EE6B9AEB30B8}" type="presParOf" srcId="{DB2B7533-85B7-469C-BE33-AC2DEF04E6A0}" destId="{2200E52C-EE9A-490A-8920-2079FC833ECE}" srcOrd="4" destOrd="0" presId="urn:microsoft.com/office/officeart/2005/8/layout/default"/>
    <dgm:cxn modelId="{E4D56A35-40CC-45DF-A4F6-47106840AE7F}" type="presParOf" srcId="{DB2B7533-85B7-469C-BE33-AC2DEF04E6A0}" destId="{7AE6B1C2-F73E-4D75-BC21-5D51AC05E156}" srcOrd="5" destOrd="0" presId="urn:microsoft.com/office/officeart/2005/8/layout/default"/>
    <dgm:cxn modelId="{81B651D0-5037-4BC3-AE6C-E165DAC738D6}" type="presParOf" srcId="{DB2B7533-85B7-469C-BE33-AC2DEF04E6A0}" destId="{C10B26AD-EF54-4CD1-9001-57ABB6CE9B96}" srcOrd="6" destOrd="0" presId="urn:microsoft.com/office/officeart/2005/8/layout/default"/>
    <dgm:cxn modelId="{65D5AD92-D71A-468D-81AB-9599D491BFCD}" type="presParOf" srcId="{DB2B7533-85B7-469C-BE33-AC2DEF04E6A0}" destId="{356C2704-903F-4224-83F3-459ED00A9145}" srcOrd="7" destOrd="0" presId="urn:microsoft.com/office/officeart/2005/8/layout/default"/>
    <dgm:cxn modelId="{E6F6F53F-7FF7-4942-B908-6987C952008B}" type="presParOf" srcId="{DB2B7533-85B7-469C-BE33-AC2DEF04E6A0}" destId="{3C12EDA9-74A1-456A-89C3-CFAF1FDEF34C}" srcOrd="8" destOrd="0" presId="urn:microsoft.com/office/officeart/2005/8/layout/default"/>
    <dgm:cxn modelId="{37802A06-C93F-42D9-AB2A-B58782E11676}" type="presParOf" srcId="{DB2B7533-85B7-469C-BE33-AC2DEF04E6A0}" destId="{7971916B-FA89-417F-A1F9-7D80E61A1B9E}" srcOrd="9" destOrd="0" presId="urn:microsoft.com/office/officeart/2005/8/layout/default"/>
    <dgm:cxn modelId="{EE802E5F-FF84-465D-88CF-41E4FD6F1D1F}" type="presParOf" srcId="{DB2B7533-85B7-469C-BE33-AC2DEF04E6A0}" destId="{70DE9F52-3DA3-44F5-8FD0-7792BDB94B99}" srcOrd="10" destOrd="0" presId="urn:microsoft.com/office/officeart/2005/8/layout/default"/>
    <dgm:cxn modelId="{5F0B6F41-962C-4F19-A3E5-2A53D4D86845}" type="presParOf" srcId="{DB2B7533-85B7-469C-BE33-AC2DEF04E6A0}" destId="{155DB70A-E74C-4845-B935-143F7EE9D7AA}" srcOrd="11" destOrd="0" presId="urn:microsoft.com/office/officeart/2005/8/layout/default"/>
    <dgm:cxn modelId="{C57969EA-4129-431D-9C22-A125716D3DD1}" type="presParOf" srcId="{DB2B7533-85B7-469C-BE33-AC2DEF04E6A0}" destId="{B9DF9A23-7463-4424-9A40-026C0780E96D}" srcOrd="12" destOrd="0" presId="urn:microsoft.com/office/officeart/2005/8/layout/default"/>
    <dgm:cxn modelId="{711E67E4-0855-46F7-B68A-E1632C9A38F5}" type="presParOf" srcId="{DB2B7533-85B7-469C-BE33-AC2DEF04E6A0}" destId="{0B7EC3BF-E785-4CFD-9A87-914136AF2CA0}" srcOrd="13" destOrd="0" presId="urn:microsoft.com/office/officeart/2005/8/layout/default"/>
    <dgm:cxn modelId="{31D3582F-DE82-4D40-9584-CA004530CAB7}" type="presParOf" srcId="{DB2B7533-85B7-469C-BE33-AC2DEF04E6A0}" destId="{FAAF3A4C-813C-4C4E-AC92-188E3A1E34BD}"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31B5A-4404-43A7-A0D1-583638B0D13F}">
      <dsp:nvSpPr>
        <dsp:cNvPr id="0" name=""/>
        <dsp:cNvSpPr/>
      </dsp:nvSpPr>
      <dsp:spPr>
        <a:xfrm>
          <a:off x="-95318" y="792091"/>
          <a:ext cx="6580641" cy="17191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8CFF81-D74B-492C-82EF-8A17BE793203}">
      <dsp:nvSpPr>
        <dsp:cNvPr id="0" name=""/>
        <dsp:cNvSpPr/>
      </dsp:nvSpPr>
      <dsp:spPr>
        <a:xfrm>
          <a:off x="82064" y="1022543"/>
          <a:ext cx="946434" cy="94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38C11B-29A3-4B06-B803-F02DFCC859E4}">
      <dsp:nvSpPr>
        <dsp:cNvPr id="0" name=""/>
        <dsp:cNvSpPr/>
      </dsp:nvSpPr>
      <dsp:spPr>
        <a:xfrm>
          <a:off x="918390" y="792084"/>
          <a:ext cx="5418166" cy="1719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939" tIns="181939" rIns="181939" bIns="181939" numCol="1" spcCol="1270" anchor="ctr" anchorCtr="0">
          <a:noAutofit/>
        </a:bodyPr>
        <a:lstStyle/>
        <a:p>
          <a:pPr marL="0" lvl="0" indent="0" algn="just" defTabSz="711200">
            <a:lnSpc>
              <a:spcPct val="90000"/>
            </a:lnSpc>
            <a:spcBef>
              <a:spcPct val="0"/>
            </a:spcBef>
            <a:spcAft>
              <a:spcPct val="35000"/>
            </a:spcAft>
            <a:buNone/>
          </a:pPr>
          <a:r>
            <a:rPr lang="en-US" sz="1600" kern="1200" dirty="0"/>
            <a:t>Supply chain analytics is a valuable part of data-driven decision-making in various industries such as manufacturing, retail, healthcare, and logistics. It is the process of collecting, analyzing and interpreting data related to the movement of products and services from suppliers to customers. </a:t>
          </a:r>
        </a:p>
      </dsp:txBody>
      <dsp:txXfrm>
        <a:off x="918390" y="792084"/>
        <a:ext cx="5418166" cy="1719109"/>
      </dsp:txXfrm>
    </dsp:sp>
    <dsp:sp modelId="{8D743270-B6FA-4638-81DF-9CC671D79089}">
      <dsp:nvSpPr>
        <dsp:cNvPr id="0" name=""/>
        <dsp:cNvSpPr/>
      </dsp:nvSpPr>
      <dsp:spPr>
        <a:xfrm>
          <a:off x="-65903" y="3153653"/>
          <a:ext cx="6580641" cy="11112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A5952-3FDC-423E-ADC4-CFA9767DA981}">
      <dsp:nvSpPr>
        <dsp:cNvPr id="0" name=""/>
        <dsp:cNvSpPr/>
      </dsp:nvSpPr>
      <dsp:spPr>
        <a:xfrm>
          <a:off x="162824" y="3219776"/>
          <a:ext cx="946434" cy="94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84C67-D1C5-4C47-9C34-7FF653770A2F}">
      <dsp:nvSpPr>
        <dsp:cNvPr id="0" name=""/>
        <dsp:cNvSpPr/>
      </dsp:nvSpPr>
      <dsp:spPr>
        <a:xfrm>
          <a:off x="1307336" y="2902779"/>
          <a:ext cx="4589333" cy="1719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939" tIns="181939" rIns="181939" bIns="181939" numCol="1" spcCol="1270" anchor="ctr" anchorCtr="0">
          <a:noAutofit/>
        </a:bodyPr>
        <a:lstStyle/>
        <a:p>
          <a:pPr marL="0" lvl="0" indent="0" algn="just" defTabSz="800100">
            <a:lnSpc>
              <a:spcPct val="90000"/>
            </a:lnSpc>
            <a:spcBef>
              <a:spcPct val="0"/>
            </a:spcBef>
            <a:spcAft>
              <a:spcPct val="35000"/>
            </a:spcAft>
            <a:buNone/>
          </a:pPr>
          <a:r>
            <a:rPr lang="en-US" sz="1800" kern="1200" dirty="0"/>
            <a:t>Here is a dataset we collected from a Fashion and Beauty startup.</a:t>
          </a:r>
        </a:p>
      </dsp:txBody>
      <dsp:txXfrm>
        <a:off x="1307336" y="2902779"/>
        <a:ext cx="4589333" cy="1719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C2653-2BC6-45D4-8086-FF88D9791A0F}">
      <dsp:nvSpPr>
        <dsp:cNvPr id="0" name=""/>
        <dsp:cNvSpPr/>
      </dsp:nvSpPr>
      <dsp:spPr>
        <a:xfrm>
          <a:off x="196015" y="53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Product Sales</a:t>
          </a:r>
          <a:endParaRPr lang="en-US" sz="2200" kern="1200" dirty="0"/>
        </a:p>
      </dsp:txBody>
      <dsp:txXfrm>
        <a:off x="196015" y="536"/>
        <a:ext cx="2050071" cy="1230042"/>
      </dsp:txXfrm>
    </dsp:sp>
    <dsp:sp modelId="{F146A577-D6AB-45E6-8D9B-B930278CE16B}">
      <dsp:nvSpPr>
        <dsp:cNvPr id="0" name=""/>
        <dsp:cNvSpPr/>
      </dsp:nvSpPr>
      <dsp:spPr>
        <a:xfrm>
          <a:off x="2451093" y="53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Revenue Analysis</a:t>
          </a:r>
          <a:endParaRPr lang="en-US" sz="2200" kern="1200" dirty="0"/>
        </a:p>
      </dsp:txBody>
      <dsp:txXfrm>
        <a:off x="2451093" y="536"/>
        <a:ext cx="2050071" cy="1230042"/>
      </dsp:txXfrm>
    </dsp:sp>
    <dsp:sp modelId="{2200E52C-EE9A-490A-8920-2079FC833ECE}">
      <dsp:nvSpPr>
        <dsp:cNvPr id="0" name=""/>
        <dsp:cNvSpPr/>
      </dsp:nvSpPr>
      <dsp:spPr>
        <a:xfrm>
          <a:off x="4706172" y="53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Price Distribution</a:t>
          </a:r>
          <a:endParaRPr lang="en-US" sz="2200" kern="1200" dirty="0"/>
        </a:p>
      </dsp:txBody>
      <dsp:txXfrm>
        <a:off x="4706172" y="536"/>
        <a:ext cx="2050071" cy="1230042"/>
      </dsp:txXfrm>
    </dsp:sp>
    <dsp:sp modelId="{C10B26AD-EF54-4CD1-9001-57ABB6CE9B96}">
      <dsp:nvSpPr>
        <dsp:cNvPr id="0" name=""/>
        <dsp:cNvSpPr/>
      </dsp:nvSpPr>
      <dsp:spPr>
        <a:xfrm>
          <a:off x="6961250" y="53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Stock Levels</a:t>
          </a:r>
          <a:endParaRPr lang="en-US" sz="2200" kern="1200" dirty="0"/>
        </a:p>
      </dsp:txBody>
      <dsp:txXfrm>
        <a:off x="6961250" y="536"/>
        <a:ext cx="2050071" cy="1230042"/>
      </dsp:txXfrm>
    </dsp:sp>
    <dsp:sp modelId="{3C12EDA9-74A1-456A-89C3-CFAF1FDEF34C}">
      <dsp:nvSpPr>
        <dsp:cNvPr id="0" name=""/>
        <dsp:cNvSpPr/>
      </dsp:nvSpPr>
      <dsp:spPr>
        <a:xfrm>
          <a:off x="196015" y="143558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Lead Times vs Order Quantities</a:t>
          </a:r>
          <a:endParaRPr lang="en-US" sz="2200" kern="1200" dirty="0"/>
        </a:p>
      </dsp:txBody>
      <dsp:txXfrm>
        <a:off x="196015" y="1435586"/>
        <a:ext cx="2050071" cy="1230042"/>
      </dsp:txXfrm>
    </dsp:sp>
    <dsp:sp modelId="{70DE9F52-3DA3-44F5-8FD0-7792BDB94B99}">
      <dsp:nvSpPr>
        <dsp:cNvPr id="0" name=""/>
        <dsp:cNvSpPr/>
      </dsp:nvSpPr>
      <dsp:spPr>
        <a:xfrm>
          <a:off x="2451093" y="143558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Shipping Costs by Carrier</a:t>
          </a:r>
          <a:endParaRPr lang="en-US" sz="2200" kern="1200" dirty="0"/>
        </a:p>
      </dsp:txBody>
      <dsp:txXfrm>
        <a:off x="2451093" y="1435586"/>
        <a:ext cx="2050071" cy="1230042"/>
      </dsp:txXfrm>
    </dsp:sp>
    <dsp:sp modelId="{B9DF9A23-7463-4424-9A40-026C0780E96D}">
      <dsp:nvSpPr>
        <dsp:cNvPr id="0" name=""/>
        <dsp:cNvSpPr/>
      </dsp:nvSpPr>
      <dsp:spPr>
        <a:xfrm>
          <a:off x="4706172" y="143558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Manufacturing Efficiency</a:t>
          </a:r>
          <a:endParaRPr lang="en-US" sz="2200" kern="1200" dirty="0"/>
        </a:p>
      </dsp:txBody>
      <dsp:txXfrm>
        <a:off x="4706172" y="1435586"/>
        <a:ext cx="2050071" cy="1230042"/>
      </dsp:txXfrm>
    </dsp:sp>
    <dsp:sp modelId="{FAAF3A4C-813C-4C4E-AC92-188E3A1E34BD}">
      <dsp:nvSpPr>
        <dsp:cNvPr id="0" name=""/>
        <dsp:cNvSpPr/>
      </dsp:nvSpPr>
      <dsp:spPr>
        <a:xfrm>
          <a:off x="6961250" y="1435586"/>
          <a:ext cx="2050071" cy="12300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Demographic Breakdown</a:t>
          </a:r>
          <a:endParaRPr lang="en-US" sz="2200" kern="1200" dirty="0"/>
        </a:p>
      </dsp:txBody>
      <dsp:txXfrm>
        <a:off x="6961250" y="1435586"/>
        <a:ext cx="2050071" cy="12300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141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08-Sep-24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013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71556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3872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3508416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35249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38142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442935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77533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719102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bg>
      <p:bgPr>
        <a:solidFill>
          <a:schemeClr val="accent2"/>
        </a:solidFill>
        <a:effectLst/>
      </p:bgPr>
    </p:bg>
    <p:spTree>
      <p:nvGrpSpPr>
        <p:cNvPr id="1" name="Shape 27"/>
        <p:cNvGrpSpPr/>
        <p:nvPr/>
      </p:nvGrpSpPr>
      <p:grpSpPr>
        <a:xfrm>
          <a:off x="0" y="0"/>
          <a:ext cx="0" cy="0"/>
          <a:chOff x="0" y="0"/>
          <a:chExt cx="0" cy="0"/>
        </a:xfrm>
      </p:grpSpPr>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68599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Title and Content" type="obj">
  <p:cSld name="2 Title and Conten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6806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5322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4067561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339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90350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8569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443603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27889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861778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831439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9812096"/>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linkedin.com/in/abhishek-bhola-25891865" TargetMode="External"/><Relationship Id="rId3" Type="http://schemas.openxmlformats.org/officeDocument/2006/relationships/image" Target="../media/image2.png"/><Relationship Id="rId7" Type="http://schemas.openxmlformats.org/officeDocument/2006/relationships/hyperlink" Target="https://github.com/Bhola90/Data-Science-Projects"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89"/>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4EF2B093-EE03-4513-9CC1-3FED134DB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2" name="Picture 211">
            <a:extLst>
              <a:ext uri="{FF2B5EF4-FFF2-40B4-BE49-F238E27FC236}">
                <a16:creationId xmlns:a16="http://schemas.microsoft.com/office/drawing/2014/main" id="{570CB42E-9381-4467-808D-9C9C9B347B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4" name="Picture 213">
            <a:extLst>
              <a:ext uri="{FF2B5EF4-FFF2-40B4-BE49-F238E27FC236}">
                <a16:creationId xmlns:a16="http://schemas.microsoft.com/office/drawing/2014/main" id="{797E5EB0-850D-4E1E-B5E1-15BDE5953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16" name="Rectangle 215">
            <a:extLst>
              <a:ext uri="{FF2B5EF4-FFF2-40B4-BE49-F238E27FC236}">
                <a16:creationId xmlns:a16="http://schemas.microsoft.com/office/drawing/2014/main" id="{ACA8B7CD-4C32-4DF2-B96E-2B432707C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0" name="Google Shape;190;p1"/>
          <p:cNvSpPr txBox="1">
            <a:spLocks noGrp="1"/>
          </p:cNvSpPr>
          <p:nvPr>
            <p:ph type="ctrTitle"/>
          </p:nvPr>
        </p:nvSpPr>
        <p:spPr>
          <a:xfrm>
            <a:off x="710430" y="2043846"/>
            <a:ext cx="3957666" cy="2661138"/>
          </a:xfrm>
          <a:prstGeom prst="rect">
            <a:avLst/>
          </a:prstGeom>
        </p:spPr>
        <p:txBody>
          <a:bodyPr spcFirstLastPara="1" lIns="91425" tIns="45700" rIns="91425" bIns="45700" anchorCtr="0">
            <a:normAutofit fontScale="90000"/>
          </a:bodyPr>
          <a:lstStyle/>
          <a:p>
            <a:pPr marL="0" lvl="0" indent="0" rtl="0">
              <a:spcBef>
                <a:spcPts val="0"/>
              </a:spcBef>
              <a:spcAft>
                <a:spcPts val="0"/>
              </a:spcAft>
              <a:buClr>
                <a:schemeClr val="dk1"/>
              </a:buClr>
              <a:buSzPts val="5400"/>
              <a:buFont typeface="Arial"/>
              <a:buNone/>
            </a:pPr>
            <a:r>
              <a:rPr lang="en-US" sz="4000" dirty="0"/>
              <a:t>Project 2-</a:t>
            </a:r>
            <a:br>
              <a:rPr lang="en-US" sz="5000" dirty="0"/>
            </a:br>
            <a:r>
              <a:rPr lang="en-US" sz="5000" dirty="0"/>
              <a:t>Supply Chain Management</a:t>
            </a:r>
            <a:br>
              <a:rPr lang="en-US" sz="5000" dirty="0"/>
            </a:br>
            <a:br>
              <a:rPr lang="en-US" sz="5000" dirty="0"/>
            </a:br>
            <a:r>
              <a:rPr lang="en-US" sz="2000" dirty="0"/>
              <a:t>Created By- Abhishek Bhola</a:t>
            </a:r>
          </a:p>
        </p:txBody>
      </p:sp>
      <p:sp>
        <p:nvSpPr>
          <p:cNvPr id="218" name="Rectangle 217">
            <a:extLst>
              <a:ext uri="{FF2B5EF4-FFF2-40B4-BE49-F238E27FC236}">
                <a16:creationId xmlns:a16="http://schemas.microsoft.com/office/drawing/2014/main" id="{0E5F4282-D045-4B94-88BF-ABB9DC224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makeup products on a pink surface&#10;&#10;Description automatically generated">
            <a:extLst>
              <a:ext uri="{FF2B5EF4-FFF2-40B4-BE49-F238E27FC236}">
                <a16:creationId xmlns:a16="http://schemas.microsoft.com/office/drawing/2014/main" id="{908DCCCB-F648-DDA9-7CFA-3128E02CCF7B}"/>
              </a:ext>
            </a:extLst>
          </p:cNvPr>
          <p:cNvPicPr>
            <a:picLocks noChangeAspect="1"/>
          </p:cNvPicPr>
          <p:nvPr/>
        </p:nvPicPr>
        <p:blipFill>
          <a:blip r:embed="rId5"/>
          <a:stretch>
            <a:fillRect/>
          </a:stretch>
        </p:blipFill>
        <p:spPr>
          <a:xfrm>
            <a:off x="5449197" y="955040"/>
            <a:ext cx="3378077" cy="2625207"/>
          </a:xfrm>
          <a:prstGeom prst="rect">
            <a:avLst/>
          </a:prstGeom>
        </p:spPr>
      </p:pic>
      <p:sp>
        <p:nvSpPr>
          <p:cNvPr id="220" name="Rectangle 219">
            <a:extLst>
              <a:ext uri="{FF2B5EF4-FFF2-40B4-BE49-F238E27FC236}">
                <a16:creationId xmlns:a16="http://schemas.microsoft.com/office/drawing/2014/main" id="{589B80DF-5D27-45E5-B4BC-AF179FC03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79" y="488844"/>
            <a:ext cx="2739690" cy="248087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6428145A-0D28-4D99-ADCE-27370688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8" y="4169238"/>
            <a:ext cx="3378077" cy="2209379"/>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01DAC29-F89D-4AA8-87C4-DBC8B397B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a butterfly&#10;&#10;Description automatically generated">
            <a:extLst>
              <a:ext uri="{FF2B5EF4-FFF2-40B4-BE49-F238E27FC236}">
                <a16:creationId xmlns:a16="http://schemas.microsoft.com/office/drawing/2014/main" id="{E0E2F480-5EF7-F41A-F477-65328FFA5DBD}"/>
              </a:ext>
            </a:extLst>
          </p:cNvPr>
          <p:cNvPicPr>
            <a:picLocks noChangeAspect="1"/>
          </p:cNvPicPr>
          <p:nvPr/>
        </p:nvPicPr>
        <p:blipFill>
          <a:blip r:embed="rId6"/>
          <a:stretch>
            <a:fillRect/>
          </a:stretch>
        </p:blipFill>
        <p:spPr>
          <a:xfrm>
            <a:off x="8995458" y="3580247"/>
            <a:ext cx="2711911" cy="23430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90"/>
                                        </p:tgtEl>
                                        <p:attrNameLst>
                                          <p:attrName>style.visibility</p:attrName>
                                        </p:attrNameLst>
                                      </p:cBhvr>
                                      <p:to>
                                        <p:strVal val="visible"/>
                                      </p:to>
                                    </p:set>
                                    <p:animEffect transition="in" filter="fade">
                                      <p:cBhvr>
                                        <p:cTn id="7" dur="7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0B5E-35C1-90A9-D9F7-98C54E783423}"/>
              </a:ext>
            </a:extLst>
          </p:cNvPr>
          <p:cNvSpPr>
            <a:spLocks noGrp="1"/>
          </p:cNvSpPr>
          <p:nvPr>
            <p:ph type="title"/>
          </p:nvPr>
        </p:nvSpPr>
        <p:spPr>
          <a:xfrm>
            <a:off x="680322" y="1049383"/>
            <a:ext cx="9613859" cy="1080940"/>
          </a:xfrm>
        </p:spPr>
        <p:txBody>
          <a:bodyPr>
            <a:normAutofit fontScale="90000"/>
          </a:bodyPr>
          <a:lstStyle/>
          <a:p>
            <a:r>
              <a:rPr lang="en-US" sz="2700" dirty="0"/>
              <a:t>4. Which suppliers have the most efficient manufacturing processes based on Manufacturing lead time and Production volumes? </a:t>
            </a:r>
            <a:br>
              <a:rPr lang="en-US" sz="3600" dirty="0"/>
            </a:br>
            <a:endParaRPr lang="en-US" dirty="0"/>
          </a:p>
        </p:txBody>
      </p:sp>
      <p:pic>
        <p:nvPicPr>
          <p:cNvPr id="6" name="Content Placeholder 5" descr="A graph of red bars">
            <a:extLst>
              <a:ext uri="{FF2B5EF4-FFF2-40B4-BE49-F238E27FC236}">
                <a16:creationId xmlns:a16="http://schemas.microsoft.com/office/drawing/2014/main" id="{7F0EE98E-68B1-1DD7-3C33-C77A2DCA51FA}"/>
              </a:ext>
            </a:extLst>
          </p:cNvPr>
          <p:cNvPicPr>
            <a:picLocks noGrp="1" noChangeAspect="1"/>
          </p:cNvPicPr>
          <p:nvPr>
            <p:ph idx="1"/>
          </p:nvPr>
        </p:nvPicPr>
        <p:blipFill>
          <a:blip r:embed="rId2"/>
          <a:stretch>
            <a:fillRect/>
          </a:stretch>
        </p:blipFill>
        <p:spPr>
          <a:xfrm>
            <a:off x="5208814" y="2416629"/>
            <a:ext cx="6438900" cy="3886200"/>
          </a:xfrm>
        </p:spPr>
      </p:pic>
      <p:sp>
        <p:nvSpPr>
          <p:cNvPr id="7" name="Text Placeholder 6">
            <a:extLst>
              <a:ext uri="{FF2B5EF4-FFF2-40B4-BE49-F238E27FC236}">
                <a16:creationId xmlns:a16="http://schemas.microsoft.com/office/drawing/2014/main" id="{12D67AA8-9E21-F4B7-A68D-E350B90F5C0C}"/>
              </a:ext>
            </a:extLst>
          </p:cNvPr>
          <p:cNvSpPr>
            <a:spLocks noGrp="1"/>
          </p:cNvSpPr>
          <p:nvPr>
            <p:ph type="body" sz="half" idx="2"/>
          </p:nvPr>
        </p:nvSpPr>
        <p:spPr/>
        <p:txBody>
          <a:bodyPr>
            <a:normAutofit/>
          </a:bodyPr>
          <a:lstStyle/>
          <a:p>
            <a:r>
              <a:rPr lang="en-US" sz="2800" b="1" dirty="0">
                <a:solidFill>
                  <a:schemeClr val="accent6">
                    <a:lumMod val="60000"/>
                    <a:lumOff val="40000"/>
                  </a:schemeClr>
                </a:solidFill>
              </a:rPr>
              <a:t>SUPPLIER 3 </a:t>
            </a:r>
            <a:r>
              <a:rPr lang="en-US" sz="2800" b="1" dirty="0"/>
              <a:t>have the most efficient manufacturing processes</a:t>
            </a:r>
          </a:p>
        </p:txBody>
      </p:sp>
    </p:spTree>
    <p:extLst>
      <p:ext uri="{BB962C8B-B14F-4D97-AF65-F5344CB8AC3E}">
        <p14:creationId xmlns:p14="http://schemas.microsoft.com/office/powerpoint/2010/main" val="429439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6E98-95A4-3166-8186-03ACAADAE49C}"/>
              </a:ext>
            </a:extLst>
          </p:cNvPr>
          <p:cNvSpPr>
            <a:spLocks noGrp="1"/>
          </p:cNvSpPr>
          <p:nvPr>
            <p:ph type="title"/>
          </p:nvPr>
        </p:nvSpPr>
        <p:spPr>
          <a:xfrm>
            <a:off x="578721" y="986907"/>
            <a:ext cx="9613859" cy="1080940"/>
          </a:xfrm>
        </p:spPr>
        <p:txBody>
          <a:bodyPr/>
          <a:lstStyle/>
          <a:p>
            <a:r>
              <a:rPr lang="en-US" sz="2800" dirty="0"/>
              <a:t>5.What demographic group contributes the most to sales?</a:t>
            </a:r>
            <a:br>
              <a:rPr lang="en-US" sz="100" dirty="0"/>
            </a:br>
            <a:endParaRPr lang="en-US" dirty="0"/>
          </a:p>
        </p:txBody>
      </p:sp>
      <p:pic>
        <p:nvPicPr>
          <p:cNvPr id="10" name="Content Placeholder 9" descr="A graph of sales&#10;&#10;Description automatically generated">
            <a:extLst>
              <a:ext uri="{FF2B5EF4-FFF2-40B4-BE49-F238E27FC236}">
                <a16:creationId xmlns:a16="http://schemas.microsoft.com/office/drawing/2014/main" id="{7677DE1B-6111-F944-B8AD-1DE897C7255D}"/>
              </a:ext>
            </a:extLst>
          </p:cNvPr>
          <p:cNvPicPr>
            <a:picLocks noGrp="1" noChangeAspect="1"/>
          </p:cNvPicPr>
          <p:nvPr>
            <p:ph idx="1"/>
          </p:nvPr>
        </p:nvPicPr>
        <p:blipFill>
          <a:blip r:embed="rId2"/>
          <a:stretch>
            <a:fillRect/>
          </a:stretch>
        </p:blipFill>
        <p:spPr>
          <a:xfrm>
            <a:off x="5212080" y="2452724"/>
            <a:ext cx="6471920" cy="3937189"/>
          </a:xfrm>
        </p:spPr>
      </p:pic>
      <p:sp>
        <p:nvSpPr>
          <p:cNvPr id="11" name="Text Placeholder 10">
            <a:extLst>
              <a:ext uri="{FF2B5EF4-FFF2-40B4-BE49-F238E27FC236}">
                <a16:creationId xmlns:a16="http://schemas.microsoft.com/office/drawing/2014/main" id="{1855FA5D-224E-CC5D-E604-F769CCFBA755}"/>
              </a:ext>
            </a:extLst>
          </p:cNvPr>
          <p:cNvSpPr>
            <a:spLocks noGrp="1"/>
          </p:cNvSpPr>
          <p:nvPr>
            <p:ph type="body" sz="half" idx="2"/>
          </p:nvPr>
        </p:nvSpPr>
        <p:spPr>
          <a:xfrm>
            <a:off x="680321" y="2452724"/>
            <a:ext cx="3790078" cy="3599317"/>
          </a:xfrm>
        </p:spPr>
        <p:txBody>
          <a:bodyPr>
            <a:normAutofit/>
          </a:bodyPr>
          <a:lstStyle/>
          <a:p>
            <a:r>
              <a:rPr lang="en-US" sz="2800" b="1" dirty="0">
                <a:solidFill>
                  <a:schemeClr val="accent6">
                    <a:lumMod val="60000"/>
                    <a:lumOff val="40000"/>
                  </a:schemeClr>
                </a:solidFill>
              </a:rPr>
              <a:t>UNKNOWN</a:t>
            </a:r>
            <a:r>
              <a:rPr lang="en-US" sz="2800" dirty="0"/>
              <a:t> Demographic Group contributes the most</a:t>
            </a:r>
          </a:p>
        </p:txBody>
      </p:sp>
    </p:spTree>
    <p:extLst>
      <p:ext uri="{BB962C8B-B14F-4D97-AF65-F5344CB8AC3E}">
        <p14:creationId xmlns:p14="http://schemas.microsoft.com/office/powerpoint/2010/main" val="188004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8" name="Picture 37">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0" name="Picture 39">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2" name="Rectangle 41">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6" name="Rectangle 45">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50" name="Rectangle 49">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54" name="Rectangle 53">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49CBD3-56A5-AF12-5411-D1C1D2C21512}"/>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My Dashboard Designs </a:t>
            </a:r>
          </a:p>
        </p:txBody>
      </p:sp>
      <p:pic>
        <p:nvPicPr>
          <p:cNvPr id="6" name="Content Placeholder 5" descr="A close up of a network">
            <a:extLst>
              <a:ext uri="{FF2B5EF4-FFF2-40B4-BE49-F238E27FC236}">
                <a16:creationId xmlns:a16="http://schemas.microsoft.com/office/drawing/2014/main" id="{2B785C34-578C-F1CA-BDE2-2A223148F248}"/>
              </a:ext>
            </a:extLst>
          </p:cNvPr>
          <p:cNvPicPr>
            <a:picLocks noGrp="1" noChangeAspect="1"/>
          </p:cNvPicPr>
          <p:nvPr>
            <p:ph idx="4294967295"/>
          </p:nvPr>
        </p:nvPicPr>
        <p:blipFill>
          <a:blip r:embed="rId6"/>
          <a:srcRect l="27096" r="2883"/>
          <a:stretch/>
        </p:blipFill>
        <p:spPr>
          <a:xfrm>
            <a:off x="5480507" y="640080"/>
            <a:ext cx="5869161"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80029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F9C9-FEBB-5286-7ECC-8AC0594E6DC8}"/>
              </a:ext>
            </a:extLst>
          </p:cNvPr>
          <p:cNvSpPr>
            <a:spLocks noGrp="1"/>
          </p:cNvSpPr>
          <p:nvPr>
            <p:ph type="title"/>
          </p:nvPr>
        </p:nvSpPr>
        <p:spPr/>
        <p:txBody>
          <a:bodyPr/>
          <a:lstStyle/>
          <a:p>
            <a:r>
              <a:rPr lang="en-US" dirty="0"/>
              <a:t>Page 1</a:t>
            </a:r>
          </a:p>
        </p:txBody>
      </p:sp>
      <p:pic>
        <p:nvPicPr>
          <p:cNvPr id="9" name="Content Placeholder 8" descr="A screenshot of a computer&#10;&#10;Description automatically generated">
            <a:extLst>
              <a:ext uri="{FF2B5EF4-FFF2-40B4-BE49-F238E27FC236}">
                <a16:creationId xmlns:a16="http://schemas.microsoft.com/office/drawing/2014/main" id="{914FB73E-0E36-FF0E-F341-331D0C5C73F2}"/>
              </a:ext>
            </a:extLst>
          </p:cNvPr>
          <p:cNvPicPr>
            <a:picLocks noGrp="1" noChangeAspect="1"/>
          </p:cNvPicPr>
          <p:nvPr>
            <p:ph idx="1"/>
          </p:nvPr>
        </p:nvPicPr>
        <p:blipFill>
          <a:blip r:embed="rId2"/>
          <a:stretch>
            <a:fillRect/>
          </a:stretch>
        </p:blipFill>
        <p:spPr>
          <a:xfrm>
            <a:off x="2285910" y="2336800"/>
            <a:ext cx="6404155" cy="3598863"/>
          </a:xfrm>
        </p:spPr>
      </p:pic>
    </p:spTree>
    <p:extLst>
      <p:ext uri="{BB962C8B-B14F-4D97-AF65-F5344CB8AC3E}">
        <p14:creationId xmlns:p14="http://schemas.microsoft.com/office/powerpoint/2010/main" val="298609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B3D9-A5FD-B150-2252-D6E91DA26C3B}"/>
              </a:ext>
            </a:extLst>
          </p:cNvPr>
          <p:cNvSpPr>
            <a:spLocks noGrp="1"/>
          </p:cNvSpPr>
          <p:nvPr>
            <p:ph type="title"/>
          </p:nvPr>
        </p:nvSpPr>
        <p:spPr/>
        <p:txBody>
          <a:bodyPr/>
          <a:lstStyle/>
          <a:p>
            <a:r>
              <a:rPr lang="en-US" dirty="0"/>
              <a:t>Page 2</a:t>
            </a:r>
          </a:p>
        </p:txBody>
      </p:sp>
      <p:pic>
        <p:nvPicPr>
          <p:cNvPr id="6" name="Content Placeholder 5" descr="A screenshot of a graph&#10;&#10;Description automatically generated">
            <a:extLst>
              <a:ext uri="{FF2B5EF4-FFF2-40B4-BE49-F238E27FC236}">
                <a16:creationId xmlns:a16="http://schemas.microsoft.com/office/drawing/2014/main" id="{E5CF5D99-E5CB-0EA8-591B-496F7131A8B7}"/>
              </a:ext>
            </a:extLst>
          </p:cNvPr>
          <p:cNvPicPr>
            <a:picLocks noGrp="1" noChangeAspect="1"/>
          </p:cNvPicPr>
          <p:nvPr>
            <p:ph idx="1"/>
          </p:nvPr>
        </p:nvPicPr>
        <p:blipFill>
          <a:blip r:embed="rId2"/>
          <a:stretch>
            <a:fillRect/>
          </a:stretch>
        </p:blipFill>
        <p:spPr>
          <a:xfrm>
            <a:off x="2284493" y="2336800"/>
            <a:ext cx="6406989" cy="3598863"/>
          </a:xfrm>
        </p:spPr>
      </p:pic>
    </p:spTree>
    <p:extLst>
      <p:ext uri="{BB962C8B-B14F-4D97-AF65-F5344CB8AC3E}">
        <p14:creationId xmlns:p14="http://schemas.microsoft.com/office/powerpoint/2010/main" val="141101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8CC1-C5FF-986C-8A7E-AFC686677288}"/>
              </a:ext>
            </a:extLst>
          </p:cNvPr>
          <p:cNvSpPr>
            <a:spLocks noGrp="1"/>
          </p:cNvSpPr>
          <p:nvPr>
            <p:ph type="title"/>
          </p:nvPr>
        </p:nvSpPr>
        <p:spPr/>
        <p:txBody>
          <a:bodyPr/>
          <a:lstStyle/>
          <a:p>
            <a:r>
              <a:rPr lang="en-US" dirty="0"/>
              <a:t>Page 3</a:t>
            </a:r>
          </a:p>
        </p:txBody>
      </p:sp>
      <p:pic>
        <p:nvPicPr>
          <p:cNvPr id="6" name="Content Placeholder 5" descr="A screenshot of a graph&#10;&#10;Description automatically generated">
            <a:extLst>
              <a:ext uri="{FF2B5EF4-FFF2-40B4-BE49-F238E27FC236}">
                <a16:creationId xmlns:a16="http://schemas.microsoft.com/office/drawing/2014/main" id="{C6B3C0B1-8EA7-AE4B-1D33-7E8001C3B941}"/>
              </a:ext>
            </a:extLst>
          </p:cNvPr>
          <p:cNvPicPr>
            <a:picLocks noGrp="1" noChangeAspect="1"/>
          </p:cNvPicPr>
          <p:nvPr>
            <p:ph idx="1"/>
          </p:nvPr>
        </p:nvPicPr>
        <p:blipFill>
          <a:blip r:embed="rId2"/>
          <a:stretch>
            <a:fillRect/>
          </a:stretch>
        </p:blipFill>
        <p:spPr>
          <a:xfrm>
            <a:off x="2287028" y="2336800"/>
            <a:ext cx="6401920" cy="3598863"/>
          </a:xfrm>
        </p:spPr>
      </p:pic>
    </p:spTree>
    <p:extLst>
      <p:ext uri="{BB962C8B-B14F-4D97-AF65-F5344CB8AC3E}">
        <p14:creationId xmlns:p14="http://schemas.microsoft.com/office/powerpoint/2010/main" val="7756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8BD7-00D9-3AEB-23C6-5479A8DF34B1}"/>
              </a:ext>
            </a:extLst>
          </p:cNvPr>
          <p:cNvSpPr>
            <a:spLocks noGrp="1"/>
          </p:cNvSpPr>
          <p:nvPr>
            <p:ph type="title"/>
          </p:nvPr>
        </p:nvSpPr>
        <p:spPr/>
        <p:txBody>
          <a:bodyPr/>
          <a:lstStyle/>
          <a:p>
            <a:r>
              <a:rPr lang="en-US" dirty="0"/>
              <a:t>Page 4</a:t>
            </a:r>
          </a:p>
        </p:txBody>
      </p:sp>
      <p:pic>
        <p:nvPicPr>
          <p:cNvPr id="6" name="Content Placeholder 5" descr="A screenshot of a graph&#10;&#10;Description automatically generated">
            <a:extLst>
              <a:ext uri="{FF2B5EF4-FFF2-40B4-BE49-F238E27FC236}">
                <a16:creationId xmlns:a16="http://schemas.microsoft.com/office/drawing/2014/main" id="{21BC6CCA-DE7F-175D-977D-94A07D050EE1}"/>
              </a:ext>
            </a:extLst>
          </p:cNvPr>
          <p:cNvPicPr>
            <a:picLocks noGrp="1" noChangeAspect="1"/>
          </p:cNvPicPr>
          <p:nvPr>
            <p:ph idx="1"/>
          </p:nvPr>
        </p:nvPicPr>
        <p:blipFill>
          <a:blip r:embed="rId2"/>
          <a:stretch>
            <a:fillRect/>
          </a:stretch>
        </p:blipFill>
        <p:spPr>
          <a:xfrm>
            <a:off x="2293235" y="2336800"/>
            <a:ext cx="6389506" cy="3598863"/>
          </a:xfrm>
        </p:spPr>
      </p:pic>
    </p:spTree>
    <p:extLst>
      <p:ext uri="{BB962C8B-B14F-4D97-AF65-F5344CB8AC3E}">
        <p14:creationId xmlns:p14="http://schemas.microsoft.com/office/powerpoint/2010/main" val="229979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7" name="Picture 1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9" name="Rectangle 1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3" name="Rectangle 22">
            <a:extLst>
              <a:ext uri="{FF2B5EF4-FFF2-40B4-BE49-F238E27FC236}">
                <a16:creationId xmlns:a16="http://schemas.microsoft.com/office/drawing/2014/main" id="{02AEAF3C-0CED-4482-86B9-3C180EDC9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Marker">
            <a:extLst>
              <a:ext uri="{FF2B5EF4-FFF2-40B4-BE49-F238E27FC236}">
                <a16:creationId xmlns:a16="http://schemas.microsoft.com/office/drawing/2014/main" id="{C65E599F-6EA7-B265-6AD7-B69D5693A0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8539" y="640080"/>
            <a:ext cx="3380859" cy="3380859"/>
          </a:xfrm>
          <a:prstGeom prst="rect">
            <a:avLst/>
          </a:prstGeom>
          <a:ln>
            <a:noFill/>
          </a:ln>
          <a:effectLst>
            <a:outerShdw blurRad="76200" dist="63500" dir="5040000" algn="tl" rotWithShape="0">
              <a:srgbClr val="000000">
                <a:alpha val="41000"/>
              </a:srgbClr>
            </a:outerShdw>
          </a:effectLst>
        </p:spPr>
      </p:pic>
      <p:sp>
        <p:nvSpPr>
          <p:cNvPr id="25" name="Rectangle 24">
            <a:extLst>
              <a:ext uri="{FF2B5EF4-FFF2-40B4-BE49-F238E27FC236}">
                <a16:creationId xmlns:a16="http://schemas.microsoft.com/office/drawing/2014/main" id="{5020BDF5-9C02-46E6-A235-B50ED2AF1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68017"/>
            <a:ext cx="10439400"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F86A73B7-CF98-18C8-3D1E-BCD505DA7488}"/>
              </a:ext>
            </a:extLst>
          </p:cNvPr>
          <p:cNvSpPr>
            <a:spLocks noGrp="1"/>
          </p:cNvSpPr>
          <p:nvPr>
            <p:ph type="title"/>
          </p:nvPr>
        </p:nvSpPr>
        <p:spPr>
          <a:xfrm>
            <a:off x="592878" y="3518664"/>
            <a:ext cx="9619488" cy="955245"/>
          </a:xfrm>
        </p:spPr>
        <p:txBody>
          <a:bodyPr vert="horz" lIns="91440" tIns="45720" rIns="91440" bIns="45720" rtlCol="0" anchor="b">
            <a:normAutofit/>
          </a:bodyPr>
          <a:lstStyle/>
          <a:p>
            <a:pPr algn="l"/>
            <a:r>
              <a:rPr lang="en-US" sz="4800" dirty="0"/>
              <a:t>Links</a:t>
            </a:r>
          </a:p>
        </p:txBody>
      </p:sp>
      <p:sp>
        <p:nvSpPr>
          <p:cNvPr id="6" name="Text Placeholder 5">
            <a:extLst>
              <a:ext uri="{FF2B5EF4-FFF2-40B4-BE49-F238E27FC236}">
                <a16:creationId xmlns:a16="http://schemas.microsoft.com/office/drawing/2014/main" id="{0653489F-C394-6C23-38DE-7B527767E035}"/>
              </a:ext>
            </a:extLst>
          </p:cNvPr>
          <p:cNvSpPr>
            <a:spLocks noGrp="1"/>
          </p:cNvSpPr>
          <p:nvPr>
            <p:ph type="body" idx="1"/>
          </p:nvPr>
        </p:nvSpPr>
        <p:spPr>
          <a:xfrm>
            <a:off x="589704" y="5076875"/>
            <a:ext cx="9622662" cy="513103"/>
          </a:xfrm>
        </p:spPr>
        <p:txBody>
          <a:bodyPr vert="horz" lIns="91440" tIns="45720" rIns="91440" bIns="45720" rtlCol="0" anchor="ctr">
            <a:noAutofit/>
          </a:bodyPr>
          <a:lstStyle/>
          <a:p>
            <a:pPr algn="l"/>
            <a:r>
              <a:rPr lang="en-US" b="1" dirty="0">
                <a:solidFill>
                  <a:schemeClr val="tx1"/>
                </a:solidFill>
              </a:rPr>
              <a:t>My </a:t>
            </a:r>
            <a:r>
              <a:rPr lang="en-US" b="1" dirty="0" err="1">
                <a:solidFill>
                  <a:schemeClr val="tx1"/>
                </a:solidFill>
              </a:rPr>
              <a:t>Github</a:t>
            </a:r>
            <a:r>
              <a:rPr lang="en-US" b="1" dirty="0">
                <a:solidFill>
                  <a:schemeClr val="tx1"/>
                </a:solidFill>
              </a:rPr>
              <a:t>- </a:t>
            </a:r>
            <a:r>
              <a:rPr lang="en-US" b="1" dirty="0">
                <a:solidFill>
                  <a:schemeClr val="tx1"/>
                </a:solidFill>
                <a:hlinkClick r:id="rId7"/>
              </a:rPr>
              <a:t>https://github.com/Bhola90/Data-Science-Projects</a:t>
            </a:r>
            <a:endParaRPr lang="en-US" b="1" dirty="0">
              <a:solidFill>
                <a:schemeClr val="tx1"/>
              </a:solidFill>
            </a:endParaRPr>
          </a:p>
          <a:p>
            <a:pPr algn="l"/>
            <a:r>
              <a:rPr lang="en-US" b="1" dirty="0">
                <a:solidFill>
                  <a:schemeClr val="tx1"/>
                </a:solidFill>
              </a:rPr>
              <a:t>My </a:t>
            </a:r>
            <a:r>
              <a:rPr lang="en-US" b="1" dirty="0" err="1">
                <a:solidFill>
                  <a:schemeClr val="tx1"/>
                </a:solidFill>
              </a:rPr>
              <a:t>linkedin</a:t>
            </a:r>
            <a:r>
              <a:rPr lang="en-US" b="1" dirty="0">
                <a:solidFill>
                  <a:schemeClr val="tx1"/>
                </a:solidFill>
              </a:rPr>
              <a:t>- </a:t>
            </a:r>
            <a:r>
              <a:rPr lang="en-US" b="1" dirty="0">
                <a:solidFill>
                  <a:schemeClr val="tx1"/>
                </a:solidFill>
                <a:hlinkClick r:id="rId8"/>
              </a:rPr>
              <a:t>www.linkedin.com/in/abhishek-bhola-25891865</a:t>
            </a:r>
            <a:endParaRPr lang="en-US" b="1" dirty="0">
              <a:solidFill>
                <a:schemeClr val="tx1"/>
              </a:solidFill>
            </a:endParaRPr>
          </a:p>
          <a:p>
            <a:pPr algn="l"/>
            <a:endParaRPr lang="en-US" b="1" dirty="0">
              <a:solidFill>
                <a:schemeClr val="tx1"/>
              </a:solidFill>
            </a:endParaRPr>
          </a:p>
        </p:txBody>
      </p:sp>
      <p:pic>
        <p:nvPicPr>
          <p:cNvPr id="27" name="Picture 26">
            <a:extLst>
              <a:ext uri="{FF2B5EF4-FFF2-40B4-BE49-F238E27FC236}">
                <a16:creationId xmlns:a16="http://schemas.microsoft.com/office/drawing/2014/main" id="{8A9197D8-E05A-4B70-8742-A3FE216EBD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bwMode="white">
          <a:xfrm>
            <a:off x="0" y="6020068"/>
            <a:ext cx="10439399" cy="275942"/>
          </a:xfrm>
          <a:prstGeom prst="rect">
            <a:avLst/>
          </a:prstGeom>
        </p:spPr>
      </p:pic>
      <p:pic>
        <p:nvPicPr>
          <p:cNvPr id="29" name="Picture 28">
            <a:extLst>
              <a:ext uri="{FF2B5EF4-FFF2-40B4-BE49-F238E27FC236}">
                <a16:creationId xmlns:a16="http://schemas.microsoft.com/office/drawing/2014/main" id="{6161444F-3323-47B2-B7CA-87E67EE6C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bwMode="white">
          <a:xfrm>
            <a:off x="10583333" y="6021062"/>
            <a:ext cx="1605490" cy="276940"/>
          </a:xfrm>
          <a:prstGeom prst="rect">
            <a:avLst/>
          </a:prstGeom>
        </p:spPr>
      </p:pic>
      <p:sp>
        <p:nvSpPr>
          <p:cNvPr id="31" name="Rectangle 30">
            <a:extLst>
              <a:ext uri="{FF2B5EF4-FFF2-40B4-BE49-F238E27FC236}">
                <a16:creationId xmlns:a16="http://schemas.microsoft.com/office/drawing/2014/main" id="{9A100E83-CB52-4190-BE11-7D3AE1AE4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594976" y="4367295"/>
            <a:ext cx="1597024" cy="1660332"/>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9954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260"/>
        <p:cNvGrpSpPr/>
        <p:nvPr/>
      </p:nvGrpSpPr>
      <p:grpSpPr>
        <a:xfrm>
          <a:off x="0" y="0"/>
          <a:ext cx="0" cy="0"/>
          <a:chOff x="0" y="0"/>
          <a:chExt cx="0" cy="0"/>
        </a:xfrm>
      </p:grpSpPr>
      <p:pic>
        <p:nvPicPr>
          <p:cNvPr id="268" name="Picture 26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0" name="Picture 269">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272" name="Picture 271">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274" name="Rectangle 273">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6" name="Rectangle 275">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78" name="Rectangle 277">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0" name="Picture 279">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82" name="Rectangle 281">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4" name="Picture 283">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6" name="Rectangle 285">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1" name="Google Shape;261;p7"/>
          <p:cNvSpPr txBox="1">
            <a:spLocks noGrp="1"/>
          </p:cNvSpPr>
          <p:nvPr>
            <p:ph type="ctrTitle"/>
          </p:nvPr>
        </p:nvSpPr>
        <p:spPr>
          <a:xfrm>
            <a:off x="680322" y="2063262"/>
            <a:ext cx="3739278" cy="2661138"/>
          </a:xfrm>
          <a:prstGeom prst="rect">
            <a:avLst/>
          </a:prstGeom>
        </p:spPr>
        <p:txBody>
          <a:bodyPr spcFirstLastPara="1" vert="horz" lIns="91440" tIns="45720" rIns="91440" bIns="45720" rtlCol="0" anchor="ctr" anchorCtr="0">
            <a:normAutofit/>
          </a:bodyPr>
          <a:lstStyle/>
          <a:p>
            <a:pPr marL="0" lvl="0" indent="0" algn="r">
              <a:spcBef>
                <a:spcPct val="0"/>
              </a:spcBef>
              <a:spcAft>
                <a:spcPts val="0"/>
              </a:spcAft>
              <a:buClr>
                <a:schemeClr val="dk1"/>
              </a:buClr>
              <a:buSzPts val="6000"/>
            </a:pPr>
            <a:r>
              <a:rPr lang="en-US" sz="5400">
                <a:latin typeface="+mj-lt"/>
                <a:ea typeface="+mj-ea"/>
                <a:cs typeface="+mj-cs"/>
              </a:rPr>
              <a:t>Thank you</a:t>
            </a:r>
          </a:p>
        </p:txBody>
      </p:sp>
      <p:pic>
        <p:nvPicPr>
          <p:cNvPr id="265" name="Graphic 264" descr="Smiling Face with No Fill">
            <a:extLst>
              <a:ext uri="{FF2B5EF4-FFF2-40B4-BE49-F238E27FC236}">
                <a16:creationId xmlns:a16="http://schemas.microsoft.com/office/drawing/2014/main" id="{6C693FBC-ABA5-4342-EBE9-15589434A9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195"/>
        <p:cNvGrpSpPr/>
        <p:nvPr/>
      </p:nvGrpSpPr>
      <p:grpSpPr>
        <a:xfrm>
          <a:off x="0" y="0"/>
          <a:ext cx="0" cy="0"/>
          <a:chOff x="0" y="0"/>
          <a:chExt cx="0" cy="0"/>
        </a:xfrm>
      </p:grpSpPr>
      <p:pic>
        <p:nvPicPr>
          <p:cNvPr id="206" name="Picture 205">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8" name="Picture 207">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10" name="Picture 209">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12" name="Rectangle 211">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4" name="Rectangle 213">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16" name="Rectangle 215">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217">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0" name="Rectangle 219">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24" name="Rectangle 223">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6" name="Google Shape;196;p2"/>
          <p:cNvSpPr txBox="1">
            <a:spLocks noGrp="1"/>
          </p:cNvSpPr>
          <p:nvPr>
            <p:ph type="title"/>
          </p:nvPr>
        </p:nvSpPr>
        <p:spPr>
          <a:xfrm>
            <a:off x="680321" y="2063262"/>
            <a:ext cx="3739279" cy="2661052"/>
          </a:xfrm>
          <a:prstGeom prst="rect">
            <a:avLst/>
          </a:prstGeom>
        </p:spPr>
        <p:txBody>
          <a:bodyPr spcFirstLastPara="1" vert="horz" lIns="91440" tIns="45720" rIns="91440" bIns="45720" rtlCol="0" anchor="ctr" anchorCtr="0">
            <a:normAutofit/>
          </a:bodyPr>
          <a:lstStyle/>
          <a:p>
            <a:pPr marL="0" lvl="0" indent="0" algn="r">
              <a:spcBef>
                <a:spcPct val="0"/>
              </a:spcBef>
              <a:spcAft>
                <a:spcPts val="0"/>
              </a:spcAft>
              <a:buClr>
                <a:schemeClr val="dk1"/>
              </a:buClr>
              <a:buSzPts val="4800"/>
            </a:pPr>
            <a:r>
              <a:rPr lang="en-US" sz="4400">
                <a:latin typeface="+mj-lt"/>
                <a:ea typeface="+mj-ea"/>
                <a:cs typeface="+mj-cs"/>
              </a:rPr>
              <a:t>Introduction</a:t>
            </a:r>
          </a:p>
        </p:txBody>
      </p:sp>
      <p:graphicFrame>
        <p:nvGraphicFramePr>
          <p:cNvPr id="202" name="Google Shape;197;p2">
            <a:extLst>
              <a:ext uri="{FF2B5EF4-FFF2-40B4-BE49-F238E27FC236}">
                <a16:creationId xmlns:a16="http://schemas.microsoft.com/office/drawing/2014/main" id="{588A6B53-650D-92DB-5A7F-5F25B68848D8}"/>
              </a:ext>
            </a:extLst>
          </p:cNvPr>
          <p:cNvGraphicFramePr/>
          <p:nvPr>
            <p:extLst>
              <p:ext uri="{D42A27DB-BD31-4B8C-83A1-F6EECF244321}">
                <p14:modId xmlns:p14="http://schemas.microsoft.com/office/powerpoint/2010/main" val="1014459345"/>
              </p:ext>
            </p:extLst>
          </p:nvPr>
        </p:nvGraphicFramePr>
        <p:xfrm>
          <a:off x="5284787" y="639763"/>
          <a:ext cx="6580641" cy="5578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930BBBA-6F9F-4D27-AD61-45935240C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4FED5ABE-AA8E-4BAE-B923-EB99ABDE0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pic>
        <p:nvPicPr>
          <p:cNvPr id="48" name="Picture 47">
            <a:extLst>
              <a:ext uri="{FF2B5EF4-FFF2-40B4-BE49-F238E27FC236}">
                <a16:creationId xmlns:a16="http://schemas.microsoft.com/office/drawing/2014/main" id="{E0811D79-2C71-4B37-82AD-761836DCBD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50" name="Rectangle 49">
            <a:extLst>
              <a:ext uri="{FF2B5EF4-FFF2-40B4-BE49-F238E27FC236}">
                <a16:creationId xmlns:a16="http://schemas.microsoft.com/office/drawing/2014/main" id="{929B6C0D-2AB5-4965-B573-1D00F1D0B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C3DF47-A7F1-5E7D-64FD-C1C1FC5A908B}"/>
              </a:ext>
            </a:extLst>
          </p:cNvPr>
          <p:cNvSpPr>
            <a:spLocks noGrp="1"/>
          </p:cNvSpPr>
          <p:nvPr>
            <p:ph type="ctrTitle"/>
          </p:nvPr>
        </p:nvSpPr>
        <p:spPr>
          <a:xfrm>
            <a:off x="680322" y="2403231"/>
            <a:ext cx="5192940" cy="2133600"/>
          </a:xfrm>
        </p:spPr>
        <p:txBody>
          <a:bodyPr anchor="ctr">
            <a:normAutofit/>
          </a:bodyPr>
          <a:lstStyle/>
          <a:p>
            <a:r>
              <a:rPr lang="en-US"/>
              <a:t>My Project Details </a:t>
            </a:r>
          </a:p>
        </p:txBody>
      </p:sp>
      <p:sp>
        <p:nvSpPr>
          <p:cNvPr id="3" name="Subtitle 2">
            <a:extLst>
              <a:ext uri="{FF2B5EF4-FFF2-40B4-BE49-F238E27FC236}">
                <a16:creationId xmlns:a16="http://schemas.microsoft.com/office/drawing/2014/main" id="{D0B1DB9D-73DC-394A-22E7-3B17E2532F7D}"/>
              </a:ext>
            </a:extLst>
          </p:cNvPr>
          <p:cNvSpPr>
            <a:spLocks noGrp="1"/>
          </p:cNvSpPr>
          <p:nvPr>
            <p:ph type="subTitle" idx="1"/>
          </p:nvPr>
        </p:nvSpPr>
        <p:spPr>
          <a:xfrm>
            <a:off x="680322" y="4831173"/>
            <a:ext cx="6594238" cy="1589947"/>
          </a:xfrm>
        </p:spPr>
        <p:txBody>
          <a:bodyPr>
            <a:normAutofit/>
          </a:bodyPr>
          <a:lstStyle/>
          <a:p>
            <a:pPr marL="342900" indent="-342900" algn="l">
              <a:buFont typeface="Arial" panose="020B0604020202020204" pitchFamily="34" charset="0"/>
              <a:buChar char="•"/>
            </a:pPr>
            <a:r>
              <a:rPr lang="en-US" sz="1800" b="1" u="sng" dirty="0"/>
              <a:t>Tools-</a:t>
            </a:r>
            <a:r>
              <a:rPr lang="en-US" sz="1800" b="1" dirty="0"/>
              <a:t> Power BI Desktop</a:t>
            </a:r>
          </a:p>
          <a:p>
            <a:pPr marL="342900" indent="-342900" algn="l">
              <a:buFont typeface="Arial" panose="020B0604020202020204" pitchFamily="34" charset="0"/>
              <a:buChar char="•"/>
            </a:pPr>
            <a:r>
              <a:rPr lang="en-US" sz="1800" b="1" u="sng" dirty="0"/>
              <a:t>Technologies-</a:t>
            </a:r>
            <a:r>
              <a:rPr lang="en-US" sz="1800" b="1" dirty="0"/>
              <a:t> Business Analyst</a:t>
            </a:r>
          </a:p>
          <a:p>
            <a:pPr marL="342900" indent="-342900" algn="l">
              <a:buFont typeface="Arial" panose="020B0604020202020204" pitchFamily="34" charset="0"/>
              <a:buChar char="•"/>
            </a:pPr>
            <a:r>
              <a:rPr lang="en-US" sz="1800" b="1" u="sng" dirty="0"/>
              <a:t>Domain-</a:t>
            </a:r>
            <a:r>
              <a:rPr lang="en-US" sz="1800" b="1" dirty="0"/>
              <a:t> Manufacturing, Logistics and Transportation</a:t>
            </a:r>
          </a:p>
          <a:p>
            <a:pPr marL="342900" indent="-342900" algn="l">
              <a:buFont typeface="Arial" panose="020B0604020202020204" pitchFamily="34" charset="0"/>
              <a:buChar char="•"/>
            </a:pPr>
            <a:r>
              <a:rPr lang="en-US" sz="1800" b="1" u="sng" dirty="0"/>
              <a:t>Project Difficulty Level-</a:t>
            </a:r>
            <a:r>
              <a:rPr lang="en-US" sz="1800" b="1" dirty="0"/>
              <a:t> Intermediate</a:t>
            </a:r>
          </a:p>
          <a:p>
            <a:pPr marL="342900" indent="-342900">
              <a:buFont typeface="Arial" panose="020B0604020202020204" pitchFamily="34" charset="0"/>
              <a:buChar char="•"/>
            </a:pPr>
            <a:endParaRPr lang="en-US" sz="1100" dirty="0"/>
          </a:p>
        </p:txBody>
      </p:sp>
      <p:pic>
        <p:nvPicPr>
          <p:cNvPr id="28" name="Graphic 27" descr="New Team Project">
            <a:extLst>
              <a:ext uri="{FF2B5EF4-FFF2-40B4-BE49-F238E27FC236}">
                <a16:creationId xmlns:a16="http://schemas.microsoft.com/office/drawing/2014/main" id="{DC68A611-CCFD-9779-9D0F-79696E0734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6079" y="1024255"/>
            <a:ext cx="4809490" cy="480949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3334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00573A24-AD84-4562-A993-7D04E1D18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B3C087F8-F09C-4C07-B55F-6081689A24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0" name="Rectangle 49">
            <a:extLst>
              <a:ext uri="{FF2B5EF4-FFF2-40B4-BE49-F238E27FC236}">
                <a16:creationId xmlns:a16="http://schemas.microsoft.com/office/drawing/2014/main" id="{FC49D257-5737-4C0D-89EA-9C311AF2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E13D267A-94F5-488A-94C6-5D7156D9AF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54" name="Rectangle 53">
            <a:extLst>
              <a:ext uri="{FF2B5EF4-FFF2-40B4-BE49-F238E27FC236}">
                <a16:creationId xmlns:a16="http://schemas.microsoft.com/office/drawing/2014/main" id="{46CE3EB2-91DF-4F5D-8874-744AAAE3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61F1ED-F556-A2CC-14F7-FFBC73B0CA51}"/>
              </a:ext>
            </a:extLst>
          </p:cNvPr>
          <p:cNvSpPr>
            <a:spLocks noGrp="1"/>
          </p:cNvSpPr>
          <p:nvPr>
            <p:ph type="ctrTitle"/>
          </p:nvPr>
        </p:nvSpPr>
        <p:spPr>
          <a:xfrm>
            <a:off x="680322" y="2403231"/>
            <a:ext cx="5192940" cy="2133600"/>
          </a:xfrm>
        </p:spPr>
        <p:txBody>
          <a:bodyPr anchor="ctr">
            <a:normAutofit/>
          </a:bodyPr>
          <a:lstStyle/>
          <a:p>
            <a:r>
              <a:rPr lang="en-US"/>
              <a:t>TASK</a:t>
            </a:r>
          </a:p>
        </p:txBody>
      </p:sp>
      <p:sp>
        <p:nvSpPr>
          <p:cNvPr id="3" name="Subtitle 2">
            <a:extLst>
              <a:ext uri="{FF2B5EF4-FFF2-40B4-BE49-F238E27FC236}">
                <a16:creationId xmlns:a16="http://schemas.microsoft.com/office/drawing/2014/main" id="{8045F19E-8164-0EBF-8595-393E25909453}"/>
              </a:ext>
            </a:extLst>
          </p:cNvPr>
          <p:cNvSpPr>
            <a:spLocks noGrp="1"/>
          </p:cNvSpPr>
          <p:nvPr>
            <p:ph type="subTitle" idx="1"/>
          </p:nvPr>
        </p:nvSpPr>
        <p:spPr>
          <a:xfrm>
            <a:off x="680323" y="4831173"/>
            <a:ext cx="5192940" cy="1117687"/>
          </a:xfrm>
        </p:spPr>
        <p:txBody>
          <a:bodyPr>
            <a:normAutofit/>
          </a:bodyPr>
          <a:lstStyle/>
          <a:p>
            <a:r>
              <a:rPr lang="en-US" b="1"/>
              <a:t>Analyze Product Performance and Supply Chain Efficiency</a:t>
            </a:r>
          </a:p>
        </p:txBody>
      </p:sp>
      <p:pic>
        <p:nvPicPr>
          <p:cNvPr id="8" name="Picture 7" descr="A clipboard with a checklist&#10;&#10;Description automatically generated">
            <a:extLst>
              <a:ext uri="{FF2B5EF4-FFF2-40B4-BE49-F238E27FC236}">
                <a16:creationId xmlns:a16="http://schemas.microsoft.com/office/drawing/2014/main" id="{DC58DB1D-24BF-9BB0-CA1A-17CFE0D25808}"/>
              </a:ext>
            </a:extLst>
          </p:cNvPr>
          <p:cNvPicPr>
            <a:picLocks noChangeAspect="1"/>
          </p:cNvPicPr>
          <p:nvPr/>
        </p:nvPicPr>
        <p:blipFill>
          <a:blip r:embed="rId4"/>
          <a:stretch>
            <a:fillRect/>
          </a:stretch>
        </p:blipFill>
        <p:spPr>
          <a:xfrm>
            <a:off x="6736079" y="1024255"/>
            <a:ext cx="4809490" cy="480949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4266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Main KPIs</a:t>
            </a:r>
            <a:endParaRPr/>
          </a:p>
        </p:txBody>
      </p:sp>
      <p:sp>
        <p:nvSpPr>
          <p:cNvPr id="229" name="Google Shape;229;p4"/>
          <p:cNvSpPr txBox="1">
            <a:spLocks noGrp="1"/>
          </p:cNvSpPr>
          <p:nvPr>
            <p:ph type="body" idx="1"/>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graphicFrame>
        <p:nvGraphicFramePr>
          <p:cNvPr id="232" name="Google Shape;230;p4">
            <a:extLst>
              <a:ext uri="{FF2B5EF4-FFF2-40B4-BE49-F238E27FC236}">
                <a16:creationId xmlns:a16="http://schemas.microsoft.com/office/drawing/2014/main" id="{7AED475B-18E4-2B3F-B2BF-B872720BD412}"/>
              </a:ext>
            </a:extLst>
          </p:cNvPr>
          <p:cNvGraphicFramePr/>
          <p:nvPr>
            <p:extLst>
              <p:ext uri="{D42A27DB-BD31-4B8C-83A1-F6EECF244321}">
                <p14:modId xmlns:p14="http://schemas.microsoft.com/office/powerpoint/2010/main" val="3134665768"/>
              </p:ext>
            </p:extLst>
          </p:nvPr>
        </p:nvGraphicFramePr>
        <p:xfrm flipH="1">
          <a:off x="830742" y="1753435"/>
          <a:ext cx="9207337" cy="2666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7" name="Picture 76">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8" name="Picture 77">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9" name="Rectangle 78">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0" name="Rectangle 79">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descr="A grey room full of question marks with an opening going out">
            <a:extLst>
              <a:ext uri="{FF2B5EF4-FFF2-40B4-BE49-F238E27FC236}">
                <a16:creationId xmlns:a16="http://schemas.microsoft.com/office/drawing/2014/main" id="{2ED5EC04-1521-D02B-0157-DB4853A5D012}"/>
              </a:ext>
            </a:extLst>
          </p:cNvPr>
          <p:cNvPicPr>
            <a:picLocks noChangeAspect="1"/>
          </p:cNvPicPr>
          <p:nvPr/>
        </p:nvPicPr>
        <p:blipFill>
          <a:blip r:embed="rId5"/>
          <a:srcRect l="13243" r="13242" b="-1"/>
          <a:stretch/>
        </p:blipFill>
        <p:spPr>
          <a:xfrm>
            <a:off x="4644526" y="10"/>
            <a:ext cx="7552945" cy="6857990"/>
          </a:xfrm>
          <a:prstGeom prst="rect">
            <a:avLst/>
          </a:prstGeom>
          <a:ln>
            <a:noFill/>
          </a:ln>
          <a:effectLst/>
        </p:spPr>
      </p:pic>
      <p:pic>
        <p:nvPicPr>
          <p:cNvPr id="81" name="Picture 80">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82" name="Rectangle 81">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520A4C6F-B04F-D52F-5F5B-45221F871154}"/>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Key Analysis Questions</a:t>
            </a:r>
          </a:p>
        </p:txBody>
      </p:sp>
    </p:spTree>
    <p:extLst>
      <p:ext uri="{BB962C8B-B14F-4D97-AF65-F5344CB8AC3E}">
        <p14:creationId xmlns:p14="http://schemas.microsoft.com/office/powerpoint/2010/main" val="26353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Magnifying glass and question mark">
            <a:extLst>
              <a:ext uri="{FF2B5EF4-FFF2-40B4-BE49-F238E27FC236}">
                <a16:creationId xmlns:a16="http://schemas.microsoft.com/office/drawing/2014/main" id="{6D9FE64C-075D-34DB-C39F-3C4250845C07}"/>
              </a:ext>
            </a:extLst>
          </p:cNvPr>
          <p:cNvPicPr>
            <a:picLocks noChangeAspect="1"/>
          </p:cNvPicPr>
          <p:nvPr/>
        </p:nvPicPr>
        <p:blipFill>
          <a:blip r:embed="rId3"/>
          <a:srcRect t="9091" r="9091"/>
          <a:stretch/>
        </p:blipFill>
        <p:spPr>
          <a:xfrm>
            <a:off x="484488" y="2384122"/>
            <a:ext cx="7907672" cy="4057318"/>
          </a:xfrm>
          <a:prstGeom prst="rect">
            <a:avLst/>
          </a:prstGeom>
        </p:spPr>
      </p:pic>
      <p:sp>
        <p:nvSpPr>
          <p:cNvPr id="2" name="Title 1">
            <a:extLst>
              <a:ext uri="{FF2B5EF4-FFF2-40B4-BE49-F238E27FC236}">
                <a16:creationId xmlns:a16="http://schemas.microsoft.com/office/drawing/2014/main" id="{FD728F4E-B730-153E-293D-EFB437A586C1}"/>
              </a:ext>
            </a:extLst>
          </p:cNvPr>
          <p:cNvSpPr>
            <a:spLocks noGrp="1"/>
          </p:cNvSpPr>
          <p:nvPr>
            <p:ph type="title"/>
          </p:nvPr>
        </p:nvSpPr>
        <p:spPr>
          <a:xfrm>
            <a:off x="253601" y="1303182"/>
            <a:ext cx="9613859" cy="1080940"/>
          </a:xfrm>
        </p:spPr>
        <p:txBody>
          <a:bodyPr vert="horz" lIns="91440" tIns="45720" rIns="91440" bIns="45720" rtlCol="0" anchor="b">
            <a:normAutofit fontScale="90000"/>
          </a:bodyPr>
          <a:lstStyle/>
          <a:p>
            <a:r>
              <a:rPr lang="en-US" sz="4000" dirty="0"/>
              <a:t>1. Which Product Type generates the highest revenue ?</a:t>
            </a:r>
            <a:br>
              <a:rPr lang="en-US" sz="4000" dirty="0"/>
            </a:br>
            <a:endParaRPr lang="en-US" sz="4000" dirty="0"/>
          </a:p>
        </p:txBody>
      </p:sp>
      <p:sp>
        <p:nvSpPr>
          <p:cNvPr id="3" name="Subtitle 2">
            <a:extLst>
              <a:ext uri="{FF2B5EF4-FFF2-40B4-BE49-F238E27FC236}">
                <a16:creationId xmlns:a16="http://schemas.microsoft.com/office/drawing/2014/main" id="{62E27710-958A-28B9-0280-324D75CACD4F}"/>
              </a:ext>
            </a:extLst>
          </p:cNvPr>
          <p:cNvSpPr>
            <a:spLocks noGrp="1"/>
          </p:cNvSpPr>
          <p:nvPr>
            <p:ph idx="1"/>
          </p:nvPr>
        </p:nvSpPr>
        <p:spPr>
          <a:xfrm>
            <a:off x="484488" y="4437817"/>
            <a:ext cx="2291369" cy="825064"/>
          </a:xfrm>
        </p:spPr>
        <p:txBody>
          <a:bodyPr vert="horz" lIns="91440" tIns="45720" rIns="91440" bIns="45720" rtlCol="0">
            <a:noAutofit/>
          </a:bodyPr>
          <a:lstStyle/>
          <a:p>
            <a:pPr algn="l"/>
            <a:r>
              <a:rPr lang="en-US" sz="2800" b="1" dirty="0">
                <a:solidFill>
                  <a:schemeClr val="accent6">
                    <a:lumMod val="60000"/>
                    <a:lumOff val="40000"/>
                  </a:schemeClr>
                </a:solidFill>
              </a:rPr>
              <a:t>SKINCARE</a:t>
            </a:r>
          </a:p>
        </p:txBody>
      </p:sp>
      <p:sp>
        <p:nvSpPr>
          <p:cNvPr id="4" name="Text Placeholder 3">
            <a:extLst>
              <a:ext uri="{FF2B5EF4-FFF2-40B4-BE49-F238E27FC236}">
                <a16:creationId xmlns:a16="http://schemas.microsoft.com/office/drawing/2014/main" id="{14B0ACBC-C5CC-83EF-7D2D-26791DA94B96}"/>
              </a:ext>
            </a:extLst>
          </p:cNvPr>
          <p:cNvSpPr>
            <a:spLocks noGrp="1"/>
          </p:cNvSpPr>
          <p:nvPr>
            <p:ph type="body" sz="half" idx="2"/>
          </p:nvPr>
        </p:nvSpPr>
        <p:spPr>
          <a:xfrm>
            <a:off x="680321" y="3429000"/>
            <a:ext cx="1801621" cy="1186686"/>
          </a:xfrm>
        </p:spPr>
        <p:txBody>
          <a:bodyPr>
            <a:normAutofit/>
          </a:bodyPr>
          <a:lstStyle/>
          <a:p>
            <a:r>
              <a:rPr lang="en-US" sz="2000" dirty="0"/>
              <a:t>Key Insights:</a:t>
            </a:r>
          </a:p>
        </p:txBody>
      </p:sp>
      <p:pic>
        <p:nvPicPr>
          <p:cNvPr id="8" name="Picture 7" descr="A graph of sales&#10;&#10;Description automatically generated">
            <a:extLst>
              <a:ext uri="{FF2B5EF4-FFF2-40B4-BE49-F238E27FC236}">
                <a16:creationId xmlns:a16="http://schemas.microsoft.com/office/drawing/2014/main" id="{06DDA2D3-5F02-BCA6-5FD2-5625D1E7F843}"/>
              </a:ext>
            </a:extLst>
          </p:cNvPr>
          <p:cNvPicPr>
            <a:picLocks noChangeAspect="1"/>
          </p:cNvPicPr>
          <p:nvPr/>
        </p:nvPicPr>
        <p:blipFill>
          <a:blip r:embed="rId4"/>
          <a:stretch>
            <a:fillRect/>
          </a:stretch>
        </p:blipFill>
        <p:spPr>
          <a:xfrm>
            <a:off x="8829474" y="2384122"/>
            <a:ext cx="2682205" cy="4057318"/>
          </a:xfrm>
          <a:prstGeom prst="rect">
            <a:avLst/>
          </a:prstGeom>
        </p:spPr>
      </p:pic>
    </p:spTree>
    <p:extLst>
      <p:ext uri="{BB962C8B-B14F-4D97-AF65-F5344CB8AC3E}">
        <p14:creationId xmlns:p14="http://schemas.microsoft.com/office/powerpoint/2010/main" val="236130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08C0-E869-A8B9-3D3A-6B78D27D288E}"/>
              </a:ext>
            </a:extLst>
          </p:cNvPr>
          <p:cNvSpPr>
            <a:spLocks noGrp="1"/>
          </p:cNvSpPr>
          <p:nvPr>
            <p:ph type="title"/>
          </p:nvPr>
        </p:nvSpPr>
        <p:spPr/>
        <p:txBody>
          <a:bodyPr/>
          <a:lstStyle/>
          <a:p>
            <a:r>
              <a:rPr lang="en-US" sz="3600" dirty="0"/>
              <a:t>2. Are there any significant correlations between Lead times and Order quantities?</a:t>
            </a:r>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5AF96C3B-84AB-FC60-EB17-840E71A29EFF}"/>
              </a:ext>
            </a:extLst>
          </p:cNvPr>
          <p:cNvPicPr>
            <a:picLocks noGrp="1" noChangeAspect="1"/>
          </p:cNvPicPr>
          <p:nvPr>
            <p:ph idx="1"/>
          </p:nvPr>
        </p:nvPicPr>
        <p:blipFill>
          <a:blip r:embed="rId2"/>
          <a:stretch>
            <a:fillRect/>
          </a:stretch>
        </p:blipFill>
        <p:spPr>
          <a:xfrm>
            <a:off x="7411873" y="2672080"/>
            <a:ext cx="3137110" cy="3598863"/>
          </a:xfrm>
        </p:spPr>
      </p:pic>
      <p:sp>
        <p:nvSpPr>
          <p:cNvPr id="4" name="Text Placeholder 3">
            <a:extLst>
              <a:ext uri="{FF2B5EF4-FFF2-40B4-BE49-F238E27FC236}">
                <a16:creationId xmlns:a16="http://schemas.microsoft.com/office/drawing/2014/main" id="{4A15B90B-86E1-CEEF-19DD-E8790A8BB882}"/>
              </a:ext>
            </a:extLst>
          </p:cNvPr>
          <p:cNvSpPr>
            <a:spLocks noGrp="1"/>
          </p:cNvSpPr>
          <p:nvPr>
            <p:ph type="body" sz="half" idx="2"/>
          </p:nvPr>
        </p:nvSpPr>
        <p:spPr/>
        <p:txBody>
          <a:bodyPr>
            <a:normAutofit/>
          </a:bodyPr>
          <a:lstStyle/>
          <a:p>
            <a:pPr algn="just"/>
            <a:r>
              <a:rPr lang="en-US" sz="1800" b="1" dirty="0"/>
              <a:t>The relationship between lead times and order quantities can often be significant, depending on the business context and supply chain dynamics.</a:t>
            </a:r>
          </a:p>
          <a:p>
            <a:pPr algn="just"/>
            <a:r>
              <a:rPr lang="en-US" sz="1800" b="1" dirty="0"/>
              <a:t>Here you can see in the few data Longer Lead Times and Higher Order Quantities as well as Shorter Lead Times and Lower Order Quantities </a:t>
            </a:r>
          </a:p>
        </p:txBody>
      </p:sp>
    </p:spTree>
    <p:extLst>
      <p:ext uri="{BB962C8B-B14F-4D97-AF65-F5344CB8AC3E}">
        <p14:creationId xmlns:p14="http://schemas.microsoft.com/office/powerpoint/2010/main" val="245680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7FE0-1BFE-5B64-BA6F-986E12E25CF0}"/>
              </a:ext>
            </a:extLst>
          </p:cNvPr>
          <p:cNvSpPr>
            <a:spLocks noGrp="1"/>
          </p:cNvSpPr>
          <p:nvPr>
            <p:ph type="title"/>
          </p:nvPr>
        </p:nvSpPr>
        <p:spPr>
          <a:xfrm>
            <a:off x="680322" y="1009504"/>
            <a:ext cx="9613859" cy="1080940"/>
          </a:xfrm>
        </p:spPr>
        <p:txBody>
          <a:bodyPr>
            <a:normAutofit fontScale="90000"/>
          </a:bodyPr>
          <a:lstStyle/>
          <a:p>
            <a:r>
              <a:rPr lang="en-US" sz="3100" dirty="0"/>
              <a:t>3. How do Shipping costs vary by Shipping carrier and  Location? </a:t>
            </a:r>
            <a:br>
              <a:rPr lang="en-US" sz="3600" dirty="0"/>
            </a:br>
            <a:endParaRPr lang="en-US" dirty="0"/>
          </a:p>
        </p:txBody>
      </p:sp>
      <p:pic>
        <p:nvPicPr>
          <p:cNvPr id="6" name="Content Placeholder 5" descr="A graph of shipping carriers&#10;&#10;Description automatically generated">
            <a:extLst>
              <a:ext uri="{FF2B5EF4-FFF2-40B4-BE49-F238E27FC236}">
                <a16:creationId xmlns:a16="http://schemas.microsoft.com/office/drawing/2014/main" id="{3B951B66-BC59-4996-129D-8AFA6589B49B}"/>
              </a:ext>
            </a:extLst>
          </p:cNvPr>
          <p:cNvPicPr>
            <a:picLocks noGrp="1" noChangeAspect="1"/>
          </p:cNvPicPr>
          <p:nvPr>
            <p:ph idx="1"/>
          </p:nvPr>
        </p:nvPicPr>
        <p:blipFill>
          <a:blip r:embed="rId2"/>
          <a:stretch>
            <a:fillRect/>
          </a:stretch>
        </p:blipFill>
        <p:spPr>
          <a:xfrm>
            <a:off x="4815840" y="2336873"/>
            <a:ext cx="6817360" cy="4020384"/>
          </a:xfrm>
        </p:spPr>
      </p:pic>
      <p:sp>
        <p:nvSpPr>
          <p:cNvPr id="7" name="Text Placeholder 6">
            <a:extLst>
              <a:ext uri="{FF2B5EF4-FFF2-40B4-BE49-F238E27FC236}">
                <a16:creationId xmlns:a16="http://schemas.microsoft.com/office/drawing/2014/main" id="{AE220C62-FC07-2120-6480-565C480AA531}"/>
              </a:ext>
            </a:extLst>
          </p:cNvPr>
          <p:cNvSpPr>
            <a:spLocks noGrp="1"/>
          </p:cNvSpPr>
          <p:nvPr>
            <p:ph type="body" sz="half" idx="2"/>
          </p:nvPr>
        </p:nvSpPr>
        <p:spPr/>
        <p:txBody>
          <a:bodyPr>
            <a:normAutofit/>
          </a:bodyPr>
          <a:lstStyle/>
          <a:p>
            <a:pPr algn="just"/>
            <a:r>
              <a:rPr lang="en-US" sz="2800" b="1" dirty="0">
                <a:solidFill>
                  <a:schemeClr val="accent6">
                    <a:lumMod val="60000"/>
                    <a:lumOff val="40000"/>
                  </a:schemeClr>
                </a:solidFill>
              </a:rPr>
              <a:t>BANGALORE</a:t>
            </a:r>
            <a:r>
              <a:rPr lang="en-US" sz="2800" b="1" dirty="0"/>
              <a:t> having the highest shipping cost on an average and </a:t>
            </a:r>
            <a:r>
              <a:rPr lang="en-US" sz="2800" b="1" dirty="0">
                <a:solidFill>
                  <a:schemeClr val="accent6">
                    <a:lumMod val="60000"/>
                    <a:lumOff val="40000"/>
                  </a:schemeClr>
                </a:solidFill>
              </a:rPr>
              <a:t>CARRIER C </a:t>
            </a:r>
            <a:r>
              <a:rPr lang="en-US" sz="2800" b="1" dirty="0"/>
              <a:t>having the highest Avg shipping cost </a:t>
            </a:r>
          </a:p>
        </p:txBody>
      </p:sp>
    </p:spTree>
    <p:extLst>
      <p:ext uri="{BB962C8B-B14F-4D97-AF65-F5344CB8AC3E}">
        <p14:creationId xmlns:p14="http://schemas.microsoft.com/office/powerpoint/2010/main" val="1754447520"/>
      </p:ext>
    </p:extLst>
  </p:cSld>
  <p:clrMapOvr>
    <a:masterClrMapping/>
  </p:clrMapOvr>
</p:sld>
</file>

<file path=ppt/theme/theme1.xml><?xml version="1.0" encoding="utf-8"?>
<a:theme xmlns:a="http://schemas.openxmlformats.org/drawingml/2006/main" name="Berlin">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377</TotalTime>
  <Words>324</Words>
  <Application>Microsoft Office PowerPoint</Application>
  <PresentationFormat>Widescreen</PresentationFormat>
  <Paragraphs>44</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Calibri</vt:lpstr>
      <vt:lpstr>Berlin</vt:lpstr>
      <vt:lpstr>Project 2- Supply Chain Management  Created By- Abhishek Bhola</vt:lpstr>
      <vt:lpstr>Introduction</vt:lpstr>
      <vt:lpstr>My Project Details </vt:lpstr>
      <vt:lpstr>TASK</vt:lpstr>
      <vt:lpstr>Main KPIs</vt:lpstr>
      <vt:lpstr>Key Analysis Questions</vt:lpstr>
      <vt:lpstr>1. Which Product Type generates the highest revenue ? </vt:lpstr>
      <vt:lpstr>2. Are there any significant correlations between Lead times and Order quantities?</vt:lpstr>
      <vt:lpstr>3. How do Shipping costs vary by Shipping carrier and  Location?  </vt:lpstr>
      <vt:lpstr>4. Which suppliers have the most efficient manufacturing processes based on Manufacturing lead time and Production volumes?  </vt:lpstr>
      <vt:lpstr>5.What demographic group contributes the most to sales? </vt:lpstr>
      <vt:lpstr>My Dashboard Designs </vt:lpstr>
      <vt:lpstr>Page 1</vt:lpstr>
      <vt:lpstr>Page 2</vt:lpstr>
      <vt:lpstr>Page 3</vt:lpstr>
      <vt:lpstr>Page 4</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Abhishek Bhola</cp:lastModifiedBy>
  <cp:revision>18</cp:revision>
  <dcterms:created xsi:type="dcterms:W3CDTF">2022-12-29T06:36:15Z</dcterms:created>
  <dcterms:modified xsi:type="dcterms:W3CDTF">2024-09-08T07:35:49Z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