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7" r:id="rId6"/>
    <p:sldId id="285" r:id="rId7"/>
    <p:sldId id="289" r:id="rId8"/>
    <p:sldId id="291" r:id="rId9"/>
    <p:sldId id="288" r:id="rId10"/>
    <p:sldId id="279" r:id="rId11"/>
    <p:sldId id="258" r:id="rId12"/>
    <p:sldId id="280" r:id="rId13"/>
    <p:sldId id="282" r:id="rId14"/>
    <p:sldId id="266" r:id="rId15"/>
    <p:sldId id="290" r:id="rId16"/>
    <p:sldId id="284" r:id="rId17"/>
    <p:sldId id="28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0655" autoAdjust="0"/>
  </p:normalViewPr>
  <p:slideViewPr>
    <p:cSldViewPr snapToGrid="0">
      <p:cViewPr varScale="1">
        <p:scale>
          <a:sx n="57" d="100"/>
          <a:sy n="57" d="100"/>
        </p:scale>
        <p:origin x="1016"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708"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14-Jul-24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14-Jul-24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This project is all about customer experience analytics in which we have to analyze customer data where call </a:t>
            </a:r>
            <a:r>
              <a:rPr lang="en-US" sz="2000" dirty="0" err="1"/>
              <a:t>centre</a:t>
            </a:r>
            <a:r>
              <a:rPr lang="en-US" sz="2000" dirty="0"/>
              <a:t> agent handle various tasks here inbound calls is the focus of this project to attract and engage customers in this project by using our analytical skills we try to understand the trends in the call volume and derive valuable insights from it next slide</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Enhances the customer service operations, increasing overall efficiency and responsiveness.</a:t>
            </a:r>
          </a:p>
          <a:p>
            <a:endParaRPr lang="en-US" sz="1600" dirty="0"/>
          </a:p>
          <a:p>
            <a:r>
              <a:rPr lang="en-US" sz="1600" dirty="0"/>
              <a:t>the company can optimize response times and service levels</a:t>
            </a:r>
          </a:p>
          <a:p>
            <a:endParaRPr lang="en-US" sz="1600" dirty="0"/>
          </a:p>
          <a:p>
            <a:r>
              <a:rPr lang="en-US" sz="1600" dirty="0"/>
              <a:t>By making informed staffing and resource allocation decisions,  company improved operational efficiency.</a:t>
            </a:r>
          </a:p>
          <a:p>
            <a:endParaRPr lang="en-US" sz="1600" dirty="0"/>
          </a:p>
          <a:p>
            <a:r>
              <a:rPr lang="en-US" sz="1600" dirty="0"/>
              <a:t>To optimize resource allocation.</a:t>
            </a:r>
          </a:p>
          <a:p>
            <a:endParaRPr lang="en-US" sz="1600" dirty="0"/>
          </a:p>
          <a:p>
            <a:r>
              <a:rPr lang="en-US" sz="1600" dirty="0"/>
              <a:t>It reduces unnecessary labor costs during low-demand periods while ensuring adequate coverage during peak times, leading to overall cost savings.</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22266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75801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04520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These tools provide effective data management analysis and presentation enhancing overall productivity and communication</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86588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give our main objective is to work on this project to get better forecasting and resource management which improves customer satisfaction and performances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7813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Is to identify underlying trends and patterns</a:t>
            </a:r>
          </a:p>
          <a:p>
            <a:endParaRPr lang="en-US" sz="2000" dirty="0"/>
          </a:p>
          <a:p>
            <a:r>
              <a:rPr lang="en-US" sz="2000" dirty="0"/>
              <a:t>Scheduling and training needs for the staff to align the demand</a:t>
            </a:r>
          </a:p>
          <a:p>
            <a:endParaRPr lang="en-US" sz="2000" dirty="0"/>
          </a:p>
          <a:p>
            <a:r>
              <a:rPr lang="en-US" sz="2000" dirty="0"/>
              <a:t>Various reporting tools to present  findings and insights</a:t>
            </a:r>
          </a:p>
          <a:p>
            <a:endParaRPr lang="en-US" sz="2000" dirty="0"/>
          </a:p>
          <a:p>
            <a:r>
              <a:rPr lang="en-US" sz="2000" dirty="0"/>
              <a:t>Continuous improvements to analyze the user feedback thank you for ongoing and future enhancements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9106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Call division in a particular time frame</a:t>
            </a:r>
          </a:p>
          <a:p>
            <a:endParaRPr lang="en-US" sz="2000" dirty="0"/>
          </a:p>
          <a:p>
            <a:r>
              <a:rPr lang="en-US" sz="2000" dirty="0"/>
              <a:t>under which time bucket having highest number of calls received</a:t>
            </a:r>
          </a:p>
          <a:p>
            <a:endParaRPr lang="en-US" sz="2000" dirty="0"/>
          </a:p>
          <a:p>
            <a:r>
              <a:rPr lang="en-US" sz="2000" dirty="0"/>
              <a:t>the status of the call during the overall time span and</a:t>
            </a:r>
          </a:p>
          <a:p>
            <a:endParaRPr lang="en-US" sz="2000" dirty="0"/>
          </a:p>
          <a:p>
            <a:r>
              <a:rPr lang="en-US" sz="2000" dirty="0"/>
              <a:t>the minimum agents required for smooth functioning</a:t>
            </a:r>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00322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066144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aMNL5yI6pPFeKJl1sNfEyT_5RkPIszb9/edit?usp=sharing&amp;ouid=104996755925121720900&amp;rtpof=true&amp;sd=tru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838200" y="337192"/>
            <a:ext cx="5655197" cy="1997867"/>
          </a:xfrm>
        </p:spPr>
        <p:txBody>
          <a:bodyPr anchor="b">
            <a:normAutofit/>
          </a:bodyPr>
          <a:lstStyle/>
          <a:p>
            <a:r>
              <a:rPr lang="en-US" b="1" i="0">
                <a:effectLst/>
                <a:highlight>
                  <a:srgbClr val="FFFFFF"/>
                </a:highlight>
              </a:rPr>
              <a:t>ABC Call Volume Trend Analysis</a:t>
            </a:r>
            <a:br>
              <a:rPr lang="en-US" b="1" i="0">
                <a:effectLst/>
                <a:highlight>
                  <a:srgbClr val="FFFFFF"/>
                </a:highlight>
              </a:rPr>
            </a:br>
            <a:br>
              <a:rPr lang="en-US" b="1" i="0">
                <a:effectLst/>
                <a:highlight>
                  <a:srgbClr val="FFFFFF"/>
                </a:highlight>
              </a:rPr>
            </a:br>
            <a:r>
              <a:rPr lang="en-US" b="1" i="0">
                <a:effectLst/>
                <a:highlight>
                  <a:srgbClr val="FFFFFF"/>
                </a:highlight>
              </a:rPr>
              <a:t>Final project-4</a:t>
            </a:r>
          </a:p>
        </p:txBody>
      </p:sp>
      <p:pic>
        <p:nvPicPr>
          <p:cNvPr id="4" name="Picture 3" descr="A group of people with headsets on their headsets&#10;&#10;Description automatically generated">
            <a:extLst>
              <a:ext uri="{FF2B5EF4-FFF2-40B4-BE49-F238E27FC236}">
                <a16:creationId xmlns:a16="http://schemas.microsoft.com/office/drawing/2014/main" id="{E73F3BEB-B370-3361-A40E-3A39985D9BEE}"/>
              </a:ext>
            </a:extLst>
          </p:cNvPr>
          <p:cNvPicPr>
            <a:picLocks noChangeAspect="1"/>
          </p:cNvPicPr>
          <p:nvPr/>
        </p:nvPicPr>
        <p:blipFill>
          <a:blip r:embed="rId5"/>
          <a:stretch>
            <a:fillRect/>
          </a:stretch>
        </p:blipFill>
        <p:spPr>
          <a:xfrm>
            <a:off x="838200" y="3042652"/>
            <a:ext cx="5655197" cy="3592323"/>
          </a:xfrm>
          <a:prstGeom prst="rect">
            <a:avLst/>
          </a:prstGeom>
          <a:noFill/>
        </p:spPr>
      </p:pic>
      <p:sp>
        <p:nvSpPr>
          <p:cNvPr id="15" name="Slide Number Placeholder 6">
            <a:extLst>
              <a:ext uri="{FF2B5EF4-FFF2-40B4-BE49-F238E27FC236}">
                <a16:creationId xmlns:a16="http://schemas.microsoft.com/office/drawing/2014/main" id="{765BA853-DA70-3F8F-5028-139851C62F76}"/>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a:t>
            </a:fld>
            <a:endParaRPr lang="en-US"/>
          </a:p>
        </p:txBody>
      </p:sp>
      <p:pic>
        <p:nvPicPr>
          <p:cNvPr id="17" name="Video 16">
            <a:hlinkClick r:id="" action="ppaction://media"/>
            <a:extLst>
              <a:ext uri="{FF2B5EF4-FFF2-40B4-BE49-F238E27FC236}">
                <a16:creationId xmlns:a16="http://schemas.microsoft.com/office/drawing/2014/main" id="{DC363A5C-D9D5-7F1A-05F9-8B3F19261354}"/>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6"/>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4="http://schemas.microsoft.com/office/powerpoint/2010/main" Requires="p14">
      <p:transition spd="slow" p14:dur="2000" advTm="4284"/>
    </mc:Choice>
    <mc:Fallback>
      <p:transition spd="slow" advTm="42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7"/>
                </p:tgtEl>
              </p:cMediaNode>
            </p:video>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7"/>
                                        </p:tgtEl>
                                      </p:cBhvr>
                                    </p:cmd>
                                  </p:childTnLst>
                                </p:cTn>
                              </p:par>
                            </p:childTnLst>
                          </p:cTn>
                        </p:par>
                      </p:childTnLst>
                    </p:cTn>
                  </p:par>
                </p:childTnLst>
              </p:cTn>
              <p:nextCondLst>
                <p:cond evt="onClick" delay="0">
                  <p:tgtEl>
                    <p:spTgt spid="1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838201" y="895350"/>
            <a:ext cx="3247662" cy="1917700"/>
          </a:xfrm>
        </p:spPr>
        <p:txBody>
          <a:bodyPr anchor="ctr">
            <a:normAutofit/>
          </a:bodyPr>
          <a:lstStyle/>
          <a:p>
            <a:r>
              <a:rPr lang="en-US" dirty="0"/>
              <a:t>Task 3</a:t>
            </a:r>
            <a:br>
              <a:rPr lang="en-US" dirty="0"/>
            </a:br>
            <a:br>
              <a:rPr lang="en-US" dirty="0"/>
            </a:br>
            <a:r>
              <a:rPr lang="en-US" dirty="0"/>
              <a:t>MANPOWER PLANNING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7" name="Content Placeholder 6">
            <a:extLst>
              <a:ext uri="{FF2B5EF4-FFF2-40B4-BE49-F238E27FC236}">
                <a16:creationId xmlns:a16="http://schemas.microsoft.com/office/drawing/2014/main" id="{7DE31DD2-5FFE-8D97-E901-48B5ED52D2E5}"/>
              </a:ext>
            </a:extLst>
          </p:cNvPr>
          <p:cNvGraphicFramePr>
            <a:graphicFrameLocks noGrp="1"/>
          </p:cNvGraphicFramePr>
          <p:nvPr>
            <p:ph type="tbl" sz="quarter" idx="14"/>
            <p:extLst>
              <p:ext uri="{D42A27DB-BD31-4B8C-83A1-F6EECF244321}">
                <p14:modId xmlns:p14="http://schemas.microsoft.com/office/powerpoint/2010/main" val="2698949992"/>
              </p:ext>
            </p:extLst>
          </p:nvPr>
        </p:nvGraphicFramePr>
        <p:xfrm>
          <a:off x="3546088" y="680224"/>
          <a:ext cx="7667603" cy="5331600"/>
        </p:xfrm>
        <a:graphic>
          <a:graphicData uri="http://schemas.openxmlformats.org/drawingml/2006/table">
            <a:tbl>
              <a:tblPr firstRow="1" bandRow="1">
                <a:tableStyleId>{5C22544A-7EE6-4342-B048-85BDC9FD1C3A}</a:tableStyleId>
              </a:tblPr>
              <a:tblGrid>
                <a:gridCol w="1251778">
                  <a:extLst>
                    <a:ext uri="{9D8B030D-6E8A-4147-A177-3AD203B41FA5}">
                      <a16:colId xmlns:a16="http://schemas.microsoft.com/office/drawing/2014/main" val="1647420217"/>
                    </a:ext>
                  </a:extLst>
                </a:gridCol>
                <a:gridCol w="2142876">
                  <a:extLst>
                    <a:ext uri="{9D8B030D-6E8A-4147-A177-3AD203B41FA5}">
                      <a16:colId xmlns:a16="http://schemas.microsoft.com/office/drawing/2014/main" val="221652436"/>
                    </a:ext>
                  </a:extLst>
                </a:gridCol>
                <a:gridCol w="1752342">
                  <a:extLst>
                    <a:ext uri="{9D8B030D-6E8A-4147-A177-3AD203B41FA5}">
                      <a16:colId xmlns:a16="http://schemas.microsoft.com/office/drawing/2014/main" val="3174924392"/>
                    </a:ext>
                  </a:extLst>
                </a:gridCol>
                <a:gridCol w="2520607">
                  <a:extLst>
                    <a:ext uri="{9D8B030D-6E8A-4147-A177-3AD203B41FA5}">
                      <a16:colId xmlns:a16="http://schemas.microsoft.com/office/drawing/2014/main" val="728770325"/>
                    </a:ext>
                  </a:extLst>
                </a:gridCol>
              </a:tblGrid>
              <a:tr h="647076">
                <a:tc>
                  <a:txBody>
                    <a:bodyPr/>
                    <a:lstStyle/>
                    <a:p>
                      <a:pPr algn="l" fontAlgn="b"/>
                      <a:r>
                        <a:rPr lang="en-US" sz="2000" u="none" strike="noStrike" dirty="0">
                          <a:effectLst/>
                          <a:highlight>
                            <a:srgbClr val="008000"/>
                          </a:highlight>
                        </a:rPr>
                        <a:t>TIME BUCKET</a:t>
                      </a:r>
                      <a:endParaRPr lang="en-US" sz="2000" b="1" i="0" u="none" strike="noStrike" dirty="0">
                        <a:solidFill>
                          <a:srgbClr val="000000"/>
                        </a:solidFill>
                        <a:effectLst/>
                        <a:highlight>
                          <a:srgbClr val="008000"/>
                        </a:highlight>
                        <a:latin typeface="Calibri" panose="020F0502020204030204" pitchFamily="34" charset="0"/>
                      </a:endParaRPr>
                    </a:p>
                  </a:txBody>
                  <a:tcPr marL="4611" marR="4611" marT="4611" marB="0" anchor="b"/>
                </a:tc>
                <a:tc>
                  <a:txBody>
                    <a:bodyPr/>
                    <a:lstStyle/>
                    <a:p>
                      <a:pPr algn="l" fontAlgn="b"/>
                      <a:r>
                        <a:rPr lang="en-US" sz="2000" u="none" strike="noStrike">
                          <a:effectLst/>
                          <a:highlight>
                            <a:srgbClr val="008000"/>
                          </a:highlight>
                        </a:rPr>
                        <a:t>Total Received Abandoned Calls</a:t>
                      </a:r>
                      <a:endParaRPr lang="en-US" sz="2000" b="1" i="0" u="none" strike="noStrike">
                        <a:solidFill>
                          <a:srgbClr val="000000"/>
                        </a:solidFill>
                        <a:effectLst/>
                        <a:highlight>
                          <a:srgbClr val="008000"/>
                        </a:highlight>
                        <a:latin typeface="Calibri" panose="020F0502020204030204" pitchFamily="34" charset="0"/>
                      </a:endParaRPr>
                    </a:p>
                  </a:txBody>
                  <a:tcPr marL="4611" marR="4611" marT="4611" marB="0" anchor="b"/>
                </a:tc>
                <a:tc>
                  <a:txBody>
                    <a:bodyPr/>
                    <a:lstStyle/>
                    <a:p>
                      <a:pPr algn="l" fontAlgn="b"/>
                      <a:r>
                        <a:rPr lang="en-US" sz="2000" u="none" strike="noStrike" dirty="0">
                          <a:effectLst/>
                          <a:highlight>
                            <a:srgbClr val="008000"/>
                          </a:highlight>
                        </a:rPr>
                        <a:t>COUNT OF AGENTS N/A</a:t>
                      </a:r>
                      <a:endParaRPr lang="en-US" sz="2000" b="1" i="0" u="none" strike="noStrike" dirty="0">
                        <a:solidFill>
                          <a:srgbClr val="000000"/>
                        </a:solidFill>
                        <a:effectLst/>
                        <a:highlight>
                          <a:srgbClr val="008000"/>
                        </a:highlight>
                        <a:latin typeface="Calibri" panose="020F0502020204030204" pitchFamily="34" charset="0"/>
                      </a:endParaRPr>
                    </a:p>
                  </a:txBody>
                  <a:tcPr marL="4611" marR="4611" marT="4611" marB="0" anchor="b"/>
                </a:tc>
                <a:tc>
                  <a:txBody>
                    <a:bodyPr/>
                    <a:lstStyle/>
                    <a:p>
                      <a:pPr algn="l" fontAlgn="b"/>
                      <a:r>
                        <a:rPr lang="en-US" sz="2000" u="none" strike="noStrike" dirty="0">
                          <a:effectLst/>
                          <a:highlight>
                            <a:srgbClr val="008000"/>
                          </a:highlight>
                        </a:rPr>
                        <a:t>Minimum Number of Agents req</a:t>
                      </a:r>
                      <a:endParaRPr lang="en-US" sz="2000" b="1" i="0" u="none" strike="noStrike" dirty="0">
                        <a:solidFill>
                          <a:srgbClr val="000000"/>
                        </a:solidFill>
                        <a:effectLst/>
                        <a:highlight>
                          <a:srgbClr val="008000"/>
                        </a:highlight>
                        <a:latin typeface="Calibri" panose="020F0502020204030204" pitchFamily="34" charset="0"/>
                      </a:endParaRPr>
                    </a:p>
                  </a:txBody>
                  <a:tcPr marL="4611" marR="4611" marT="4611" marB="0" anchor="b"/>
                </a:tc>
                <a:extLst>
                  <a:ext uri="{0D108BD9-81ED-4DB2-BD59-A6C34878D82A}">
                    <a16:rowId xmlns:a16="http://schemas.microsoft.com/office/drawing/2014/main" val="3966368168"/>
                  </a:ext>
                </a:extLst>
              </a:tr>
              <a:tr h="360348">
                <a:tc>
                  <a:txBody>
                    <a:bodyPr/>
                    <a:lstStyle/>
                    <a:p>
                      <a:pPr algn="l" fontAlgn="b"/>
                      <a:r>
                        <a:rPr lang="en-US" sz="2000" u="none" strike="noStrike">
                          <a:effectLst/>
                        </a:rPr>
                        <a:t>9_10</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5149</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5147</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4632</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354306792"/>
                  </a:ext>
                </a:extLst>
              </a:tr>
              <a:tr h="360348">
                <a:tc>
                  <a:txBody>
                    <a:bodyPr/>
                    <a:lstStyle/>
                    <a:p>
                      <a:pPr algn="l" fontAlgn="b"/>
                      <a:r>
                        <a:rPr lang="en-US" sz="2000" u="none" strike="noStrike">
                          <a:effectLst/>
                        </a:rPr>
                        <a:t>10_11</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6911</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6908</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6217</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1790922200"/>
                  </a:ext>
                </a:extLst>
              </a:tr>
              <a:tr h="360348">
                <a:tc>
                  <a:txBody>
                    <a:bodyPr/>
                    <a:lstStyle/>
                    <a:p>
                      <a:pPr algn="l" fontAlgn="b"/>
                      <a:r>
                        <a:rPr lang="en-US" sz="2000" u="none" strike="noStrike">
                          <a:effectLst/>
                        </a:rPr>
                        <a:t>11_12</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6028</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6017</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5415</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2552481853"/>
                  </a:ext>
                </a:extLst>
              </a:tr>
              <a:tr h="360348">
                <a:tc>
                  <a:txBody>
                    <a:bodyPr/>
                    <a:lstStyle/>
                    <a:p>
                      <a:pPr algn="l" fontAlgn="b"/>
                      <a:r>
                        <a:rPr lang="en-US" sz="2000" u="none" strike="noStrike">
                          <a:effectLst/>
                        </a:rPr>
                        <a:t>12_13</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3073</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3045</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2741</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2666430451"/>
                  </a:ext>
                </a:extLst>
              </a:tr>
              <a:tr h="360348">
                <a:tc>
                  <a:txBody>
                    <a:bodyPr/>
                    <a:lstStyle/>
                    <a:p>
                      <a:pPr algn="l" fontAlgn="b"/>
                      <a:r>
                        <a:rPr lang="en-US" sz="2000" u="none" strike="noStrike">
                          <a:effectLst/>
                        </a:rPr>
                        <a:t>13_14</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2617</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2586</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2327</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772290187"/>
                  </a:ext>
                </a:extLst>
              </a:tr>
              <a:tr h="360348">
                <a:tc>
                  <a:txBody>
                    <a:bodyPr/>
                    <a:lstStyle/>
                    <a:p>
                      <a:pPr algn="l" fontAlgn="b"/>
                      <a:r>
                        <a:rPr lang="en-US" sz="2000" u="none" strike="noStrike">
                          <a:effectLst/>
                        </a:rPr>
                        <a:t>14_15</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2475</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2453</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2208</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1511253510"/>
                  </a:ext>
                </a:extLst>
              </a:tr>
              <a:tr h="360348">
                <a:tc>
                  <a:txBody>
                    <a:bodyPr/>
                    <a:lstStyle/>
                    <a:p>
                      <a:pPr algn="l" fontAlgn="b"/>
                      <a:r>
                        <a:rPr lang="en-US" sz="2000" u="none" strike="noStrike">
                          <a:effectLst/>
                        </a:rPr>
                        <a:t>15_16</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1214</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1192</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1073</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2755892986"/>
                  </a:ext>
                </a:extLst>
              </a:tr>
              <a:tr h="360348">
                <a:tc>
                  <a:txBody>
                    <a:bodyPr/>
                    <a:lstStyle/>
                    <a:p>
                      <a:pPr algn="l" fontAlgn="b"/>
                      <a:r>
                        <a:rPr lang="en-US" sz="2000" u="none" strike="noStrike">
                          <a:effectLst/>
                        </a:rPr>
                        <a:t>16_17</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747</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722</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650</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1347739554"/>
                  </a:ext>
                </a:extLst>
              </a:tr>
              <a:tr h="360348">
                <a:tc>
                  <a:txBody>
                    <a:bodyPr/>
                    <a:lstStyle/>
                    <a:p>
                      <a:pPr algn="l" fontAlgn="b"/>
                      <a:r>
                        <a:rPr lang="en-US" sz="2000" u="none" strike="noStrike">
                          <a:effectLst/>
                        </a:rPr>
                        <a:t>17_18</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783</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760</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684</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204394830"/>
                  </a:ext>
                </a:extLst>
              </a:tr>
              <a:tr h="360348">
                <a:tc>
                  <a:txBody>
                    <a:bodyPr/>
                    <a:lstStyle/>
                    <a:p>
                      <a:pPr algn="l" fontAlgn="b"/>
                      <a:r>
                        <a:rPr lang="en-US" sz="2000" u="none" strike="noStrike">
                          <a:effectLst/>
                        </a:rPr>
                        <a:t>18_19</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933</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910</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819</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3117591662"/>
                  </a:ext>
                </a:extLst>
              </a:tr>
              <a:tr h="360348">
                <a:tc>
                  <a:txBody>
                    <a:bodyPr/>
                    <a:lstStyle/>
                    <a:p>
                      <a:pPr algn="l" fontAlgn="b"/>
                      <a:r>
                        <a:rPr lang="en-US" sz="2000" u="none" strike="noStrike">
                          <a:effectLst/>
                        </a:rPr>
                        <a:t>19_20</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1848</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1834</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1651</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1021784240"/>
                  </a:ext>
                </a:extLst>
              </a:tr>
              <a:tr h="360348">
                <a:tc>
                  <a:txBody>
                    <a:bodyPr/>
                    <a:lstStyle/>
                    <a:p>
                      <a:pPr algn="l" fontAlgn="b"/>
                      <a:r>
                        <a:rPr lang="en-US" sz="2000" u="none" strike="noStrike">
                          <a:effectLst/>
                        </a:rPr>
                        <a:t>20_21</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2625</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2624</a:t>
                      </a:r>
                      <a:endParaRPr lang="en-US" sz="2000" b="0" i="0" u="none" strike="noStrike">
                        <a:solidFill>
                          <a:srgbClr val="000000"/>
                        </a:solidFill>
                        <a:effectLst/>
                        <a:latin typeface="Calibri" panose="020F0502020204030204" pitchFamily="34" charset="0"/>
                      </a:endParaRPr>
                    </a:p>
                  </a:txBody>
                  <a:tcPr marL="4611" marR="4611" marT="4611" marB="0" anchor="b"/>
                </a:tc>
                <a:tc>
                  <a:txBody>
                    <a:bodyPr/>
                    <a:lstStyle/>
                    <a:p>
                      <a:pPr algn="r" fontAlgn="b"/>
                      <a:r>
                        <a:rPr lang="en-US" sz="2000" u="none" strike="noStrike">
                          <a:effectLst/>
                        </a:rPr>
                        <a:t>2362</a:t>
                      </a:r>
                      <a:endParaRPr lang="en-US" sz="2000" b="0" i="0" u="none" strike="noStrike">
                        <a:solidFill>
                          <a:srgbClr val="000000"/>
                        </a:solidFill>
                        <a:effectLst/>
                        <a:latin typeface="Calibri" panose="020F0502020204030204" pitchFamily="34" charset="0"/>
                      </a:endParaRPr>
                    </a:p>
                  </a:txBody>
                  <a:tcPr marL="4611" marR="4611" marT="4611" marB="0" anchor="b"/>
                </a:tc>
                <a:extLst>
                  <a:ext uri="{0D108BD9-81ED-4DB2-BD59-A6C34878D82A}">
                    <a16:rowId xmlns:a16="http://schemas.microsoft.com/office/drawing/2014/main" val="4243489762"/>
                  </a:ext>
                </a:extLst>
              </a:tr>
              <a:tr h="360348">
                <a:tc>
                  <a:txBody>
                    <a:bodyPr/>
                    <a:lstStyle/>
                    <a:p>
                      <a:pPr algn="l" fontAlgn="b"/>
                      <a:r>
                        <a:rPr lang="en-US" sz="2000" u="none" strike="noStrike">
                          <a:effectLst/>
                          <a:highlight>
                            <a:srgbClr val="A9D08E"/>
                          </a:highlight>
                        </a:rPr>
                        <a:t>Total</a:t>
                      </a:r>
                      <a:endParaRPr lang="en-US" sz="2000" b="1" i="0" u="none" strike="noStrike">
                        <a:solidFill>
                          <a:srgbClr val="000000"/>
                        </a:solidFill>
                        <a:effectLst/>
                        <a:highlight>
                          <a:srgbClr val="A9D08E"/>
                        </a:highlight>
                        <a:latin typeface="Calibri" panose="020F0502020204030204" pitchFamily="34" charset="0"/>
                      </a:endParaRPr>
                    </a:p>
                  </a:txBody>
                  <a:tcPr marL="4611" marR="4611" marT="4611" marB="0" anchor="b"/>
                </a:tc>
                <a:tc>
                  <a:txBody>
                    <a:bodyPr/>
                    <a:lstStyle/>
                    <a:p>
                      <a:pPr algn="r" fontAlgn="b"/>
                      <a:r>
                        <a:rPr lang="en-US" sz="2000" u="none" strike="noStrike">
                          <a:effectLst/>
                          <a:highlight>
                            <a:srgbClr val="A9D08E"/>
                          </a:highlight>
                        </a:rPr>
                        <a:t>34403</a:t>
                      </a:r>
                      <a:endParaRPr lang="en-US" sz="2000" b="1" i="0" u="none" strike="noStrike">
                        <a:solidFill>
                          <a:srgbClr val="000000"/>
                        </a:solidFill>
                        <a:effectLst/>
                        <a:highlight>
                          <a:srgbClr val="A9D08E"/>
                        </a:highlight>
                        <a:latin typeface="Calibri" panose="020F0502020204030204" pitchFamily="34" charset="0"/>
                      </a:endParaRPr>
                    </a:p>
                  </a:txBody>
                  <a:tcPr marL="4611" marR="4611" marT="4611" marB="0" anchor="b"/>
                </a:tc>
                <a:tc>
                  <a:txBody>
                    <a:bodyPr/>
                    <a:lstStyle/>
                    <a:p>
                      <a:pPr algn="r" fontAlgn="b"/>
                      <a:r>
                        <a:rPr lang="en-US" sz="2000" u="none" strike="noStrike">
                          <a:effectLst/>
                          <a:highlight>
                            <a:srgbClr val="A9D08E"/>
                          </a:highlight>
                        </a:rPr>
                        <a:t>34198</a:t>
                      </a:r>
                      <a:endParaRPr lang="en-US" sz="2000" b="1" i="0" u="none" strike="noStrike">
                        <a:solidFill>
                          <a:srgbClr val="000000"/>
                        </a:solidFill>
                        <a:effectLst/>
                        <a:highlight>
                          <a:srgbClr val="A9D08E"/>
                        </a:highlight>
                        <a:latin typeface="Calibri" panose="020F0502020204030204" pitchFamily="34" charset="0"/>
                      </a:endParaRPr>
                    </a:p>
                  </a:txBody>
                  <a:tcPr marL="4611" marR="4611" marT="4611" marB="0" anchor="b"/>
                </a:tc>
                <a:tc>
                  <a:txBody>
                    <a:bodyPr/>
                    <a:lstStyle/>
                    <a:p>
                      <a:pPr algn="r" fontAlgn="b"/>
                      <a:r>
                        <a:rPr lang="en-US" sz="2000" u="none" strike="noStrike" dirty="0">
                          <a:effectLst/>
                          <a:highlight>
                            <a:srgbClr val="A9D08E"/>
                          </a:highlight>
                        </a:rPr>
                        <a:t>30778</a:t>
                      </a:r>
                      <a:endParaRPr lang="en-US" sz="2000" b="1" i="0" u="none" strike="noStrike" dirty="0">
                        <a:solidFill>
                          <a:srgbClr val="000000"/>
                        </a:solidFill>
                        <a:effectLst/>
                        <a:highlight>
                          <a:srgbClr val="A9D08E"/>
                        </a:highlight>
                        <a:latin typeface="Calibri" panose="020F0502020204030204" pitchFamily="34" charset="0"/>
                      </a:endParaRPr>
                    </a:p>
                  </a:txBody>
                  <a:tcPr marL="4611" marR="4611" marT="4611" marB="0" anchor="b"/>
                </a:tc>
                <a:extLst>
                  <a:ext uri="{0D108BD9-81ED-4DB2-BD59-A6C34878D82A}">
                    <a16:rowId xmlns:a16="http://schemas.microsoft.com/office/drawing/2014/main" val="2830101712"/>
                  </a:ext>
                </a:extLst>
              </a:tr>
            </a:tbl>
          </a:graphicData>
        </a:graphic>
      </p:graphicFrame>
      <p:pic>
        <p:nvPicPr>
          <p:cNvPr id="3" name="Camera 2">
            <a:extLst>
              <a:ext uri="{FF2B5EF4-FFF2-40B4-BE49-F238E27FC236}">
                <a16:creationId xmlns:a16="http://schemas.microsoft.com/office/drawing/2014/main" id="{A4AD022E-6675-A672-8708-AA7224FDF46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04632" y="4481511"/>
            <a:ext cx="2057400" cy="2057400"/>
          </a:xfrm>
          <a:prstGeom prst="ellipse">
            <a:avLst/>
          </a:prstGeom>
        </p:spPr>
      </p:pic>
    </p:spTree>
    <p:extLst>
      <p:ext uri="{BB962C8B-B14F-4D97-AF65-F5344CB8AC3E}">
        <p14:creationId xmlns:p14="http://schemas.microsoft.com/office/powerpoint/2010/main" val="63692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normAutofit fontScale="90000"/>
          </a:bodyPr>
          <a:lstStyle/>
          <a:p>
            <a:r>
              <a:rPr lang="en-US" dirty="0"/>
              <a:t>TASK 4</a:t>
            </a:r>
            <a:br>
              <a:rPr lang="en-US" dirty="0"/>
            </a:br>
            <a:br>
              <a:rPr lang="en-US" dirty="0"/>
            </a:br>
            <a:r>
              <a:rPr lang="en-US" sz="2800" b="1" i="0" dirty="0">
                <a:effectLst/>
                <a:latin typeface="Manrope"/>
              </a:rPr>
              <a:t>Night Shift Manpower Planning</a:t>
            </a:r>
            <a:br>
              <a:rPr lang="en-US" sz="2800" b="1" i="0" dirty="0">
                <a:effectLst/>
                <a:latin typeface="Manrope"/>
              </a:rPr>
            </a:br>
            <a:endParaRPr lang="en-US" dirty="0"/>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pPr marL="342900" indent="-342900">
              <a:buFont typeface="Arial" panose="020B0604020202020204" pitchFamily="34" charset="0"/>
              <a:buChar char="•"/>
            </a:pPr>
            <a:r>
              <a:rPr lang="en-US" sz="2400" b="1" dirty="0"/>
              <a:t>Daytime</a:t>
            </a:r>
            <a:r>
              <a:rPr lang="en-US" sz="2400" dirty="0"/>
              <a:t> (9 am to 9 pm): Staff approximately 39329 agents.</a:t>
            </a:r>
          </a:p>
          <a:p>
            <a:endParaRPr lang="en-US" sz="2400" dirty="0"/>
          </a:p>
          <a:p>
            <a:pPr marL="342900" indent="-342900">
              <a:buFont typeface="Arial" panose="020B0604020202020204" pitchFamily="34" charset="0"/>
              <a:buChar char="•"/>
            </a:pPr>
            <a:r>
              <a:rPr lang="en-US" sz="2400" b="1" dirty="0"/>
              <a:t>Nighttime</a:t>
            </a:r>
            <a:r>
              <a:rPr lang="en-US" sz="2400" dirty="0"/>
              <a:t> (9 pm to 9 am): Staff approximately 11681 agents.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amera 3">
            <a:extLst>
              <a:ext uri="{FF2B5EF4-FFF2-40B4-BE49-F238E27FC236}">
                <a16:creationId xmlns:a16="http://schemas.microsoft.com/office/drawing/2014/main" id="{E3024DB6-F1C3-0427-6BB7-A2D72E082EE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134600" y="0"/>
            <a:ext cx="2057400" cy="2057400"/>
          </a:xfrm>
          <a:prstGeom prst="ellipse">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1CB6-2D4C-F823-1B6D-A04CB0FC9290}"/>
              </a:ext>
            </a:extLst>
          </p:cNvPr>
          <p:cNvSpPr>
            <a:spLocks noGrp="1"/>
          </p:cNvSpPr>
          <p:nvPr>
            <p:ph type="title"/>
          </p:nvPr>
        </p:nvSpPr>
        <p:spPr>
          <a:xfrm>
            <a:off x="6307973" y="1751264"/>
            <a:ext cx="5884027" cy="1204912"/>
          </a:xfrm>
        </p:spPr>
        <p:txBody>
          <a:bodyPr>
            <a:normAutofit/>
          </a:bodyPr>
          <a:lstStyle/>
          <a:p>
            <a:br>
              <a:rPr lang="en-US" sz="3100" dirty="0"/>
            </a:br>
            <a:r>
              <a:rPr lang="en-US" sz="3100" b="1" dirty="0"/>
              <a:t>Significance of Insights</a:t>
            </a:r>
            <a:endParaRPr lang="en-US" dirty="0"/>
          </a:p>
        </p:txBody>
      </p:sp>
      <p:sp>
        <p:nvSpPr>
          <p:cNvPr id="4" name="Slide Number Placeholder 3">
            <a:extLst>
              <a:ext uri="{FF2B5EF4-FFF2-40B4-BE49-F238E27FC236}">
                <a16:creationId xmlns:a16="http://schemas.microsoft.com/office/drawing/2014/main" id="{87A038FC-779B-8DC0-67A2-72DBFF4D4F5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5" name="Content Placeholder 4">
            <a:extLst>
              <a:ext uri="{FF2B5EF4-FFF2-40B4-BE49-F238E27FC236}">
                <a16:creationId xmlns:a16="http://schemas.microsoft.com/office/drawing/2014/main" id="{3087D283-5405-926D-E938-506A9E2878FE}"/>
              </a:ext>
            </a:extLst>
          </p:cNvPr>
          <p:cNvSpPr>
            <a:spLocks noGrp="1"/>
          </p:cNvSpPr>
          <p:nvPr>
            <p:ph sz="half" idx="14"/>
          </p:nvPr>
        </p:nvSpPr>
        <p:spPr>
          <a:xfrm>
            <a:off x="6185774" y="3571564"/>
            <a:ext cx="5907176" cy="2536826"/>
          </a:xfrm>
        </p:spPr>
        <p:txBody>
          <a:bodyPr/>
          <a:lstStyle/>
          <a:p>
            <a:pPr marL="285750" indent="-285750">
              <a:buFont typeface="Wingdings" panose="05000000000000000000" pitchFamily="2" charset="2"/>
              <a:buChar char="v"/>
            </a:pPr>
            <a:r>
              <a:rPr lang="en-US" sz="2000"/>
              <a:t>Supports Continuous Improvement</a:t>
            </a:r>
          </a:p>
          <a:p>
            <a:pPr marL="285750" indent="-285750">
              <a:buFont typeface="Wingdings" panose="05000000000000000000" pitchFamily="2" charset="2"/>
              <a:buChar char="v"/>
            </a:pPr>
            <a:r>
              <a:rPr lang="en-US" sz="2000"/>
              <a:t>Enhanced Customer Experience</a:t>
            </a:r>
          </a:p>
          <a:p>
            <a:pPr marL="285750" indent="-285750">
              <a:buFont typeface="Wingdings" panose="05000000000000000000" pitchFamily="2" charset="2"/>
              <a:buChar char="v"/>
            </a:pPr>
            <a:r>
              <a:rPr lang="en-US" sz="2000"/>
              <a:t>Informed Decision-Making</a:t>
            </a:r>
          </a:p>
          <a:p>
            <a:pPr marL="285750" indent="-285750">
              <a:buFont typeface="Wingdings" panose="05000000000000000000" pitchFamily="2" charset="2"/>
              <a:buChar char="v"/>
            </a:pPr>
            <a:r>
              <a:rPr lang="en-US" sz="2000"/>
              <a:t>Facilitates Forecasting</a:t>
            </a:r>
          </a:p>
          <a:p>
            <a:pPr marL="285750" indent="-285750">
              <a:buFont typeface="Wingdings" panose="05000000000000000000" pitchFamily="2" charset="2"/>
              <a:buChar char="v"/>
            </a:pPr>
            <a:r>
              <a:rPr lang="en-US" sz="2000"/>
              <a:t>Cost Efficiency</a:t>
            </a:r>
          </a:p>
          <a:p>
            <a:endParaRPr lang="en-US" dirty="0"/>
          </a:p>
        </p:txBody>
      </p:sp>
      <p:pic>
        <p:nvPicPr>
          <p:cNvPr id="9" name="Picture 8" descr="A hand holding a light bulb&#10;&#10;Description automatically generated">
            <a:extLst>
              <a:ext uri="{FF2B5EF4-FFF2-40B4-BE49-F238E27FC236}">
                <a16:creationId xmlns:a16="http://schemas.microsoft.com/office/drawing/2014/main" id="{D624A7A6-8C41-C91D-263E-BCE6BE91BD03}"/>
              </a:ext>
            </a:extLst>
          </p:cNvPr>
          <p:cNvPicPr>
            <a:picLocks noChangeAspect="1"/>
          </p:cNvPicPr>
          <p:nvPr/>
        </p:nvPicPr>
        <p:blipFill>
          <a:blip r:embed="rId3"/>
          <a:stretch>
            <a:fillRect/>
          </a:stretch>
        </p:blipFill>
        <p:spPr>
          <a:xfrm>
            <a:off x="122199" y="2175301"/>
            <a:ext cx="5665284" cy="3444914"/>
          </a:xfrm>
          <a:prstGeom prst="rect">
            <a:avLst/>
          </a:prstGeom>
        </p:spPr>
      </p:pic>
      <p:pic>
        <p:nvPicPr>
          <p:cNvPr id="10" name="Camera 9">
            <a:extLst>
              <a:ext uri="{FF2B5EF4-FFF2-40B4-BE49-F238E27FC236}">
                <a16:creationId xmlns:a16="http://schemas.microsoft.com/office/drawing/2014/main" id="{3786D627-9174-8F3E-947B-493CB9CCFDB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5314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Outcomes &amp; achievements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7"/>
            <a:ext cx="10724910" cy="943272"/>
          </a:xfrm>
        </p:spPr>
        <p:txBody>
          <a:bodyPr>
            <a:noAutofit/>
          </a:bodyPr>
          <a:lstStyle/>
          <a:p>
            <a:r>
              <a:rPr lang="en-US" sz="2400" dirty="0">
                <a:latin typeface="Arial" panose="020B0604020202020204" pitchFamily="34" charset="0"/>
                <a:cs typeface="Arial" panose="020B0604020202020204" pitchFamily="34" charset="0"/>
              </a:rPr>
              <a:t>Through the </a:t>
            </a:r>
            <a:r>
              <a:rPr lang="en-US" sz="2400" b="1" dirty="0">
                <a:latin typeface="Arial" panose="020B0604020202020204" pitchFamily="34" charset="0"/>
                <a:cs typeface="Arial" panose="020B0604020202020204" pitchFamily="34" charset="0"/>
              </a:rPr>
              <a:t>Data Visualization, </a:t>
            </a:r>
            <a:r>
              <a:rPr lang="en-US" sz="2400" dirty="0">
                <a:latin typeface="Arial" panose="020B0604020202020204" pitchFamily="34" charset="0"/>
                <a:cs typeface="Arial" panose="020B0604020202020204" pitchFamily="34" charset="0"/>
              </a:rPr>
              <a:t>it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allows us to identify peak periods and variations in call volume.</a:t>
            </a:r>
          </a:p>
          <a:p>
            <a:r>
              <a:rPr lang="en-US" sz="2400" dirty="0">
                <a:latin typeface="Arial" panose="020B0604020202020204" pitchFamily="34" charset="0"/>
                <a:cs typeface="Arial" panose="020B0604020202020204" pitchFamily="34" charset="0"/>
              </a:rPr>
              <a:t>With</a:t>
            </a:r>
            <a:r>
              <a:rPr lang="en-US" sz="2400" b="1" dirty="0">
                <a:latin typeface="Arial" panose="020B0604020202020204" pitchFamily="34" charset="0"/>
                <a:cs typeface="Arial" panose="020B0604020202020204" pitchFamily="34" charset="0"/>
              </a:rPr>
              <a:t> Operational Recommendations, </a:t>
            </a:r>
            <a:r>
              <a:rPr lang="en-US" sz="2400" dirty="0">
                <a:latin typeface="Arial" panose="020B0604020202020204" pitchFamily="34" charset="0"/>
                <a:cs typeface="Arial" panose="020B0604020202020204" pitchFamily="34" charset="0"/>
              </a:rPr>
              <a:t>I demonstrated that how data-driven decisions can lead to tangible operational improvements.</a:t>
            </a:r>
          </a:p>
          <a:p>
            <a:r>
              <a:rPr lang="en-US" sz="2400" b="1" dirty="0">
                <a:latin typeface="Arial" panose="020B0604020202020204" pitchFamily="34" charset="0"/>
                <a:cs typeface="Arial" panose="020B0604020202020204" pitchFamily="34" charset="0"/>
              </a:rPr>
              <a:t>Optimized staffing </a:t>
            </a:r>
            <a:r>
              <a:rPr lang="en-US" sz="2400" dirty="0">
                <a:latin typeface="Arial" panose="020B0604020202020204" pitchFamily="34" charset="0"/>
                <a:cs typeface="Arial" panose="020B0604020202020204" pitchFamily="34" charset="0"/>
              </a:rPr>
              <a:t>reduces wait times and customer satisfaction.</a:t>
            </a:r>
          </a:p>
          <a:p>
            <a:r>
              <a:rPr kumimoji="0" lang="en-US" altLang="en-US" sz="2400" b="0" i="0" u="none" strike="noStrike" cap="none" normalizeH="0" baseline="0" dirty="0">
                <a:ln>
                  <a:noFill/>
                </a:ln>
                <a:solidFill>
                  <a:schemeClr val="tx1"/>
                </a:solidFill>
                <a:effectLst/>
                <a:latin typeface="Arial" panose="020B0604020202020204" pitchFamily="34" charset="0"/>
              </a:rPr>
              <a:t>Overall, this project enhanced my analytical abilities, provided practical experience in data interpretation, and underscored the critical role of data analysis in business strategy.</a:t>
            </a:r>
            <a:endParaRPr lang="en-US" sz="2400" dirty="0">
              <a:latin typeface="Arial" panose="020B0604020202020204" pitchFamily="34" charset="0"/>
              <a:cs typeface="Arial" panose="020B0604020202020204" pitchFamily="34" charset="0"/>
            </a:endParaRP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3" name="Picture 2" descr="A finger pointing at a graph&#10;&#10;Description automatically generated">
            <a:extLst>
              <a:ext uri="{FF2B5EF4-FFF2-40B4-BE49-F238E27FC236}">
                <a16:creationId xmlns:a16="http://schemas.microsoft.com/office/drawing/2014/main" id="{23A1DC09-B774-1474-4C1C-7B4347AF3E9F}"/>
              </a:ext>
            </a:extLst>
          </p:cNvPr>
          <p:cNvPicPr>
            <a:picLocks noChangeAspect="1"/>
          </p:cNvPicPr>
          <p:nvPr/>
        </p:nvPicPr>
        <p:blipFill>
          <a:blip r:embed="rId3"/>
          <a:stretch>
            <a:fillRect/>
          </a:stretch>
        </p:blipFill>
        <p:spPr>
          <a:xfrm>
            <a:off x="6493397" y="0"/>
            <a:ext cx="5698603" cy="2826567"/>
          </a:xfrm>
          <a:prstGeom prst="rect">
            <a:avLst/>
          </a:prstGeom>
        </p:spPr>
      </p:pic>
      <p:pic>
        <p:nvPicPr>
          <p:cNvPr id="4" name="Camera 3">
            <a:extLst>
              <a:ext uri="{FF2B5EF4-FFF2-40B4-BE49-F238E27FC236}">
                <a16:creationId xmlns:a16="http://schemas.microsoft.com/office/drawing/2014/main" id="{28683419-04B0-D42E-2422-31A502F1CB6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2212996" y="-154316"/>
            <a:ext cx="2057400" cy="2057400"/>
          </a:xfrm>
          <a:prstGeom prst="ellipse">
            <a:avLst/>
          </a:prstGeom>
        </p:spPr>
      </p:pic>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2944-E81A-0D48-CBC3-0C33EA49BB2E}"/>
              </a:ext>
            </a:extLst>
          </p:cNvPr>
          <p:cNvSpPr>
            <a:spLocks noGrp="1"/>
          </p:cNvSpPr>
          <p:nvPr>
            <p:ph type="title"/>
          </p:nvPr>
        </p:nvSpPr>
        <p:spPr>
          <a:xfrm>
            <a:off x="1322318" y="268360"/>
            <a:ext cx="7288282" cy="2121177"/>
          </a:xfrm>
        </p:spPr>
        <p:txBody>
          <a:bodyPr anchor="b">
            <a:normAutofit/>
          </a:bodyPr>
          <a:lstStyle/>
          <a:p>
            <a:r>
              <a:rPr lang="en-US" dirty="0">
                <a:hlinkClick r:id="rId3"/>
              </a:rPr>
              <a:t>EXCEL LINK</a:t>
            </a:r>
            <a:endParaRPr lang="en-US" dirty="0"/>
          </a:p>
        </p:txBody>
      </p:sp>
      <p:pic>
        <p:nvPicPr>
          <p:cNvPr id="8" name="Picture 7" descr="A close-up of a computer screen&#10;&#10;Description automatically generated">
            <a:extLst>
              <a:ext uri="{FF2B5EF4-FFF2-40B4-BE49-F238E27FC236}">
                <a16:creationId xmlns:a16="http://schemas.microsoft.com/office/drawing/2014/main" id="{D4DBC521-D012-3909-340E-36EAB7B0C914}"/>
              </a:ext>
            </a:extLst>
          </p:cNvPr>
          <p:cNvPicPr>
            <a:picLocks noChangeAspect="1"/>
          </p:cNvPicPr>
          <p:nvPr/>
        </p:nvPicPr>
        <p:blipFill>
          <a:blip r:embed="rId4"/>
          <a:stretch>
            <a:fillRect/>
          </a:stretch>
        </p:blipFill>
        <p:spPr>
          <a:xfrm>
            <a:off x="2692199" y="2763078"/>
            <a:ext cx="4868327" cy="3407051"/>
          </a:xfrm>
          <a:prstGeom prst="rect">
            <a:avLst/>
          </a:prstGeom>
          <a:noFill/>
        </p:spPr>
      </p:pic>
      <p:sp>
        <p:nvSpPr>
          <p:cNvPr id="7" name="Slide Number Placeholder 6">
            <a:extLst>
              <a:ext uri="{FF2B5EF4-FFF2-40B4-BE49-F238E27FC236}">
                <a16:creationId xmlns:a16="http://schemas.microsoft.com/office/drawing/2014/main" id="{4B71D464-B386-1C49-A900-548FD515BC41}"/>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pic>
        <p:nvPicPr>
          <p:cNvPr id="9" name="Camera 8">
            <a:extLst>
              <a:ext uri="{FF2B5EF4-FFF2-40B4-BE49-F238E27FC236}">
                <a16:creationId xmlns:a16="http://schemas.microsoft.com/office/drawing/2014/main" id="{5AD0F5D4-FBF1-534B-E6F2-A79D1F26CBB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6748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ABHISHEK BHOLA</a:t>
            </a:r>
          </a:p>
          <a:p>
            <a:r>
              <a:rPr lang="en-US" dirty="0"/>
              <a:t>8979517893</a:t>
            </a:r>
          </a:p>
          <a:p>
            <a:r>
              <a:rPr lang="en-US" dirty="0"/>
              <a:t>Bhola.abhishek02@gmail.com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pic>
        <p:nvPicPr>
          <p:cNvPr id="5" name="Picture 4" descr="A white rectangular sign with blue text&#10;&#10;Description automatically generated">
            <a:extLst>
              <a:ext uri="{FF2B5EF4-FFF2-40B4-BE49-F238E27FC236}">
                <a16:creationId xmlns:a16="http://schemas.microsoft.com/office/drawing/2014/main" id="{42FF1C2C-06F0-0CF2-956C-6FF386CA192D}"/>
              </a:ext>
            </a:extLst>
          </p:cNvPr>
          <p:cNvPicPr>
            <a:picLocks noChangeAspect="1"/>
          </p:cNvPicPr>
          <p:nvPr/>
        </p:nvPicPr>
        <p:blipFill>
          <a:blip r:embed="rId3"/>
          <a:stretch>
            <a:fillRect/>
          </a:stretch>
        </p:blipFill>
        <p:spPr>
          <a:xfrm>
            <a:off x="4345259" y="1391289"/>
            <a:ext cx="3460595" cy="1846814"/>
          </a:xfrm>
          <a:prstGeom prst="rect">
            <a:avLst/>
          </a:prstGeom>
        </p:spPr>
      </p:pic>
      <p:pic>
        <p:nvPicPr>
          <p:cNvPr id="7" name="Camera 6">
            <a:extLst>
              <a:ext uri="{FF2B5EF4-FFF2-40B4-BE49-F238E27FC236}">
                <a16:creationId xmlns:a16="http://schemas.microsoft.com/office/drawing/2014/main" id="{850A85E9-5FF7-EEF7-6BAC-53F5D68B72F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BC5-439B-E684-D3CA-4FE9D9A2E4A9}"/>
              </a:ext>
            </a:extLst>
          </p:cNvPr>
          <p:cNvSpPr>
            <a:spLocks noGrp="1"/>
          </p:cNvSpPr>
          <p:nvPr>
            <p:ph type="title"/>
          </p:nvPr>
        </p:nvSpPr>
        <p:spPr>
          <a:xfrm>
            <a:off x="1333500" y="585547"/>
            <a:ext cx="2895600" cy="1325563"/>
          </a:xfrm>
        </p:spPr>
        <p:txBody>
          <a:bodyPr/>
          <a:lstStyle/>
          <a:p>
            <a:r>
              <a:rPr lang="en-US" dirty="0"/>
              <a:t>KEY HIGHLIGHTS</a:t>
            </a:r>
          </a:p>
        </p:txBody>
      </p:sp>
      <p:sp>
        <p:nvSpPr>
          <p:cNvPr id="3" name="Content Placeholder 2">
            <a:extLst>
              <a:ext uri="{FF2B5EF4-FFF2-40B4-BE49-F238E27FC236}">
                <a16:creationId xmlns:a16="http://schemas.microsoft.com/office/drawing/2014/main" id="{CAE7E5C5-2176-0CF7-9A83-0426FCB7FC80}"/>
              </a:ext>
            </a:extLst>
          </p:cNvPr>
          <p:cNvSpPr>
            <a:spLocks noGrp="1"/>
          </p:cNvSpPr>
          <p:nvPr>
            <p:ph idx="1"/>
          </p:nvPr>
        </p:nvSpPr>
        <p:spPr>
          <a:xfrm>
            <a:off x="1333500" y="2239116"/>
            <a:ext cx="3260802" cy="3269589"/>
          </a:xfrm>
        </p:spPr>
        <p:txBody>
          <a:bodyPr>
            <a:normAutofit fontScale="92500" lnSpcReduction="10000"/>
          </a:bodyPr>
          <a:lstStyle/>
          <a:p>
            <a:pPr marL="457200" indent="-457200">
              <a:buFont typeface="+mj-lt"/>
              <a:buAutoNum type="arabicPeriod"/>
            </a:pPr>
            <a:r>
              <a:rPr lang="en-US" sz="2000" dirty="0"/>
              <a:t>Project's objective and problem statement</a:t>
            </a:r>
          </a:p>
          <a:p>
            <a:pPr marL="457200" indent="-457200">
              <a:buFont typeface="+mj-lt"/>
              <a:buAutoNum type="arabicPeriod"/>
            </a:pPr>
            <a:r>
              <a:rPr lang="en-US" sz="2000" dirty="0"/>
              <a:t>Various Modules</a:t>
            </a:r>
          </a:p>
          <a:p>
            <a:pPr marL="457200" indent="-457200">
              <a:buFont typeface="+mj-lt"/>
              <a:buAutoNum type="arabicPeriod"/>
            </a:pPr>
            <a:r>
              <a:rPr lang="en-US" sz="2000" dirty="0"/>
              <a:t>Data sources used</a:t>
            </a:r>
          </a:p>
          <a:p>
            <a:pPr marL="457200" indent="-457200">
              <a:buFont typeface="+mj-lt"/>
              <a:buAutoNum type="arabicPeriod"/>
            </a:pPr>
            <a:r>
              <a:rPr lang="en-US" sz="2000" dirty="0"/>
              <a:t>Significance of Insights</a:t>
            </a:r>
          </a:p>
          <a:p>
            <a:pPr marL="457200" indent="-457200">
              <a:buFont typeface="+mj-lt"/>
              <a:buAutoNum type="arabicPeriod"/>
            </a:pPr>
            <a:r>
              <a:rPr lang="en-US" sz="2000" dirty="0"/>
              <a:t>Project's outcomes and achievements</a:t>
            </a:r>
          </a:p>
        </p:txBody>
      </p:sp>
      <p:sp>
        <p:nvSpPr>
          <p:cNvPr id="4" name="Slide Number Placeholder 3">
            <a:extLst>
              <a:ext uri="{FF2B5EF4-FFF2-40B4-BE49-F238E27FC236}">
                <a16:creationId xmlns:a16="http://schemas.microsoft.com/office/drawing/2014/main" id="{3511E763-9308-3054-5735-BA98CDCCCD02}"/>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6" name="Camera 5">
            <a:extLst>
              <a:ext uri="{FF2B5EF4-FFF2-40B4-BE49-F238E27FC236}">
                <a16:creationId xmlns:a16="http://schemas.microsoft.com/office/drawing/2014/main" id="{2FE23B8A-7E4B-CE0E-924E-1BE4D9F13AE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6308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4163-4A44-0098-301B-B16B126A3F00}"/>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br>
              <a:rPr kumimoji="0" lang="en-US" altLang="en-US" sz="5400" b="0" i="0" u="none" strike="noStrike" cap="none" normalizeH="0" baseline="0" dirty="0">
                <a:ln>
                  <a:noFill/>
                </a:ln>
                <a:solidFill>
                  <a:schemeClr val="tx1"/>
                </a:solidFill>
                <a:effectLst/>
                <a:latin typeface="Arial" panose="020B0604020202020204" pitchFamily="34" charset="0"/>
              </a:rPr>
            </a:br>
            <a:r>
              <a:rPr kumimoji="0" lang="en-US" altLang="en-US" sz="3100" b="1" i="0" u="none" strike="noStrike" cap="none" normalizeH="0" baseline="0" dirty="0">
                <a:ln>
                  <a:noFill/>
                </a:ln>
                <a:effectLst/>
                <a:latin typeface="Arial" panose="020B0604020202020204" pitchFamily="34" charset="0"/>
                <a:cs typeface="Arial" panose="020B0604020202020204" pitchFamily="34" charset="0"/>
              </a:rPr>
              <a:t>Tools Used</a:t>
            </a:r>
            <a:br>
              <a:rPr kumimoji="0" lang="en-US" altLang="en-US" sz="2800" b="1" i="0" u="none" strike="noStrike" cap="none" normalizeH="0" baseline="0" dirty="0">
                <a:ln>
                  <a:noFill/>
                </a:ln>
                <a:solidFill>
                  <a:srgbClr val="8492A6"/>
                </a:solidFill>
                <a:effectLst/>
                <a:latin typeface="Manrope"/>
              </a:rPr>
            </a:br>
            <a:endParaRPr lang="en-US" dirty="0"/>
          </a:p>
        </p:txBody>
      </p:sp>
      <p:sp>
        <p:nvSpPr>
          <p:cNvPr id="5" name="Rectangle 1">
            <a:extLst>
              <a:ext uri="{FF2B5EF4-FFF2-40B4-BE49-F238E27FC236}">
                <a16:creationId xmlns:a16="http://schemas.microsoft.com/office/drawing/2014/main" id="{5F268537-40BC-FDBA-914A-C687B13666BB}"/>
              </a:ext>
            </a:extLst>
          </p:cNvPr>
          <p:cNvSpPr>
            <a:spLocks noGrp="1" noChangeArrowheads="1"/>
          </p:cNvSpPr>
          <p:nvPr>
            <p:ph sz="half" idx="2"/>
          </p:nvPr>
        </p:nvSpPr>
        <p:spPr bwMode="auto">
          <a:xfrm>
            <a:off x="1511888" y="3452801"/>
            <a:ext cx="323582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Software used: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Microsoft 365 Excel and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Arial" panose="020B0604020202020204" pitchFamily="34" charset="0"/>
                <a:cs typeface="Arial" panose="020B0604020202020204" pitchFamily="34" charset="0"/>
              </a:rPr>
              <a:t>PowerPoint</a:t>
            </a:r>
          </a:p>
        </p:txBody>
      </p:sp>
      <p:sp>
        <p:nvSpPr>
          <p:cNvPr id="4" name="Slide Number Placeholder 3">
            <a:extLst>
              <a:ext uri="{FF2B5EF4-FFF2-40B4-BE49-F238E27FC236}">
                <a16:creationId xmlns:a16="http://schemas.microsoft.com/office/drawing/2014/main" id="{DE4B46E6-7863-2808-492B-5041F0231C09}"/>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9" name="Picture 8" descr="A computer with gears on it&#10;&#10;Description automatically generated">
            <a:extLst>
              <a:ext uri="{FF2B5EF4-FFF2-40B4-BE49-F238E27FC236}">
                <a16:creationId xmlns:a16="http://schemas.microsoft.com/office/drawing/2014/main" id="{9AA21788-0A63-79AA-37A5-A00BCF536EAE}"/>
              </a:ext>
            </a:extLst>
          </p:cNvPr>
          <p:cNvPicPr>
            <a:picLocks noChangeAspect="1"/>
          </p:cNvPicPr>
          <p:nvPr/>
        </p:nvPicPr>
        <p:blipFill>
          <a:blip r:embed="rId3"/>
          <a:stretch>
            <a:fillRect/>
          </a:stretch>
        </p:blipFill>
        <p:spPr>
          <a:xfrm>
            <a:off x="6364537" y="2774446"/>
            <a:ext cx="2974607" cy="2488930"/>
          </a:xfrm>
          <a:prstGeom prst="rect">
            <a:avLst/>
          </a:prstGeom>
        </p:spPr>
      </p:pic>
      <p:pic>
        <p:nvPicPr>
          <p:cNvPr id="10" name="Camera 9">
            <a:extLst>
              <a:ext uri="{FF2B5EF4-FFF2-40B4-BE49-F238E27FC236}">
                <a16:creationId xmlns:a16="http://schemas.microsoft.com/office/drawing/2014/main" id="{E128D441-56CD-5420-DBE8-716CB9031A2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9277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C24F3D-B3CD-357D-4D4C-48A4E5DC1D3D}"/>
              </a:ext>
            </a:extLst>
          </p:cNvPr>
          <p:cNvSpPr>
            <a:spLocks noGrp="1"/>
          </p:cNvSpPr>
          <p:nvPr>
            <p:ph type="ctrTitle"/>
          </p:nvPr>
        </p:nvSpPr>
        <p:spPr>
          <a:xfrm>
            <a:off x="6453626" y="1602802"/>
            <a:ext cx="4664139" cy="3638271"/>
          </a:xfrm>
        </p:spPr>
        <p:txBody>
          <a:bodyPr/>
          <a:lstStyle/>
          <a:p>
            <a:r>
              <a:rPr lang="en-US" sz="1800" dirty="0"/>
              <a:t>to identify patterns, trends WHICH aims to improve customer service and enhance overall operational efficiency.</a:t>
            </a:r>
            <a:br>
              <a:rPr lang="en-US" sz="1800" dirty="0"/>
            </a:br>
            <a:br>
              <a:rPr lang="en-US" sz="1800" dirty="0"/>
            </a:br>
            <a:r>
              <a:rPr lang="en-US" sz="1800" dirty="0"/>
              <a:t>COMPANY FACES SOME CHALLENGES in managing workforce resources</a:t>
            </a:r>
          </a:p>
        </p:txBody>
      </p:sp>
      <p:pic>
        <p:nvPicPr>
          <p:cNvPr id="10" name="Picture Placeholder 9" descr="A magnifying glass with puzzle pieces and gears&#10;&#10;Description automatically generated">
            <a:extLst>
              <a:ext uri="{FF2B5EF4-FFF2-40B4-BE49-F238E27FC236}">
                <a16:creationId xmlns:a16="http://schemas.microsoft.com/office/drawing/2014/main" id="{7B4A7AE2-FEAF-CC3B-E300-DC6B79594831}"/>
              </a:ext>
            </a:extLst>
          </p:cNvPr>
          <p:cNvPicPr>
            <a:picLocks noGrp="1" noChangeAspect="1"/>
          </p:cNvPicPr>
          <p:nvPr>
            <p:ph type="pic" sz="quarter" idx="10"/>
          </p:nvPr>
        </p:nvPicPr>
        <p:blipFill>
          <a:blip r:embed="rId3"/>
          <a:srcRect t="1567" b="1567"/>
          <a:stretch>
            <a:fillRect/>
          </a:stretch>
        </p:blipFill>
        <p:spPr/>
      </p:pic>
      <p:pic>
        <p:nvPicPr>
          <p:cNvPr id="11" name="Camera 10">
            <a:extLst>
              <a:ext uri="{FF2B5EF4-FFF2-40B4-BE49-F238E27FC236}">
                <a16:creationId xmlns:a16="http://schemas.microsoft.com/office/drawing/2014/main" id="{92CA4E59-14E4-196A-5442-585E776775D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9220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ECCC-72CB-D5B5-14B5-8363F02FEAE3}"/>
              </a:ext>
            </a:extLst>
          </p:cNvPr>
          <p:cNvSpPr>
            <a:spLocks noGrp="1"/>
          </p:cNvSpPr>
          <p:nvPr>
            <p:ph type="ctrTitle"/>
          </p:nvPr>
        </p:nvSpPr>
        <p:spPr>
          <a:xfrm>
            <a:off x="7791216" y="2761079"/>
            <a:ext cx="5467584" cy="3200400"/>
          </a:xfrm>
        </p:spPr>
        <p:txBody>
          <a:bodyPr/>
          <a:lstStyle/>
          <a:p>
            <a:r>
              <a:rPr lang="en-US" b="1" dirty="0"/>
              <a:t>Modules</a:t>
            </a:r>
            <a:br>
              <a:rPr lang="en-US" sz="2400" dirty="0"/>
            </a:br>
            <a:br>
              <a:rPr lang="en-US" sz="2400" dirty="0"/>
            </a:br>
            <a:r>
              <a:rPr lang="en-US" sz="2400" dirty="0"/>
              <a:t>Data CLEANING</a:t>
            </a:r>
            <a:br>
              <a:rPr lang="en-US" sz="2400" dirty="0"/>
            </a:br>
            <a:br>
              <a:rPr lang="en-US" sz="2400" dirty="0"/>
            </a:br>
            <a:r>
              <a:rPr lang="en-US" sz="2400" dirty="0"/>
              <a:t>Data Visualization</a:t>
            </a:r>
            <a:br>
              <a:rPr lang="en-US" sz="2400" dirty="0"/>
            </a:br>
            <a:br>
              <a:rPr lang="en-US" sz="2400" dirty="0"/>
            </a:br>
            <a:r>
              <a:rPr lang="en-US" sz="2400" dirty="0"/>
              <a:t>Trend Analysis</a:t>
            </a:r>
            <a:br>
              <a:rPr lang="en-US" sz="2400" dirty="0"/>
            </a:br>
            <a:br>
              <a:rPr lang="en-US" sz="2400" dirty="0"/>
            </a:br>
            <a:r>
              <a:rPr lang="en-US" sz="2400" dirty="0"/>
              <a:t>RESOURCE ALLOCATION</a:t>
            </a:r>
            <a:br>
              <a:rPr lang="en-US" sz="2400" dirty="0"/>
            </a:br>
            <a:br>
              <a:rPr lang="en-US" sz="2400" dirty="0"/>
            </a:br>
            <a:r>
              <a:rPr lang="en-US" sz="2400" dirty="0"/>
              <a:t>REPORTING</a:t>
            </a:r>
            <a:br>
              <a:rPr lang="en-US" sz="2400" dirty="0"/>
            </a:br>
            <a:br>
              <a:rPr lang="en-US" sz="2400" dirty="0"/>
            </a:br>
            <a:r>
              <a:rPr lang="en-US" sz="2400" dirty="0"/>
              <a:t>FEEDBACK</a:t>
            </a:r>
          </a:p>
        </p:txBody>
      </p:sp>
      <p:pic>
        <p:nvPicPr>
          <p:cNvPr id="5" name="Camera 4">
            <a:extLst>
              <a:ext uri="{FF2B5EF4-FFF2-40B4-BE49-F238E27FC236}">
                <a16:creationId xmlns:a16="http://schemas.microsoft.com/office/drawing/2014/main" id="{2BEBA1F1-32C4-6DE2-3F55-F299075DEE1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134600" y="0"/>
            <a:ext cx="2057400" cy="2057400"/>
          </a:xfrm>
          <a:prstGeom prst="ellipse">
            <a:avLst/>
          </a:prstGeom>
        </p:spPr>
      </p:pic>
    </p:spTree>
    <p:extLst>
      <p:ext uri="{BB962C8B-B14F-4D97-AF65-F5344CB8AC3E}">
        <p14:creationId xmlns:p14="http://schemas.microsoft.com/office/powerpoint/2010/main" val="17094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7523-1957-997F-9C53-F23A45D2E235}"/>
              </a:ext>
            </a:extLst>
          </p:cNvPr>
          <p:cNvSpPr>
            <a:spLocks noGrp="1"/>
          </p:cNvSpPr>
          <p:nvPr>
            <p:ph type="ctrTitle"/>
          </p:nvPr>
        </p:nvSpPr>
        <p:spPr>
          <a:xfrm>
            <a:off x="4754881" y="-594650"/>
            <a:ext cx="4179570" cy="3377354"/>
          </a:xfrm>
        </p:spPr>
        <p:txBody>
          <a:bodyPr anchor="b">
            <a:normAutofit/>
          </a:bodyPr>
          <a:lstStyle/>
          <a:p>
            <a:r>
              <a:rPr lang="en-US" b="1" dirty="0"/>
              <a:t>OUR KEY DATA SOURCE</a:t>
            </a:r>
          </a:p>
        </p:txBody>
      </p:sp>
      <p:sp>
        <p:nvSpPr>
          <p:cNvPr id="3" name="Content Placeholder 2">
            <a:extLst>
              <a:ext uri="{FF2B5EF4-FFF2-40B4-BE49-F238E27FC236}">
                <a16:creationId xmlns:a16="http://schemas.microsoft.com/office/drawing/2014/main" id="{8E71A86F-915D-1304-C54E-A118252F06C1}"/>
              </a:ext>
            </a:extLst>
          </p:cNvPr>
          <p:cNvSpPr>
            <a:spLocks noGrp="1"/>
          </p:cNvSpPr>
          <p:nvPr>
            <p:ph sz="half" idx="4294967295"/>
          </p:nvPr>
        </p:nvSpPr>
        <p:spPr>
          <a:xfrm>
            <a:off x="569117" y="3387247"/>
            <a:ext cx="2722563" cy="2906712"/>
          </a:xfrm>
        </p:spPr>
        <p:txBody>
          <a:bodyPr>
            <a:noAutofit/>
          </a:bodyPr>
          <a:lstStyle/>
          <a:p>
            <a:pPr marL="285750" indent="-285750">
              <a:buFont typeface="Wingdings" panose="05000000000000000000" pitchFamily="2" charset="2"/>
              <a:buChar char="Ø"/>
            </a:pPr>
            <a:r>
              <a:rPr lang="en-US" sz="2400" dirty="0"/>
              <a:t>Call Duration</a:t>
            </a:r>
          </a:p>
          <a:p>
            <a:pPr marL="285750" indent="-285750">
              <a:buFont typeface="Wingdings" panose="05000000000000000000" pitchFamily="2" charset="2"/>
              <a:buChar char="Ø"/>
            </a:pPr>
            <a:r>
              <a:rPr lang="en-US" sz="2400" dirty="0"/>
              <a:t>Time Bucket </a:t>
            </a:r>
          </a:p>
          <a:p>
            <a:pPr marL="285750" indent="-285750">
              <a:buFont typeface="Wingdings" panose="05000000000000000000" pitchFamily="2" charset="2"/>
              <a:buChar char="Ø"/>
            </a:pPr>
            <a:r>
              <a:rPr lang="en-US" sz="2400" dirty="0"/>
              <a:t>Call Status</a:t>
            </a:r>
          </a:p>
          <a:p>
            <a:pPr marL="285750" indent="-285750">
              <a:buFont typeface="Wingdings" panose="05000000000000000000" pitchFamily="2" charset="2"/>
              <a:buChar char="Ø"/>
            </a:pPr>
            <a:r>
              <a:rPr lang="en-US" sz="2400" dirty="0"/>
              <a:t>Minimum Agents</a:t>
            </a:r>
          </a:p>
        </p:txBody>
      </p:sp>
      <p:sp>
        <p:nvSpPr>
          <p:cNvPr id="4" name="Slide Number Placeholder 3">
            <a:extLst>
              <a:ext uri="{FF2B5EF4-FFF2-40B4-BE49-F238E27FC236}">
                <a16:creationId xmlns:a16="http://schemas.microsoft.com/office/drawing/2014/main" id="{D565AAAF-7ECE-5E53-3D7E-AAD706E684CB}"/>
              </a:ext>
            </a:extLst>
          </p:cNvPr>
          <p:cNvSpPr>
            <a:spLocks noGrp="1"/>
          </p:cNvSpPr>
          <p:nvPr>
            <p:ph type="sldNum" sz="quarter" idx="4294967295"/>
          </p:nvPr>
        </p:nvSpPr>
        <p:spPr>
          <a:xfrm>
            <a:off x="11204575" y="6356350"/>
            <a:ext cx="987425"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pic>
        <p:nvPicPr>
          <p:cNvPr id="7" name="Picture 6" descr="A stack of squares with a white dot on top&#10;&#10;Description automatically generated with medium confidence">
            <a:extLst>
              <a:ext uri="{FF2B5EF4-FFF2-40B4-BE49-F238E27FC236}">
                <a16:creationId xmlns:a16="http://schemas.microsoft.com/office/drawing/2014/main" id="{72359DF4-9982-69FC-A687-54954A43F7DC}"/>
              </a:ext>
            </a:extLst>
          </p:cNvPr>
          <p:cNvPicPr>
            <a:picLocks noChangeAspect="1"/>
          </p:cNvPicPr>
          <p:nvPr/>
        </p:nvPicPr>
        <p:blipFill>
          <a:blip r:embed="rId3"/>
          <a:stretch>
            <a:fillRect/>
          </a:stretch>
        </p:blipFill>
        <p:spPr>
          <a:xfrm>
            <a:off x="4754881" y="3332162"/>
            <a:ext cx="5506720" cy="3016882"/>
          </a:xfrm>
          <a:prstGeom prst="rect">
            <a:avLst/>
          </a:prstGeom>
          <a:noFill/>
        </p:spPr>
      </p:pic>
      <p:pic>
        <p:nvPicPr>
          <p:cNvPr id="8" name="Camera 7">
            <a:extLst>
              <a:ext uri="{FF2B5EF4-FFF2-40B4-BE49-F238E27FC236}">
                <a16:creationId xmlns:a16="http://schemas.microsoft.com/office/drawing/2014/main" id="{7BDD14A9-D248-3ECE-2003-F28745EC6B3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134600" y="65327"/>
            <a:ext cx="2057400" cy="2057400"/>
          </a:xfrm>
          <a:prstGeom prst="ellipse">
            <a:avLst/>
          </a:prstGeom>
        </p:spPr>
      </p:pic>
    </p:spTree>
    <p:extLst>
      <p:ext uri="{BB962C8B-B14F-4D97-AF65-F5344CB8AC3E}">
        <p14:creationId xmlns:p14="http://schemas.microsoft.com/office/powerpoint/2010/main" val="208317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311126" y="0"/>
            <a:ext cx="4179570" cy="3376691"/>
          </a:xfrm>
        </p:spPr>
        <p:txBody>
          <a:bodyPr/>
          <a:lstStyle/>
          <a:p>
            <a:r>
              <a:rPr lang="en-US" sz="2400" dirty="0"/>
              <a:t>TASK 1</a:t>
            </a:r>
            <a:br>
              <a:rPr lang="en-US" sz="2400" dirty="0"/>
            </a:br>
            <a:br>
              <a:rPr lang="en-US" sz="2400" dirty="0"/>
            </a:br>
            <a:r>
              <a:rPr lang="en-US" sz="2400" b="1" i="0" dirty="0">
                <a:effectLst/>
                <a:latin typeface="Manrope"/>
              </a:rPr>
              <a:t>Average Call Duration</a:t>
            </a:r>
            <a:endParaRPr lang="en-US" sz="2400" dirty="0"/>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08C72E5A-AEDA-A366-BE12-0C34C9A61264}"/>
              </a:ext>
            </a:extLst>
          </p:cNvPr>
          <p:cNvGraphicFramePr>
            <a:graphicFrameLocks noGrp="1"/>
          </p:cNvGraphicFramePr>
          <p:nvPr>
            <p:extLst>
              <p:ext uri="{D42A27DB-BD31-4B8C-83A1-F6EECF244321}">
                <p14:modId xmlns:p14="http://schemas.microsoft.com/office/powerpoint/2010/main" val="766861029"/>
              </p:ext>
            </p:extLst>
          </p:nvPr>
        </p:nvGraphicFramePr>
        <p:xfrm>
          <a:off x="6399266" y="3630196"/>
          <a:ext cx="4828478" cy="2085280"/>
        </p:xfrm>
        <a:graphic>
          <a:graphicData uri="http://schemas.openxmlformats.org/drawingml/2006/table">
            <a:tbl>
              <a:tblPr>
                <a:tableStyleId>{5C22544A-7EE6-4342-B048-85BDC9FD1C3A}</a:tableStyleId>
              </a:tblPr>
              <a:tblGrid>
                <a:gridCol w="1237624">
                  <a:extLst>
                    <a:ext uri="{9D8B030D-6E8A-4147-A177-3AD203B41FA5}">
                      <a16:colId xmlns:a16="http://schemas.microsoft.com/office/drawing/2014/main" val="4234232009"/>
                    </a:ext>
                  </a:extLst>
                </a:gridCol>
                <a:gridCol w="1237624">
                  <a:extLst>
                    <a:ext uri="{9D8B030D-6E8A-4147-A177-3AD203B41FA5}">
                      <a16:colId xmlns:a16="http://schemas.microsoft.com/office/drawing/2014/main" val="1109759201"/>
                    </a:ext>
                  </a:extLst>
                </a:gridCol>
                <a:gridCol w="2353230">
                  <a:extLst>
                    <a:ext uri="{9D8B030D-6E8A-4147-A177-3AD203B41FA5}">
                      <a16:colId xmlns:a16="http://schemas.microsoft.com/office/drawing/2014/main" val="1769651814"/>
                    </a:ext>
                  </a:extLst>
                </a:gridCol>
              </a:tblGrid>
              <a:tr h="521320">
                <a:tc>
                  <a:txBody>
                    <a:bodyPr/>
                    <a:lstStyle/>
                    <a:p>
                      <a:pPr algn="l" fontAlgn="b"/>
                      <a:r>
                        <a:rPr lang="en-US" sz="2000" u="none" strike="noStrike">
                          <a:effectLst/>
                        </a:rPr>
                        <a:t>15_16</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highlight>
                            <a:srgbClr val="F8CBAD"/>
                          </a:highlight>
                        </a:rPr>
                        <a:t>170.37</a:t>
                      </a:r>
                      <a:endParaRPr lang="en-US" sz="2000" b="0" i="0" u="none" strike="noStrike">
                        <a:solidFill>
                          <a:srgbClr val="000000"/>
                        </a:solidFill>
                        <a:effectLst/>
                        <a:highlight>
                          <a:srgbClr val="F8CBAD"/>
                        </a:highlight>
                        <a:latin typeface="Calibri" panose="020F0502020204030204" pitchFamily="34" charset="0"/>
                      </a:endParaRPr>
                    </a:p>
                  </a:txBody>
                  <a:tcPr marL="6350" marR="6350" marT="6350" marB="0" anchor="b"/>
                </a:tc>
                <a:tc>
                  <a:txBody>
                    <a:bodyPr/>
                    <a:lstStyle/>
                    <a:p>
                      <a:pPr algn="r" fontAlgn="b"/>
                      <a:r>
                        <a:rPr lang="en-US" sz="2000" u="none" strike="noStrike" dirty="0">
                          <a:effectLst/>
                        </a:rPr>
                        <a:t>00:02:50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0748176"/>
                  </a:ext>
                </a:extLst>
              </a:tr>
              <a:tr h="521320">
                <a:tc>
                  <a:txBody>
                    <a:bodyPr/>
                    <a:lstStyle/>
                    <a:p>
                      <a:pPr algn="l" fontAlgn="b"/>
                      <a:r>
                        <a:rPr lang="en-US" sz="2000" u="none" strike="noStrike">
                          <a:effectLst/>
                        </a:rPr>
                        <a:t>16_17</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highlight>
                            <a:srgbClr val="F8CBAD"/>
                          </a:highlight>
                        </a:rPr>
                        <a:t>181.21</a:t>
                      </a:r>
                      <a:endParaRPr lang="en-US" sz="2000" b="0" i="0" u="none" strike="noStrike">
                        <a:solidFill>
                          <a:srgbClr val="000000"/>
                        </a:solidFill>
                        <a:effectLst/>
                        <a:highlight>
                          <a:srgbClr val="F8CBAD"/>
                        </a:highlight>
                        <a:latin typeface="Calibri" panose="020F0502020204030204" pitchFamily="34" charset="0"/>
                      </a:endParaRPr>
                    </a:p>
                  </a:txBody>
                  <a:tcPr marL="6350" marR="6350" marT="6350" marB="0" anchor="b"/>
                </a:tc>
                <a:tc>
                  <a:txBody>
                    <a:bodyPr/>
                    <a:lstStyle/>
                    <a:p>
                      <a:pPr algn="r" fontAlgn="b"/>
                      <a:r>
                        <a:rPr lang="en-US" sz="2000" u="none" strike="noStrike" dirty="0">
                          <a:effectLst/>
                        </a:rPr>
                        <a:t>00:03:01</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3294619"/>
                  </a:ext>
                </a:extLst>
              </a:tr>
              <a:tr h="521320">
                <a:tc>
                  <a:txBody>
                    <a:bodyPr/>
                    <a:lstStyle/>
                    <a:p>
                      <a:pPr algn="l" fontAlgn="b"/>
                      <a:r>
                        <a:rPr lang="en-US" sz="2000" u="none" strike="noStrike">
                          <a:effectLst/>
                        </a:rPr>
                        <a:t>17_18</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highlight>
                            <a:srgbClr val="F8CBAD"/>
                          </a:highlight>
                        </a:rPr>
                        <a:t>179.31</a:t>
                      </a:r>
                      <a:endParaRPr lang="en-US" sz="2000" b="0" i="0" u="none" strike="noStrike">
                        <a:solidFill>
                          <a:srgbClr val="000000"/>
                        </a:solidFill>
                        <a:effectLst/>
                        <a:highlight>
                          <a:srgbClr val="F8CBAD"/>
                        </a:highlight>
                        <a:latin typeface="Calibri" panose="020F0502020204030204" pitchFamily="34" charset="0"/>
                      </a:endParaRPr>
                    </a:p>
                  </a:txBody>
                  <a:tcPr marL="6350" marR="6350" marT="6350" marB="0" anchor="b"/>
                </a:tc>
                <a:tc>
                  <a:txBody>
                    <a:bodyPr/>
                    <a:lstStyle/>
                    <a:p>
                      <a:pPr algn="r" fontAlgn="b"/>
                      <a:r>
                        <a:rPr lang="en-US" sz="2000" u="none" strike="noStrike">
                          <a:effectLst/>
                        </a:rPr>
                        <a:t>00:02:59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8661262"/>
                  </a:ext>
                </a:extLst>
              </a:tr>
              <a:tr h="521320">
                <a:tc>
                  <a:txBody>
                    <a:bodyPr/>
                    <a:lstStyle/>
                    <a:p>
                      <a:pPr algn="l" fontAlgn="b"/>
                      <a:r>
                        <a:rPr lang="en-US" sz="2000" u="none" strike="noStrike">
                          <a:effectLst/>
                        </a:rPr>
                        <a:t>18_19</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highlight>
                            <a:srgbClr val="F8CBAD"/>
                          </a:highlight>
                        </a:rPr>
                        <a:t>174.24</a:t>
                      </a:r>
                      <a:endParaRPr lang="en-US" sz="2000" b="0" i="0" u="none" strike="noStrike">
                        <a:solidFill>
                          <a:srgbClr val="000000"/>
                        </a:solidFill>
                        <a:effectLst/>
                        <a:highlight>
                          <a:srgbClr val="F8CBAD"/>
                        </a:highlight>
                        <a:latin typeface="Calibri" panose="020F0502020204030204" pitchFamily="34" charset="0"/>
                      </a:endParaRPr>
                    </a:p>
                  </a:txBody>
                  <a:tcPr marL="6350" marR="6350" marT="6350" marB="0" anchor="b"/>
                </a:tc>
                <a:tc>
                  <a:txBody>
                    <a:bodyPr/>
                    <a:lstStyle/>
                    <a:p>
                      <a:pPr algn="r" fontAlgn="b"/>
                      <a:r>
                        <a:rPr lang="en-US" sz="2000" u="none" strike="noStrike" dirty="0">
                          <a:effectLst/>
                        </a:rPr>
                        <a:t>00:02:54</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98349396"/>
                  </a:ext>
                </a:extLst>
              </a:tr>
            </a:tbl>
          </a:graphicData>
        </a:graphic>
      </p:graphicFrame>
      <p:pic>
        <p:nvPicPr>
          <p:cNvPr id="4" name="Camera 3">
            <a:extLst>
              <a:ext uri="{FF2B5EF4-FFF2-40B4-BE49-F238E27FC236}">
                <a16:creationId xmlns:a16="http://schemas.microsoft.com/office/drawing/2014/main" id="{EB7841EF-7CF7-0C6D-A313-2CC9B5588D2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113824"/>
            <a:ext cx="2057400" cy="2057400"/>
          </a:xfrm>
          <a:prstGeom prst="ellipse">
            <a:avLst/>
          </a:prstGeom>
        </p:spPr>
      </p:pic>
    </p:spTree>
    <p:extLst>
      <p:ext uri="{BB962C8B-B14F-4D97-AF65-F5344CB8AC3E}">
        <p14:creationId xmlns:p14="http://schemas.microsoft.com/office/powerpoint/2010/main" val="224145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1" y="895350"/>
            <a:ext cx="3247662" cy="1917700"/>
          </a:xfrm>
        </p:spPr>
        <p:txBody>
          <a:bodyPr anchor="ctr">
            <a:normAutofit/>
          </a:bodyPr>
          <a:lstStyle/>
          <a:p>
            <a:r>
              <a:rPr lang="en-US" dirty="0"/>
              <a:t>Task 2</a:t>
            </a:r>
            <a:br>
              <a:rPr lang="en-US" dirty="0"/>
            </a:br>
            <a:br>
              <a:rPr lang="en-US" dirty="0"/>
            </a:br>
            <a:r>
              <a:rPr lang="en-US" b="1" i="0" dirty="0">
                <a:effectLst/>
              </a:rPr>
              <a:t>Call Volume Analysis</a:t>
            </a:r>
            <a:br>
              <a:rPr lang="en-US" b="1" i="0" dirty="0">
                <a:effectLst/>
              </a:rPr>
            </a:b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6" name="Content Placeholder 5">
            <a:extLst>
              <a:ext uri="{FF2B5EF4-FFF2-40B4-BE49-F238E27FC236}">
                <a16:creationId xmlns:a16="http://schemas.microsoft.com/office/drawing/2014/main" id="{B40FE6A3-2B77-6AA1-C495-2C72F24106B1}"/>
              </a:ext>
            </a:extLst>
          </p:cNvPr>
          <p:cNvGraphicFramePr>
            <a:graphicFrameLocks noGrp="1"/>
          </p:cNvGraphicFramePr>
          <p:nvPr>
            <p:ph type="tbl" sz="quarter" idx="14"/>
            <p:extLst>
              <p:ext uri="{D42A27DB-BD31-4B8C-83A1-F6EECF244321}">
                <p14:modId xmlns:p14="http://schemas.microsoft.com/office/powerpoint/2010/main" val="1208662080"/>
              </p:ext>
            </p:extLst>
          </p:nvPr>
        </p:nvGraphicFramePr>
        <p:xfrm>
          <a:off x="4937400" y="1901455"/>
          <a:ext cx="5695397" cy="3104835"/>
        </p:xfrm>
        <a:graphic>
          <a:graphicData uri="http://schemas.openxmlformats.org/drawingml/2006/table">
            <a:tbl>
              <a:tblPr/>
              <a:tblGrid>
                <a:gridCol w="2323387">
                  <a:extLst>
                    <a:ext uri="{9D8B030D-6E8A-4147-A177-3AD203B41FA5}">
                      <a16:colId xmlns:a16="http://schemas.microsoft.com/office/drawing/2014/main" val="3518475164"/>
                    </a:ext>
                  </a:extLst>
                </a:gridCol>
                <a:gridCol w="2083277">
                  <a:extLst>
                    <a:ext uri="{9D8B030D-6E8A-4147-A177-3AD203B41FA5}">
                      <a16:colId xmlns:a16="http://schemas.microsoft.com/office/drawing/2014/main" val="3891383700"/>
                    </a:ext>
                  </a:extLst>
                </a:gridCol>
                <a:gridCol w="1288733">
                  <a:extLst>
                    <a:ext uri="{9D8B030D-6E8A-4147-A177-3AD203B41FA5}">
                      <a16:colId xmlns:a16="http://schemas.microsoft.com/office/drawing/2014/main" val="576929937"/>
                    </a:ext>
                  </a:extLst>
                </a:gridCol>
              </a:tblGrid>
              <a:tr h="620967">
                <a:tc>
                  <a:txBody>
                    <a:bodyPr/>
                    <a:lstStyle/>
                    <a:p>
                      <a:pPr algn="l"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Calls Status</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Total calls</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r"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795669895"/>
                  </a:ext>
                </a:extLst>
              </a:tr>
              <a:tr h="620967">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answered</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82452</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70%</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6588710"/>
                  </a:ext>
                </a:extLst>
              </a:tr>
              <a:tr h="620967">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abandon</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34403</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29%</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7080492"/>
                  </a:ext>
                </a:extLst>
              </a:tr>
              <a:tr h="620967">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transfer</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1133</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1%</a:t>
                      </a:r>
                      <a:endParaRPr lang="en-US" sz="5000" b="0" i="0" u="none" strike="noStrike">
                        <a:effectLs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9349828"/>
                  </a:ext>
                </a:extLst>
              </a:tr>
              <a:tr h="620967">
                <a:tc>
                  <a:txBody>
                    <a:bodyPr/>
                    <a:lstStyle/>
                    <a:p>
                      <a:pPr algn="l"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TOTAL</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r"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117988</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r" fontAlgn="b">
                        <a:spcBef>
                          <a:spcPts val="0"/>
                        </a:spcBef>
                        <a:spcAft>
                          <a:spcPts val="0"/>
                        </a:spcAft>
                      </a:pPr>
                      <a:r>
                        <a:rPr lang="en-US" sz="3300" b="1" i="0" u="none" strike="noStrike">
                          <a:solidFill>
                            <a:srgbClr val="000000"/>
                          </a:solidFill>
                          <a:effectLst/>
                          <a:highlight>
                            <a:srgbClr val="FFFF99"/>
                          </a:highlight>
                          <a:latin typeface="Calibri" panose="020F0502020204030204" pitchFamily="34" charset="0"/>
                        </a:rPr>
                        <a:t>100%</a:t>
                      </a:r>
                      <a:endParaRPr lang="en-US" sz="5000" b="0" i="0" u="none" strike="noStrike">
                        <a:effectLst/>
                        <a:highlight>
                          <a:srgbClr val="FFFF99"/>
                        </a:highlight>
                        <a:latin typeface="Arial" panose="020B0604020202020204" pitchFamily="34" charset="0"/>
                      </a:endParaRPr>
                    </a:p>
                  </a:txBody>
                  <a:tcPr marL="17463" marR="17463" marT="174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553453806"/>
                  </a:ext>
                </a:extLst>
              </a:tr>
            </a:tbl>
          </a:graphicData>
        </a:graphic>
      </p:graphicFrame>
      <p:pic>
        <p:nvPicPr>
          <p:cNvPr id="3" name="Camera 2">
            <a:extLst>
              <a:ext uri="{FF2B5EF4-FFF2-40B4-BE49-F238E27FC236}">
                <a16:creationId xmlns:a16="http://schemas.microsoft.com/office/drawing/2014/main" id="{58FEA12B-6047-0A74-5442-5718D16C3C36}"/>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134600" y="4800600"/>
            <a:ext cx="2057400" cy="2057400"/>
          </a:xfrm>
          <a:prstGeom prst="ellipse">
            <a:avLst/>
          </a:prstGeom>
        </p:spPr>
      </p:pic>
    </p:spTree>
    <p:extLst>
      <p:ext uri="{BB962C8B-B14F-4D97-AF65-F5344CB8AC3E}">
        <p14:creationId xmlns:p14="http://schemas.microsoft.com/office/powerpoint/2010/main" val="357151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24443" y="2145990"/>
            <a:ext cx="4179570" cy="3457971"/>
          </a:xfrm>
        </p:spPr>
        <p:txBody>
          <a:bodyPr/>
          <a:lstStyle/>
          <a:p>
            <a:r>
              <a:rPr lang="en-US" dirty="0"/>
              <a:t>Maximum number of calls received under 12 noon to 1pm time bucket which is 9,432 calls.</a:t>
            </a:r>
            <a:br>
              <a:rPr lang="en-US" dirty="0"/>
            </a:br>
            <a:br>
              <a:rPr lang="en-US" dirty="0"/>
            </a:br>
            <a:endParaRPr lang="en-US" dirty="0"/>
          </a:p>
        </p:txBody>
      </p:sp>
      <p:pic>
        <p:nvPicPr>
          <p:cNvPr id="3" name="Camera 2">
            <a:extLst>
              <a:ext uri="{FF2B5EF4-FFF2-40B4-BE49-F238E27FC236}">
                <a16:creationId xmlns:a16="http://schemas.microsoft.com/office/drawing/2014/main" id="{658B40D6-64F8-D9B9-16AD-BD43F5084F7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16c05727-aa75-4e4a-9b5f-8a80a1165891"/>
    <ds:schemaRef ds:uri="230e9df3-be65-4c73-a93b-d1236ebd677e"/>
    <ds:schemaRef ds:uri="http://purl.org/dc/terms/"/>
    <ds:schemaRef ds:uri="71af3243-3dd4-4a8d-8c0d-dd76da1f02a5"/>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sharepoint/v3"/>
    <ds:schemaRef ds:uri="http://purl.org/dc/dcmityp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{D1DB2C20-3AB1-4E41-9A74-9DAC9AAA8ECE}tf67328976_win32</Template>
  <TotalTime>544</TotalTime>
  <Words>647</Words>
  <Application>Microsoft Office PowerPoint</Application>
  <PresentationFormat>Widescreen</PresentationFormat>
  <Paragraphs>178</Paragraphs>
  <Slides>15</Slides>
  <Notes>15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Manrope</vt:lpstr>
      <vt:lpstr>Tenorite</vt:lpstr>
      <vt:lpstr>Wingdings</vt:lpstr>
      <vt:lpstr>Custom</vt:lpstr>
      <vt:lpstr>ABC Call Volume Trend Analysis  Final project-4</vt:lpstr>
      <vt:lpstr>KEY HIGHLIGHTS</vt:lpstr>
      <vt:lpstr> Tools Used </vt:lpstr>
      <vt:lpstr>to identify patterns, trends WHICH aims to improve customer service and enhance overall operational efficiency.  COMPANY FACES SOME CHALLENGES in managing workforce resources</vt:lpstr>
      <vt:lpstr>Modules  Data CLEANING  Data Visualization  Trend Analysis  RESOURCE ALLOCATION  REPORTING  FEEDBACK</vt:lpstr>
      <vt:lpstr>OUR KEY DATA SOURCE</vt:lpstr>
      <vt:lpstr>TASK 1  Average Call Duration</vt:lpstr>
      <vt:lpstr>Task 2  Call Volume Analysis </vt:lpstr>
      <vt:lpstr>Maximum number of calls received under 12 noon to 1pm time bucket which is 9,432 calls.  </vt:lpstr>
      <vt:lpstr>Task 3  MANPOWER PLANNING</vt:lpstr>
      <vt:lpstr>TASK 4  Night Shift Manpower Planning </vt:lpstr>
      <vt:lpstr> Significance of Insights</vt:lpstr>
      <vt:lpstr>Outcomes &amp; achievements</vt:lpstr>
      <vt:lpstr>EXCEL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Bhola</dc:creator>
  <cp:lastModifiedBy>Abhishek Bhola</cp:lastModifiedBy>
  <cp:revision>12</cp:revision>
  <dcterms:created xsi:type="dcterms:W3CDTF">2024-07-13T13:54:23Z</dcterms:created>
  <dcterms:modified xsi:type="dcterms:W3CDTF">2024-07-14T10:58:01Z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