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1" r:id="rId8"/>
    <p:sldId id="262" r:id="rId9"/>
    <p:sldId id="263" r:id="rId10"/>
  </p:sldIdLst>
  <p:sldSz cx="14630400" cy="8229600"/>
  <p:notesSz cx="8229600" cy="14630400"/>
  <p:embeddedFontLst>
    <p:embeddedFont>
      <p:font typeface="Fraunces Extra Bold" panose="020B0604020202020204" charset="0"/>
      <p:regular r:id="rId12"/>
    </p:embeddedFont>
    <p:embeddedFont>
      <p:font typeface="Nobile"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7" d="100"/>
          <a:sy n="67"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96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94FD7-CADD-6884-E153-5CC80AB05397}"/>
              </a:ext>
            </a:extLst>
          </p:cNvPr>
          <p:cNvSpPr txBox="1"/>
          <p:nvPr/>
        </p:nvSpPr>
        <p:spPr>
          <a:xfrm>
            <a:off x="3172523" y="300412"/>
            <a:ext cx="11457877" cy="4985980"/>
          </a:xfrm>
          <a:prstGeom prst="rect">
            <a:avLst/>
          </a:prstGeom>
          <a:noFill/>
        </p:spPr>
        <p:txBody>
          <a:bodyPr wrap="square">
            <a:spAutoFit/>
          </a:bodyPr>
          <a:lstStyle/>
          <a:p>
            <a:pPr algn="ctr"/>
            <a:r>
              <a:rPr lang="en-US" sz="4000" b="1" dirty="0">
                <a:solidFill>
                  <a:srgbClr val="3B4540"/>
                </a:solidFill>
                <a:latin typeface="Fraunces Extra Bold" pitchFamily="34" charset="0"/>
                <a:ea typeface="Fraunces Extra Bold" pitchFamily="34" charset="-122"/>
                <a:cs typeface="Fraunces Extra Bold" pitchFamily="34" charset="-120"/>
              </a:rPr>
              <a:t>                  DEEP  LEARNING  AND   REINFORCEMENT  LEARNING</a:t>
            </a:r>
          </a:p>
          <a:p>
            <a:endParaRPr lang="en-US" sz="4000" b="1" dirty="0">
              <a:solidFill>
                <a:srgbClr val="3B4540"/>
              </a:solidFill>
              <a:latin typeface="Fraunces Extra Bold" pitchFamily="34" charset="0"/>
              <a:ea typeface="Fraunces Extra Bold" pitchFamily="34" charset="-122"/>
              <a:cs typeface="Fraunces Extra Bold" pitchFamily="34" charset="-120"/>
            </a:endParaRPr>
          </a:p>
          <a:p>
            <a:endParaRPr lang="en-US" sz="3600" b="1" dirty="0">
              <a:solidFill>
                <a:srgbClr val="3B4540"/>
              </a:solidFill>
              <a:latin typeface="Fraunces Extra Bold" pitchFamily="34" charset="0"/>
              <a:ea typeface="Fraunces Extra Bold" pitchFamily="34" charset="-122"/>
              <a:cs typeface="Fraunces Extra Bold" pitchFamily="34" charset="-120"/>
            </a:endParaRPr>
          </a:p>
          <a:p>
            <a:pPr algn="ctr"/>
            <a:r>
              <a:rPr lang="en-US" sz="3600" b="1" dirty="0">
                <a:solidFill>
                  <a:srgbClr val="3B4540"/>
                </a:solidFill>
                <a:latin typeface="Fraunces Extra Bold" pitchFamily="34" charset="0"/>
                <a:ea typeface="Fraunces Extra Bold" pitchFamily="34" charset="-122"/>
                <a:cs typeface="Fraunces Extra Bold" pitchFamily="34" charset="-120"/>
              </a:rPr>
              <a:t>Simple Deep Convolutional GAN (DCGAN) on Fashion-MNIST</a:t>
            </a:r>
            <a:endParaRPr lang="en-US" sz="3600" dirty="0"/>
          </a:p>
          <a:p>
            <a:endParaRPr lang="en-IN" dirty="0"/>
          </a:p>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90C7814F-FCB9-28A5-CE9D-B38A7364DF2D}"/>
              </a:ext>
            </a:extLst>
          </p:cNvPr>
          <p:cNvSpPr txBox="1"/>
          <p:nvPr/>
        </p:nvSpPr>
        <p:spPr>
          <a:xfrm>
            <a:off x="6844062" y="6670431"/>
            <a:ext cx="7443438" cy="1477328"/>
          </a:xfrm>
          <a:prstGeom prst="rect">
            <a:avLst/>
          </a:prstGeom>
          <a:noFill/>
        </p:spPr>
        <p:txBody>
          <a:bodyPr wrap="square">
            <a:spAutoFit/>
          </a:bodyPr>
          <a:lstStyle/>
          <a:p>
            <a:endParaRPr lang="en-IN" dirty="0"/>
          </a:p>
          <a:p>
            <a:pPr algn="r"/>
            <a:r>
              <a:rPr lang="en-IN" sz="2400" dirty="0"/>
              <a:t>S N Lalithya                        1BG23CS125</a:t>
            </a:r>
          </a:p>
          <a:p>
            <a:pPr algn="r"/>
            <a:endParaRPr lang="en-IN" sz="2400" dirty="0"/>
          </a:p>
          <a:p>
            <a:pPr algn="r"/>
            <a:r>
              <a:rPr lang="en-IN" sz="2400" dirty="0"/>
              <a:t>R Bhoomika Jain                1BG23CS112    </a:t>
            </a:r>
          </a:p>
        </p:txBody>
      </p:sp>
      <p:pic>
        <p:nvPicPr>
          <p:cNvPr id="6" name="Image 0" descr="preencoded.png">
            <a:extLst>
              <a:ext uri="{FF2B5EF4-FFF2-40B4-BE49-F238E27FC236}">
                <a16:creationId xmlns:a16="http://schemas.microsoft.com/office/drawing/2014/main" id="{030AE3B7-5F51-9877-1673-375909B43072}"/>
              </a:ext>
            </a:extLst>
          </p:cNvPr>
          <p:cNvPicPr>
            <a:picLocks noChangeAspect="1"/>
          </p:cNvPicPr>
          <p:nvPr/>
        </p:nvPicPr>
        <p:blipFill>
          <a:blip r:embed="rId2"/>
          <a:stretch>
            <a:fillRect/>
          </a:stretch>
        </p:blipFill>
        <p:spPr>
          <a:xfrm>
            <a:off x="0" y="0"/>
            <a:ext cx="3394710" cy="8229599"/>
          </a:xfrm>
          <a:prstGeom prst="rect">
            <a:avLst/>
          </a:prstGeom>
        </p:spPr>
      </p:pic>
    </p:spTree>
    <p:extLst>
      <p:ext uri="{BB962C8B-B14F-4D97-AF65-F5344CB8AC3E}">
        <p14:creationId xmlns:p14="http://schemas.microsoft.com/office/powerpoint/2010/main" val="55005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80423"/>
            <a:ext cx="7556421" cy="1860233"/>
          </a:xfrm>
          <a:prstGeom prst="rect">
            <a:avLst/>
          </a:prstGeom>
          <a:noFill/>
          <a:ln/>
        </p:spPr>
        <p:txBody>
          <a:bodyPr wrap="squar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Simple Deep Convolutional GAN (DCGAN) on Fashion-MNIST</a:t>
            </a:r>
            <a:endParaRPr lang="en-US" sz="3900" dirty="0"/>
          </a:p>
        </p:txBody>
      </p:sp>
      <p:sp>
        <p:nvSpPr>
          <p:cNvPr id="4" name="Text 1"/>
          <p:cNvSpPr/>
          <p:nvPr/>
        </p:nvSpPr>
        <p:spPr>
          <a:xfrm>
            <a:off x="793790" y="3638312"/>
            <a:ext cx="7556421" cy="254031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This presentation details the implementation of a Deep Convolutional Generative Adversarial Network (DCGAN) from scratch. Our objective is to generate realistic images of clothing using the Fashion-MNIST dataset. This project explores the core concepts of GANs, including the Generator and Discriminator, and the nuances of adversarial training, which is crucial for stabilizing the network and producing high-quality outputs. We will delve into the methodology, challenges, and exciting outcomes of this deep learning endeavor.</a:t>
            </a:r>
            <a:endParaRPr lang="en-US" sz="1550" dirty="0"/>
          </a:p>
        </p:txBody>
      </p:sp>
      <p:sp>
        <p:nvSpPr>
          <p:cNvPr id="7" name="Text 4"/>
          <p:cNvSpPr/>
          <p:nvPr/>
        </p:nvSpPr>
        <p:spPr>
          <a:xfrm>
            <a:off x="1210508" y="6401872"/>
            <a:ext cx="2424470" cy="347305"/>
          </a:xfrm>
          <a:prstGeom prst="rect">
            <a:avLst/>
          </a:prstGeom>
          <a:noFill/>
          <a:ln/>
        </p:spPr>
        <p:txBody>
          <a:bodyPr wrap="none" lIns="0" tIns="0" rIns="0" bIns="0" rtlCol="0" anchor="t"/>
          <a:lstStyle/>
          <a:p>
            <a:pPr marL="0" indent="0" algn="l">
              <a:lnSpc>
                <a:spcPts val="2700"/>
              </a:lnSpc>
              <a:buNone/>
            </a:pPr>
            <a:endParaRPr lang="en-US" sz="19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073468"/>
            <a:ext cx="11757184"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Project Objective: Generating Fashion Imagery</a:t>
            </a:r>
            <a:endParaRPr lang="en-US" sz="3900" dirty="0"/>
          </a:p>
        </p:txBody>
      </p:sp>
      <p:pic>
        <p:nvPicPr>
          <p:cNvPr id="3" name="Image 0" descr="preencoded.png"/>
          <p:cNvPicPr>
            <a:picLocks noChangeAspect="1"/>
          </p:cNvPicPr>
          <p:nvPr/>
        </p:nvPicPr>
        <p:blipFill>
          <a:blip r:embed="rId3"/>
          <a:stretch>
            <a:fillRect/>
          </a:stretch>
        </p:blipFill>
        <p:spPr>
          <a:xfrm>
            <a:off x="793790" y="2090380"/>
            <a:ext cx="992267" cy="1190744"/>
          </a:xfrm>
          <a:prstGeom prst="rect">
            <a:avLst/>
          </a:prstGeom>
        </p:spPr>
      </p:pic>
      <p:sp>
        <p:nvSpPr>
          <p:cNvPr id="4" name="Text 1"/>
          <p:cNvSpPr/>
          <p:nvPr/>
        </p:nvSpPr>
        <p:spPr>
          <a:xfrm>
            <a:off x="1984415" y="2288738"/>
            <a:ext cx="4122777"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Implement DCGAN from Scratch</a:t>
            </a:r>
            <a:endParaRPr lang="en-US" sz="1950" dirty="0"/>
          </a:p>
        </p:txBody>
      </p:sp>
      <p:sp>
        <p:nvSpPr>
          <p:cNvPr id="5" name="Text 2"/>
          <p:cNvSpPr/>
          <p:nvPr/>
        </p:nvSpPr>
        <p:spPr>
          <a:xfrm>
            <a:off x="1984415" y="2717959"/>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Build a complete Deep Convolutional Generative Adversarial Network architecture without relying on high-level GAN libraries.</a:t>
            </a:r>
            <a:endParaRPr lang="en-US" sz="1550" dirty="0"/>
          </a:p>
        </p:txBody>
      </p:sp>
      <p:pic>
        <p:nvPicPr>
          <p:cNvPr id="6" name="Image 1" descr="preencoded.png"/>
          <p:cNvPicPr>
            <a:picLocks noChangeAspect="1"/>
          </p:cNvPicPr>
          <p:nvPr/>
        </p:nvPicPr>
        <p:blipFill>
          <a:blip r:embed="rId4"/>
          <a:stretch>
            <a:fillRect/>
          </a:stretch>
        </p:blipFill>
        <p:spPr>
          <a:xfrm>
            <a:off x="793790" y="3281124"/>
            <a:ext cx="992267" cy="1190744"/>
          </a:xfrm>
          <a:prstGeom prst="rect">
            <a:avLst/>
          </a:prstGeom>
        </p:spPr>
      </p:pic>
      <p:sp>
        <p:nvSpPr>
          <p:cNvPr id="7" name="Text 3"/>
          <p:cNvSpPr/>
          <p:nvPr/>
        </p:nvSpPr>
        <p:spPr>
          <a:xfrm>
            <a:off x="1984415" y="3479483"/>
            <a:ext cx="3262432"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Generate Clothing Images</a:t>
            </a:r>
            <a:endParaRPr lang="en-US" sz="1950" dirty="0"/>
          </a:p>
        </p:txBody>
      </p:sp>
      <p:sp>
        <p:nvSpPr>
          <p:cNvPr id="8" name="Text 4"/>
          <p:cNvSpPr/>
          <p:nvPr/>
        </p:nvSpPr>
        <p:spPr>
          <a:xfrm>
            <a:off x="1984415" y="3908703"/>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Train the DCGAN on the Fashion-MNIST dataset to produce novel and realistic images of various apparel items.</a:t>
            </a:r>
            <a:endParaRPr lang="en-US" sz="1550" dirty="0"/>
          </a:p>
        </p:txBody>
      </p:sp>
      <p:pic>
        <p:nvPicPr>
          <p:cNvPr id="9" name="Image 2" descr="preencoded.png"/>
          <p:cNvPicPr>
            <a:picLocks noChangeAspect="1"/>
          </p:cNvPicPr>
          <p:nvPr/>
        </p:nvPicPr>
        <p:blipFill>
          <a:blip r:embed="rId5"/>
          <a:stretch>
            <a:fillRect/>
          </a:stretch>
        </p:blipFill>
        <p:spPr>
          <a:xfrm>
            <a:off x="793790" y="4471868"/>
            <a:ext cx="992267" cy="1190744"/>
          </a:xfrm>
          <a:prstGeom prst="rect">
            <a:avLst/>
          </a:prstGeom>
        </p:spPr>
      </p:pic>
      <p:sp>
        <p:nvSpPr>
          <p:cNvPr id="10" name="Text 5"/>
          <p:cNvSpPr/>
          <p:nvPr/>
        </p:nvSpPr>
        <p:spPr>
          <a:xfrm>
            <a:off x="1984415" y="4670227"/>
            <a:ext cx="3772376"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Stabilize Adversarial Training</a:t>
            </a:r>
            <a:endParaRPr lang="en-US" sz="1950" dirty="0"/>
          </a:p>
        </p:txBody>
      </p:sp>
      <p:sp>
        <p:nvSpPr>
          <p:cNvPr id="11" name="Text 6"/>
          <p:cNvSpPr/>
          <p:nvPr/>
        </p:nvSpPr>
        <p:spPr>
          <a:xfrm>
            <a:off x="1984415" y="5099447"/>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Address the inherent challenges of GAN training to achieve convergence and generate high-quality, diverse samples.</a:t>
            </a:r>
            <a:endParaRPr lang="en-US" sz="1550" dirty="0"/>
          </a:p>
        </p:txBody>
      </p:sp>
      <p:sp>
        <p:nvSpPr>
          <p:cNvPr id="12" name="Text 7"/>
          <p:cNvSpPr/>
          <p:nvPr/>
        </p:nvSpPr>
        <p:spPr>
          <a:xfrm>
            <a:off x="793790" y="5885855"/>
            <a:ext cx="13042821" cy="127015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The primary objective of this project is to implement a Deep Convolutional GAN (DCGAN) from the ground up. This involves designing and building both the Generator and Discriminator networks, and then training them in an adversarial fashion. The ultimate goal is to generate new, convincing images of clothing, expanding beyond the original dataset. A key challenge, and thus a core objective, is to achieve stable adversarial training, which is notorious for its complexity in GANs.</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06279" y="639247"/>
            <a:ext cx="6210538" cy="551855"/>
          </a:xfrm>
          <a:prstGeom prst="rect">
            <a:avLst/>
          </a:prstGeom>
          <a:noFill/>
          <a:ln/>
        </p:spPr>
        <p:txBody>
          <a:bodyPr wrap="none" lIns="0" tIns="0" rIns="0" bIns="0" rtlCol="0" anchor="t"/>
          <a:lstStyle/>
          <a:p>
            <a:pPr marL="0" indent="0" algn="l">
              <a:lnSpc>
                <a:spcPts val="4300"/>
              </a:lnSpc>
              <a:buNone/>
            </a:pPr>
            <a:r>
              <a:rPr lang="en-US" sz="3450" b="1" dirty="0">
                <a:solidFill>
                  <a:srgbClr val="3B4540"/>
                </a:solidFill>
                <a:latin typeface="Fraunces Extra Bold" pitchFamily="34" charset="0"/>
                <a:ea typeface="Fraunces Extra Bold" pitchFamily="34" charset="-122"/>
                <a:cs typeface="Fraunces Extra Bold" pitchFamily="34" charset="-120"/>
              </a:rPr>
              <a:t>Methodology and Workflow</a:t>
            </a:r>
            <a:endParaRPr lang="en-US" sz="3450" dirty="0"/>
          </a:p>
        </p:txBody>
      </p:sp>
      <p:sp>
        <p:nvSpPr>
          <p:cNvPr id="3" name="Shape 1"/>
          <p:cNvSpPr/>
          <p:nvPr/>
        </p:nvSpPr>
        <p:spPr>
          <a:xfrm>
            <a:off x="706279" y="3761899"/>
            <a:ext cx="13217843" cy="22860"/>
          </a:xfrm>
          <a:prstGeom prst="roundRect">
            <a:avLst>
              <a:gd name="adj" fmla="val 695244"/>
            </a:avLst>
          </a:prstGeom>
          <a:solidFill>
            <a:srgbClr val="CED9CE"/>
          </a:solidFill>
          <a:ln/>
        </p:spPr>
      </p:sp>
      <p:sp>
        <p:nvSpPr>
          <p:cNvPr id="4" name="Shape 2"/>
          <p:cNvSpPr/>
          <p:nvPr/>
        </p:nvSpPr>
        <p:spPr>
          <a:xfrm>
            <a:off x="3272076" y="3232249"/>
            <a:ext cx="22860" cy="529709"/>
          </a:xfrm>
          <a:prstGeom prst="roundRect">
            <a:avLst>
              <a:gd name="adj" fmla="val 695244"/>
            </a:avLst>
          </a:prstGeom>
          <a:solidFill>
            <a:srgbClr val="CED9CE"/>
          </a:solidFill>
          <a:ln/>
        </p:spPr>
      </p:sp>
      <p:sp>
        <p:nvSpPr>
          <p:cNvPr id="5" name="Shape 3"/>
          <p:cNvSpPr/>
          <p:nvPr/>
        </p:nvSpPr>
        <p:spPr>
          <a:xfrm>
            <a:off x="3084909" y="3563243"/>
            <a:ext cx="397312" cy="397312"/>
          </a:xfrm>
          <a:prstGeom prst="roundRect">
            <a:avLst>
              <a:gd name="adj" fmla="val 40002"/>
            </a:avLst>
          </a:prstGeom>
          <a:solidFill>
            <a:srgbClr val="E8F3E8"/>
          </a:solidFill>
          <a:ln/>
        </p:spPr>
      </p:sp>
      <p:sp>
        <p:nvSpPr>
          <p:cNvPr id="6" name="Text 4"/>
          <p:cNvSpPr/>
          <p:nvPr/>
        </p:nvSpPr>
        <p:spPr>
          <a:xfrm>
            <a:off x="3151108" y="3596342"/>
            <a:ext cx="264795" cy="330994"/>
          </a:xfrm>
          <a:prstGeom prst="rect">
            <a:avLst/>
          </a:prstGeom>
          <a:noFill/>
          <a:ln/>
        </p:spPr>
        <p:txBody>
          <a:bodyPr wrap="none" lIns="0" tIns="0" rIns="0" bIns="0" rtlCol="0" anchor="t"/>
          <a:lstStyle/>
          <a:p>
            <a:pPr marL="0" indent="0" algn="ctr">
              <a:lnSpc>
                <a:spcPts val="2050"/>
              </a:lnSpc>
              <a:buNone/>
            </a:pPr>
            <a:r>
              <a:rPr lang="en-US" sz="2050" b="1" dirty="0">
                <a:solidFill>
                  <a:srgbClr val="405449"/>
                </a:solidFill>
                <a:latin typeface="Fraunces Extra Bold" pitchFamily="34" charset="0"/>
                <a:ea typeface="Fraunces Extra Bold" pitchFamily="34" charset="-122"/>
                <a:cs typeface="Fraunces Extra Bold" pitchFamily="34" charset="-120"/>
              </a:rPr>
              <a:t>1</a:t>
            </a:r>
            <a:endParaRPr lang="en-US" sz="2050" dirty="0"/>
          </a:p>
        </p:txBody>
      </p:sp>
      <p:sp>
        <p:nvSpPr>
          <p:cNvPr id="7" name="Text 5"/>
          <p:cNvSpPr/>
          <p:nvPr/>
        </p:nvSpPr>
        <p:spPr>
          <a:xfrm>
            <a:off x="1426726" y="1544241"/>
            <a:ext cx="3713798" cy="275868"/>
          </a:xfrm>
          <a:prstGeom prst="rect">
            <a:avLst/>
          </a:prstGeom>
          <a:noFill/>
          <a:ln/>
        </p:spPr>
        <p:txBody>
          <a:bodyPr wrap="none" lIns="0" tIns="0" rIns="0" bIns="0" rtlCol="0" anchor="t"/>
          <a:lstStyle/>
          <a:p>
            <a:pPr marL="0" indent="0" algn="ctr">
              <a:lnSpc>
                <a:spcPts val="2150"/>
              </a:lnSpc>
              <a:buNone/>
            </a:pPr>
            <a:r>
              <a:rPr lang="en-US" sz="1700" b="1" dirty="0">
                <a:solidFill>
                  <a:srgbClr val="405449"/>
                </a:solidFill>
                <a:latin typeface="Fraunces Extra Bold" pitchFamily="34" charset="0"/>
                <a:ea typeface="Fraunces Extra Bold" pitchFamily="34" charset="-122"/>
                <a:cs typeface="Fraunces Extra Bold" pitchFamily="34" charset="-120"/>
              </a:rPr>
              <a:t>Dataset Loading &amp; Preprocessing</a:t>
            </a:r>
            <a:endParaRPr lang="en-US" sz="1700" dirty="0"/>
          </a:p>
        </p:txBody>
      </p:sp>
      <p:sp>
        <p:nvSpPr>
          <p:cNvPr id="8" name="Text 6"/>
          <p:cNvSpPr/>
          <p:nvPr/>
        </p:nvSpPr>
        <p:spPr>
          <a:xfrm>
            <a:off x="882848" y="1925955"/>
            <a:ext cx="4801553" cy="1129665"/>
          </a:xfrm>
          <a:prstGeom prst="rect">
            <a:avLst/>
          </a:prstGeom>
          <a:noFill/>
          <a:ln/>
        </p:spPr>
        <p:txBody>
          <a:bodyPr wrap="square" lIns="0" tIns="0" rIns="0" bIns="0" rtlCol="0" anchor="t"/>
          <a:lstStyle/>
          <a:p>
            <a:pPr marL="0" indent="0" algn="ctr">
              <a:lnSpc>
                <a:spcPts val="2200"/>
              </a:lnSpc>
              <a:buNone/>
            </a:pPr>
            <a:r>
              <a:rPr lang="en-US" sz="1350" dirty="0">
                <a:solidFill>
                  <a:srgbClr val="405449"/>
                </a:solidFill>
                <a:latin typeface="Nobile" pitchFamily="34" charset="0"/>
                <a:ea typeface="Nobile" pitchFamily="34" charset="-122"/>
                <a:cs typeface="Nobile" pitchFamily="34" charset="-120"/>
              </a:rPr>
              <a:t>Utilize </a:t>
            </a:r>
            <a:r>
              <a:rPr lang="en-US" sz="1350" b="1" dirty="0">
                <a:solidFill>
                  <a:srgbClr val="405449"/>
                </a:solidFill>
                <a:latin typeface="Nobile" pitchFamily="34" charset="0"/>
                <a:ea typeface="Nobile" pitchFamily="34" charset="-122"/>
                <a:cs typeface="Nobile" pitchFamily="34" charset="-120"/>
              </a:rPr>
              <a:t>tensorflow_datasets.load('fashion_mnist')</a:t>
            </a:r>
            <a:r>
              <a:rPr lang="en-US" sz="1350" dirty="0">
                <a:solidFill>
                  <a:srgbClr val="405449"/>
                </a:solidFill>
                <a:latin typeface="Nobile" pitchFamily="34" charset="0"/>
                <a:ea typeface="Nobile" pitchFamily="34" charset="-122"/>
                <a:cs typeface="Nobile" pitchFamily="34" charset="-120"/>
              </a:rPr>
              <a:t> to access the dataset. Normalize pixel values to the range [-1, 1] for optimal GAN performance. Reshape images as needed for convolutional layers.</a:t>
            </a:r>
            <a:endParaRPr lang="en-US" sz="1350" dirty="0"/>
          </a:p>
        </p:txBody>
      </p:sp>
      <p:sp>
        <p:nvSpPr>
          <p:cNvPr id="9" name="Shape 7"/>
          <p:cNvSpPr/>
          <p:nvPr/>
        </p:nvSpPr>
        <p:spPr>
          <a:xfrm>
            <a:off x="5959673" y="3761839"/>
            <a:ext cx="22860" cy="529709"/>
          </a:xfrm>
          <a:prstGeom prst="roundRect">
            <a:avLst>
              <a:gd name="adj" fmla="val 695244"/>
            </a:avLst>
          </a:prstGeom>
          <a:solidFill>
            <a:srgbClr val="CED9CE"/>
          </a:solidFill>
          <a:ln/>
        </p:spPr>
      </p:sp>
      <p:sp>
        <p:nvSpPr>
          <p:cNvPr id="10" name="Shape 8"/>
          <p:cNvSpPr/>
          <p:nvPr/>
        </p:nvSpPr>
        <p:spPr>
          <a:xfrm>
            <a:off x="5772507" y="3563243"/>
            <a:ext cx="397312" cy="397312"/>
          </a:xfrm>
          <a:prstGeom prst="roundRect">
            <a:avLst>
              <a:gd name="adj" fmla="val 40002"/>
            </a:avLst>
          </a:prstGeom>
          <a:solidFill>
            <a:srgbClr val="E8F3E8"/>
          </a:solidFill>
          <a:ln/>
        </p:spPr>
      </p:sp>
      <p:sp>
        <p:nvSpPr>
          <p:cNvPr id="11" name="Text 9"/>
          <p:cNvSpPr/>
          <p:nvPr/>
        </p:nvSpPr>
        <p:spPr>
          <a:xfrm>
            <a:off x="5838706" y="3596342"/>
            <a:ext cx="264795" cy="330994"/>
          </a:xfrm>
          <a:prstGeom prst="rect">
            <a:avLst/>
          </a:prstGeom>
          <a:noFill/>
          <a:ln/>
        </p:spPr>
        <p:txBody>
          <a:bodyPr wrap="none" lIns="0" tIns="0" rIns="0" bIns="0" rtlCol="0" anchor="t"/>
          <a:lstStyle/>
          <a:p>
            <a:pPr marL="0" indent="0" algn="ctr">
              <a:lnSpc>
                <a:spcPts val="2050"/>
              </a:lnSpc>
              <a:buNone/>
            </a:pPr>
            <a:r>
              <a:rPr lang="en-US" sz="2050" b="1" dirty="0">
                <a:solidFill>
                  <a:srgbClr val="405449"/>
                </a:solidFill>
                <a:latin typeface="Fraunces Extra Bold" pitchFamily="34" charset="0"/>
                <a:ea typeface="Fraunces Extra Bold" pitchFamily="34" charset="-122"/>
                <a:cs typeface="Fraunces Extra Bold" pitchFamily="34" charset="-120"/>
              </a:rPr>
              <a:t>2</a:t>
            </a:r>
            <a:endParaRPr lang="en-US" sz="2050" dirty="0"/>
          </a:p>
        </p:txBody>
      </p:sp>
      <p:sp>
        <p:nvSpPr>
          <p:cNvPr id="12" name="Text 10"/>
          <p:cNvSpPr/>
          <p:nvPr/>
        </p:nvSpPr>
        <p:spPr>
          <a:xfrm>
            <a:off x="4475917" y="4468178"/>
            <a:ext cx="2990612" cy="275868"/>
          </a:xfrm>
          <a:prstGeom prst="rect">
            <a:avLst/>
          </a:prstGeom>
          <a:noFill/>
          <a:ln/>
        </p:spPr>
        <p:txBody>
          <a:bodyPr wrap="none" lIns="0" tIns="0" rIns="0" bIns="0" rtlCol="0" anchor="t"/>
          <a:lstStyle/>
          <a:p>
            <a:pPr marL="0" indent="0" algn="ctr">
              <a:lnSpc>
                <a:spcPts val="2150"/>
              </a:lnSpc>
              <a:buNone/>
            </a:pPr>
            <a:r>
              <a:rPr lang="en-US" sz="1700" b="1" dirty="0">
                <a:solidFill>
                  <a:srgbClr val="405449"/>
                </a:solidFill>
                <a:latin typeface="Fraunces Extra Bold" pitchFamily="34" charset="0"/>
                <a:ea typeface="Fraunces Extra Bold" pitchFamily="34" charset="-122"/>
                <a:cs typeface="Fraunces Extra Bold" pitchFamily="34" charset="-120"/>
              </a:rPr>
              <a:t>Generator Network Design</a:t>
            </a:r>
            <a:endParaRPr lang="en-US" sz="1700" dirty="0"/>
          </a:p>
        </p:txBody>
      </p:sp>
      <p:sp>
        <p:nvSpPr>
          <p:cNvPr id="13" name="Text 11"/>
          <p:cNvSpPr/>
          <p:nvPr/>
        </p:nvSpPr>
        <p:spPr>
          <a:xfrm>
            <a:off x="3570446" y="4849892"/>
            <a:ext cx="4801672" cy="1129665"/>
          </a:xfrm>
          <a:prstGeom prst="rect">
            <a:avLst/>
          </a:prstGeom>
          <a:noFill/>
          <a:ln/>
        </p:spPr>
        <p:txBody>
          <a:bodyPr wrap="square" lIns="0" tIns="0" rIns="0" bIns="0" rtlCol="0" anchor="t"/>
          <a:lstStyle/>
          <a:p>
            <a:pPr marL="0" indent="0" algn="ctr">
              <a:lnSpc>
                <a:spcPts val="2200"/>
              </a:lnSpc>
              <a:buNone/>
            </a:pPr>
            <a:r>
              <a:rPr lang="en-US" sz="1350" dirty="0">
                <a:solidFill>
                  <a:srgbClr val="405449"/>
                </a:solidFill>
                <a:latin typeface="Nobile" pitchFamily="34" charset="0"/>
                <a:ea typeface="Nobile" pitchFamily="34" charset="-122"/>
                <a:cs typeface="Nobile" pitchFamily="34" charset="-120"/>
              </a:rPr>
              <a:t>Construct a deconvolutional neural network that takes a latent space vector as input and upsamples it to generate an image. Use Batch Normalization and Leaky ReLU activations.</a:t>
            </a:r>
            <a:endParaRPr lang="en-US" sz="1350" dirty="0"/>
          </a:p>
        </p:txBody>
      </p:sp>
      <p:sp>
        <p:nvSpPr>
          <p:cNvPr id="14" name="Shape 12"/>
          <p:cNvSpPr/>
          <p:nvPr/>
        </p:nvSpPr>
        <p:spPr>
          <a:xfrm>
            <a:off x="8647390" y="3232249"/>
            <a:ext cx="22860" cy="529709"/>
          </a:xfrm>
          <a:prstGeom prst="roundRect">
            <a:avLst>
              <a:gd name="adj" fmla="val 695244"/>
            </a:avLst>
          </a:prstGeom>
          <a:solidFill>
            <a:srgbClr val="CED9CE"/>
          </a:solidFill>
          <a:ln/>
        </p:spPr>
      </p:sp>
      <p:sp>
        <p:nvSpPr>
          <p:cNvPr id="15" name="Shape 13"/>
          <p:cNvSpPr/>
          <p:nvPr/>
        </p:nvSpPr>
        <p:spPr>
          <a:xfrm>
            <a:off x="8460224" y="3563243"/>
            <a:ext cx="397312" cy="397312"/>
          </a:xfrm>
          <a:prstGeom prst="roundRect">
            <a:avLst>
              <a:gd name="adj" fmla="val 40002"/>
            </a:avLst>
          </a:prstGeom>
          <a:solidFill>
            <a:srgbClr val="E8F3E8"/>
          </a:solidFill>
          <a:ln/>
        </p:spPr>
      </p:sp>
      <p:sp>
        <p:nvSpPr>
          <p:cNvPr id="16" name="Text 14"/>
          <p:cNvSpPr/>
          <p:nvPr/>
        </p:nvSpPr>
        <p:spPr>
          <a:xfrm>
            <a:off x="8526423" y="3596342"/>
            <a:ext cx="264795" cy="330994"/>
          </a:xfrm>
          <a:prstGeom prst="rect">
            <a:avLst/>
          </a:prstGeom>
          <a:noFill/>
          <a:ln/>
        </p:spPr>
        <p:txBody>
          <a:bodyPr wrap="none" lIns="0" tIns="0" rIns="0" bIns="0" rtlCol="0" anchor="t"/>
          <a:lstStyle/>
          <a:p>
            <a:pPr marL="0" indent="0" algn="ctr">
              <a:lnSpc>
                <a:spcPts val="2050"/>
              </a:lnSpc>
              <a:buNone/>
            </a:pPr>
            <a:r>
              <a:rPr lang="en-US" sz="2050" b="1" dirty="0">
                <a:solidFill>
                  <a:srgbClr val="405449"/>
                </a:solidFill>
                <a:latin typeface="Fraunces Extra Bold" pitchFamily="34" charset="0"/>
                <a:ea typeface="Fraunces Extra Bold" pitchFamily="34" charset="-122"/>
                <a:cs typeface="Fraunces Extra Bold" pitchFamily="34" charset="-120"/>
              </a:rPr>
              <a:t>3</a:t>
            </a:r>
            <a:endParaRPr lang="en-US" sz="2050" dirty="0"/>
          </a:p>
        </p:txBody>
      </p:sp>
      <p:sp>
        <p:nvSpPr>
          <p:cNvPr id="17" name="Text 15"/>
          <p:cNvSpPr/>
          <p:nvPr/>
        </p:nvSpPr>
        <p:spPr>
          <a:xfrm>
            <a:off x="6939796" y="1826657"/>
            <a:ext cx="3438287" cy="275868"/>
          </a:xfrm>
          <a:prstGeom prst="rect">
            <a:avLst/>
          </a:prstGeom>
          <a:noFill/>
          <a:ln/>
        </p:spPr>
        <p:txBody>
          <a:bodyPr wrap="none" lIns="0" tIns="0" rIns="0" bIns="0" rtlCol="0" anchor="t"/>
          <a:lstStyle/>
          <a:p>
            <a:pPr marL="0" indent="0" algn="ctr">
              <a:lnSpc>
                <a:spcPts val="2150"/>
              </a:lnSpc>
              <a:buNone/>
            </a:pPr>
            <a:r>
              <a:rPr lang="en-US" sz="1700" b="1" dirty="0">
                <a:solidFill>
                  <a:srgbClr val="405449"/>
                </a:solidFill>
                <a:latin typeface="Fraunces Extra Bold" pitchFamily="34" charset="0"/>
                <a:ea typeface="Fraunces Extra Bold" pitchFamily="34" charset="-122"/>
                <a:cs typeface="Fraunces Extra Bold" pitchFamily="34" charset="-120"/>
              </a:rPr>
              <a:t>Discriminator Network Design</a:t>
            </a:r>
            <a:endParaRPr lang="en-US" sz="1700" dirty="0"/>
          </a:p>
        </p:txBody>
      </p:sp>
      <p:sp>
        <p:nvSpPr>
          <p:cNvPr id="18" name="Text 16"/>
          <p:cNvSpPr/>
          <p:nvPr/>
        </p:nvSpPr>
        <p:spPr>
          <a:xfrm>
            <a:off x="6258163" y="2208371"/>
            <a:ext cx="4801672" cy="847249"/>
          </a:xfrm>
          <a:prstGeom prst="rect">
            <a:avLst/>
          </a:prstGeom>
          <a:noFill/>
          <a:ln/>
        </p:spPr>
        <p:txBody>
          <a:bodyPr wrap="square" lIns="0" tIns="0" rIns="0" bIns="0" rtlCol="0" anchor="t"/>
          <a:lstStyle/>
          <a:p>
            <a:pPr marL="0" indent="0" algn="ctr">
              <a:lnSpc>
                <a:spcPts val="2200"/>
              </a:lnSpc>
              <a:buNone/>
            </a:pPr>
            <a:r>
              <a:rPr lang="en-US" sz="1350" dirty="0">
                <a:solidFill>
                  <a:srgbClr val="405449"/>
                </a:solidFill>
                <a:latin typeface="Nobile" pitchFamily="34" charset="0"/>
                <a:ea typeface="Nobile" pitchFamily="34" charset="-122"/>
                <a:cs typeface="Nobile" pitchFamily="34" charset="-120"/>
              </a:rPr>
              <a:t>Build a convolutional neural network that classifies input images as real or fake. Employ Strided Convolutions for downsampling and Leaky ReLU activations.</a:t>
            </a:r>
            <a:endParaRPr lang="en-US" sz="1350" dirty="0"/>
          </a:p>
        </p:txBody>
      </p:sp>
      <p:sp>
        <p:nvSpPr>
          <p:cNvPr id="19" name="Shape 17"/>
          <p:cNvSpPr/>
          <p:nvPr/>
        </p:nvSpPr>
        <p:spPr>
          <a:xfrm>
            <a:off x="11335107" y="3761839"/>
            <a:ext cx="22860" cy="529709"/>
          </a:xfrm>
          <a:prstGeom prst="roundRect">
            <a:avLst>
              <a:gd name="adj" fmla="val 695244"/>
            </a:avLst>
          </a:prstGeom>
          <a:solidFill>
            <a:srgbClr val="CED9CE"/>
          </a:solidFill>
          <a:ln/>
        </p:spPr>
      </p:sp>
      <p:sp>
        <p:nvSpPr>
          <p:cNvPr id="20" name="Shape 18"/>
          <p:cNvSpPr/>
          <p:nvPr/>
        </p:nvSpPr>
        <p:spPr>
          <a:xfrm>
            <a:off x="11147941" y="3563243"/>
            <a:ext cx="397312" cy="397312"/>
          </a:xfrm>
          <a:prstGeom prst="roundRect">
            <a:avLst>
              <a:gd name="adj" fmla="val 40002"/>
            </a:avLst>
          </a:prstGeom>
          <a:solidFill>
            <a:srgbClr val="E8F3E8"/>
          </a:solidFill>
          <a:ln/>
        </p:spPr>
      </p:sp>
      <p:sp>
        <p:nvSpPr>
          <p:cNvPr id="21" name="Text 19"/>
          <p:cNvSpPr/>
          <p:nvPr/>
        </p:nvSpPr>
        <p:spPr>
          <a:xfrm>
            <a:off x="11214140" y="3596342"/>
            <a:ext cx="264795" cy="330994"/>
          </a:xfrm>
          <a:prstGeom prst="rect">
            <a:avLst/>
          </a:prstGeom>
          <a:noFill/>
          <a:ln/>
        </p:spPr>
        <p:txBody>
          <a:bodyPr wrap="none" lIns="0" tIns="0" rIns="0" bIns="0" rtlCol="0" anchor="t"/>
          <a:lstStyle/>
          <a:p>
            <a:pPr marL="0" indent="0" algn="ctr">
              <a:lnSpc>
                <a:spcPts val="2050"/>
              </a:lnSpc>
              <a:buNone/>
            </a:pPr>
            <a:r>
              <a:rPr lang="en-US" sz="2050" b="1" dirty="0">
                <a:solidFill>
                  <a:srgbClr val="405449"/>
                </a:solidFill>
                <a:latin typeface="Fraunces Extra Bold" pitchFamily="34" charset="0"/>
                <a:ea typeface="Fraunces Extra Bold" pitchFamily="34" charset="-122"/>
                <a:cs typeface="Fraunces Extra Bold" pitchFamily="34" charset="-120"/>
              </a:rPr>
              <a:t>4</a:t>
            </a:r>
            <a:endParaRPr lang="en-US" sz="2050" dirty="0"/>
          </a:p>
        </p:txBody>
      </p:sp>
      <p:sp>
        <p:nvSpPr>
          <p:cNvPr id="22" name="Text 20"/>
          <p:cNvSpPr/>
          <p:nvPr/>
        </p:nvSpPr>
        <p:spPr>
          <a:xfrm>
            <a:off x="9872901" y="4468178"/>
            <a:ext cx="2947630" cy="275868"/>
          </a:xfrm>
          <a:prstGeom prst="rect">
            <a:avLst/>
          </a:prstGeom>
          <a:noFill/>
          <a:ln/>
        </p:spPr>
        <p:txBody>
          <a:bodyPr wrap="none" lIns="0" tIns="0" rIns="0" bIns="0" rtlCol="0" anchor="t"/>
          <a:lstStyle/>
          <a:p>
            <a:pPr marL="0" indent="0" algn="ctr">
              <a:lnSpc>
                <a:spcPts val="2150"/>
              </a:lnSpc>
              <a:buNone/>
            </a:pPr>
            <a:r>
              <a:rPr lang="en-US" sz="1700" b="1" dirty="0">
                <a:solidFill>
                  <a:srgbClr val="405449"/>
                </a:solidFill>
                <a:latin typeface="Fraunces Extra Bold" pitchFamily="34" charset="0"/>
                <a:ea typeface="Fraunces Extra Bold" pitchFamily="34" charset="-122"/>
                <a:cs typeface="Fraunces Extra Bold" pitchFamily="34" charset="-120"/>
              </a:rPr>
              <a:t>Adversarial Training Loop</a:t>
            </a:r>
            <a:endParaRPr lang="en-US" sz="1700" dirty="0"/>
          </a:p>
        </p:txBody>
      </p:sp>
      <p:sp>
        <p:nvSpPr>
          <p:cNvPr id="23" name="Text 21"/>
          <p:cNvSpPr/>
          <p:nvPr/>
        </p:nvSpPr>
        <p:spPr>
          <a:xfrm>
            <a:off x="8945880" y="4849892"/>
            <a:ext cx="4801672" cy="1129665"/>
          </a:xfrm>
          <a:prstGeom prst="rect">
            <a:avLst/>
          </a:prstGeom>
          <a:noFill/>
          <a:ln/>
        </p:spPr>
        <p:txBody>
          <a:bodyPr wrap="square" lIns="0" tIns="0" rIns="0" bIns="0" rtlCol="0" anchor="t"/>
          <a:lstStyle/>
          <a:p>
            <a:pPr marL="0" indent="0" algn="ctr">
              <a:lnSpc>
                <a:spcPts val="2200"/>
              </a:lnSpc>
              <a:buNone/>
            </a:pPr>
            <a:r>
              <a:rPr lang="en-US" sz="1350" dirty="0">
                <a:solidFill>
                  <a:srgbClr val="405449"/>
                </a:solidFill>
                <a:latin typeface="Nobile" pitchFamily="34" charset="0"/>
                <a:ea typeface="Nobile" pitchFamily="34" charset="-122"/>
                <a:cs typeface="Nobile" pitchFamily="34" charset="-120"/>
              </a:rPr>
              <a:t>Implement a custom training loop where the Discriminator and Generator are updated iteratively. Use binary cross-entropy for loss functions and Adam optimizers for both networks.</a:t>
            </a:r>
            <a:endParaRPr lang="en-US" sz="1350" dirty="0"/>
          </a:p>
        </p:txBody>
      </p:sp>
      <p:sp>
        <p:nvSpPr>
          <p:cNvPr id="24" name="Text 22"/>
          <p:cNvSpPr/>
          <p:nvPr/>
        </p:nvSpPr>
        <p:spPr>
          <a:xfrm>
            <a:off x="706279" y="6178153"/>
            <a:ext cx="13217843" cy="1412081"/>
          </a:xfrm>
          <a:prstGeom prst="rect">
            <a:avLst/>
          </a:prstGeom>
          <a:noFill/>
          <a:ln/>
        </p:spPr>
        <p:txBody>
          <a:bodyPr wrap="square" lIns="0" tIns="0" rIns="0" bIns="0" rtlCol="0" anchor="t"/>
          <a:lstStyle/>
          <a:p>
            <a:pPr marL="0" indent="0" algn="l">
              <a:lnSpc>
                <a:spcPts val="2200"/>
              </a:lnSpc>
              <a:buNone/>
            </a:pPr>
            <a:r>
              <a:rPr lang="en-US" sz="1350" dirty="0">
                <a:solidFill>
                  <a:srgbClr val="405449"/>
                </a:solidFill>
                <a:latin typeface="Nobile" pitchFamily="34" charset="0"/>
                <a:ea typeface="Nobile" pitchFamily="34" charset="-122"/>
                <a:cs typeface="Nobile" pitchFamily="34" charset="-120"/>
              </a:rPr>
              <a:t>Our methodology centers on a meticulous workflow. We begin by loading and preprocessing the Fashion-MNIST dataset, normalizing image data to optimize it for neural network input. Next, we design the Generator, a deconvolutional network responsible for synthesizing images from random noise vectors. Simultaneously, the Discriminator is engineered as a convolutional network, tasked with distinguishing between real and generated images. The core of our approach is the adversarial training loop, where both networks are continuously refined in a competitive dance, improving each other over many epochs.</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723662"/>
            <a:ext cx="11519773"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Key Assumptions for DCGAN Implementation</a:t>
            </a:r>
            <a:endParaRPr lang="en-US" sz="3900" dirty="0"/>
          </a:p>
        </p:txBody>
      </p:sp>
      <p:sp>
        <p:nvSpPr>
          <p:cNvPr id="3" name="Text 1"/>
          <p:cNvSpPr/>
          <p:nvPr/>
        </p:nvSpPr>
        <p:spPr>
          <a:xfrm>
            <a:off x="793790" y="1839754"/>
            <a:ext cx="2892504" cy="310158"/>
          </a:xfrm>
          <a:prstGeom prst="rect">
            <a:avLst/>
          </a:prstGeom>
          <a:noFill/>
          <a:ln/>
        </p:spPr>
        <p:txBody>
          <a:bodyPr wrap="non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Sufficient Data Quality</a:t>
            </a:r>
            <a:endParaRPr lang="en-US" sz="1950" dirty="0"/>
          </a:p>
        </p:txBody>
      </p:sp>
      <p:sp>
        <p:nvSpPr>
          <p:cNvPr id="4" name="Text 2"/>
          <p:cNvSpPr/>
          <p:nvPr/>
        </p:nvSpPr>
        <p:spPr>
          <a:xfrm>
            <a:off x="793790" y="2348270"/>
            <a:ext cx="2897624" cy="190523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The Fashion-MNIST dataset provides enough diversity and quality for the GAN to learn meaningful representations of clothing, despite its relatively low resolution (28x28 pixels).</a:t>
            </a:r>
            <a:endParaRPr lang="en-US" sz="1550" dirty="0"/>
          </a:p>
        </p:txBody>
      </p:sp>
      <p:sp>
        <p:nvSpPr>
          <p:cNvPr id="5" name="Text 3"/>
          <p:cNvSpPr/>
          <p:nvPr/>
        </p:nvSpPr>
        <p:spPr>
          <a:xfrm>
            <a:off x="4183142" y="1839754"/>
            <a:ext cx="2897624" cy="620316"/>
          </a:xfrm>
          <a:prstGeom prst="rect">
            <a:avLst/>
          </a:prstGeom>
          <a:noFill/>
          <a:ln/>
        </p:spPr>
        <p:txBody>
          <a:bodyPr wrap="squar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Discriminator Learning Capacity</a:t>
            </a:r>
            <a:endParaRPr lang="en-US" sz="1950" dirty="0"/>
          </a:p>
        </p:txBody>
      </p:sp>
      <p:sp>
        <p:nvSpPr>
          <p:cNvPr id="6" name="Text 4"/>
          <p:cNvSpPr/>
          <p:nvPr/>
        </p:nvSpPr>
        <p:spPr>
          <a:xfrm>
            <a:off x="4183142" y="2658428"/>
            <a:ext cx="2897624" cy="222277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The Discriminator is assumed to have sufficient capacity to distinguish real from fake images without overfitting to the training data too quickly, which would collapse the Generator.</a:t>
            </a:r>
            <a:endParaRPr lang="en-US" sz="1550" dirty="0"/>
          </a:p>
        </p:txBody>
      </p:sp>
      <p:sp>
        <p:nvSpPr>
          <p:cNvPr id="7" name="Text 5"/>
          <p:cNvSpPr/>
          <p:nvPr/>
        </p:nvSpPr>
        <p:spPr>
          <a:xfrm>
            <a:off x="7572494" y="1839754"/>
            <a:ext cx="2897624" cy="620316"/>
          </a:xfrm>
          <a:prstGeom prst="rect">
            <a:avLst/>
          </a:prstGeom>
          <a:noFill/>
          <a:ln/>
        </p:spPr>
        <p:txBody>
          <a:bodyPr wrap="squar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Generator Learning Stability</a:t>
            </a:r>
            <a:endParaRPr lang="en-US" sz="1950" dirty="0"/>
          </a:p>
        </p:txBody>
      </p:sp>
      <p:sp>
        <p:nvSpPr>
          <p:cNvPr id="8" name="Text 6"/>
          <p:cNvSpPr/>
          <p:nvPr/>
        </p:nvSpPr>
        <p:spPr>
          <a:xfrm>
            <a:off x="7572494" y="2658428"/>
            <a:ext cx="2897624" cy="222277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The Generator is assumed to be able to learn to produce increasingly realistic images without mode collapse (generating only a limited variety of outputs) or instability during training.</a:t>
            </a:r>
            <a:endParaRPr lang="en-US" sz="1550" dirty="0"/>
          </a:p>
        </p:txBody>
      </p:sp>
      <p:sp>
        <p:nvSpPr>
          <p:cNvPr id="9" name="Text 7"/>
          <p:cNvSpPr/>
          <p:nvPr/>
        </p:nvSpPr>
        <p:spPr>
          <a:xfrm>
            <a:off x="10961846" y="1839754"/>
            <a:ext cx="2897624" cy="620316"/>
          </a:xfrm>
          <a:prstGeom prst="rect">
            <a:avLst/>
          </a:prstGeom>
          <a:noFill/>
          <a:ln/>
        </p:spPr>
        <p:txBody>
          <a:bodyPr wrap="squar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Hyperparameter Optimization</a:t>
            </a:r>
            <a:endParaRPr lang="en-US" sz="1950" dirty="0"/>
          </a:p>
        </p:txBody>
      </p:sp>
      <p:sp>
        <p:nvSpPr>
          <p:cNvPr id="10" name="Text 8"/>
          <p:cNvSpPr/>
          <p:nvPr/>
        </p:nvSpPr>
        <p:spPr>
          <a:xfrm>
            <a:off x="10961846" y="2658428"/>
            <a:ext cx="2897624" cy="254031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Assumes that appropriate hyperparameters (learning rates, batch sizes, latent dimension, optimizer settings) can be found to ensure stable and effective training convergence for both networks.</a:t>
            </a:r>
            <a:endParaRPr lang="en-US" sz="1550" dirty="0"/>
          </a:p>
        </p:txBody>
      </p:sp>
      <p:sp>
        <p:nvSpPr>
          <p:cNvPr id="11" name="Text 9"/>
          <p:cNvSpPr/>
          <p:nvPr/>
        </p:nvSpPr>
        <p:spPr>
          <a:xfrm>
            <a:off x="793790" y="5600581"/>
            <a:ext cx="13042821" cy="190523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Successful DCGAN implementation hinges on several key assumptions. We assume that the Fashion-MNIST dataset, despite its simplicity, contains enough inherent structure for the GAN to learn and replicate fashion patterns. Crucially, we assume the Discriminator possesses the learning capacity to effectively differentiate between real and generated images without becoming too powerful too quickly, which could hinder the Generator's progress. Conversely, we also assume the Generator can learn to produce diverse and realistic outputs without encountering issues like mode collapse. Finally, we anticipate that tuning hyperparameters will lead to stable training, a vital aspect for any GAN.</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338977"/>
            <a:ext cx="7692390"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Model Evaluation and Analysis</a:t>
            </a:r>
            <a:endParaRPr lang="en-US" sz="3900" dirty="0"/>
          </a:p>
        </p:txBody>
      </p:sp>
      <p:sp>
        <p:nvSpPr>
          <p:cNvPr id="3" name="Shape 1"/>
          <p:cNvSpPr/>
          <p:nvPr/>
        </p:nvSpPr>
        <p:spPr>
          <a:xfrm>
            <a:off x="793790" y="2355890"/>
            <a:ext cx="4215289" cy="2723793"/>
          </a:xfrm>
          <a:prstGeom prst="roundRect">
            <a:avLst>
              <a:gd name="adj" fmla="val 6558"/>
            </a:avLst>
          </a:prstGeom>
          <a:solidFill>
            <a:srgbClr val="E8F3E8"/>
          </a:solidFill>
          <a:ln/>
        </p:spPr>
      </p:sp>
      <p:sp>
        <p:nvSpPr>
          <p:cNvPr id="4" name="Text 2"/>
          <p:cNvSpPr/>
          <p:nvPr/>
        </p:nvSpPr>
        <p:spPr>
          <a:xfrm>
            <a:off x="992148" y="2554248"/>
            <a:ext cx="3818573" cy="620316"/>
          </a:xfrm>
          <a:prstGeom prst="rect">
            <a:avLst/>
          </a:prstGeom>
          <a:noFill/>
          <a:ln/>
        </p:spPr>
        <p:txBody>
          <a:bodyPr wrap="squar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Visual Inspection of Generated Images</a:t>
            </a:r>
            <a:endParaRPr lang="en-US" sz="1950" dirty="0"/>
          </a:p>
        </p:txBody>
      </p:sp>
      <p:sp>
        <p:nvSpPr>
          <p:cNvPr id="5" name="Text 3"/>
          <p:cNvSpPr/>
          <p:nvPr/>
        </p:nvSpPr>
        <p:spPr>
          <a:xfrm>
            <a:off x="992148" y="3293626"/>
            <a:ext cx="3818573" cy="127015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Qualitative assessment of image realism, diversity, and coherence. Look for identifiable clothing features and absence of artifacts or noise.</a:t>
            </a:r>
            <a:endParaRPr lang="en-US" sz="1550" dirty="0"/>
          </a:p>
        </p:txBody>
      </p:sp>
      <p:sp>
        <p:nvSpPr>
          <p:cNvPr id="6" name="Shape 4"/>
          <p:cNvSpPr/>
          <p:nvPr/>
        </p:nvSpPr>
        <p:spPr>
          <a:xfrm>
            <a:off x="5207437" y="2355890"/>
            <a:ext cx="4215408" cy="2723793"/>
          </a:xfrm>
          <a:prstGeom prst="roundRect">
            <a:avLst>
              <a:gd name="adj" fmla="val 6558"/>
            </a:avLst>
          </a:prstGeom>
          <a:solidFill>
            <a:srgbClr val="E8F3E8"/>
          </a:solidFill>
          <a:ln/>
        </p:spPr>
      </p:sp>
      <p:sp>
        <p:nvSpPr>
          <p:cNvPr id="7" name="Text 5"/>
          <p:cNvSpPr/>
          <p:nvPr/>
        </p:nvSpPr>
        <p:spPr>
          <a:xfrm>
            <a:off x="5405795" y="2554248"/>
            <a:ext cx="2986207"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Monitoring Loss Curves</a:t>
            </a:r>
            <a:endParaRPr lang="en-US" sz="1950" dirty="0"/>
          </a:p>
        </p:txBody>
      </p:sp>
      <p:sp>
        <p:nvSpPr>
          <p:cNvPr id="8" name="Text 6"/>
          <p:cNvSpPr/>
          <p:nvPr/>
        </p:nvSpPr>
        <p:spPr>
          <a:xfrm>
            <a:off x="5405795" y="2983468"/>
            <a:ext cx="3818692" cy="158769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Analyze the Generator and Discriminator loss over epochs. Aim for a stable, oscillating pattern rather than one dominating the other, indicating balanced training.</a:t>
            </a:r>
            <a:endParaRPr lang="en-US" sz="1550" dirty="0"/>
          </a:p>
        </p:txBody>
      </p:sp>
      <p:sp>
        <p:nvSpPr>
          <p:cNvPr id="9" name="Shape 7"/>
          <p:cNvSpPr/>
          <p:nvPr/>
        </p:nvSpPr>
        <p:spPr>
          <a:xfrm>
            <a:off x="9621203" y="2355890"/>
            <a:ext cx="4215289" cy="2723793"/>
          </a:xfrm>
          <a:prstGeom prst="roundRect">
            <a:avLst>
              <a:gd name="adj" fmla="val 6558"/>
            </a:avLst>
          </a:prstGeom>
          <a:solidFill>
            <a:srgbClr val="E8F3E8"/>
          </a:solidFill>
          <a:ln/>
        </p:spPr>
      </p:sp>
      <p:sp>
        <p:nvSpPr>
          <p:cNvPr id="10" name="Text 8"/>
          <p:cNvSpPr/>
          <p:nvPr/>
        </p:nvSpPr>
        <p:spPr>
          <a:xfrm>
            <a:off x="9819561" y="2554248"/>
            <a:ext cx="3818573" cy="620316"/>
          </a:xfrm>
          <a:prstGeom prst="rect">
            <a:avLst/>
          </a:prstGeom>
          <a:noFill/>
          <a:ln/>
        </p:spPr>
        <p:txBody>
          <a:bodyPr wrap="squar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Inception Score / FID Score (Conceptual)</a:t>
            </a:r>
            <a:endParaRPr lang="en-US" sz="1950" dirty="0"/>
          </a:p>
        </p:txBody>
      </p:sp>
      <p:sp>
        <p:nvSpPr>
          <p:cNvPr id="11" name="Text 9"/>
          <p:cNvSpPr/>
          <p:nvPr/>
        </p:nvSpPr>
        <p:spPr>
          <a:xfrm>
            <a:off x="9819561" y="3293626"/>
            <a:ext cx="3818573" cy="158769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While not directly calculated in this basic implementation, understanding these metrics (measuring image quality and diversity) informs the theoretical evaluation of generated samples.</a:t>
            </a:r>
            <a:endParaRPr lang="en-US" sz="1550" dirty="0"/>
          </a:p>
        </p:txBody>
      </p:sp>
      <p:sp>
        <p:nvSpPr>
          <p:cNvPr id="12" name="Text 10"/>
          <p:cNvSpPr/>
          <p:nvPr/>
        </p:nvSpPr>
        <p:spPr>
          <a:xfrm>
            <a:off x="793790" y="5302925"/>
            <a:ext cx="13042821" cy="158769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Evaluation of our DCGAN primarily involves both qualitative and quantitative analysis. Visually inspecting the generated images is critical; we assess their realism, diversity, and the absence of common GAN artifacts. Furthermore, monitoring the loss curves for both the Generator and Discriminator provides insight into the training dynamics. An ideal scenario sees both losses oscillating in a balanced manner, indicating a healthy adversarial process. Though not explicitly implemented, the conceptual understanding of metrics like Inception Score and FID Score guides our interpretation of image quality and diversity.</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326594"/>
            <a:ext cx="8129468"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Project Summary and Outcomes</a:t>
            </a:r>
            <a:endParaRPr lang="en-US" sz="3900" dirty="0"/>
          </a:p>
        </p:txBody>
      </p:sp>
      <p:sp>
        <p:nvSpPr>
          <p:cNvPr id="3" name="Text 1"/>
          <p:cNvSpPr/>
          <p:nvPr/>
        </p:nvSpPr>
        <p:spPr>
          <a:xfrm>
            <a:off x="793790" y="2343507"/>
            <a:ext cx="13042821"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Successful DCGAN Implementation:</a:t>
            </a:r>
            <a:r>
              <a:rPr lang="en-US" sz="1550" dirty="0">
                <a:solidFill>
                  <a:srgbClr val="405449"/>
                </a:solidFill>
                <a:latin typeface="Nobile" pitchFamily="34" charset="0"/>
                <a:ea typeface="Nobile" pitchFamily="34" charset="-122"/>
                <a:cs typeface="Nobile" pitchFamily="34" charset="-120"/>
              </a:rPr>
              <a:t> We successfully built and trained a DCGAN model capable of generating new images of clothing from the Fashion-MNIST dataset.</a:t>
            </a:r>
            <a:endParaRPr lang="en-US" sz="1550" dirty="0"/>
          </a:p>
        </p:txBody>
      </p:sp>
      <p:sp>
        <p:nvSpPr>
          <p:cNvPr id="4" name="Text 2"/>
          <p:cNvSpPr/>
          <p:nvPr/>
        </p:nvSpPr>
        <p:spPr>
          <a:xfrm>
            <a:off x="793790" y="3048000"/>
            <a:ext cx="13042821"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Adversarial Training Insights:</a:t>
            </a:r>
            <a:r>
              <a:rPr lang="en-US" sz="1550" dirty="0">
                <a:solidFill>
                  <a:srgbClr val="405449"/>
                </a:solidFill>
                <a:latin typeface="Nobile" pitchFamily="34" charset="0"/>
                <a:ea typeface="Nobile" pitchFamily="34" charset="-122"/>
                <a:cs typeface="Nobile" pitchFamily="34" charset="-120"/>
              </a:rPr>
              <a:t> Gained practical experience in managing the delicate balance of adversarial training, observing the Generator and Discriminator's competitive learning process.</a:t>
            </a:r>
            <a:endParaRPr lang="en-US" sz="1550" dirty="0"/>
          </a:p>
        </p:txBody>
      </p:sp>
      <p:sp>
        <p:nvSpPr>
          <p:cNvPr id="5" name="Text 3"/>
          <p:cNvSpPr/>
          <p:nvPr/>
        </p:nvSpPr>
        <p:spPr>
          <a:xfrm>
            <a:off x="793790" y="3752493"/>
            <a:ext cx="13042821"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Generated Image Quality:</a:t>
            </a:r>
            <a:r>
              <a:rPr lang="en-US" sz="1550" dirty="0">
                <a:solidFill>
                  <a:srgbClr val="405449"/>
                </a:solidFill>
                <a:latin typeface="Nobile" pitchFamily="34" charset="0"/>
                <a:ea typeface="Nobile" pitchFamily="34" charset="-122"/>
                <a:cs typeface="Nobile" pitchFamily="34" charset="-120"/>
              </a:rPr>
              <a:t> The model produced recognizable, albeit sometimes abstract, fashion items, demonstrating its ability to learn underlying data distributions.</a:t>
            </a:r>
            <a:endParaRPr lang="en-US" sz="1550" dirty="0"/>
          </a:p>
        </p:txBody>
      </p:sp>
      <p:sp>
        <p:nvSpPr>
          <p:cNvPr id="6" name="Text 4"/>
          <p:cNvSpPr/>
          <p:nvPr/>
        </p:nvSpPr>
        <p:spPr>
          <a:xfrm>
            <a:off x="793790" y="4456986"/>
            <a:ext cx="13042821"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Learning on Unsupervised Generation:</a:t>
            </a:r>
            <a:r>
              <a:rPr lang="en-US" sz="1550" dirty="0">
                <a:solidFill>
                  <a:srgbClr val="405449"/>
                </a:solidFill>
                <a:latin typeface="Nobile" pitchFamily="34" charset="0"/>
                <a:ea typeface="Nobile" pitchFamily="34" charset="-122"/>
                <a:cs typeface="Nobile" pitchFamily="34" charset="-120"/>
              </a:rPr>
              <a:t> Reinforced understanding of unsupervised learning techniques for image generation, a cornerstone of modern deep learning.</a:t>
            </a:r>
            <a:endParaRPr lang="en-US" sz="1550" dirty="0"/>
          </a:p>
        </p:txBody>
      </p:sp>
      <p:sp>
        <p:nvSpPr>
          <p:cNvPr id="7" name="Text 5"/>
          <p:cNvSpPr/>
          <p:nvPr/>
        </p:nvSpPr>
        <p:spPr>
          <a:xfrm>
            <a:off x="793790" y="5315307"/>
            <a:ext cx="13042821" cy="158769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In summary, this project culminated in a functional DCGAN implementation, demonstrating the power of generative adversarial networks for image synthesis. We gained invaluable hands-on experience with the intricate process of adversarial training, navigating its inherent challenges to achieve stable learning. The generated images, while not always photorealistic, clearly resembled fashion items, validating the model's capacity to learn complex visual features from the dataset. This endeavor significantly deepened our understanding of unsupervised image generation techniques within the deep learning paradigm.</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161574"/>
            <a:ext cx="9470708"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Future Improvements and Extensions</a:t>
            </a:r>
            <a:endParaRPr lang="en-US" sz="3900" dirty="0"/>
          </a:p>
        </p:txBody>
      </p:sp>
      <p:pic>
        <p:nvPicPr>
          <p:cNvPr id="3" name="Image 0" descr="preencoded.png"/>
          <p:cNvPicPr>
            <a:picLocks noChangeAspect="1"/>
          </p:cNvPicPr>
          <p:nvPr/>
        </p:nvPicPr>
        <p:blipFill>
          <a:blip r:embed="rId3"/>
          <a:stretch>
            <a:fillRect/>
          </a:stretch>
        </p:blipFill>
        <p:spPr>
          <a:xfrm>
            <a:off x="793790" y="2178487"/>
            <a:ext cx="496133" cy="496133"/>
          </a:xfrm>
          <a:prstGeom prst="rect">
            <a:avLst/>
          </a:prstGeom>
        </p:spPr>
      </p:pic>
      <p:sp>
        <p:nvSpPr>
          <p:cNvPr id="4" name="Text 1"/>
          <p:cNvSpPr/>
          <p:nvPr/>
        </p:nvSpPr>
        <p:spPr>
          <a:xfrm>
            <a:off x="793790" y="2922627"/>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Larger Datasets</a:t>
            </a:r>
            <a:endParaRPr lang="en-US" sz="1950" dirty="0"/>
          </a:p>
        </p:txBody>
      </p:sp>
      <p:sp>
        <p:nvSpPr>
          <p:cNvPr id="5" name="Text 2"/>
          <p:cNvSpPr/>
          <p:nvPr/>
        </p:nvSpPr>
        <p:spPr>
          <a:xfrm>
            <a:off x="793790" y="3351848"/>
            <a:ext cx="3074670" cy="127015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Train on higher-resolution datasets like CelebA or LSUN for more detailed and realistic image generation.</a:t>
            </a:r>
            <a:endParaRPr lang="en-US" sz="1550" dirty="0"/>
          </a:p>
        </p:txBody>
      </p:sp>
      <p:pic>
        <p:nvPicPr>
          <p:cNvPr id="6" name="Image 1" descr="preencoded.png"/>
          <p:cNvPicPr>
            <a:picLocks noChangeAspect="1"/>
          </p:cNvPicPr>
          <p:nvPr/>
        </p:nvPicPr>
        <p:blipFill>
          <a:blip r:embed="rId4"/>
          <a:stretch>
            <a:fillRect/>
          </a:stretch>
        </p:blipFill>
        <p:spPr>
          <a:xfrm>
            <a:off x="4116467" y="2178487"/>
            <a:ext cx="496133" cy="496133"/>
          </a:xfrm>
          <a:prstGeom prst="rect">
            <a:avLst/>
          </a:prstGeom>
        </p:spPr>
      </p:pic>
      <p:sp>
        <p:nvSpPr>
          <p:cNvPr id="7" name="Text 3"/>
          <p:cNvSpPr/>
          <p:nvPr/>
        </p:nvSpPr>
        <p:spPr>
          <a:xfrm>
            <a:off x="4116467" y="2922627"/>
            <a:ext cx="3074670" cy="620316"/>
          </a:xfrm>
          <a:prstGeom prst="rect">
            <a:avLst/>
          </a:prstGeom>
          <a:noFill/>
          <a:ln/>
        </p:spPr>
        <p:txBody>
          <a:bodyPr wrap="squar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Advanced GAN Architectures</a:t>
            </a:r>
            <a:endParaRPr lang="en-US" sz="1950" dirty="0"/>
          </a:p>
        </p:txBody>
      </p:sp>
      <p:sp>
        <p:nvSpPr>
          <p:cNvPr id="8" name="Text 4"/>
          <p:cNvSpPr/>
          <p:nvPr/>
        </p:nvSpPr>
        <p:spPr>
          <a:xfrm>
            <a:off x="4116467" y="3662005"/>
            <a:ext cx="3074670" cy="158769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Explore Progressive GANs (PGGAN), StyleGAN, or Conditional GANs (CGAN) for improved generation quality and control.</a:t>
            </a:r>
            <a:endParaRPr lang="en-US" sz="1550" dirty="0"/>
          </a:p>
        </p:txBody>
      </p:sp>
      <p:pic>
        <p:nvPicPr>
          <p:cNvPr id="9" name="Image 2" descr="preencoded.png"/>
          <p:cNvPicPr>
            <a:picLocks noChangeAspect="1"/>
          </p:cNvPicPr>
          <p:nvPr/>
        </p:nvPicPr>
        <p:blipFill>
          <a:blip r:embed="rId5"/>
          <a:stretch>
            <a:fillRect/>
          </a:stretch>
        </p:blipFill>
        <p:spPr>
          <a:xfrm>
            <a:off x="7439144" y="2178487"/>
            <a:ext cx="496133" cy="496133"/>
          </a:xfrm>
          <a:prstGeom prst="rect">
            <a:avLst/>
          </a:prstGeom>
        </p:spPr>
      </p:pic>
      <p:sp>
        <p:nvSpPr>
          <p:cNvPr id="10" name="Text 5"/>
          <p:cNvSpPr/>
          <p:nvPr/>
        </p:nvSpPr>
        <p:spPr>
          <a:xfrm>
            <a:off x="7439144" y="2922627"/>
            <a:ext cx="3002042"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Quantitative Evaluation</a:t>
            </a:r>
            <a:endParaRPr lang="en-US" sz="1950" dirty="0"/>
          </a:p>
        </p:txBody>
      </p:sp>
      <p:sp>
        <p:nvSpPr>
          <p:cNvPr id="11" name="Text 6"/>
          <p:cNvSpPr/>
          <p:nvPr/>
        </p:nvSpPr>
        <p:spPr>
          <a:xfrm>
            <a:off x="7439144" y="3351848"/>
            <a:ext cx="3074670" cy="190523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Implement and utilize metrics such as Inception Score (IS) or Fréchet Inception Distance (FID) for objective comparison and tracking of model performance.</a:t>
            </a:r>
            <a:endParaRPr lang="en-US" sz="1550" dirty="0"/>
          </a:p>
        </p:txBody>
      </p:sp>
      <p:pic>
        <p:nvPicPr>
          <p:cNvPr id="12" name="Image 3" descr="preencoded.png"/>
          <p:cNvPicPr>
            <a:picLocks noChangeAspect="1"/>
          </p:cNvPicPr>
          <p:nvPr/>
        </p:nvPicPr>
        <p:blipFill>
          <a:blip r:embed="rId6"/>
          <a:stretch>
            <a:fillRect/>
          </a:stretch>
        </p:blipFill>
        <p:spPr>
          <a:xfrm>
            <a:off x="10761821" y="2178487"/>
            <a:ext cx="496133" cy="496133"/>
          </a:xfrm>
          <a:prstGeom prst="rect">
            <a:avLst/>
          </a:prstGeom>
        </p:spPr>
      </p:pic>
      <p:sp>
        <p:nvSpPr>
          <p:cNvPr id="13" name="Text 7"/>
          <p:cNvSpPr/>
          <p:nvPr/>
        </p:nvSpPr>
        <p:spPr>
          <a:xfrm>
            <a:off x="10761821" y="2922627"/>
            <a:ext cx="3074789" cy="620316"/>
          </a:xfrm>
          <a:prstGeom prst="rect">
            <a:avLst/>
          </a:prstGeom>
          <a:noFill/>
          <a:ln/>
        </p:spPr>
        <p:txBody>
          <a:bodyPr wrap="squar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Image Inpainting/Outpainting</a:t>
            </a:r>
            <a:endParaRPr lang="en-US" sz="1950" dirty="0"/>
          </a:p>
        </p:txBody>
      </p:sp>
      <p:sp>
        <p:nvSpPr>
          <p:cNvPr id="14" name="Text 8"/>
          <p:cNvSpPr/>
          <p:nvPr/>
        </p:nvSpPr>
        <p:spPr>
          <a:xfrm>
            <a:off x="10761821" y="3662005"/>
            <a:ext cx="3074789" cy="158769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Extend the GAN's capabilities to fill in missing parts of images or generate content beyond existing boundaries, leveraging learned distributions.</a:t>
            </a:r>
            <a:endParaRPr lang="en-US" sz="1550" dirty="0"/>
          </a:p>
        </p:txBody>
      </p:sp>
      <p:sp>
        <p:nvSpPr>
          <p:cNvPr id="15" name="Text 9"/>
          <p:cNvSpPr/>
          <p:nvPr/>
        </p:nvSpPr>
        <p:spPr>
          <a:xfrm>
            <a:off x="793790" y="5480328"/>
            <a:ext cx="13042821" cy="158769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Looking ahead, several avenues exist for enhancing this DCGAN project. Training on larger, higher-resolution datasets would significantly improve image quality and realism. Experimenting with more advanced GAN architectures, such as PGGAN or StyleGAN, could yield breakthrough results in terms of image fidelity and diversity. Incorporating quantitative evaluation metrics like Inception Score or FID would provide objective benchmarks for progress. Furthermore, extending the model's capabilities to tasks like image inpainting or outpainting would demonstrate a deeper understanding of image synthesis.</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40093" y="650558"/>
            <a:ext cx="8357592" cy="578168"/>
          </a:xfrm>
          <a:prstGeom prst="rect">
            <a:avLst/>
          </a:prstGeom>
          <a:noFill/>
          <a:ln/>
        </p:spPr>
        <p:txBody>
          <a:bodyPr wrap="none" lIns="0" tIns="0" rIns="0" bIns="0" rtlCol="0" anchor="t"/>
          <a:lstStyle/>
          <a:p>
            <a:pPr marL="0" indent="0" algn="l">
              <a:lnSpc>
                <a:spcPts val="4550"/>
              </a:lnSpc>
              <a:buNone/>
            </a:pPr>
            <a:r>
              <a:rPr lang="en-US" sz="3600" b="1" dirty="0">
                <a:solidFill>
                  <a:srgbClr val="3B4540"/>
                </a:solidFill>
                <a:latin typeface="Fraunces Extra Bold" pitchFamily="34" charset="0"/>
                <a:ea typeface="Fraunces Extra Bold" pitchFamily="34" charset="-122"/>
                <a:cs typeface="Fraunces Extra Bold" pitchFamily="34" charset="-120"/>
              </a:rPr>
              <a:t>Reflections and Learning Outcomes</a:t>
            </a:r>
            <a:endParaRPr lang="en-US" sz="3600" dirty="0"/>
          </a:p>
        </p:txBody>
      </p:sp>
      <p:sp>
        <p:nvSpPr>
          <p:cNvPr id="3" name="Text 1"/>
          <p:cNvSpPr/>
          <p:nvPr/>
        </p:nvSpPr>
        <p:spPr>
          <a:xfrm>
            <a:off x="740093" y="1598771"/>
            <a:ext cx="13150215" cy="295989"/>
          </a:xfrm>
          <a:prstGeom prst="rect">
            <a:avLst/>
          </a:prstGeom>
          <a:noFill/>
          <a:ln/>
        </p:spPr>
        <p:txBody>
          <a:bodyPr wrap="none" lIns="0" tIns="0" rIns="0" bIns="0" rtlCol="0" anchor="t"/>
          <a:lstStyle/>
          <a:p>
            <a:pPr marL="0" indent="0" algn="l">
              <a:lnSpc>
                <a:spcPts val="2300"/>
              </a:lnSpc>
              <a:buNone/>
            </a:pPr>
            <a:r>
              <a:rPr lang="en-US" sz="1450" dirty="0">
                <a:solidFill>
                  <a:srgbClr val="405449"/>
                </a:solidFill>
                <a:latin typeface="Nobile" pitchFamily="34" charset="0"/>
                <a:ea typeface="Nobile" pitchFamily="34" charset="-122"/>
                <a:cs typeface="Nobile" pitchFamily="34" charset="-120"/>
              </a:rPr>
              <a:t>This project was an incredibly insightful journey into the heart of generative models. Here are some key takeaways:</a:t>
            </a:r>
            <a:endParaRPr lang="en-US" sz="1450" dirty="0"/>
          </a:p>
        </p:txBody>
      </p:sp>
      <p:sp>
        <p:nvSpPr>
          <p:cNvPr id="4" name="Shape 2"/>
          <p:cNvSpPr/>
          <p:nvPr/>
        </p:nvSpPr>
        <p:spPr>
          <a:xfrm>
            <a:off x="740093" y="2380417"/>
            <a:ext cx="6505694" cy="185023"/>
          </a:xfrm>
          <a:prstGeom prst="roundRect">
            <a:avLst>
              <a:gd name="adj" fmla="val 90011"/>
            </a:avLst>
          </a:prstGeom>
          <a:solidFill>
            <a:srgbClr val="E8F3E8"/>
          </a:solidFill>
          <a:ln/>
        </p:spPr>
      </p:sp>
      <p:sp>
        <p:nvSpPr>
          <p:cNvPr id="5" name="Text 3"/>
          <p:cNvSpPr/>
          <p:nvPr/>
        </p:nvSpPr>
        <p:spPr>
          <a:xfrm>
            <a:off x="925116" y="2750463"/>
            <a:ext cx="2658666" cy="289084"/>
          </a:xfrm>
          <a:prstGeom prst="rect">
            <a:avLst/>
          </a:prstGeom>
          <a:noFill/>
          <a:ln/>
        </p:spPr>
        <p:txBody>
          <a:bodyPr wrap="none" lIns="0" tIns="0" rIns="0" bIns="0" rtlCol="0" anchor="t"/>
          <a:lstStyle/>
          <a:p>
            <a:pPr marL="0" indent="0" algn="l">
              <a:lnSpc>
                <a:spcPts val="2250"/>
              </a:lnSpc>
              <a:buNone/>
            </a:pPr>
            <a:r>
              <a:rPr lang="en-US" sz="1800" b="1" dirty="0">
                <a:solidFill>
                  <a:srgbClr val="405449"/>
                </a:solidFill>
                <a:latin typeface="Fraunces Extra Bold" pitchFamily="34" charset="0"/>
                <a:ea typeface="Fraunces Extra Bold" pitchFamily="34" charset="-122"/>
                <a:cs typeface="Fraunces Extra Bold" pitchFamily="34" charset="-120"/>
              </a:rPr>
              <a:t>GAN Training Nuances</a:t>
            </a:r>
            <a:endParaRPr lang="en-US" sz="1800" dirty="0"/>
          </a:p>
        </p:txBody>
      </p:sp>
      <p:sp>
        <p:nvSpPr>
          <p:cNvPr id="6" name="Text 4"/>
          <p:cNvSpPr/>
          <p:nvPr/>
        </p:nvSpPr>
        <p:spPr>
          <a:xfrm>
            <a:off x="925116" y="3150513"/>
            <a:ext cx="6135648" cy="887968"/>
          </a:xfrm>
          <a:prstGeom prst="rect">
            <a:avLst/>
          </a:prstGeom>
          <a:noFill/>
          <a:ln/>
        </p:spPr>
        <p:txBody>
          <a:bodyPr wrap="square" lIns="0" tIns="0" rIns="0" bIns="0" rtlCol="0" anchor="t"/>
          <a:lstStyle/>
          <a:p>
            <a:pPr marL="0" indent="0" algn="l">
              <a:lnSpc>
                <a:spcPts val="2300"/>
              </a:lnSpc>
              <a:buNone/>
            </a:pPr>
            <a:r>
              <a:rPr lang="en-US" sz="1450" dirty="0">
                <a:solidFill>
                  <a:srgbClr val="405449"/>
                </a:solidFill>
                <a:latin typeface="Nobile" pitchFamily="34" charset="0"/>
                <a:ea typeface="Nobile" pitchFamily="34" charset="-122"/>
                <a:cs typeface="Nobile" pitchFamily="34" charset="-120"/>
              </a:rPr>
              <a:t>Grasped the complexities of balancing Generator and Discriminator training, including common pitfalls like mode collapse and non-convergence.</a:t>
            </a:r>
            <a:endParaRPr lang="en-US" sz="1450" dirty="0"/>
          </a:p>
        </p:txBody>
      </p:sp>
      <p:sp>
        <p:nvSpPr>
          <p:cNvPr id="7" name="Shape 5"/>
          <p:cNvSpPr/>
          <p:nvPr/>
        </p:nvSpPr>
        <p:spPr>
          <a:xfrm>
            <a:off x="7384494" y="2102882"/>
            <a:ext cx="6505813" cy="185023"/>
          </a:xfrm>
          <a:prstGeom prst="roundRect">
            <a:avLst>
              <a:gd name="adj" fmla="val 90011"/>
            </a:avLst>
          </a:prstGeom>
          <a:solidFill>
            <a:srgbClr val="E8F3E8"/>
          </a:solidFill>
          <a:ln/>
        </p:spPr>
      </p:sp>
      <p:sp>
        <p:nvSpPr>
          <p:cNvPr id="8" name="Text 6"/>
          <p:cNvSpPr/>
          <p:nvPr/>
        </p:nvSpPr>
        <p:spPr>
          <a:xfrm>
            <a:off x="7569517" y="2472928"/>
            <a:ext cx="4442103" cy="289084"/>
          </a:xfrm>
          <a:prstGeom prst="rect">
            <a:avLst/>
          </a:prstGeom>
          <a:noFill/>
          <a:ln/>
        </p:spPr>
        <p:txBody>
          <a:bodyPr wrap="none" lIns="0" tIns="0" rIns="0" bIns="0" rtlCol="0" anchor="t"/>
          <a:lstStyle/>
          <a:p>
            <a:pPr marL="0" indent="0" algn="l">
              <a:lnSpc>
                <a:spcPts val="2250"/>
              </a:lnSpc>
              <a:buNone/>
            </a:pPr>
            <a:r>
              <a:rPr lang="en-US" sz="1800" b="1" dirty="0">
                <a:solidFill>
                  <a:srgbClr val="405449"/>
                </a:solidFill>
                <a:latin typeface="Fraunces Extra Bold" pitchFamily="34" charset="0"/>
                <a:ea typeface="Fraunces Extra Bold" pitchFamily="34" charset="-122"/>
                <a:cs typeface="Fraunces Extra Bold" pitchFamily="34" charset="-120"/>
              </a:rPr>
              <a:t>Convolutional Architecture Deep Dive</a:t>
            </a:r>
            <a:endParaRPr lang="en-US" sz="1800" dirty="0"/>
          </a:p>
        </p:txBody>
      </p:sp>
      <p:sp>
        <p:nvSpPr>
          <p:cNvPr id="9" name="Text 7"/>
          <p:cNvSpPr/>
          <p:nvPr/>
        </p:nvSpPr>
        <p:spPr>
          <a:xfrm>
            <a:off x="7569517" y="2872978"/>
            <a:ext cx="6135767" cy="887968"/>
          </a:xfrm>
          <a:prstGeom prst="rect">
            <a:avLst/>
          </a:prstGeom>
          <a:noFill/>
          <a:ln/>
        </p:spPr>
        <p:txBody>
          <a:bodyPr wrap="square" lIns="0" tIns="0" rIns="0" bIns="0" rtlCol="0" anchor="t"/>
          <a:lstStyle/>
          <a:p>
            <a:pPr marL="0" indent="0" algn="l">
              <a:lnSpc>
                <a:spcPts val="2300"/>
              </a:lnSpc>
              <a:buNone/>
            </a:pPr>
            <a:r>
              <a:rPr lang="en-US" sz="1450" dirty="0">
                <a:solidFill>
                  <a:srgbClr val="405449"/>
                </a:solidFill>
                <a:latin typeface="Nobile" pitchFamily="34" charset="0"/>
                <a:ea typeface="Nobile" pitchFamily="34" charset="-122"/>
                <a:cs typeface="Nobile" pitchFamily="34" charset="-120"/>
              </a:rPr>
              <a:t>Solidified understanding of convolutional and deconvolutional layers, batch normalization, and activation functions in practical application.</a:t>
            </a:r>
            <a:endParaRPr lang="en-US" sz="1450" dirty="0"/>
          </a:p>
        </p:txBody>
      </p:sp>
      <p:sp>
        <p:nvSpPr>
          <p:cNvPr id="10" name="Shape 8"/>
          <p:cNvSpPr/>
          <p:nvPr/>
        </p:nvSpPr>
        <p:spPr>
          <a:xfrm>
            <a:off x="740093" y="4639747"/>
            <a:ext cx="6505694" cy="185023"/>
          </a:xfrm>
          <a:prstGeom prst="roundRect">
            <a:avLst>
              <a:gd name="adj" fmla="val 90011"/>
            </a:avLst>
          </a:prstGeom>
          <a:solidFill>
            <a:srgbClr val="E8F3E8"/>
          </a:solidFill>
          <a:ln/>
        </p:spPr>
      </p:sp>
      <p:sp>
        <p:nvSpPr>
          <p:cNvPr id="11" name="Text 9"/>
          <p:cNvSpPr/>
          <p:nvPr/>
        </p:nvSpPr>
        <p:spPr>
          <a:xfrm>
            <a:off x="925116" y="5009793"/>
            <a:ext cx="3531632" cy="289084"/>
          </a:xfrm>
          <a:prstGeom prst="rect">
            <a:avLst/>
          </a:prstGeom>
          <a:noFill/>
          <a:ln/>
        </p:spPr>
        <p:txBody>
          <a:bodyPr wrap="none" lIns="0" tIns="0" rIns="0" bIns="0" rtlCol="0" anchor="t"/>
          <a:lstStyle/>
          <a:p>
            <a:pPr marL="0" indent="0" algn="l">
              <a:lnSpc>
                <a:spcPts val="2250"/>
              </a:lnSpc>
              <a:buNone/>
            </a:pPr>
            <a:r>
              <a:rPr lang="en-US" sz="1800" b="1" dirty="0">
                <a:solidFill>
                  <a:srgbClr val="405449"/>
                </a:solidFill>
                <a:latin typeface="Fraunces Extra Bold" pitchFamily="34" charset="0"/>
                <a:ea typeface="Fraunces Extra Bold" pitchFamily="34" charset="-122"/>
                <a:cs typeface="Fraunces Extra Bold" pitchFamily="34" charset="-120"/>
              </a:rPr>
              <a:t>Unsupervised Learning Power</a:t>
            </a:r>
            <a:endParaRPr lang="en-US" sz="1800" dirty="0"/>
          </a:p>
        </p:txBody>
      </p:sp>
      <p:sp>
        <p:nvSpPr>
          <p:cNvPr id="12" name="Text 10"/>
          <p:cNvSpPr/>
          <p:nvPr/>
        </p:nvSpPr>
        <p:spPr>
          <a:xfrm>
            <a:off x="925116" y="5409843"/>
            <a:ext cx="6135648" cy="591979"/>
          </a:xfrm>
          <a:prstGeom prst="rect">
            <a:avLst/>
          </a:prstGeom>
          <a:noFill/>
          <a:ln/>
        </p:spPr>
        <p:txBody>
          <a:bodyPr wrap="square" lIns="0" tIns="0" rIns="0" bIns="0" rtlCol="0" anchor="t"/>
          <a:lstStyle/>
          <a:p>
            <a:pPr marL="0" indent="0" algn="l">
              <a:lnSpc>
                <a:spcPts val="2300"/>
              </a:lnSpc>
              <a:buNone/>
            </a:pPr>
            <a:r>
              <a:rPr lang="en-US" sz="1450" dirty="0">
                <a:solidFill>
                  <a:srgbClr val="405449"/>
                </a:solidFill>
                <a:latin typeface="Nobile" pitchFamily="34" charset="0"/>
                <a:ea typeface="Nobile" pitchFamily="34" charset="-122"/>
                <a:cs typeface="Nobile" pitchFamily="34" charset="-120"/>
              </a:rPr>
              <a:t>Appreciated the ability of GANs to learn intricate data distributions without explicit labels, opening doors to diverse applications.</a:t>
            </a:r>
            <a:endParaRPr lang="en-US" sz="1450" dirty="0"/>
          </a:p>
        </p:txBody>
      </p:sp>
      <p:sp>
        <p:nvSpPr>
          <p:cNvPr id="13" name="Shape 11"/>
          <p:cNvSpPr/>
          <p:nvPr/>
        </p:nvSpPr>
        <p:spPr>
          <a:xfrm>
            <a:off x="7384494" y="4362212"/>
            <a:ext cx="6505813" cy="185023"/>
          </a:xfrm>
          <a:prstGeom prst="roundRect">
            <a:avLst>
              <a:gd name="adj" fmla="val 90011"/>
            </a:avLst>
          </a:prstGeom>
          <a:solidFill>
            <a:srgbClr val="E8F3E8"/>
          </a:solidFill>
          <a:ln/>
        </p:spPr>
      </p:sp>
      <p:sp>
        <p:nvSpPr>
          <p:cNvPr id="14" name="Text 12"/>
          <p:cNvSpPr/>
          <p:nvPr/>
        </p:nvSpPr>
        <p:spPr>
          <a:xfrm>
            <a:off x="7569517" y="4732258"/>
            <a:ext cx="4029313" cy="289084"/>
          </a:xfrm>
          <a:prstGeom prst="rect">
            <a:avLst/>
          </a:prstGeom>
          <a:noFill/>
          <a:ln/>
        </p:spPr>
        <p:txBody>
          <a:bodyPr wrap="none" lIns="0" tIns="0" rIns="0" bIns="0" rtlCol="0" anchor="t"/>
          <a:lstStyle/>
          <a:p>
            <a:pPr marL="0" indent="0" algn="l">
              <a:lnSpc>
                <a:spcPts val="2250"/>
              </a:lnSpc>
              <a:buNone/>
            </a:pPr>
            <a:r>
              <a:rPr lang="en-US" sz="1800" b="1" dirty="0">
                <a:solidFill>
                  <a:srgbClr val="405449"/>
                </a:solidFill>
                <a:latin typeface="Fraunces Extra Bold" pitchFamily="34" charset="0"/>
                <a:ea typeface="Fraunces Extra Bold" pitchFamily="34" charset="-122"/>
                <a:cs typeface="Fraunces Extra Bold" pitchFamily="34" charset="-120"/>
              </a:rPr>
              <a:t>Problem-Solving in Deep Learning</a:t>
            </a:r>
            <a:endParaRPr lang="en-US" sz="1800" dirty="0"/>
          </a:p>
        </p:txBody>
      </p:sp>
      <p:sp>
        <p:nvSpPr>
          <p:cNvPr id="15" name="Text 13"/>
          <p:cNvSpPr/>
          <p:nvPr/>
        </p:nvSpPr>
        <p:spPr>
          <a:xfrm>
            <a:off x="7569517" y="5132308"/>
            <a:ext cx="6135767" cy="591979"/>
          </a:xfrm>
          <a:prstGeom prst="rect">
            <a:avLst/>
          </a:prstGeom>
          <a:noFill/>
          <a:ln/>
        </p:spPr>
        <p:txBody>
          <a:bodyPr wrap="square" lIns="0" tIns="0" rIns="0" bIns="0" rtlCol="0" anchor="t"/>
          <a:lstStyle/>
          <a:p>
            <a:pPr marL="0" indent="0" algn="l">
              <a:lnSpc>
                <a:spcPts val="2300"/>
              </a:lnSpc>
              <a:buNone/>
            </a:pPr>
            <a:r>
              <a:rPr lang="en-US" sz="1450" dirty="0">
                <a:solidFill>
                  <a:srgbClr val="405449"/>
                </a:solidFill>
                <a:latin typeface="Nobile" pitchFamily="34" charset="0"/>
                <a:ea typeface="Nobile" pitchFamily="34" charset="-122"/>
                <a:cs typeface="Nobile" pitchFamily="34" charset="-120"/>
              </a:rPr>
              <a:t>Developed critical problem-solving skills, particularly in debugging and fine-tuning models to achieve desired generative outcomes.</a:t>
            </a:r>
            <a:endParaRPr lang="en-US" sz="1450" dirty="0"/>
          </a:p>
        </p:txBody>
      </p:sp>
      <p:sp>
        <p:nvSpPr>
          <p:cNvPr id="16" name="Text 14"/>
          <p:cNvSpPr/>
          <p:nvPr/>
        </p:nvSpPr>
        <p:spPr>
          <a:xfrm>
            <a:off x="740093" y="6394966"/>
            <a:ext cx="13150215" cy="1183958"/>
          </a:xfrm>
          <a:prstGeom prst="rect">
            <a:avLst/>
          </a:prstGeom>
          <a:noFill/>
          <a:ln/>
        </p:spPr>
        <p:txBody>
          <a:bodyPr wrap="square" lIns="0" tIns="0" rIns="0" bIns="0" rtlCol="0" anchor="t"/>
          <a:lstStyle/>
          <a:p>
            <a:pPr marL="0" indent="0" algn="l">
              <a:lnSpc>
                <a:spcPts val="2300"/>
              </a:lnSpc>
              <a:buNone/>
            </a:pPr>
            <a:r>
              <a:rPr lang="en-US" sz="1450" dirty="0">
                <a:solidFill>
                  <a:srgbClr val="405449"/>
                </a:solidFill>
                <a:latin typeface="Nobile" pitchFamily="34" charset="0"/>
                <a:ea typeface="Nobile" pitchFamily="34" charset="-122"/>
                <a:cs typeface="Nobile" pitchFamily="34" charset="-120"/>
              </a:rPr>
              <a:t>Undertaking this DCGAN project offered profound insights into generative deep learning. We gained a firsthand appreciation for the delicate balance required in GAN training and learned to mitigate common issues like mode collapse. The hands-on construction of convolutional and deconvolutional networks deepened our understanding of their architectural nuances. Most importantly, it highlighted the immense power of unsupervised learning in generating complex data, reinforcing our problem-solving abilities within the dynamic field of deep learning.</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1521</Words>
  <Application>Microsoft Office PowerPoint</Application>
  <PresentationFormat>Custom</PresentationFormat>
  <Paragraphs>88</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Nobile</vt:lpstr>
      <vt:lpstr>Arial</vt:lpstr>
      <vt:lpstr>Fraunces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 Bhoomika Jain</cp:lastModifiedBy>
  <cp:revision>3</cp:revision>
  <dcterms:created xsi:type="dcterms:W3CDTF">2025-06-15T13:11:33Z</dcterms:created>
  <dcterms:modified xsi:type="dcterms:W3CDTF">2025-06-17T04:04:49Z</dcterms:modified>
</cp:coreProperties>
</file>