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Bhoomi2004/Steganography-Project.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cap="none"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3"/>
                </a:solidFill>
                <a:latin typeface="Arial" pitchFamily="34" charset="0"/>
                <a:cs typeface="Arial" pitchFamily="34" charset="0"/>
              </a:rPr>
              <a:t>Presented By: Bhoomi Mehta</a:t>
            </a:r>
          </a:p>
          <a:p>
            <a:r>
              <a:rPr lang="en-US" sz="2000" b="1" dirty="0">
                <a:solidFill>
                  <a:schemeClr val="accent3"/>
                </a:solidFill>
                <a:latin typeface="Arial"/>
                <a:cs typeface="Arial"/>
              </a:rPr>
              <a:t>Student Name : </a:t>
            </a:r>
            <a:r>
              <a:rPr lang="en-US" sz="2000" b="1" dirty="0">
                <a:solidFill>
                  <a:schemeClr val="accent3"/>
                </a:solidFill>
                <a:latin typeface="Arial" pitchFamily="34" charset="0"/>
                <a:cs typeface="Arial" pitchFamily="34" charset="0"/>
              </a:rPr>
              <a:t>Bhoomi Mehta </a:t>
            </a:r>
          </a:p>
          <a:p>
            <a:r>
              <a:rPr lang="en-US" sz="2000" b="1" dirty="0">
                <a:solidFill>
                  <a:schemeClr val="accent3"/>
                </a:solidFill>
                <a:latin typeface="Arial"/>
                <a:cs typeface="Arial"/>
              </a:rPr>
              <a:t>College Name &amp; Department : JK </a:t>
            </a:r>
            <a:r>
              <a:rPr lang="en-US" sz="2000" b="1" dirty="0" err="1">
                <a:solidFill>
                  <a:schemeClr val="accent3"/>
                </a:solidFill>
                <a:latin typeface="Arial"/>
                <a:cs typeface="Arial"/>
              </a:rPr>
              <a:t>Lakshmipat</a:t>
            </a:r>
            <a:r>
              <a:rPr lang="en-US" sz="2000" b="1" dirty="0">
                <a:solidFill>
                  <a:schemeClr val="accent3"/>
                </a:solidFill>
                <a:latin typeface="Arial"/>
                <a:cs typeface="Arial"/>
              </a:rPr>
              <a:t> University / Bachelor’s in Computer Science</a:t>
            </a:r>
          </a:p>
          <a:p>
            <a:endParaRPr lang="en-US" sz="2000" b="1" dirty="0">
              <a:solidFill>
                <a:schemeClr val="accent3"/>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Integrate </a:t>
            </a:r>
            <a:r>
              <a:rPr lang="en-US" b="1" dirty="0"/>
              <a:t>stronger encryption algorithms</a:t>
            </a:r>
            <a:r>
              <a:rPr lang="en-US" dirty="0"/>
              <a:t> to enhance message security.</a:t>
            </a:r>
          </a:p>
          <a:p>
            <a:r>
              <a:rPr lang="en-US" dirty="0"/>
              <a:t>Implement </a:t>
            </a:r>
            <a:r>
              <a:rPr lang="en-US" b="1" dirty="0"/>
              <a:t>real-time steganographic analysis</a:t>
            </a:r>
            <a:r>
              <a:rPr lang="en-US" dirty="0"/>
              <a:t> for automated detection and extraction.</a:t>
            </a:r>
          </a:p>
          <a:p>
            <a:r>
              <a:rPr lang="en-US" dirty="0"/>
              <a:t>Enable support for multiple image formats and ultra-high-resolution images.</a:t>
            </a:r>
          </a:p>
          <a:p>
            <a:r>
              <a:rPr lang="en-US" dirty="0"/>
              <a:t>Develop a web-based or mobile application for broader accessibility.</a:t>
            </a:r>
          </a:p>
          <a:p>
            <a:r>
              <a:rPr lang="en-US" dirty="0"/>
              <a:t>Optimize performance to ensure minimal image distortion and faster processing.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In the digital era, safeguarding data security and privacy is crucial. Conventional encryption techniques are vulnerable to detection and interception. Our project addresses this issue by employing steganography to conceal secret messages within images. This approach provides a discreet communication channel, enhancing data confidentiality while avoiding suspicion.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b="1" dirty="0"/>
              <a:t>Programming Language:</a:t>
            </a:r>
            <a:r>
              <a:rPr lang="en-IN" dirty="0"/>
              <a:t>  Python</a:t>
            </a:r>
          </a:p>
          <a:p>
            <a:pPr marL="0" indent="0">
              <a:buNone/>
            </a:pPr>
            <a:endParaRPr lang="en-IN" dirty="0"/>
          </a:p>
          <a:p>
            <a:r>
              <a:rPr lang="en-IN" b="1" dirty="0"/>
              <a:t>Libraries:  </a:t>
            </a:r>
          </a:p>
          <a:p>
            <a:r>
              <a:rPr lang="en-IN" i="1" dirty="0"/>
              <a:t>OpenCV</a:t>
            </a:r>
            <a:r>
              <a:rPr lang="en-IN" dirty="0"/>
              <a:t> for image processing and manipulation.</a:t>
            </a:r>
          </a:p>
          <a:p>
            <a:r>
              <a:rPr lang="en-IN" dirty="0"/>
              <a:t>OS operations(</a:t>
            </a:r>
            <a:r>
              <a:rPr lang="en-IN" dirty="0" err="1"/>
              <a:t>os</a:t>
            </a:r>
            <a:r>
              <a:rPr lang="en-IN" dirty="0"/>
              <a:t>) for file and directory operations.</a:t>
            </a:r>
          </a:p>
          <a:p>
            <a:r>
              <a:rPr lang="en-IN" dirty="0"/>
              <a:t>String manipulation(string) for </a:t>
            </a:r>
            <a:r>
              <a:rPr lang="en-US" dirty="0"/>
              <a:t>string handling and character sets.</a:t>
            </a:r>
            <a:endParaRPr lang="en-IN" dirty="0"/>
          </a:p>
          <a:p>
            <a:pPr marL="0" indent="0">
              <a:buNone/>
            </a:pPr>
            <a:endParaRPr lang="en-IN" dirty="0"/>
          </a:p>
          <a:p>
            <a:r>
              <a:rPr lang="en-IN" b="1" dirty="0"/>
              <a:t>Platform:</a:t>
            </a:r>
            <a:r>
              <a:rPr lang="en-IN" dirty="0"/>
              <a:t> Windows</a:t>
            </a:r>
          </a:p>
          <a:p>
            <a:r>
              <a:rPr lang="en-IN" b="1" dirty="0"/>
              <a:t>Tools:</a:t>
            </a:r>
            <a:r>
              <a:rPr lang="en-IN" dirty="0"/>
              <a:t> Visual Studio Code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94379" y="1036878"/>
            <a:ext cx="11029615" cy="4673324"/>
          </a:xfrm>
        </p:spPr>
        <p:txBody>
          <a:bodyPr/>
          <a:lstStyle/>
          <a:p>
            <a:r>
              <a:rPr lang="en-IN" sz="2000" dirty="0"/>
              <a:t>Implements secure LSB steganography by embedding the passcode and message length in the image header.</a:t>
            </a:r>
            <a:br>
              <a:rPr lang="en-IN" sz="2000" dirty="0"/>
            </a:br>
            <a:endParaRPr lang="en-IN" sz="2000" dirty="0"/>
          </a:p>
          <a:p>
            <a:r>
              <a:rPr lang="en-IN" sz="2000" dirty="0"/>
              <a:t>Utilizes lossless PNG format to maintain hidden data integrity.</a:t>
            </a:r>
            <a:br>
              <a:rPr lang="en-IN" sz="2000" dirty="0"/>
            </a:br>
            <a:endParaRPr lang="en-IN" sz="2000" dirty="0"/>
          </a:p>
          <a:p>
            <a:r>
              <a:rPr lang="en-IN" sz="2000" dirty="0"/>
              <a:t>Offers a modern, user-friendly GUI for seamless encryption and decryption.</a:t>
            </a:r>
            <a:br>
              <a:rPr lang="en-IN" sz="2000" dirty="0"/>
            </a:br>
            <a:endParaRPr lang="en-IN" sz="2000" dirty="0"/>
          </a:p>
          <a:p>
            <a:r>
              <a:rPr lang="en-IN" sz="2000" dirty="0"/>
              <a:t>Integrates advanced image processing for secure data transmission.</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lnSpc>
                <a:spcPct val="200000"/>
              </a:lnSpc>
            </a:pPr>
            <a:r>
              <a:rPr lang="en-US" dirty="0"/>
              <a:t>Cybersecurity professionals and ethical hackers.</a:t>
            </a:r>
          </a:p>
          <a:p>
            <a:pPr>
              <a:lnSpc>
                <a:spcPct val="200000"/>
              </a:lnSpc>
            </a:pPr>
            <a:r>
              <a:rPr lang="en-US" dirty="0"/>
              <a:t>Students, researchers, and educators exploring data privacy and steganography.</a:t>
            </a:r>
          </a:p>
          <a:p>
            <a:pPr>
              <a:lnSpc>
                <a:spcPct val="200000"/>
              </a:lnSpc>
            </a:pPr>
            <a:r>
              <a:rPr lang="en-US" dirty="0"/>
              <a:t>General users seeking enhanced digital security.</a:t>
            </a:r>
          </a:p>
          <a:p>
            <a:pPr>
              <a:lnSpc>
                <a:spcPct val="200000"/>
              </a:lnSpc>
            </a:pPr>
            <a:r>
              <a:rPr lang="en-US" dirty="0"/>
              <a:t>Journalists, activists, and government agencies needing discreet communication.</a:t>
            </a:r>
          </a:p>
          <a:p>
            <a:pPr>
              <a:lnSpc>
                <a:spcPct val="200000"/>
              </a:lnSpc>
            </a:pPr>
            <a:r>
              <a:rPr lang="en-US" dirty="0"/>
              <a:t>Businesses and organizations requiring secure data transmission.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9080B67-B754-42DD-A48D-9F9825B8B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ED1230F-A795-4397-9AB6-7FDC98B72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6">
            <a:extLst>
              <a:ext uri="{FF2B5EF4-FFF2-40B4-BE49-F238E27FC236}">
                <a16:creationId xmlns:a16="http://schemas.microsoft.com/office/drawing/2014/main" id="{41182216-581B-4394-806B-79D6D406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8">
            <a:extLst>
              <a:ext uri="{FF2B5EF4-FFF2-40B4-BE49-F238E27FC236}">
                <a16:creationId xmlns:a16="http://schemas.microsoft.com/office/drawing/2014/main" id="{1678ABD2-2F95-4A50-936B-1A18BD7ED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30">
            <a:extLst>
              <a:ext uri="{FF2B5EF4-FFF2-40B4-BE49-F238E27FC236}">
                <a16:creationId xmlns:a16="http://schemas.microsoft.com/office/drawing/2014/main" id="{9C27EDFD-C02F-4070-BDA1-2A0746244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803189" y="1209184"/>
            <a:ext cx="3089189" cy="939676"/>
          </a:xfrm>
        </p:spPr>
        <p:txBody>
          <a:bodyPr anchor="ctr">
            <a:normAutofit fontScale="90000"/>
          </a:bodyPr>
          <a:lstStyle/>
          <a:p>
            <a:r>
              <a:rPr lang="en-IN" dirty="0">
                <a:solidFill>
                  <a:srgbClr val="FFFFFF"/>
                </a:solidFill>
              </a:rPr>
              <a:t>       </a:t>
            </a:r>
            <a:br>
              <a:rPr lang="en-IN" dirty="0">
                <a:solidFill>
                  <a:srgbClr val="FFFFFF"/>
                </a:solidFill>
              </a:rPr>
            </a:br>
            <a:br>
              <a:rPr lang="en-IN" dirty="0">
                <a:solidFill>
                  <a:srgbClr val="FFFFFF"/>
                </a:solidFill>
              </a:rPr>
            </a:br>
            <a:br>
              <a:rPr lang="en-IN" dirty="0">
                <a:solidFill>
                  <a:srgbClr val="FFFFFF"/>
                </a:solidFill>
              </a:rPr>
            </a:br>
            <a:r>
              <a:rPr lang="en-IN" dirty="0">
                <a:solidFill>
                  <a:srgbClr val="FFFFFF"/>
                </a:solidFill>
              </a:rPr>
              <a:t>	 Results</a:t>
            </a:r>
          </a:p>
        </p:txBody>
      </p:sp>
      <p:sp>
        <p:nvSpPr>
          <p:cNvPr id="33" name="Rectangle 32">
            <a:extLst>
              <a:ext uri="{FF2B5EF4-FFF2-40B4-BE49-F238E27FC236}">
                <a16:creationId xmlns:a16="http://schemas.microsoft.com/office/drawing/2014/main" id="{04C78D19-92E9-4BAF-986C-B007349BE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1923"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EEF1D81-170C-4CAD-9246-D18D8D450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B0D430-ACDA-D27E-50B8-72C467101E96}"/>
              </a:ext>
            </a:extLst>
          </p:cNvPr>
          <p:cNvSpPr>
            <a:spLocks noGrp="1"/>
          </p:cNvSpPr>
          <p:nvPr>
            <p:ph idx="1"/>
          </p:nvPr>
        </p:nvSpPr>
        <p:spPr>
          <a:xfrm>
            <a:off x="442377" y="6299572"/>
            <a:ext cx="3654173" cy="101227"/>
          </a:xfrm>
        </p:spPr>
        <p:txBody>
          <a:bodyPr>
            <a:normAutofit fontScale="25000" lnSpcReduction="20000"/>
          </a:bodyPr>
          <a:lstStyle/>
          <a:p>
            <a:endParaRPr lang="en-IN" dirty="0"/>
          </a:p>
        </p:txBody>
      </p:sp>
      <p:pic>
        <p:nvPicPr>
          <p:cNvPr id="6" name="Picture 5">
            <a:extLst>
              <a:ext uri="{FF2B5EF4-FFF2-40B4-BE49-F238E27FC236}">
                <a16:creationId xmlns:a16="http://schemas.microsoft.com/office/drawing/2014/main" id="{64940682-4A6C-2E2E-C441-89C086C54C92}"/>
              </a:ext>
            </a:extLst>
          </p:cNvPr>
          <p:cNvPicPr>
            <a:picLocks noChangeAspect="1"/>
          </p:cNvPicPr>
          <p:nvPr/>
        </p:nvPicPr>
        <p:blipFill>
          <a:blip r:embed="rId2"/>
          <a:stretch>
            <a:fillRect/>
          </a:stretch>
        </p:blipFill>
        <p:spPr>
          <a:xfrm>
            <a:off x="4231924" y="638174"/>
            <a:ext cx="3851430" cy="5762625"/>
          </a:xfrm>
          <a:prstGeom prst="rect">
            <a:avLst/>
          </a:prstGeom>
        </p:spPr>
      </p:pic>
      <p:pic>
        <p:nvPicPr>
          <p:cNvPr id="8" name="Picture 7">
            <a:extLst>
              <a:ext uri="{FF2B5EF4-FFF2-40B4-BE49-F238E27FC236}">
                <a16:creationId xmlns:a16="http://schemas.microsoft.com/office/drawing/2014/main" id="{F393EA4B-8C38-0FE3-D2A2-A460997C573D}"/>
              </a:ext>
            </a:extLst>
          </p:cNvPr>
          <p:cNvPicPr>
            <a:picLocks noChangeAspect="1"/>
          </p:cNvPicPr>
          <p:nvPr/>
        </p:nvPicPr>
        <p:blipFill>
          <a:blip r:embed="rId3"/>
          <a:stretch>
            <a:fillRect/>
          </a:stretch>
        </p:blipFill>
        <p:spPr>
          <a:xfrm>
            <a:off x="8289589" y="638174"/>
            <a:ext cx="3703320" cy="5762624"/>
          </a:xfrm>
          <a:prstGeom prst="rect">
            <a:avLst/>
          </a:prstGeom>
        </p:spPr>
      </p:pic>
      <p:pic>
        <p:nvPicPr>
          <p:cNvPr id="10" name="Picture 9">
            <a:extLst>
              <a:ext uri="{FF2B5EF4-FFF2-40B4-BE49-F238E27FC236}">
                <a16:creationId xmlns:a16="http://schemas.microsoft.com/office/drawing/2014/main" id="{FDF711CB-4945-EF23-E59B-2975453DF538}"/>
              </a:ext>
            </a:extLst>
          </p:cNvPr>
          <p:cNvPicPr>
            <a:picLocks noChangeAspect="1"/>
          </p:cNvPicPr>
          <p:nvPr/>
        </p:nvPicPr>
        <p:blipFill>
          <a:blip r:embed="rId4"/>
          <a:stretch>
            <a:fillRect/>
          </a:stretch>
        </p:blipFill>
        <p:spPr>
          <a:xfrm>
            <a:off x="625066" y="2719870"/>
            <a:ext cx="3503740" cy="1877930"/>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Our project showcases a secure approach to data protection by embedding information within images using LSB steganography.</a:t>
            </a:r>
            <a:br>
              <a:rPr lang="en-US" dirty="0"/>
            </a:br>
            <a:endParaRPr lang="en-US" dirty="0"/>
          </a:p>
          <a:p>
            <a:r>
              <a:rPr lang="en-US" dirty="0"/>
              <a:t>By incorporating critical header details like passcodes and message lengths, the technique remains discreet and effective.</a:t>
            </a:r>
            <a:br>
              <a:rPr lang="en-US" dirty="0"/>
            </a:br>
            <a:endParaRPr lang="en-US" dirty="0"/>
          </a:p>
          <a:p>
            <a:r>
              <a:rPr lang="en-US" dirty="0"/>
              <a:t>The intuitive GUI ensures ease of use, making it a practical tool for secure communication.</a:t>
            </a:r>
            <a:br>
              <a:rPr lang="en-US" dirty="0"/>
            </a:br>
            <a:endParaRPr lang="en-US" dirty="0"/>
          </a:p>
          <a:p>
            <a:r>
              <a:rPr lang="en-US" dirty="0"/>
              <a:t>This work contributes to the advancement of digital privacy and data security.</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https://github.com/Bhoomi2004/Steganography-Project.git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164</TotalTime>
  <Words>394</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            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Bhoomi Mehta</cp:lastModifiedBy>
  <cp:revision>37</cp:revision>
  <dcterms:created xsi:type="dcterms:W3CDTF">2021-05-26T16:50:10Z</dcterms:created>
  <dcterms:modified xsi:type="dcterms:W3CDTF">2025-02-20T09:19:49Z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