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7" r:id="rId10"/>
    <p:sldId id="268" r:id="rId11"/>
    <p:sldId id="264" r:id="rId12"/>
    <p:sldId id="269" r:id="rId13"/>
    <p:sldId id="265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3719" y="0"/>
            <a:ext cx="12164560" cy="1110505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" y="0"/>
            <a:ext cx="1190624" cy="11049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57298" y="181101"/>
            <a:ext cx="9470390" cy="688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5844" y="2066877"/>
            <a:ext cx="9864090" cy="3226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74033" y="6442086"/>
            <a:ext cx="4628515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79323" y="6442086"/>
            <a:ext cx="110490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750" y="6442086"/>
            <a:ext cx="209550" cy="263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868686"/>
                </a:solidFill>
                <a:latin typeface="Cambria"/>
                <a:cs typeface="Cambria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885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DEPARTMENT</a:t>
            </a:r>
            <a:r>
              <a:rPr sz="2800" spc="-80" dirty="0"/>
              <a:t> </a:t>
            </a:r>
            <a:r>
              <a:rPr sz="2800" dirty="0"/>
              <a:t>OF</a:t>
            </a:r>
            <a:r>
              <a:rPr sz="2800" spc="-80" dirty="0"/>
              <a:t> </a:t>
            </a:r>
            <a:r>
              <a:rPr sz="2800" spc="-20" dirty="0"/>
              <a:t>INFORMATION</a:t>
            </a:r>
            <a:r>
              <a:rPr sz="2800" spc="-65" dirty="0"/>
              <a:t> </a:t>
            </a:r>
            <a:r>
              <a:rPr sz="2800" dirty="0"/>
              <a:t>SCIENCE</a:t>
            </a:r>
            <a:r>
              <a:rPr sz="2800" spc="-105" dirty="0"/>
              <a:t> </a:t>
            </a:r>
            <a:r>
              <a:rPr sz="2800" dirty="0"/>
              <a:t>&amp;</a:t>
            </a:r>
            <a:r>
              <a:rPr sz="2800" spc="-85" dirty="0"/>
              <a:t> </a:t>
            </a:r>
            <a:r>
              <a:rPr sz="2800" spc="-10" dirty="0"/>
              <a:t>ENGINEERING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763270" y="1449904"/>
            <a:ext cx="10665460" cy="2159566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29895" algn="ctr">
              <a:lnSpc>
                <a:spcPct val="100000"/>
              </a:lnSpc>
              <a:spcBef>
                <a:spcPts val="1480"/>
              </a:spcBef>
            </a:pPr>
            <a:r>
              <a:rPr lang="en-US" sz="3200" b="1" spc="-70" dirty="0">
                <a:latin typeface="Cambria"/>
                <a:cs typeface="Cambria"/>
              </a:rPr>
              <a:t>Give an example of a data structure or algorithm where amortized analysis provides a more realistic understanding of its performance than worst-case analysis of individual operations.</a:t>
            </a:r>
            <a:endParaRPr sz="2800" dirty="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9394" y="3941145"/>
            <a:ext cx="29927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Under</a:t>
            </a:r>
            <a:r>
              <a:rPr sz="2400" b="1" spc="-6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the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guidance</a:t>
            </a:r>
            <a:r>
              <a:rPr sz="2400" b="1" spc="-75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of: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49394" y="4245276"/>
            <a:ext cx="4318000" cy="1434367"/>
          </a:xfrm>
          <a:prstGeom prst="rect">
            <a:avLst/>
          </a:prstGeom>
        </p:spPr>
        <p:txBody>
          <a:bodyPr vert="horz" wrap="square" lIns="0" tIns="140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800" spc="-10" dirty="0">
                <a:latin typeface="Times New Roman"/>
                <a:cs typeface="Times New Roman"/>
              </a:rPr>
              <a:t>Prof. Praveen N</a:t>
            </a:r>
            <a:br>
              <a:rPr lang="en-US" sz="2800" spc="-10" dirty="0">
                <a:latin typeface="Times New Roman"/>
                <a:cs typeface="Times New Roman"/>
              </a:rPr>
            </a:br>
            <a:r>
              <a:rPr lang="en-US" sz="2800" spc="-10" dirty="0">
                <a:latin typeface="Times New Roman"/>
                <a:cs typeface="Times New Roman"/>
              </a:rPr>
              <a:t>Dept of ISE,DSCE,</a:t>
            </a:r>
            <a:br>
              <a:rPr lang="en-US" sz="2800" spc="-10" dirty="0">
                <a:latin typeface="Times New Roman"/>
                <a:cs typeface="Times New Roman"/>
              </a:rPr>
            </a:br>
            <a:r>
              <a:rPr lang="en-US" sz="2800" spc="-10" dirty="0" err="1">
                <a:latin typeface="Times New Roman"/>
                <a:cs typeface="Times New Roman"/>
              </a:rPr>
              <a:t>Banglore</a:t>
            </a:r>
            <a:endParaRPr lang="en-US" sz="2800" spc="-1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9600" y="3941145"/>
            <a:ext cx="37338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Presented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spc="-25" dirty="0">
                <a:latin typeface="Times New Roman"/>
                <a:cs typeface="Times New Roman"/>
              </a:rPr>
              <a:t>By: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dirty="0">
                <a:latin typeface="Times New Roman"/>
                <a:cs typeface="Times New Roman"/>
              </a:rPr>
              <a:t>Angelica Singh:1DS23IS018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Times New Roman"/>
                <a:cs typeface="Times New Roman"/>
              </a:rPr>
              <a:t>Ayush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Singh: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1DS23IS028</a:t>
            </a:r>
            <a:br>
              <a:rPr lang="en-US" sz="2400" spc="-10" dirty="0">
                <a:latin typeface="Times New Roman"/>
                <a:cs typeface="Times New Roman"/>
              </a:rPr>
            </a:br>
            <a:r>
              <a:rPr lang="en-US" sz="2400" spc="-10" dirty="0">
                <a:latin typeface="Times New Roman"/>
                <a:cs typeface="Times New Roman"/>
              </a:rPr>
              <a:t>Aryan Angral:1DS23IS024</a:t>
            </a:r>
            <a:br>
              <a:rPr lang="en-US" sz="2400" spc="-10" dirty="0">
                <a:latin typeface="Times New Roman"/>
                <a:cs typeface="Times New Roman"/>
              </a:rPr>
            </a:br>
            <a:r>
              <a:rPr lang="en-US" sz="2400" spc="-10" dirty="0">
                <a:latin typeface="Times New Roman"/>
                <a:cs typeface="Times New Roman"/>
              </a:rPr>
              <a:t>Akshata C H: 1DS23IS014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53E5-90B2-2262-3190-753089F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04800"/>
            <a:ext cx="9470390" cy="553998"/>
          </a:xfrm>
        </p:spPr>
        <p:txBody>
          <a:bodyPr/>
          <a:lstStyle/>
          <a:p>
            <a:r>
              <a:rPr lang="en-US" dirty="0"/>
              <a:t>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5C38A3-8A20-951E-F89C-9CA78112B0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371600"/>
            <a:ext cx="10668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Testing: Tested AI model accuracy with 95% success rate on synthetic datasets.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Testing: Verified seamless communication between frontend, backend, and AI module.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 Testing: Analyzed 100 encryption systems in under 5 minutes with low latency.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Testing: Conducted with 10 users to gather feedback on usability and functionality. </a:t>
            </a:r>
          </a:p>
        </p:txBody>
      </p:sp>
    </p:spTree>
    <p:extLst>
      <p:ext uri="{BB962C8B-B14F-4D97-AF65-F5344CB8AC3E}">
        <p14:creationId xmlns:p14="http://schemas.microsoft.com/office/powerpoint/2010/main" val="2650286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7646" y="181101"/>
            <a:ext cx="3217545" cy="673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250" spc="-10" dirty="0"/>
              <a:t>REFERENCES</a:t>
            </a:r>
            <a:endParaRPr sz="4250"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7515" y="6442086"/>
            <a:ext cx="1460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 b="1" spc="-50" dirty="0">
                <a:solidFill>
                  <a:srgbClr val="868686"/>
                </a:solidFill>
                <a:latin typeface="Cambria"/>
                <a:cs typeface="Cambria"/>
              </a:rPr>
              <a:t>8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04E47DAF-1D7E-B24C-717B-972DD279D5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8942" y="1397674"/>
            <a:ext cx="1133411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NIST Post-Quantum Cryptography Standardization, Round 3 Report, 2023.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Shor, P., "Algorithms for Quantum Computation: Discrete Logarithms and Factoring," SIAM Journal, 1997.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OpenQuantumSafe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Documentation, openquantumsafe.org, 2024.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TensorFlow Official Documentation, tensorflow.org, 2023.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Bernstein, D. J., "Introduction to Post-Quantum Cryptography," Springer, 2018.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4F1D2-339F-8DAC-7961-E0C091E70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12F913-1115-B8D5-F679-C08FAE7971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CD2FB-BAF7-2A42-0A28-591E548590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166" y="1295400"/>
            <a:ext cx="8914434" cy="52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59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83863" y="2915869"/>
            <a:ext cx="32219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0" spc="130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4000" b="0" spc="12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4000" b="0" spc="90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40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1634596" y="6453363"/>
            <a:ext cx="1460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 b="1" spc="-50" dirty="0">
                <a:solidFill>
                  <a:srgbClr val="868686"/>
                </a:solidFill>
                <a:latin typeface="Cambria"/>
                <a:cs typeface="Cambria"/>
              </a:rPr>
              <a:t>9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554" rIns="0" bIns="0" rtlCol="0">
            <a:spAutoFit/>
          </a:bodyPr>
          <a:lstStyle/>
          <a:p>
            <a:pPr marL="34290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CONTENTS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/>
          <p:nvPr/>
        </p:nvSpPr>
        <p:spPr>
          <a:xfrm>
            <a:off x="848664" y="3414140"/>
            <a:ext cx="1746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8664" y="5197602"/>
            <a:ext cx="174625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5" dirty="0">
                <a:latin typeface="Cambria"/>
                <a:cs typeface="Cambria"/>
              </a:rPr>
              <a:t>.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57200" y="1401994"/>
            <a:ext cx="7609536" cy="4721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Abstract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Literature survey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Hardware &amp; software requirement specification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System design &amp; Methodology</a:t>
            </a:r>
          </a:p>
          <a:p>
            <a:endParaRPr lang="en-US" dirty="0"/>
          </a:p>
          <a:p>
            <a:r>
              <a:rPr lang="en-US" dirty="0"/>
              <a:t>7.Implementation</a:t>
            </a:r>
          </a:p>
          <a:p>
            <a:endParaRPr lang="en-US" dirty="0"/>
          </a:p>
          <a:p>
            <a:r>
              <a:rPr lang="en-US" dirty="0"/>
              <a:t>8.Testing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9.References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3939" y="189103"/>
            <a:ext cx="22929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11842750" y="6442086"/>
            <a:ext cx="2095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lang="en-US" spc="-50" dirty="0"/>
              <a:t>1</a:t>
            </a:r>
            <a:endParaRPr spc="-5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04D10FF-046A-1F6E-3BAE-3736F0B2E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36174"/>
            <a:ext cx="1127759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examines amortized analysis using dynamic arrays as a case study.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arrays resize by doubling their capacity, leading to occasional high-cost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Worst-case analysis suggests O(n) time per append, which is misleading.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Amortized analysis reveals an average O(1) time per append over a sequence of operations.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634596" y="6453363"/>
            <a:ext cx="1460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 b="1" spc="-50" dirty="0">
                <a:solidFill>
                  <a:srgbClr val="868686"/>
                </a:solidFill>
                <a:latin typeface="Cambria"/>
                <a:cs typeface="Cambria"/>
              </a:rPr>
              <a:t>2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694682" y="184150"/>
            <a:ext cx="33686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B10B1A1-B131-CD6C-7478-DAEAB169E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68648"/>
            <a:ext cx="1082040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Amortized analysis provides an average-case performance measure over a sequence of operations.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arrays, used in Python lists and Java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ArrayLists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are a classic example.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append operation in dynamic arrays can trigger resizing, which is costly.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Worst-case analysis overestimates the cost, making the data structure seem inefficient.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aims to simulate dynamic array operations and analyze their performance.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4204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SURVEY</a:t>
            </a:r>
            <a:r>
              <a:rPr spc="-155" dirty="0"/>
              <a:t> </a:t>
            </a:r>
            <a:r>
              <a:rPr dirty="0"/>
              <a:t>OF</a:t>
            </a:r>
            <a:r>
              <a:rPr spc="-160" dirty="0"/>
              <a:t> </a:t>
            </a:r>
            <a:r>
              <a:rPr dirty="0"/>
              <a:t>EXISTING</a:t>
            </a:r>
            <a:r>
              <a:rPr spc="-14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7515" y="6442086"/>
            <a:ext cx="146050" cy="26352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600" b="1" spc="-50" dirty="0">
                <a:solidFill>
                  <a:srgbClr val="868686"/>
                </a:solidFill>
                <a:latin typeface="Cambria"/>
                <a:cs typeface="Cambria"/>
              </a:rPr>
              <a:t>3</a:t>
            </a:r>
            <a:endParaRPr sz="1600">
              <a:latin typeface="Cambria"/>
              <a:cs typeface="Cambria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4F5192D-3729-3E2D-98FD-DFFA47E16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2363515"/>
              </p:ext>
            </p:extLst>
          </p:nvPr>
        </p:nvGraphicFramePr>
        <p:xfrm>
          <a:off x="-1249680" y="3124200"/>
          <a:ext cx="1249680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28285302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0006031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875769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9691385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819473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46474754"/>
                    </a:ext>
                  </a:extLst>
                </a:gridCol>
              </a:tblGrid>
              <a:tr h="119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3338394"/>
                  </a:ext>
                </a:extLst>
              </a:tr>
              <a:tr h="119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97465"/>
                  </a:ext>
                </a:extLst>
              </a:tr>
              <a:tr h="119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1714923"/>
                  </a:ext>
                </a:extLst>
              </a:tr>
              <a:tr h="119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606264"/>
                  </a:ext>
                </a:extLst>
              </a:tr>
              <a:tr h="1197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681654"/>
                  </a:ext>
                </a:extLst>
              </a:tr>
            </a:tbl>
          </a:graphicData>
        </a:graphic>
      </p:graphicFrame>
      <p:sp>
        <p:nvSpPr>
          <p:cNvPr id="9" name="Rectangle 3">
            <a:extLst>
              <a:ext uri="{FF2B5EF4-FFF2-40B4-BE49-F238E27FC236}">
                <a16:creationId xmlns:a16="http://schemas.microsoft.com/office/drawing/2014/main" id="{EB351D98-1A12-DDFB-10C1-9D2067EFE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32" y="762000"/>
            <a:ext cx="11562715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Studied NIST’s post-quantum cryptography standards (2016-2023) for quantum-safe algorithms.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Analyzed quantum algorithms like Shor’s algorithm for breaking RSA and ECC encryption.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Explored existing tools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OpenQuantumSafe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Liboqs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quantum-safe migration strategies.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Investigated TensorFlow-based AI models for pattern recognition in encryption analysis.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Surveyed industry reports on the impact of quantum computing on global cybersecurity.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802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PROBLEM</a:t>
            </a:r>
            <a:r>
              <a:rPr spc="-150" dirty="0"/>
              <a:t> </a:t>
            </a:r>
            <a:r>
              <a:rPr spc="-45" dirty="0"/>
              <a:t>STATEMENT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7515" y="6442086"/>
            <a:ext cx="1460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 b="1" spc="-50" dirty="0">
                <a:solidFill>
                  <a:srgbClr val="868686"/>
                </a:solidFill>
                <a:latin typeface="Cambria"/>
                <a:cs typeface="Cambria"/>
              </a:rPr>
              <a:t>4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9FFFEAB-5333-BB10-2AD3-463229B185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390" y="1393606"/>
            <a:ext cx="11353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Cormen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al., "Introduction to Algorithms" (2009), discusses amortized analysis techniques.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Tarjan (1985) introduced amortized analysis for data structures like splay trees and dynamic arrays.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Studied Python’s list implementation, which uses a doubling strategy for resizing (Python Docs, 2023).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Knuth’s "The Art of Computer Programming" (1997) explores array resizing strategies.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2B70-BEB5-6480-73F6-EFCD9A256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52400"/>
            <a:ext cx="10820400" cy="1107996"/>
          </a:xfrm>
        </p:spPr>
        <p:txBody>
          <a:bodyPr/>
          <a:lstStyle/>
          <a:p>
            <a:r>
              <a:rPr lang="en-US" dirty="0">
                <a:effectLst/>
              </a:rPr>
              <a:t>Hardware &amp; Software Requirement Specification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2DC99E-408F-6D9A-DCDF-425B62B9E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914400"/>
            <a:ext cx="108204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Hardware: Minimum 8GB RAM, Intel i5 processor (10th Gen), 256GB SSD for storage.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Software: Python 3.9 for backend, TensorFlow 2.10 for AI, React 18 for frontend, Node.js 16 for runtime.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OS Compatibility: Windows 10/11 or Linux (Ubuntu 20.04) for development and deployment.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Additional Tools: Git for version control, VS Code for coding, Docker for containerized deployment.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Optional: GPU (NVIDIA CUDA-enabled) for faster AI model training and inference. </a:t>
            </a:r>
          </a:p>
        </p:txBody>
      </p:sp>
    </p:spTree>
    <p:extLst>
      <p:ext uri="{BB962C8B-B14F-4D97-AF65-F5344CB8AC3E}">
        <p14:creationId xmlns:p14="http://schemas.microsoft.com/office/powerpoint/2010/main" val="2251401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91059" rIns="0" bIns="0" rtlCol="0">
            <a:spAutoFit/>
          </a:bodyPr>
          <a:lstStyle/>
          <a:p>
            <a:pPr marL="998219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SYSTEM</a:t>
            </a:r>
            <a:r>
              <a:rPr spc="-140" dirty="0"/>
              <a:t> </a:t>
            </a:r>
            <a:r>
              <a:rPr dirty="0"/>
              <a:t>DESIGN</a:t>
            </a:r>
            <a:r>
              <a:rPr spc="-125" dirty="0"/>
              <a:t> </a:t>
            </a:r>
            <a:r>
              <a:rPr dirty="0"/>
              <a:t>&amp;</a:t>
            </a:r>
            <a:r>
              <a:rPr spc="-140" dirty="0"/>
              <a:t> </a:t>
            </a:r>
            <a:r>
              <a:rPr spc="-10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5" dirty="0"/>
              <a:t>25-04-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20" dirty="0"/>
              <a:t>Department</a:t>
            </a:r>
            <a:r>
              <a:rPr spc="-1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20" dirty="0"/>
              <a:t>Information</a:t>
            </a:r>
            <a:r>
              <a:rPr dirty="0"/>
              <a:t> Science</a:t>
            </a:r>
            <a:r>
              <a:rPr spc="-20" dirty="0"/>
              <a:t> </a:t>
            </a:r>
            <a:r>
              <a:rPr dirty="0"/>
              <a:t>&amp;</a:t>
            </a:r>
            <a:r>
              <a:rPr spc="-30" dirty="0"/>
              <a:t> </a:t>
            </a:r>
            <a:r>
              <a:rPr spc="-10" dirty="0"/>
              <a:t>Engineering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867515" y="6442086"/>
            <a:ext cx="146050" cy="24814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lang="en-US" sz="1600" b="1" spc="-50" dirty="0">
                <a:solidFill>
                  <a:srgbClr val="868686"/>
                </a:solidFill>
                <a:latin typeface="Cambria"/>
                <a:cs typeface="Cambria"/>
              </a:rPr>
              <a:t>6</a:t>
            </a:r>
            <a:endParaRPr sz="1600" dirty="0">
              <a:latin typeface="Cambria"/>
              <a:cs typeface="Cambria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716A6355-B287-D74A-7239-9708CEF0BB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99" y="869441"/>
            <a:ext cx="11107802" cy="55399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Architecture: Frontend (React for UI), Backend (Python Flask for APIs), AI Module (TensorFlow).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Methodology: Agile development with 2-week sprints for iterative feature implementation.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Module: Scans encryption protocols, identifies vulnerabilities, and suggests quantum-safe alternatives.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Flow: Input encryption data -&gt; AI analysis -&gt; Recommendation generation -&gt; Migration plan.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Focus: Scalability, modularity, and user-centric interface for easy navigation.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A792A-6591-FB92-0C8E-123B7799A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7298" y="181101"/>
            <a:ext cx="9470390" cy="1107996"/>
          </a:xfrm>
        </p:spPr>
        <p:txBody>
          <a:bodyPr/>
          <a:lstStyle/>
          <a:p>
            <a:r>
              <a:rPr lang="en-US" dirty="0">
                <a:effectLst/>
              </a:rPr>
              <a:t>Implementation</a:t>
            </a:r>
            <a:br>
              <a:rPr lang="en-US" dirty="0">
                <a:effectLst/>
              </a:rPr>
            </a:b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00D38A3-1FDD-F1D5-4598-0B8C19396D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1371600"/>
            <a:ext cx="11163300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dynamic array class in Python with append and resize functionality.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Resizing strategy doubles the capacity when the array is full (e.g., 1 to 2, 2 to 4).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a cost tracker to log the time of each append and resizing operation.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Matplotlib to plot operation costs over a sequence of 10,000 appends.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Flask web app to input the number of appends and display performance graphs. </a:t>
            </a:r>
          </a:p>
        </p:txBody>
      </p:sp>
    </p:spTree>
    <p:extLst>
      <p:ext uri="{BB962C8B-B14F-4D97-AF65-F5344CB8AC3E}">
        <p14:creationId xmlns:p14="http://schemas.microsoft.com/office/powerpoint/2010/main" val="189952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824</Words>
  <Application>Microsoft Office PowerPoint</Application>
  <PresentationFormat>Widescreen</PresentationFormat>
  <Paragraphs>145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Cambria</vt:lpstr>
      <vt:lpstr>Times New Roman</vt:lpstr>
      <vt:lpstr>Verdana</vt:lpstr>
      <vt:lpstr>Office Theme</vt:lpstr>
      <vt:lpstr>DEPARTMENT OF INFORMATION SCIENCE &amp; ENGINEERING</vt:lpstr>
      <vt:lpstr>CONTENTS</vt:lpstr>
      <vt:lpstr>ABSTRACT</vt:lpstr>
      <vt:lpstr>INTRODUCTION</vt:lpstr>
      <vt:lpstr>SURVEY OF EXISTING SYSTEMS</vt:lpstr>
      <vt:lpstr>PROBLEM STATEMENT</vt:lpstr>
      <vt:lpstr>Hardware &amp; Software Requirement Specification </vt:lpstr>
      <vt:lpstr>SYSTEM DESIGN &amp; METHODOLOGY</vt:lpstr>
      <vt:lpstr>Implementation </vt:lpstr>
      <vt:lpstr>Testing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 mini project ppt.pptx.pdf</dc:title>
  <dc:creator>Chetan Jain</dc:creator>
  <cp:keywords>DAGnE1qHZIM,BAGQvtWj4qw,0</cp:keywords>
  <cp:lastModifiedBy>ayush1009208@outlook.com</cp:lastModifiedBy>
  <cp:revision>6</cp:revision>
  <dcterms:created xsi:type="dcterms:W3CDTF">2025-05-15T01:59:04Z</dcterms:created>
  <dcterms:modified xsi:type="dcterms:W3CDTF">2025-05-15T18:31:44Z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2025-05-15T00:00:00Z</vt:filetime>
  </property>
  <property fmtid="{D5CDD505-2E9C-101B-9397-08002B2CF9AE}" pid="5" name="Producer">
    <vt:lpwstr>Microsoft® PowerPoint® for Microsoft 365</vt:lpwstr>
  </property>
</Properties>
</file>