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8951"/>
            <a:ext cx="3074035" cy="4098290"/>
          </a:xfrm>
          <a:custGeom>
            <a:avLst/>
            <a:gdLst/>
            <a:ahLst/>
            <a:cxnLst/>
            <a:rect l="l" t="t" r="r" b="b"/>
            <a:pathLst>
              <a:path w="3074035" h="4098290">
                <a:moveTo>
                  <a:pt x="0" y="0"/>
                </a:moveTo>
                <a:lnTo>
                  <a:pt x="0" y="2050796"/>
                </a:lnTo>
                <a:lnTo>
                  <a:pt x="2048129" y="4098036"/>
                </a:lnTo>
                <a:lnTo>
                  <a:pt x="3073908" y="3072638"/>
                </a:lnTo>
                <a:lnTo>
                  <a:pt x="0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861560"/>
            <a:ext cx="1995170" cy="1995170"/>
          </a:xfrm>
          <a:custGeom>
            <a:avLst/>
            <a:gdLst/>
            <a:ahLst/>
            <a:cxnLst/>
            <a:rect l="l" t="t" r="r" b="b"/>
            <a:pathLst>
              <a:path w="1995170" h="1995170">
                <a:moveTo>
                  <a:pt x="0" y="0"/>
                </a:moveTo>
                <a:lnTo>
                  <a:pt x="0" y="1994721"/>
                </a:lnTo>
                <a:lnTo>
                  <a:pt x="1994662" y="1994721"/>
                </a:lnTo>
                <a:lnTo>
                  <a:pt x="0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098548" y="4856987"/>
            <a:ext cx="4000500" cy="1999614"/>
          </a:xfrm>
          <a:custGeom>
            <a:avLst/>
            <a:gdLst/>
            <a:ahLst/>
            <a:cxnLst/>
            <a:rect l="l" t="t" r="r" b="b"/>
            <a:pathLst>
              <a:path w="4000500" h="1999615">
                <a:moveTo>
                  <a:pt x="2001139" y="0"/>
                </a:moveTo>
                <a:lnTo>
                  <a:pt x="0" y="1999294"/>
                </a:lnTo>
                <a:lnTo>
                  <a:pt x="4000500" y="1999294"/>
                </a:lnTo>
                <a:lnTo>
                  <a:pt x="2001139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840729" y="5785866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5">
                <a:moveTo>
                  <a:pt x="0" y="0"/>
                </a:moveTo>
                <a:lnTo>
                  <a:pt x="2133600" y="398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578" y="255523"/>
            <a:ext cx="89725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5672" y="2089124"/>
            <a:ext cx="8867775" cy="33877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77739" y="909065"/>
            <a:ext cx="6503034" cy="438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7BA654"/>
                </a:solidFill>
                <a:latin typeface="Tahoma"/>
                <a:cs typeface="Tahoma"/>
              </a:rPr>
              <a:t>Ministry</a:t>
            </a:r>
            <a:r>
              <a:rPr dirty="0" sz="1800" spc="-60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7BA654"/>
                </a:solidFill>
                <a:latin typeface="Tahoma"/>
                <a:cs typeface="Tahoma"/>
              </a:rPr>
              <a:t>Name:</a:t>
            </a:r>
            <a:r>
              <a:rPr dirty="0" sz="1800" spc="-65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71717"/>
                </a:solidFill>
                <a:latin typeface="Tahoma"/>
                <a:cs typeface="Tahoma"/>
              </a:rPr>
              <a:t>Ministry</a:t>
            </a:r>
            <a:r>
              <a:rPr dirty="0" sz="1800" spc="-40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71717"/>
                </a:solidFill>
                <a:latin typeface="Tahoma"/>
                <a:cs typeface="Tahoma"/>
              </a:rPr>
              <a:t>of</a:t>
            </a:r>
            <a:r>
              <a:rPr dirty="0" sz="1800" spc="-50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171717"/>
                </a:solidFill>
                <a:latin typeface="Tahoma"/>
                <a:cs typeface="Tahoma"/>
              </a:rPr>
              <a:t>Law</a:t>
            </a:r>
            <a:r>
              <a:rPr dirty="0" sz="1800" spc="-55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71717"/>
                </a:solidFill>
                <a:latin typeface="Tahoma"/>
                <a:cs typeface="Tahoma"/>
              </a:rPr>
              <a:t>and</a:t>
            </a:r>
            <a:r>
              <a:rPr dirty="0" sz="1800" spc="-40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171717"/>
                </a:solidFill>
                <a:latin typeface="Tahoma"/>
                <a:cs typeface="Tahoma"/>
              </a:rPr>
              <a:t>Justice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800" spc="-110" b="1">
                <a:solidFill>
                  <a:srgbClr val="7BA654"/>
                </a:solidFill>
                <a:latin typeface="Tahoma"/>
                <a:cs typeface="Tahoma"/>
              </a:rPr>
              <a:t>PS</a:t>
            </a:r>
            <a:r>
              <a:rPr dirty="0" sz="1800" spc="-40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spc="-45" b="1">
                <a:solidFill>
                  <a:srgbClr val="7BA654"/>
                </a:solidFill>
                <a:latin typeface="Tahoma"/>
                <a:cs typeface="Tahoma"/>
              </a:rPr>
              <a:t>Code:</a:t>
            </a:r>
            <a:r>
              <a:rPr dirty="0" sz="1800" spc="-60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spc="-20" b="1">
                <a:solidFill>
                  <a:srgbClr val="171717"/>
                </a:solidFill>
                <a:latin typeface="Tahoma"/>
                <a:cs typeface="Tahoma"/>
              </a:rPr>
              <a:t>1286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dirty="0" sz="1800" b="1">
                <a:solidFill>
                  <a:srgbClr val="7BA654"/>
                </a:solidFill>
                <a:latin typeface="Tahoma"/>
                <a:cs typeface="Tahoma"/>
              </a:rPr>
              <a:t>Problem</a:t>
            </a:r>
            <a:r>
              <a:rPr dirty="0" sz="1800" spc="-125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7BA654"/>
                </a:solidFill>
                <a:latin typeface="Tahoma"/>
                <a:cs typeface="Tahoma"/>
              </a:rPr>
              <a:t>Statement</a:t>
            </a:r>
            <a:r>
              <a:rPr dirty="0" sz="1800" spc="-90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spc="-30" b="1">
                <a:solidFill>
                  <a:srgbClr val="7BA654"/>
                </a:solidFill>
                <a:latin typeface="Tahoma"/>
                <a:cs typeface="Tahoma"/>
              </a:rPr>
              <a:t>Title:</a:t>
            </a:r>
            <a:r>
              <a:rPr dirty="0" sz="1800" spc="-100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spc="-20" b="1">
                <a:solidFill>
                  <a:srgbClr val="171717"/>
                </a:solidFill>
                <a:latin typeface="Tahoma"/>
                <a:cs typeface="Tahoma"/>
              </a:rPr>
              <a:t>Incentives</a:t>
            </a:r>
            <a:r>
              <a:rPr dirty="0" sz="1800" spc="-85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71717"/>
                </a:solidFill>
                <a:latin typeface="Tahoma"/>
                <a:cs typeface="Tahoma"/>
              </a:rPr>
              <a:t>based</a:t>
            </a:r>
            <a:r>
              <a:rPr dirty="0" sz="1800" spc="-114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171717"/>
                </a:solidFill>
                <a:latin typeface="Tahoma"/>
                <a:cs typeface="Tahoma"/>
              </a:rPr>
              <a:t>Design</a:t>
            </a:r>
            <a:r>
              <a:rPr dirty="0" sz="1800" spc="-114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171717"/>
                </a:solidFill>
                <a:latin typeface="Tahoma"/>
                <a:cs typeface="Tahoma"/>
              </a:rPr>
              <a:t>for</a:t>
            </a:r>
            <a:endParaRPr sz="1800">
              <a:latin typeface="Tahoma"/>
              <a:cs typeface="Tahoma"/>
            </a:endParaRPr>
          </a:p>
          <a:p>
            <a:pPr marL="2873375" marR="113664" indent="25400">
              <a:lnSpc>
                <a:spcPct val="100000"/>
              </a:lnSpc>
            </a:pPr>
            <a:r>
              <a:rPr dirty="0" sz="1800" b="1">
                <a:solidFill>
                  <a:srgbClr val="171717"/>
                </a:solidFill>
                <a:latin typeface="Tahoma"/>
                <a:cs typeface="Tahoma"/>
              </a:rPr>
              <a:t>onboarding</a:t>
            </a:r>
            <a:r>
              <a:rPr dirty="0" sz="1800" spc="-50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71717"/>
                </a:solidFill>
                <a:latin typeface="Tahoma"/>
                <a:cs typeface="Tahoma"/>
              </a:rPr>
              <a:t>Legal</a:t>
            </a:r>
            <a:r>
              <a:rPr dirty="0" sz="1800" spc="-50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171717"/>
                </a:solidFill>
                <a:latin typeface="Tahoma"/>
                <a:cs typeface="Tahoma"/>
              </a:rPr>
              <a:t>Service Providers</a:t>
            </a:r>
            <a:r>
              <a:rPr dirty="0" sz="1800" spc="-65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71717"/>
                </a:solidFill>
                <a:latin typeface="Tahoma"/>
                <a:cs typeface="Tahoma"/>
              </a:rPr>
              <a:t>on</a:t>
            </a:r>
            <a:r>
              <a:rPr dirty="0" sz="1800" spc="-20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71717"/>
                </a:solidFill>
                <a:latin typeface="Tahoma"/>
                <a:cs typeface="Tahoma"/>
              </a:rPr>
              <a:t>eMarket</a:t>
            </a:r>
            <a:r>
              <a:rPr dirty="0" sz="1800" spc="-30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171717"/>
                </a:solidFill>
                <a:latin typeface="Tahoma"/>
                <a:cs typeface="Tahoma"/>
              </a:rPr>
              <a:t>place</a:t>
            </a:r>
            <a:r>
              <a:rPr dirty="0" sz="1800" spc="-45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171717"/>
                </a:solidFill>
                <a:latin typeface="Tahoma"/>
                <a:cs typeface="Tahoma"/>
              </a:rPr>
              <a:t>for </a:t>
            </a:r>
            <a:r>
              <a:rPr dirty="0" sz="1800" b="1">
                <a:solidFill>
                  <a:srgbClr val="171717"/>
                </a:solidFill>
                <a:latin typeface="Tahoma"/>
                <a:cs typeface="Tahoma"/>
              </a:rPr>
              <a:t>extending</a:t>
            </a:r>
            <a:r>
              <a:rPr dirty="0" sz="1800" spc="-80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71717"/>
                </a:solidFill>
                <a:latin typeface="Tahoma"/>
                <a:cs typeface="Tahoma"/>
              </a:rPr>
              <a:t>Legal</a:t>
            </a:r>
            <a:r>
              <a:rPr dirty="0" sz="1800" spc="-95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171717"/>
                </a:solidFill>
                <a:latin typeface="Tahoma"/>
                <a:cs typeface="Tahoma"/>
              </a:rPr>
              <a:t>Services</a:t>
            </a:r>
            <a:r>
              <a:rPr dirty="0" sz="1800" spc="-105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171717"/>
                </a:solidFill>
                <a:latin typeface="Tahoma"/>
                <a:cs typeface="Tahoma"/>
              </a:rPr>
              <a:t>to </a:t>
            </a:r>
            <a:r>
              <a:rPr dirty="0" sz="1800" spc="-20" b="1">
                <a:solidFill>
                  <a:srgbClr val="171717"/>
                </a:solidFill>
                <a:latin typeface="Tahoma"/>
                <a:cs typeface="Tahoma"/>
              </a:rPr>
              <a:t>Citizens</a:t>
            </a:r>
            <a:r>
              <a:rPr dirty="0" sz="1800" spc="-50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71717"/>
                </a:solidFill>
                <a:latin typeface="Tahoma"/>
                <a:cs typeface="Tahoma"/>
              </a:rPr>
              <a:t>in</a:t>
            </a:r>
            <a:r>
              <a:rPr dirty="0" sz="1800" spc="-45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spc="-20" b="1">
                <a:solidFill>
                  <a:srgbClr val="171717"/>
                </a:solidFill>
                <a:latin typeface="Tahoma"/>
                <a:cs typeface="Tahoma"/>
              </a:rPr>
              <a:t>India</a:t>
            </a:r>
            <a:endParaRPr sz="1800">
              <a:latin typeface="Tahoma"/>
              <a:cs typeface="Tahoma"/>
            </a:endParaRPr>
          </a:p>
          <a:p>
            <a:pPr marL="12700" marR="3091180">
              <a:lnSpc>
                <a:spcPct val="180100"/>
              </a:lnSpc>
              <a:spcBef>
                <a:spcPts val="45"/>
              </a:spcBef>
            </a:pPr>
            <a:r>
              <a:rPr dirty="0" sz="1800" b="1">
                <a:solidFill>
                  <a:srgbClr val="7BA654"/>
                </a:solidFill>
                <a:latin typeface="Tahoma"/>
                <a:cs typeface="Tahoma"/>
              </a:rPr>
              <a:t>Team</a:t>
            </a:r>
            <a:r>
              <a:rPr dirty="0" sz="1800" spc="-125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7BA654"/>
                </a:solidFill>
                <a:latin typeface="Tahoma"/>
                <a:cs typeface="Tahoma"/>
              </a:rPr>
              <a:t>Name:</a:t>
            </a:r>
            <a:r>
              <a:rPr dirty="0" sz="1800" spc="-114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171717"/>
                </a:solidFill>
                <a:latin typeface="Tahoma"/>
                <a:cs typeface="Tahoma"/>
              </a:rPr>
              <a:t>Semicolon; </a:t>
            </a:r>
            <a:r>
              <a:rPr dirty="0" sz="1800" b="1">
                <a:solidFill>
                  <a:srgbClr val="7BA654"/>
                </a:solidFill>
                <a:latin typeface="Tahoma"/>
                <a:cs typeface="Tahoma"/>
              </a:rPr>
              <a:t>Team</a:t>
            </a:r>
            <a:r>
              <a:rPr dirty="0" sz="1800" spc="-85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7BA654"/>
                </a:solidFill>
                <a:latin typeface="Tahoma"/>
                <a:cs typeface="Tahoma"/>
              </a:rPr>
              <a:t>Leader</a:t>
            </a:r>
            <a:r>
              <a:rPr dirty="0" sz="1800" spc="-100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7BA654"/>
                </a:solidFill>
                <a:latin typeface="Tahoma"/>
                <a:cs typeface="Tahoma"/>
              </a:rPr>
              <a:t>Name:</a:t>
            </a:r>
            <a:r>
              <a:rPr dirty="0" sz="1800" spc="-80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71717"/>
                </a:solidFill>
                <a:latin typeface="Tahoma"/>
                <a:cs typeface="Tahoma"/>
              </a:rPr>
              <a:t>Manish</a:t>
            </a:r>
            <a:r>
              <a:rPr dirty="0" sz="1800" spc="-60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spc="-50" b="1">
                <a:solidFill>
                  <a:srgbClr val="171717"/>
                </a:solidFill>
                <a:latin typeface="Tahoma"/>
                <a:cs typeface="Tahoma"/>
              </a:rPr>
              <a:t>S </a:t>
            </a:r>
            <a:r>
              <a:rPr dirty="0" sz="1800" spc="-10" b="1">
                <a:solidFill>
                  <a:srgbClr val="7BA654"/>
                </a:solidFill>
                <a:latin typeface="Tahoma"/>
                <a:cs typeface="Tahoma"/>
              </a:rPr>
              <a:t>Institute</a:t>
            </a:r>
            <a:r>
              <a:rPr dirty="0" sz="1800" spc="-90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7BA654"/>
                </a:solidFill>
                <a:latin typeface="Tahoma"/>
                <a:cs typeface="Tahoma"/>
              </a:rPr>
              <a:t>Code</a:t>
            </a:r>
            <a:r>
              <a:rPr dirty="0" sz="1800" spc="-110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spc="-125" b="1">
                <a:solidFill>
                  <a:srgbClr val="7BA654"/>
                </a:solidFill>
                <a:latin typeface="Tahoma"/>
                <a:cs typeface="Tahoma"/>
              </a:rPr>
              <a:t>(AISHE):</a:t>
            </a:r>
            <a:r>
              <a:rPr dirty="0" sz="1800" spc="-65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spc="-135" b="1">
                <a:solidFill>
                  <a:srgbClr val="171717"/>
                </a:solidFill>
                <a:latin typeface="Tahoma"/>
                <a:cs typeface="Tahoma"/>
              </a:rPr>
              <a:t>C-</a:t>
            </a:r>
            <a:r>
              <a:rPr dirty="0" sz="1800" spc="-100" b="1">
                <a:solidFill>
                  <a:srgbClr val="171717"/>
                </a:solidFill>
                <a:latin typeface="Tahoma"/>
                <a:cs typeface="Tahoma"/>
              </a:rPr>
              <a:t>1413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800" spc="-10" b="1">
                <a:solidFill>
                  <a:srgbClr val="7BA654"/>
                </a:solidFill>
                <a:latin typeface="Tahoma"/>
                <a:cs typeface="Tahoma"/>
              </a:rPr>
              <a:t>Institute</a:t>
            </a:r>
            <a:r>
              <a:rPr dirty="0" sz="1800" spc="-60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7BA654"/>
                </a:solidFill>
                <a:latin typeface="Tahoma"/>
                <a:cs typeface="Tahoma"/>
              </a:rPr>
              <a:t>Name:</a:t>
            </a:r>
            <a:r>
              <a:rPr dirty="0" sz="1800" spc="-110" b="1">
                <a:solidFill>
                  <a:srgbClr val="7BA654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71717"/>
                </a:solidFill>
                <a:latin typeface="Tahoma"/>
                <a:cs typeface="Tahoma"/>
              </a:rPr>
              <a:t>Dayananda</a:t>
            </a:r>
            <a:r>
              <a:rPr dirty="0" sz="1800" spc="-105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spc="-20" b="1">
                <a:solidFill>
                  <a:srgbClr val="171717"/>
                </a:solidFill>
                <a:latin typeface="Tahoma"/>
                <a:cs typeface="Tahoma"/>
              </a:rPr>
              <a:t>Sagar</a:t>
            </a:r>
            <a:r>
              <a:rPr dirty="0" sz="1800" spc="-105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171717"/>
                </a:solidFill>
                <a:latin typeface="Tahoma"/>
                <a:cs typeface="Tahoma"/>
              </a:rPr>
              <a:t>College</a:t>
            </a:r>
            <a:r>
              <a:rPr dirty="0" sz="1800" spc="-114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71717"/>
                </a:solidFill>
                <a:latin typeface="Tahoma"/>
                <a:cs typeface="Tahoma"/>
              </a:rPr>
              <a:t>of</a:t>
            </a:r>
            <a:r>
              <a:rPr dirty="0" sz="1800" spc="-90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171717"/>
                </a:solidFill>
                <a:latin typeface="Tahoma"/>
                <a:cs typeface="Tahoma"/>
              </a:rPr>
              <a:t>Engineering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03" y="222504"/>
            <a:ext cx="3329940" cy="16718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50" y="407035"/>
            <a:ext cx="34982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80"/>
              <a:t>What</a:t>
            </a:r>
            <a:r>
              <a:rPr dirty="0" spc="-85"/>
              <a:t> </a:t>
            </a:r>
            <a:r>
              <a:rPr dirty="0" spc="-290"/>
              <a:t>is</a:t>
            </a:r>
            <a:r>
              <a:rPr dirty="0" spc="-114"/>
              <a:t> </a:t>
            </a:r>
            <a:r>
              <a:rPr dirty="0" spc="-265"/>
              <a:t>eLegal?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2619" y="1089811"/>
            <a:ext cx="9958705" cy="76708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9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600" spc="70">
                <a:latin typeface="Tahoma"/>
                <a:cs typeface="Tahoma"/>
              </a:rPr>
              <a:t>eLegal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is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-140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connecting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platform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looking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to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80">
                <a:latin typeface="Tahoma"/>
                <a:cs typeface="Tahoma"/>
              </a:rPr>
              <a:t>connect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Legal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Service</a:t>
            </a:r>
            <a:r>
              <a:rPr dirty="0" sz="1600" spc="-150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Providers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with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their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potential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Clients.</a:t>
            </a:r>
            <a:endParaRPr sz="16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600">
                <a:latin typeface="Tahoma"/>
                <a:cs typeface="Tahoma"/>
              </a:rPr>
              <a:t>Our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service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is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only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45">
                <a:latin typeface="Tahoma"/>
                <a:cs typeface="Tahoma"/>
              </a:rPr>
              <a:t>limited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to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the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first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consultation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appointment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between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the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provider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and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the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client.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80513" y="2359444"/>
            <a:ext cx="11232515" cy="3593465"/>
            <a:chOff x="480513" y="2359444"/>
            <a:chExt cx="11232515" cy="359346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513" y="4341361"/>
              <a:ext cx="688597" cy="70782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513" y="3178620"/>
              <a:ext cx="688597" cy="70782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12462" y="3767780"/>
              <a:ext cx="673444" cy="69224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3242" y="3767780"/>
              <a:ext cx="673444" cy="69224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8989" y="3953673"/>
              <a:ext cx="441494" cy="41575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3251" y="2369831"/>
              <a:ext cx="6290676" cy="357243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883251" y="2369831"/>
              <a:ext cx="6290945" cy="3572510"/>
            </a:xfrm>
            <a:custGeom>
              <a:avLst/>
              <a:gdLst/>
              <a:ahLst/>
              <a:cxnLst/>
              <a:rect l="l" t="t" r="r" b="b"/>
              <a:pathLst>
                <a:path w="6290945" h="3572510">
                  <a:moveTo>
                    <a:pt x="0" y="3572439"/>
                  </a:moveTo>
                  <a:lnTo>
                    <a:pt x="6290676" y="3572439"/>
                  </a:lnTo>
                  <a:lnTo>
                    <a:pt x="6290676" y="0"/>
                  </a:lnTo>
                  <a:lnTo>
                    <a:pt x="0" y="0"/>
                  </a:lnTo>
                  <a:lnTo>
                    <a:pt x="0" y="3572439"/>
                  </a:lnTo>
                  <a:close/>
                </a:path>
              </a:pathLst>
            </a:custGeom>
            <a:ln w="20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66026" y="3356506"/>
              <a:ext cx="10636885" cy="1610360"/>
            </a:xfrm>
            <a:custGeom>
              <a:avLst/>
              <a:gdLst/>
              <a:ahLst/>
              <a:cxnLst/>
              <a:rect l="l" t="t" r="r" b="b"/>
              <a:pathLst>
                <a:path w="10636885" h="1610360">
                  <a:moveTo>
                    <a:pt x="7882762" y="15579"/>
                  </a:moveTo>
                  <a:lnTo>
                    <a:pt x="7882762" y="7140"/>
                  </a:lnTo>
                  <a:lnTo>
                    <a:pt x="7889906" y="0"/>
                  </a:lnTo>
                  <a:lnTo>
                    <a:pt x="7898348" y="0"/>
                  </a:lnTo>
                  <a:lnTo>
                    <a:pt x="10620700" y="0"/>
                  </a:lnTo>
                  <a:lnTo>
                    <a:pt x="10629359" y="0"/>
                  </a:lnTo>
                  <a:lnTo>
                    <a:pt x="10636286" y="7140"/>
                  </a:lnTo>
                  <a:lnTo>
                    <a:pt x="10636286" y="15579"/>
                  </a:lnTo>
                  <a:lnTo>
                    <a:pt x="10636286" y="1594398"/>
                  </a:lnTo>
                  <a:lnTo>
                    <a:pt x="10636286" y="1603010"/>
                  </a:lnTo>
                  <a:lnTo>
                    <a:pt x="10629359" y="1609977"/>
                  </a:lnTo>
                  <a:lnTo>
                    <a:pt x="10620700" y="1609977"/>
                  </a:lnTo>
                  <a:lnTo>
                    <a:pt x="7898348" y="1609977"/>
                  </a:lnTo>
                  <a:lnTo>
                    <a:pt x="7889906" y="1609977"/>
                  </a:lnTo>
                  <a:lnTo>
                    <a:pt x="7882762" y="1603010"/>
                  </a:lnTo>
                  <a:lnTo>
                    <a:pt x="7882762" y="1594398"/>
                  </a:lnTo>
                  <a:lnTo>
                    <a:pt x="7882762" y="15579"/>
                  </a:lnTo>
                  <a:close/>
                </a:path>
                <a:path w="10636885" h="1610360">
                  <a:moveTo>
                    <a:pt x="0" y="175917"/>
                  </a:moveTo>
                  <a:lnTo>
                    <a:pt x="382635" y="175917"/>
                  </a:lnTo>
                  <a:lnTo>
                    <a:pt x="391229" y="175917"/>
                  </a:lnTo>
                  <a:lnTo>
                    <a:pt x="398221" y="183057"/>
                  </a:lnTo>
                  <a:lnTo>
                    <a:pt x="398221" y="191496"/>
                  </a:lnTo>
                  <a:lnTo>
                    <a:pt x="398221" y="784010"/>
                  </a:lnTo>
                  <a:lnTo>
                    <a:pt x="398221" y="792622"/>
                  </a:lnTo>
                  <a:lnTo>
                    <a:pt x="405213" y="799590"/>
                  </a:lnTo>
                  <a:lnTo>
                    <a:pt x="413807" y="799590"/>
                  </a:lnTo>
                  <a:lnTo>
                    <a:pt x="725787" y="799590"/>
                  </a:lnTo>
                </a:path>
              </a:pathLst>
            </a:custGeom>
            <a:ln w="20776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47843" y="3522037"/>
              <a:ext cx="19050" cy="12700"/>
            </a:xfrm>
            <a:custGeom>
              <a:avLst/>
              <a:gdLst/>
              <a:ahLst/>
              <a:cxnLst/>
              <a:rect l="l" t="t" r="r" b="b"/>
              <a:pathLst>
                <a:path w="19050" h="12700">
                  <a:moveTo>
                    <a:pt x="18443" y="0"/>
                  </a:moveTo>
                  <a:lnTo>
                    <a:pt x="0" y="0"/>
                  </a:lnTo>
                  <a:lnTo>
                    <a:pt x="0" y="8438"/>
                  </a:lnTo>
                  <a:lnTo>
                    <a:pt x="7792" y="8438"/>
                  </a:lnTo>
                  <a:lnTo>
                    <a:pt x="7792" y="12333"/>
                  </a:lnTo>
                  <a:lnTo>
                    <a:pt x="18443" y="12550"/>
                  </a:lnTo>
                  <a:lnTo>
                    <a:pt x="18443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47843" y="3522037"/>
              <a:ext cx="19050" cy="12700"/>
            </a:xfrm>
            <a:custGeom>
              <a:avLst/>
              <a:gdLst/>
              <a:ahLst/>
              <a:cxnLst/>
              <a:rect l="l" t="t" r="r" b="b"/>
              <a:pathLst>
                <a:path w="19050" h="12700">
                  <a:moveTo>
                    <a:pt x="7792" y="12333"/>
                  </a:moveTo>
                  <a:lnTo>
                    <a:pt x="7792" y="8438"/>
                  </a:lnTo>
                  <a:lnTo>
                    <a:pt x="0" y="8438"/>
                  </a:lnTo>
                  <a:lnTo>
                    <a:pt x="0" y="0"/>
                  </a:lnTo>
                  <a:lnTo>
                    <a:pt x="18443" y="0"/>
                  </a:lnTo>
                  <a:lnTo>
                    <a:pt x="18443" y="12550"/>
                  </a:lnTo>
                  <a:lnTo>
                    <a:pt x="7792" y="12333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802183" y="4144044"/>
              <a:ext cx="37465" cy="24130"/>
            </a:xfrm>
            <a:custGeom>
              <a:avLst/>
              <a:gdLst/>
              <a:ahLst/>
              <a:cxnLst/>
              <a:rect l="l" t="t" r="r" b="b"/>
              <a:pathLst>
                <a:path w="37464" h="24129">
                  <a:moveTo>
                    <a:pt x="0" y="0"/>
                  </a:moveTo>
                  <a:lnTo>
                    <a:pt x="0" y="24061"/>
                  </a:lnTo>
                  <a:lnTo>
                    <a:pt x="37060" y="12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66026" y="4144044"/>
              <a:ext cx="773430" cy="551815"/>
            </a:xfrm>
            <a:custGeom>
              <a:avLst/>
              <a:gdLst/>
              <a:ahLst/>
              <a:cxnLst/>
              <a:rect l="l" t="t" r="r" b="b"/>
              <a:pathLst>
                <a:path w="773430" h="551814">
                  <a:moveTo>
                    <a:pt x="773216" y="12052"/>
                  </a:moveTo>
                  <a:lnTo>
                    <a:pt x="736156" y="24061"/>
                  </a:lnTo>
                  <a:lnTo>
                    <a:pt x="736156" y="0"/>
                  </a:lnTo>
                  <a:lnTo>
                    <a:pt x="773216" y="12052"/>
                  </a:lnTo>
                  <a:close/>
                </a:path>
                <a:path w="773430" h="551814">
                  <a:moveTo>
                    <a:pt x="0" y="551250"/>
                  </a:moveTo>
                  <a:lnTo>
                    <a:pt x="382635" y="551250"/>
                  </a:lnTo>
                  <a:lnTo>
                    <a:pt x="391229" y="551250"/>
                  </a:lnTo>
                  <a:lnTo>
                    <a:pt x="398221" y="544283"/>
                  </a:lnTo>
                  <a:lnTo>
                    <a:pt x="398221" y="535671"/>
                  </a:lnTo>
                  <a:lnTo>
                    <a:pt x="398221" y="27631"/>
                  </a:lnTo>
                  <a:lnTo>
                    <a:pt x="398221" y="19019"/>
                  </a:lnTo>
                  <a:lnTo>
                    <a:pt x="405213" y="12052"/>
                  </a:lnTo>
                  <a:lnTo>
                    <a:pt x="413807" y="12052"/>
                  </a:lnTo>
                  <a:lnTo>
                    <a:pt x="725787" y="12052"/>
                  </a:lnTo>
                </a:path>
              </a:pathLst>
            </a:custGeom>
            <a:ln w="20776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47843" y="4684908"/>
              <a:ext cx="19050" cy="12700"/>
            </a:xfrm>
            <a:custGeom>
              <a:avLst/>
              <a:gdLst/>
              <a:ahLst/>
              <a:cxnLst/>
              <a:rect l="l" t="t" r="r" b="b"/>
              <a:pathLst>
                <a:path w="19050" h="12700">
                  <a:moveTo>
                    <a:pt x="18443" y="0"/>
                  </a:moveTo>
                  <a:lnTo>
                    <a:pt x="0" y="0"/>
                  </a:lnTo>
                  <a:lnTo>
                    <a:pt x="0" y="8417"/>
                  </a:lnTo>
                  <a:lnTo>
                    <a:pt x="7792" y="8417"/>
                  </a:lnTo>
                  <a:lnTo>
                    <a:pt x="7792" y="12312"/>
                  </a:lnTo>
                  <a:lnTo>
                    <a:pt x="18443" y="12333"/>
                  </a:lnTo>
                  <a:lnTo>
                    <a:pt x="18443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47843" y="4684908"/>
              <a:ext cx="19050" cy="12700"/>
            </a:xfrm>
            <a:custGeom>
              <a:avLst/>
              <a:gdLst/>
              <a:ahLst/>
              <a:cxnLst/>
              <a:rect l="l" t="t" r="r" b="b"/>
              <a:pathLst>
                <a:path w="19050" h="12700">
                  <a:moveTo>
                    <a:pt x="7792" y="12312"/>
                  </a:moveTo>
                  <a:lnTo>
                    <a:pt x="7792" y="8417"/>
                  </a:lnTo>
                  <a:lnTo>
                    <a:pt x="0" y="8417"/>
                  </a:lnTo>
                  <a:lnTo>
                    <a:pt x="0" y="0"/>
                  </a:lnTo>
                  <a:lnTo>
                    <a:pt x="18443" y="0"/>
                  </a:lnTo>
                  <a:lnTo>
                    <a:pt x="18443" y="12333"/>
                  </a:lnTo>
                  <a:lnTo>
                    <a:pt x="7792" y="12312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02183" y="4144044"/>
              <a:ext cx="37465" cy="24130"/>
            </a:xfrm>
            <a:custGeom>
              <a:avLst/>
              <a:gdLst/>
              <a:ahLst/>
              <a:cxnLst/>
              <a:rect l="l" t="t" r="r" b="b"/>
              <a:pathLst>
                <a:path w="37464" h="24129">
                  <a:moveTo>
                    <a:pt x="0" y="0"/>
                  </a:moveTo>
                  <a:lnTo>
                    <a:pt x="0" y="24061"/>
                  </a:lnTo>
                  <a:lnTo>
                    <a:pt x="37060" y="12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802183" y="4144044"/>
              <a:ext cx="7055484" cy="24130"/>
            </a:xfrm>
            <a:custGeom>
              <a:avLst/>
              <a:gdLst/>
              <a:ahLst/>
              <a:cxnLst/>
              <a:rect l="l" t="t" r="r" b="b"/>
              <a:pathLst>
                <a:path w="7055484" h="24129">
                  <a:moveTo>
                    <a:pt x="37060" y="12052"/>
                  </a:moveTo>
                  <a:lnTo>
                    <a:pt x="0" y="24061"/>
                  </a:lnTo>
                  <a:lnTo>
                    <a:pt x="0" y="0"/>
                  </a:lnTo>
                  <a:lnTo>
                    <a:pt x="37060" y="12052"/>
                  </a:lnTo>
                  <a:close/>
                </a:path>
                <a:path w="7055484" h="24129">
                  <a:moveTo>
                    <a:pt x="6392417" y="12052"/>
                  </a:moveTo>
                  <a:lnTo>
                    <a:pt x="7055255" y="12052"/>
                  </a:lnTo>
                </a:path>
              </a:pathLst>
            </a:custGeom>
            <a:ln w="20776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184210" y="4145710"/>
              <a:ext cx="10795" cy="20955"/>
            </a:xfrm>
            <a:custGeom>
              <a:avLst/>
              <a:gdLst/>
              <a:ahLst/>
              <a:cxnLst/>
              <a:rect l="l" t="t" r="r" b="b"/>
              <a:pathLst>
                <a:path w="10795" h="20954">
                  <a:moveTo>
                    <a:pt x="10650" y="0"/>
                  </a:moveTo>
                  <a:lnTo>
                    <a:pt x="0" y="0"/>
                  </a:lnTo>
                  <a:lnTo>
                    <a:pt x="0" y="20772"/>
                  </a:lnTo>
                  <a:lnTo>
                    <a:pt x="10650" y="20772"/>
                  </a:lnTo>
                  <a:lnTo>
                    <a:pt x="10650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184210" y="4145710"/>
              <a:ext cx="10795" cy="20955"/>
            </a:xfrm>
            <a:custGeom>
              <a:avLst/>
              <a:gdLst/>
              <a:ahLst/>
              <a:cxnLst/>
              <a:rect l="l" t="t" r="r" b="b"/>
              <a:pathLst>
                <a:path w="10795" h="20954">
                  <a:moveTo>
                    <a:pt x="0" y="20772"/>
                  </a:moveTo>
                  <a:lnTo>
                    <a:pt x="10650" y="20772"/>
                  </a:lnTo>
                  <a:lnTo>
                    <a:pt x="10650" y="0"/>
                  </a:lnTo>
                  <a:lnTo>
                    <a:pt x="0" y="0"/>
                  </a:lnTo>
                  <a:lnTo>
                    <a:pt x="0" y="20772"/>
                  </a:lnTo>
                  <a:close/>
                </a:path>
              </a:pathLst>
            </a:custGeom>
            <a:ln w="31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867829" y="4144023"/>
              <a:ext cx="37465" cy="24130"/>
            </a:xfrm>
            <a:custGeom>
              <a:avLst/>
              <a:gdLst/>
              <a:ahLst/>
              <a:cxnLst/>
              <a:rect l="l" t="t" r="r" b="b"/>
              <a:pathLst>
                <a:path w="37465" h="24129">
                  <a:moveTo>
                    <a:pt x="0" y="0"/>
                  </a:moveTo>
                  <a:lnTo>
                    <a:pt x="0" y="24061"/>
                  </a:lnTo>
                  <a:lnTo>
                    <a:pt x="37016" y="12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867829" y="4144023"/>
              <a:ext cx="37465" cy="24130"/>
            </a:xfrm>
            <a:custGeom>
              <a:avLst/>
              <a:gdLst/>
              <a:ahLst/>
              <a:cxnLst/>
              <a:rect l="l" t="t" r="r" b="b"/>
              <a:pathLst>
                <a:path w="37465" h="24129">
                  <a:moveTo>
                    <a:pt x="37016" y="12074"/>
                  </a:moveTo>
                  <a:lnTo>
                    <a:pt x="0" y="24061"/>
                  </a:lnTo>
                  <a:lnTo>
                    <a:pt x="0" y="0"/>
                  </a:lnTo>
                  <a:lnTo>
                    <a:pt x="37016" y="12074"/>
                  </a:lnTo>
                  <a:close/>
                </a:path>
              </a:pathLst>
            </a:custGeom>
            <a:ln w="2077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85"/>
              <a:t>Aim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5900" y="1000124"/>
            <a:ext cx="4794885" cy="1743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815" marR="110489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600" spc="80">
                <a:latin typeface="Tahoma"/>
                <a:cs typeface="Tahoma"/>
              </a:rPr>
              <a:t>To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implement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models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ways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where</a:t>
            </a:r>
            <a:r>
              <a:rPr dirty="0" sz="1600" spc="-135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everyone </a:t>
            </a:r>
            <a:r>
              <a:rPr dirty="0" sz="1600" spc="50">
                <a:latin typeface="Tahoma"/>
                <a:cs typeface="Tahoma"/>
              </a:rPr>
              <a:t>	</a:t>
            </a:r>
            <a:r>
              <a:rPr dirty="0" sz="1600">
                <a:latin typeface="Tahoma"/>
                <a:cs typeface="Tahoma"/>
              </a:rPr>
              <a:t>in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the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85">
                <a:latin typeface="Tahoma"/>
                <a:cs typeface="Tahoma"/>
              </a:rPr>
              <a:t>ecosystem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is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benefited.</a:t>
            </a:r>
            <a:endParaRPr sz="16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600" spc="80">
                <a:latin typeface="Tahoma"/>
                <a:cs typeface="Tahoma"/>
              </a:rPr>
              <a:t>To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incentivise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and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bring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more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number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of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600" spc="60">
                <a:latin typeface="Tahoma"/>
                <a:cs typeface="Tahoma"/>
              </a:rPr>
              <a:t>clients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to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legal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service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provider.</a:t>
            </a:r>
            <a:endParaRPr sz="1600">
              <a:latin typeface="Tahoma"/>
              <a:cs typeface="Tahoma"/>
            </a:endParaRPr>
          </a:p>
          <a:p>
            <a:pPr marL="297815" marR="5080" indent="-285750">
              <a:lnSpc>
                <a:spcPct val="100000"/>
              </a:lnSpc>
              <a:spcBef>
                <a:spcPts val="1005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600" spc="80">
                <a:latin typeface="Tahoma"/>
                <a:cs typeface="Tahoma"/>
              </a:rPr>
              <a:t>To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enable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any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citizen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to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 spc="45">
                <a:latin typeface="Tahoma"/>
                <a:cs typeface="Tahoma"/>
              </a:rPr>
              <a:t>visit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our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website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 spc="-25">
                <a:latin typeface="Tahoma"/>
                <a:cs typeface="Tahoma"/>
              </a:rPr>
              <a:t>and </a:t>
            </a:r>
            <a:r>
              <a:rPr dirty="0" sz="1600" spc="-25">
                <a:latin typeface="Tahoma"/>
                <a:cs typeface="Tahoma"/>
              </a:rPr>
              <a:t>	</a:t>
            </a:r>
            <a:r>
              <a:rPr dirty="0" sz="1600" spc="65">
                <a:latin typeface="Tahoma"/>
                <a:cs typeface="Tahoma"/>
              </a:rPr>
              <a:t>request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legal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aid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by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scheduling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appointment.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04230" y="-77970"/>
            <a:ext cx="6083300" cy="2945130"/>
          </a:xfrm>
          <a:prstGeom prst="rect">
            <a:avLst/>
          </a:prstGeom>
        </p:spPr>
        <p:txBody>
          <a:bodyPr wrap="square" lIns="0" tIns="34544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2720"/>
              </a:spcBef>
            </a:pPr>
            <a:r>
              <a:rPr dirty="0" sz="4000" spc="-315" b="1">
                <a:latin typeface="Arial"/>
                <a:cs typeface="Arial"/>
              </a:rPr>
              <a:t>Approach</a:t>
            </a:r>
            <a:endParaRPr sz="4000">
              <a:latin typeface="Arial"/>
              <a:cs typeface="Arial"/>
            </a:endParaRPr>
          </a:p>
          <a:p>
            <a:pPr marL="299085" marR="262255" indent="-287020">
              <a:lnSpc>
                <a:spcPct val="100000"/>
              </a:lnSpc>
              <a:spcBef>
                <a:spcPts val="1045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600" spc="50">
                <a:latin typeface="Tahoma"/>
                <a:cs typeface="Tahoma"/>
              </a:rPr>
              <a:t>Developing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web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application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which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 spc="80">
                <a:latin typeface="Tahoma"/>
                <a:cs typeface="Tahoma"/>
              </a:rPr>
              <a:t>connects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legal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service </a:t>
            </a:r>
            <a:r>
              <a:rPr dirty="0" sz="1600" spc="55">
                <a:latin typeface="Tahoma"/>
                <a:cs typeface="Tahoma"/>
              </a:rPr>
              <a:t>providers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to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potential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clients.</a:t>
            </a:r>
            <a:endParaRPr sz="1600">
              <a:latin typeface="Tahoma"/>
              <a:cs typeface="Tahoma"/>
            </a:endParaRPr>
          </a:p>
          <a:p>
            <a:pPr marL="299085" marR="48260" indent="-287020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600" spc="190">
                <a:latin typeface="Tahoma"/>
                <a:cs typeface="Tahoma"/>
              </a:rPr>
              <a:t>A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user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can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sign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up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and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spc="85">
                <a:latin typeface="Tahoma"/>
                <a:cs typeface="Tahoma"/>
              </a:rPr>
              <a:t>choose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to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be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client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or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legal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service </a:t>
            </a:r>
            <a:r>
              <a:rPr dirty="0" sz="1600" spc="-10">
                <a:latin typeface="Tahoma"/>
                <a:cs typeface="Tahoma"/>
              </a:rPr>
              <a:t>provider.</a:t>
            </a:r>
            <a:endParaRPr sz="16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600">
                <a:latin typeface="Tahoma"/>
                <a:cs typeface="Tahoma"/>
              </a:rPr>
              <a:t>Client: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can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search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and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send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requests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for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appointment.</a:t>
            </a:r>
            <a:endParaRPr sz="16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600">
                <a:latin typeface="Tahoma"/>
                <a:cs typeface="Tahoma"/>
              </a:rPr>
              <a:t>Provider: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can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 spc="80">
                <a:latin typeface="Tahoma"/>
                <a:cs typeface="Tahoma"/>
              </a:rPr>
              <a:t>accept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and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schedule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appointments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with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clients.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66978" y="4378579"/>
            <a:ext cx="1858010" cy="115506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 marR="5080" indent="127635">
              <a:lnSpc>
                <a:spcPts val="4210"/>
              </a:lnSpc>
              <a:spcBef>
                <a:spcPts val="630"/>
              </a:spcBef>
            </a:pPr>
            <a:r>
              <a:rPr dirty="0" sz="3900" spc="-270" b="1">
                <a:latin typeface="Arial"/>
                <a:cs typeface="Arial"/>
              </a:rPr>
              <a:t>System </a:t>
            </a:r>
            <a:r>
              <a:rPr dirty="0" sz="3900" spc="-180" b="1">
                <a:latin typeface="Arial"/>
                <a:cs typeface="Arial"/>
              </a:rPr>
              <a:t>Diagram</a:t>
            </a:r>
            <a:endParaRPr sz="39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47650" y="206502"/>
            <a:ext cx="11944350" cy="6651625"/>
            <a:chOff x="247650" y="206502"/>
            <a:chExt cx="11944350" cy="6651625"/>
          </a:xfrm>
        </p:grpSpPr>
        <p:sp>
          <p:nvSpPr>
            <p:cNvPr id="7" name="object 7" descr=""/>
            <p:cNvSpPr/>
            <p:nvPr/>
          </p:nvSpPr>
          <p:spPr>
            <a:xfrm>
              <a:off x="247650" y="206502"/>
              <a:ext cx="11641455" cy="2929255"/>
            </a:xfrm>
            <a:custGeom>
              <a:avLst/>
              <a:gdLst/>
              <a:ahLst/>
              <a:cxnLst/>
              <a:rect l="l" t="t" r="r" b="b"/>
              <a:pathLst>
                <a:path w="11641455" h="2929255">
                  <a:moveTo>
                    <a:pt x="4940808" y="2928239"/>
                  </a:moveTo>
                  <a:lnTo>
                    <a:pt x="4940808" y="0"/>
                  </a:lnTo>
                </a:path>
                <a:path w="11641455" h="2929255">
                  <a:moveTo>
                    <a:pt x="0" y="2929128"/>
                  </a:moveTo>
                  <a:lnTo>
                    <a:pt x="11640947" y="292912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1176" y="2318003"/>
              <a:ext cx="9640824" cy="45399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1975" y="382079"/>
            <a:ext cx="5107940" cy="2939415"/>
            <a:chOff x="561975" y="382079"/>
            <a:chExt cx="5107940" cy="29394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391667"/>
              <a:ext cx="5088636" cy="291998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66737" y="386841"/>
              <a:ext cx="5098415" cy="2929890"/>
            </a:xfrm>
            <a:custGeom>
              <a:avLst/>
              <a:gdLst/>
              <a:ahLst/>
              <a:cxnLst/>
              <a:rect l="l" t="t" r="r" b="b"/>
              <a:pathLst>
                <a:path w="5098415" h="2929890">
                  <a:moveTo>
                    <a:pt x="0" y="2929508"/>
                  </a:moveTo>
                  <a:lnTo>
                    <a:pt x="5098161" y="2929508"/>
                  </a:lnTo>
                  <a:lnTo>
                    <a:pt x="5098161" y="0"/>
                  </a:lnTo>
                  <a:lnTo>
                    <a:pt x="0" y="0"/>
                  </a:lnTo>
                  <a:lnTo>
                    <a:pt x="0" y="2929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6522275" y="382079"/>
            <a:ext cx="5107940" cy="2939415"/>
            <a:chOff x="6522275" y="382079"/>
            <a:chExt cx="5107940" cy="29394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1864" y="391667"/>
              <a:ext cx="5088635" cy="291998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527038" y="386841"/>
              <a:ext cx="5098415" cy="2929890"/>
            </a:xfrm>
            <a:custGeom>
              <a:avLst/>
              <a:gdLst/>
              <a:ahLst/>
              <a:cxnLst/>
              <a:rect l="l" t="t" r="r" b="b"/>
              <a:pathLst>
                <a:path w="5098415" h="2929890">
                  <a:moveTo>
                    <a:pt x="0" y="2929508"/>
                  </a:moveTo>
                  <a:lnTo>
                    <a:pt x="5098161" y="2929508"/>
                  </a:lnTo>
                  <a:lnTo>
                    <a:pt x="5098161" y="0"/>
                  </a:lnTo>
                  <a:lnTo>
                    <a:pt x="0" y="0"/>
                  </a:lnTo>
                  <a:lnTo>
                    <a:pt x="0" y="2929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327403" y="6341779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0">
                <a:solidFill>
                  <a:srgbClr val="888888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9409" y="-76454"/>
            <a:ext cx="183070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85"/>
              <a:t>Screenshots</a:t>
            </a:r>
            <a:endParaRPr sz="2700"/>
          </a:p>
        </p:txBody>
      </p:sp>
      <p:grpSp>
        <p:nvGrpSpPr>
          <p:cNvPr id="10" name="object 10" descr=""/>
          <p:cNvGrpSpPr/>
          <p:nvPr/>
        </p:nvGrpSpPr>
        <p:grpSpPr>
          <a:xfrm>
            <a:off x="561975" y="3646551"/>
            <a:ext cx="5112385" cy="2943860"/>
            <a:chOff x="561975" y="3646551"/>
            <a:chExt cx="5112385" cy="294386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0" y="3656076"/>
              <a:ext cx="5093208" cy="292455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566737" y="3651313"/>
              <a:ext cx="5102860" cy="2934335"/>
            </a:xfrm>
            <a:custGeom>
              <a:avLst/>
              <a:gdLst/>
              <a:ahLst/>
              <a:cxnLst/>
              <a:rect l="l" t="t" r="r" b="b"/>
              <a:pathLst>
                <a:path w="5102860" h="2934334">
                  <a:moveTo>
                    <a:pt x="0" y="2934081"/>
                  </a:moveTo>
                  <a:lnTo>
                    <a:pt x="5102733" y="2934081"/>
                  </a:lnTo>
                  <a:lnTo>
                    <a:pt x="5102733" y="0"/>
                  </a:lnTo>
                  <a:lnTo>
                    <a:pt x="0" y="0"/>
                  </a:lnTo>
                  <a:lnTo>
                    <a:pt x="0" y="29340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421127" y="3302330"/>
            <a:ext cx="11525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Request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Page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526283" y="6578600"/>
            <a:ext cx="10350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Client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Profile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272398" y="3302330"/>
            <a:ext cx="16078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Provider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Dashboard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42494" y="118110"/>
            <a:ext cx="11907520" cy="6586220"/>
            <a:chOff x="142494" y="118110"/>
            <a:chExt cx="11907520" cy="6586220"/>
          </a:xfrm>
        </p:grpSpPr>
        <p:sp>
          <p:nvSpPr>
            <p:cNvPr id="17" name="object 17" descr=""/>
            <p:cNvSpPr/>
            <p:nvPr/>
          </p:nvSpPr>
          <p:spPr>
            <a:xfrm>
              <a:off x="142494" y="118110"/>
              <a:ext cx="11907520" cy="6586220"/>
            </a:xfrm>
            <a:custGeom>
              <a:avLst/>
              <a:gdLst/>
              <a:ahLst/>
              <a:cxnLst/>
              <a:rect l="l" t="t" r="r" b="b"/>
              <a:pathLst>
                <a:path w="11907520" h="6586220">
                  <a:moveTo>
                    <a:pt x="0" y="3445764"/>
                  </a:moveTo>
                  <a:lnTo>
                    <a:pt x="11907012" y="3445764"/>
                  </a:lnTo>
                </a:path>
                <a:path w="11907520" h="6586220">
                  <a:moveTo>
                    <a:pt x="5954268" y="0"/>
                  </a:moveTo>
                  <a:lnTo>
                    <a:pt x="5954268" y="658611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9583" y="4509515"/>
              <a:ext cx="588217" cy="5196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1939" y="5295900"/>
              <a:ext cx="1632203" cy="44953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4874" y="4622326"/>
              <a:ext cx="621597" cy="3763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33203" y="4527804"/>
              <a:ext cx="597407" cy="56997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4846" y="5485668"/>
              <a:ext cx="1241507" cy="2761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09577" y="6097549"/>
              <a:ext cx="385502" cy="533298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7889875" y="3761688"/>
            <a:ext cx="188531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3200" spc="-27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Tech-</a:t>
            </a:r>
            <a:r>
              <a:rPr dirty="0" u="sng" sz="3200" spc="-1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stack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382" y="345770"/>
            <a:ext cx="12712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5"/>
              <a:t>Client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5680" y="1231518"/>
            <a:ext cx="5513705" cy="3936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70">
                <a:latin typeface="Tahoma"/>
                <a:cs typeface="Tahoma"/>
              </a:rPr>
              <a:t>The</a:t>
            </a:r>
            <a:r>
              <a:rPr dirty="0" sz="1600" spc="8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client</a:t>
            </a:r>
            <a:r>
              <a:rPr dirty="0" sz="1600" spc="9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can</a:t>
            </a:r>
            <a:r>
              <a:rPr dirty="0" sz="1600" spc="95">
                <a:latin typeface="Tahoma"/>
                <a:cs typeface="Tahoma"/>
              </a:rPr>
              <a:t> </a:t>
            </a:r>
            <a:r>
              <a:rPr dirty="0" sz="1600" spc="85">
                <a:latin typeface="Tahoma"/>
                <a:cs typeface="Tahoma"/>
              </a:rPr>
              <a:t>choose</a:t>
            </a:r>
            <a:r>
              <a:rPr dirty="0" sz="1600" spc="11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the</a:t>
            </a:r>
            <a:r>
              <a:rPr dirty="0" sz="1600" spc="100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category</a:t>
            </a:r>
            <a:r>
              <a:rPr dirty="0" sz="1600" spc="90">
                <a:latin typeface="Tahoma"/>
                <a:cs typeface="Tahoma"/>
              </a:rPr>
              <a:t> of </a:t>
            </a:r>
            <a:r>
              <a:rPr dirty="0" sz="1600" spc="55">
                <a:latin typeface="Tahoma"/>
                <a:cs typeface="Tahoma"/>
              </a:rPr>
              <a:t>provider</a:t>
            </a:r>
            <a:r>
              <a:rPr dirty="0" sz="1600" spc="10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they</a:t>
            </a:r>
            <a:r>
              <a:rPr dirty="0" sz="1600" spc="80">
                <a:latin typeface="Tahoma"/>
                <a:cs typeface="Tahoma"/>
              </a:rPr>
              <a:t> </a:t>
            </a:r>
            <a:r>
              <a:rPr dirty="0" sz="1600" spc="25">
                <a:latin typeface="Tahoma"/>
                <a:cs typeface="Tahoma"/>
              </a:rPr>
              <a:t>are </a:t>
            </a:r>
            <a:r>
              <a:rPr dirty="0" sz="1600" spc="55">
                <a:latin typeface="Tahoma"/>
                <a:cs typeface="Tahoma"/>
              </a:rPr>
              <a:t>looking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for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depending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on</a:t>
            </a:r>
            <a:r>
              <a:rPr dirty="0" sz="1600" spc="-145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their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affordability.</a:t>
            </a:r>
            <a:endParaRPr sz="1600">
              <a:latin typeface="Tahoma"/>
              <a:cs typeface="Tahoma"/>
            </a:endParaRPr>
          </a:p>
          <a:p>
            <a:pPr algn="just" marL="299085" marR="5080" indent="-28702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299085" algn="l"/>
                <a:tab pos="300990" algn="l"/>
              </a:tabLst>
            </a:pPr>
            <a:r>
              <a:rPr dirty="0" sz="1600">
                <a:latin typeface="Tahoma"/>
                <a:cs typeface="Tahoma"/>
              </a:rPr>
              <a:t>	</a:t>
            </a:r>
            <a:r>
              <a:rPr dirty="0" sz="1600" b="1">
                <a:latin typeface="Tahoma"/>
                <a:cs typeface="Tahoma"/>
              </a:rPr>
              <a:t>Specific</a:t>
            </a:r>
            <a:r>
              <a:rPr dirty="0" sz="1600" spc="-55" b="1">
                <a:latin typeface="Tahoma"/>
                <a:cs typeface="Tahoma"/>
              </a:rPr>
              <a:t> </a:t>
            </a:r>
            <a:r>
              <a:rPr dirty="0" sz="1600" spc="-40" b="1">
                <a:latin typeface="Tahoma"/>
                <a:cs typeface="Tahoma"/>
              </a:rPr>
              <a:t>Provider:</a:t>
            </a:r>
            <a:r>
              <a:rPr dirty="0" sz="1600" spc="-65" b="1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The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client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can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send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appointment </a:t>
            </a:r>
            <a:r>
              <a:rPr dirty="0" sz="1600" spc="65">
                <a:latin typeface="Tahoma"/>
                <a:cs typeface="Tahoma"/>
              </a:rPr>
              <a:t>request</a:t>
            </a:r>
            <a:r>
              <a:rPr dirty="0" sz="1600" spc="39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directly</a:t>
            </a:r>
            <a:r>
              <a:rPr dirty="0" sz="1600" spc="400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to</a:t>
            </a:r>
            <a:r>
              <a:rPr dirty="0" sz="1600" spc="42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that</a:t>
            </a:r>
            <a:r>
              <a:rPr dirty="0" sz="1600" spc="38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provider,</a:t>
            </a:r>
            <a:r>
              <a:rPr dirty="0" sz="1600" spc="3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along</a:t>
            </a:r>
            <a:r>
              <a:rPr dirty="0" sz="1600" spc="395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with</a:t>
            </a:r>
            <a:r>
              <a:rPr dirty="0" sz="1600" spc="4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395">
                <a:latin typeface="Tahoma"/>
                <a:cs typeface="Tahoma"/>
              </a:rPr>
              <a:t> </a:t>
            </a:r>
            <a:r>
              <a:rPr dirty="0" sz="1600" spc="45">
                <a:latin typeface="Tahoma"/>
                <a:cs typeface="Tahoma"/>
              </a:rPr>
              <a:t>brief </a:t>
            </a:r>
            <a:r>
              <a:rPr dirty="0" sz="1600" spc="60">
                <a:latin typeface="Tahoma"/>
                <a:cs typeface="Tahoma"/>
              </a:rPr>
              <a:t>description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80">
                <a:latin typeface="Tahoma"/>
                <a:cs typeface="Tahoma"/>
              </a:rPr>
              <a:t>of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the</a:t>
            </a:r>
            <a:r>
              <a:rPr dirty="0" sz="1600" spc="-135">
                <a:latin typeface="Tahoma"/>
                <a:cs typeface="Tahoma"/>
              </a:rPr>
              <a:t> </a:t>
            </a:r>
            <a:r>
              <a:rPr dirty="0" sz="1600" spc="85">
                <a:latin typeface="Tahoma"/>
                <a:cs typeface="Tahoma"/>
              </a:rPr>
              <a:t>case</a:t>
            </a:r>
            <a:r>
              <a:rPr dirty="0" sz="1600" spc="-14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particulars.</a:t>
            </a:r>
            <a:endParaRPr sz="1600">
              <a:latin typeface="Tahoma"/>
              <a:cs typeface="Tahoma"/>
            </a:endParaRPr>
          </a:p>
          <a:p>
            <a:pPr algn="just" marL="299085" marR="5080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99085" algn="l"/>
                <a:tab pos="300990" algn="l"/>
              </a:tabLst>
            </a:pPr>
            <a:r>
              <a:rPr dirty="0" sz="1600">
                <a:latin typeface="Tahoma"/>
                <a:cs typeface="Tahoma"/>
              </a:rPr>
              <a:t>	</a:t>
            </a:r>
            <a:r>
              <a:rPr dirty="0" sz="1600" b="1">
                <a:latin typeface="Tahoma"/>
                <a:cs typeface="Tahoma"/>
              </a:rPr>
              <a:t>No</a:t>
            </a:r>
            <a:r>
              <a:rPr dirty="0" sz="1600" spc="25" b="1">
                <a:latin typeface="Tahoma"/>
                <a:cs typeface="Tahoma"/>
              </a:rPr>
              <a:t>  </a:t>
            </a:r>
            <a:r>
              <a:rPr dirty="0" sz="1600" b="1">
                <a:latin typeface="Tahoma"/>
                <a:cs typeface="Tahoma"/>
              </a:rPr>
              <a:t>Specific</a:t>
            </a:r>
            <a:r>
              <a:rPr dirty="0" sz="1600" spc="30" b="1">
                <a:latin typeface="Tahoma"/>
                <a:cs typeface="Tahoma"/>
              </a:rPr>
              <a:t>  </a:t>
            </a:r>
            <a:r>
              <a:rPr dirty="0" sz="1600" b="1">
                <a:latin typeface="Tahoma"/>
                <a:cs typeface="Tahoma"/>
              </a:rPr>
              <a:t>Provider:</a:t>
            </a:r>
            <a:r>
              <a:rPr dirty="0" sz="1600" spc="20" b="1">
                <a:latin typeface="Tahoma"/>
                <a:cs typeface="Tahoma"/>
              </a:rPr>
              <a:t>  </a:t>
            </a:r>
            <a:r>
              <a:rPr dirty="0" sz="1600" spc="70">
                <a:latin typeface="Tahoma"/>
                <a:cs typeface="Tahoma"/>
              </a:rPr>
              <a:t>The</a:t>
            </a:r>
            <a:r>
              <a:rPr dirty="0" sz="1600" spc="49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client</a:t>
            </a:r>
            <a:r>
              <a:rPr dirty="0" sz="1600" spc="48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gives</a:t>
            </a:r>
            <a:r>
              <a:rPr dirty="0" sz="1600" spc="484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us</a:t>
            </a:r>
            <a:r>
              <a:rPr dirty="0" sz="1600">
                <a:latin typeface="Tahoma"/>
                <a:cs typeface="Tahoma"/>
              </a:rPr>
              <a:t>  a</a:t>
            </a:r>
            <a:r>
              <a:rPr dirty="0" sz="1600" spc="49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case </a:t>
            </a:r>
            <a:r>
              <a:rPr dirty="0" sz="1600" spc="60">
                <a:latin typeface="Tahoma"/>
                <a:cs typeface="Tahoma"/>
              </a:rPr>
              <a:t>summary</a:t>
            </a:r>
            <a:r>
              <a:rPr dirty="0" sz="1600" spc="5">
                <a:latin typeface="Tahoma"/>
                <a:cs typeface="Tahoma"/>
              </a:rPr>
              <a:t>  </a:t>
            </a:r>
            <a:r>
              <a:rPr dirty="0" sz="1600">
                <a:latin typeface="Tahoma"/>
                <a:cs typeface="Tahoma"/>
              </a:rPr>
              <a:t>and</a:t>
            </a:r>
            <a:r>
              <a:rPr dirty="0" sz="1600" spc="15">
                <a:latin typeface="Tahoma"/>
                <a:cs typeface="Tahoma"/>
              </a:rPr>
              <a:t>  </a:t>
            </a:r>
            <a:r>
              <a:rPr dirty="0" sz="1600" spc="75">
                <a:latin typeface="Tahoma"/>
                <a:cs typeface="Tahoma"/>
              </a:rPr>
              <a:t>specifies</a:t>
            </a:r>
            <a:r>
              <a:rPr dirty="0" sz="1600" spc="15">
                <a:latin typeface="Tahoma"/>
                <a:cs typeface="Tahoma"/>
              </a:rPr>
              <a:t>  </a:t>
            </a:r>
            <a:r>
              <a:rPr dirty="0" sz="1600" spc="50">
                <a:latin typeface="Tahoma"/>
                <a:cs typeface="Tahoma"/>
              </a:rPr>
              <a:t>their</a:t>
            </a:r>
            <a:r>
              <a:rPr dirty="0" sz="1600" spc="20">
                <a:latin typeface="Tahoma"/>
                <a:cs typeface="Tahoma"/>
              </a:rPr>
              <a:t>  </a:t>
            </a:r>
            <a:r>
              <a:rPr dirty="0" sz="1600">
                <a:latin typeface="Tahoma"/>
                <a:cs typeface="Tahoma"/>
              </a:rPr>
              <a:t>budget.</a:t>
            </a:r>
            <a:r>
              <a:rPr dirty="0" sz="1600" spc="15">
                <a:latin typeface="Tahoma"/>
                <a:cs typeface="Tahoma"/>
              </a:rPr>
              <a:t>  </a:t>
            </a:r>
            <a:r>
              <a:rPr dirty="0" sz="1600" spc="35">
                <a:latin typeface="Tahoma"/>
                <a:cs typeface="Tahoma"/>
              </a:rPr>
              <a:t>Subsequently, </a:t>
            </a:r>
            <a:r>
              <a:rPr dirty="0" sz="1600" spc="75">
                <a:latin typeface="Tahoma"/>
                <a:cs typeface="Tahoma"/>
              </a:rPr>
              <a:t>these</a:t>
            </a:r>
            <a:r>
              <a:rPr dirty="0" sz="1600" spc="245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particulars</a:t>
            </a:r>
            <a:r>
              <a:rPr dirty="0" sz="1600" spc="245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are</a:t>
            </a:r>
            <a:r>
              <a:rPr dirty="0" sz="1600" spc="24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relayed</a:t>
            </a:r>
            <a:r>
              <a:rPr dirty="0" sz="1600" spc="254">
                <a:latin typeface="Tahoma"/>
                <a:cs typeface="Tahoma"/>
              </a:rPr>
              <a:t> </a:t>
            </a:r>
            <a:r>
              <a:rPr dirty="0" sz="1600" spc="80">
                <a:latin typeface="Tahoma"/>
                <a:cs typeface="Tahoma"/>
              </a:rPr>
              <a:t>to</a:t>
            </a:r>
            <a:r>
              <a:rPr dirty="0" sz="1600" spc="25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the</a:t>
            </a:r>
            <a:r>
              <a:rPr dirty="0" sz="1600" spc="254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relevant</a:t>
            </a:r>
            <a:r>
              <a:rPr dirty="0" sz="1600" spc="254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service </a:t>
            </a:r>
            <a:r>
              <a:rPr dirty="0" sz="1600">
                <a:latin typeface="Tahoma"/>
                <a:cs typeface="Tahoma"/>
              </a:rPr>
              <a:t>providers.</a:t>
            </a:r>
            <a:r>
              <a:rPr dirty="0" sz="1600" spc="5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This</a:t>
            </a:r>
            <a:r>
              <a:rPr dirty="0" sz="1600" spc="7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operates</a:t>
            </a:r>
            <a:r>
              <a:rPr dirty="0" sz="1600" spc="7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on</a:t>
            </a:r>
            <a:r>
              <a:rPr dirty="0" sz="1600" spc="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5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"first</a:t>
            </a:r>
            <a:r>
              <a:rPr dirty="0" sz="1600" spc="4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come,</a:t>
            </a:r>
            <a:r>
              <a:rPr dirty="0" sz="1600" spc="65">
                <a:latin typeface="Tahoma"/>
                <a:cs typeface="Tahoma"/>
              </a:rPr>
              <a:t> first</a:t>
            </a:r>
            <a:r>
              <a:rPr dirty="0" sz="1600" spc="5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served" </a:t>
            </a:r>
            <a:r>
              <a:rPr dirty="0" sz="1600">
                <a:latin typeface="Tahoma"/>
                <a:cs typeface="Tahoma"/>
              </a:rPr>
              <a:t>model,</a:t>
            </a:r>
            <a:r>
              <a:rPr dirty="0" sz="1600" spc="17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meaning</a:t>
            </a:r>
            <a:r>
              <a:rPr dirty="0" sz="1600" spc="16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that</a:t>
            </a:r>
            <a:r>
              <a:rPr dirty="0" sz="1600" spc="16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the</a:t>
            </a:r>
            <a:r>
              <a:rPr dirty="0" sz="1600" spc="15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provider</a:t>
            </a:r>
            <a:r>
              <a:rPr dirty="0" sz="1600" spc="16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who</a:t>
            </a:r>
            <a:r>
              <a:rPr dirty="0" sz="1600" spc="160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responds</a:t>
            </a:r>
            <a:r>
              <a:rPr dirty="0" sz="1600" spc="17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first </a:t>
            </a:r>
            <a:r>
              <a:rPr dirty="0" sz="1600" spc="75">
                <a:latin typeface="Tahoma"/>
                <a:cs typeface="Tahoma"/>
              </a:rPr>
              <a:t>gets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to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confirm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appointment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with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the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client.</a:t>
            </a:r>
            <a:endParaRPr sz="1600">
              <a:latin typeface="Tahoma"/>
              <a:cs typeface="Tahoma"/>
            </a:endParaRPr>
          </a:p>
          <a:p>
            <a:pPr algn="just" marL="299085" marR="5715" indent="-2870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085" algn="l"/>
                <a:tab pos="300990" algn="l"/>
              </a:tabLst>
            </a:pPr>
            <a:r>
              <a:rPr dirty="0" sz="1600">
                <a:latin typeface="Tahoma"/>
                <a:cs typeface="Tahoma"/>
              </a:rPr>
              <a:t>	</a:t>
            </a:r>
            <a:r>
              <a:rPr dirty="0" sz="1600" spc="-10" b="1">
                <a:latin typeface="Tahoma"/>
                <a:cs typeface="Tahoma"/>
              </a:rPr>
              <a:t>Pro-</a:t>
            </a:r>
            <a:r>
              <a:rPr dirty="0" sz="1600" b="1">
                <a:latin typeface="Tahoma"/>
                <a:cs typeface="Tahoma"/>
              </a:rPr>
              <a:t>bono:</a:t>
            </a:r>
            <a:r>
              <a:rPr dirty="0" sz="1600" spc="275" b="1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If</a:t>
            </a:r>
            <a:r>
              <a:rPr dirty="0" sz="1600" spc="24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26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client</a:t>
            </a:r>
            <a:r>
              <a:rPr dirty="0" sz="1600" spc="24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is</a:t>
            </a:r>
            <a:r>
              <a:rPr dirty="0" sz="1600" spc="24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unable</a:t>
            </a:r>
            <a:r>
              <a:rPr dirty="0" sz="1600" spc="260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to</a:t>
            </a:r>
            <a:r>
              <a:rPr dirty="0" sz="1600" spc="25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afford</a:t>
            </a:r>
            <a:r>
              <a:rPr dirty="0" sz="1600" spc="25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any</a:t>
            </a:r>
            <a:r>
              <a:rPr dirty="0" sz="1600" spc="254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service </a:t>
            </a:r>
            <a:r>
              <a:rPr dirty="0" sz="1600">
                <a:latin typeface="Tahoma"/>
                <a:cs typeface="Tahoma"/>
              </a:rPr>
              <a:t>provider,</a:t>
            </a:r>
            <a:r>
              <a:rPr dirty="0" sz="1600" spc="4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they</a:t>
            </a:r>
            <a:r>
              <a:rPr dirty="0" sz="1600" spc="3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have</a:t>
            </a:r>
            <a:r>
              <a:rPr dirty="0" sz="1600" spc="4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the</a:t>
            </a:r>
            <a:r>
              <a:rPr dirty="0" sz="1600" spc="5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option </a:t>
            </a:r>
            <a:r>
              <a:rPr dirty="0" sz="1600" spc="80">
                <a:latin typeface="Tahoma"/>
                <a:cs typeface="Tahoma"/>
              </a:rPr>
              <a:t>to</a:t>
            </a:r>
            <a:r>
              <a:rPr dirty="0" sz="1600" spc="40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make</a:t>
            </a:r>
            <a:r>
              <a:rPr dirty="0" sz="1600" spc="4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use</a:t>
            </a:r>
            <a:r>
              <a:rPr dirty="0" sz="1600" spc="45">
                <a:latin typeface="Tahoma"/>
                <a:cs typeface="Tahoma"/>
              </a:rPr>
              <a:t> </a:t>
            </a:r>
            <a:r>
              <a:rPr dirty="0" sz="1600" spc="90">
                <a:latin typeface="Tahoma"/>
                <a:cs typeface="Tahoma"/>
              </a:rPr>
              <a:t>of</a:t>
            </a:r>
            <a:r>
              <a:rPr dirty="0" sz="1600" spc="4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the</a:t>
            </a:r>
            <a:r>
              <a:rPr dirty="0" sz="1600" spc="30">
                <a:latin typeface="Tahoma"/>
                <a:cs typeface="Tahoma"/>
              </a:rPr>
              <a:t> pro </a:t>
            </a:r>
            <a:r>
              <a:rPr dirty="0" sz="1600" spc="60">
                <a:latin typeface="Tahoma"/>
                <a:cs typeface="Tahoma"/>
              </a:rPr>
              <a:t>bono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services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 spc="10">
                <a:latin typeface="Tahoma"/>
                <a:cs typeface="Tahoma"/>
              </a:rPr>
              <a:t>available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on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 spc="10">
                <a:latin typeface="Tahoma"/>
                <a:cs typeface="Tahoma"/>
              </a:rPr>
              <a:t>our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website.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825553" y="158045"/>
            <a:ext cx="4904105" cy="6544945"/>
            <a:chOff x="6825553" y="158045"/>
            <a:chExt cx="4904105" cy="654494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8390" y="158045"/>
              <a:ext cx="3301089" cy="378787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54" y="3010426"/>
              <a:ext cx="2118042" cy="226428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5112" y="5767285"/>
              <a:ext cx="1240297" cy="93551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9409" y="4281941"/>
              <a:ext cx="1371704" cy="105004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0864008" y="2477763"/>
              <a:ext cx="245745" cy="2329815"/>
            </a:xfrm>
            <a:custGeom>
              <a:avLst/>
              <a:gdLst/>
              <a:ahLst/>
              <a:cxnLst/>
              <a:rect l="l" t="t" r="r" b="b"/>
              <a:pathLst>
                <a:path w="245745" h="2329815">
                  <a:moveTo>
                    <a:pt x="245322" y="0"/>
                  </a:moveTo>
                  <a:lnTo>
                    <a:pt x="245323" y="2283380"/>
                  </a:lnTo>
                  <a:lnTo>
                    <a:pt x="217362" y="2325603"/>
                  </a:lnTo>
                  <a:lnTo>
                    <a:pt x="199527" y="2329201"/>
                  </a:lnTo>
                  <a:lnTo>
                    <a:pt x="0" y="2329201"/>
                  </a:lnTo>
                </a:path>
              </a:pathLst>
            </a:custGeom>
            <a:ln w="19081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099790" y="2468242"/>
              <a:ext cx="19685" cy="10160"/>
            </a:xfrm>
            <a:custGeom>
              <a:avLst/>
              <a:gdLst/>
              <a:ahLst/>
              <a:cxnLst/>
              <a:rect l="l" t="t" r="r" b="b"/>
              <a:pathLst>
                <a:path w="19684" h="10160">
                  <a:moveTo>
                    <a:pt x="19081" y="0"/>
                  </a:moveTo>
                  <a:lnTo>
                    <a:pt x="0" y="0"/>
                  </a:lnTo>
                  <a:lnTo>
                    <a:pt x="0" y="9775"/>
                  </a:lnTo>
                  <a:lnTo>
                    <a:pt x="19081" y="9775"/>
                  </a:lnTo>
                  <a:lnTo>
                    <a:pt x="19081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099790" y="2468242"/>
              <a:ext cx="19685" cy="10160"/>
            </a:xfrm>
            <a:custGeom>
              <a:avLst/>
              <a:gdLst/>
              <a:ahLst/>
              <a:cxnLst/>
              <a:rect l="l" t="t" r="r" b="b"/>
              <a:pathLst>
                <a:path w="19684" h="10160">
                  <a:moveTo>
                    <a:pt x="0" y="9775"/>
                  </a:moveTo>
                  <a:lnTo>
                    <a:pt x="19081" y="9775"/>
                  </a:lnTo>
                  <a:lnTo>
                    <a:pt x="19081" y="0"/>
                  </a:lnTo>
                  <a:lnTo>
                    <a:pt x="0" y="0"/>
                  </a:lnTo>
                  <a:lnTo>
                    <a:pt x="0" y="9775"/>
                  </a:lnTo>
                  <a:close/>
                </a:path>
              </a:pathLst>
            </a:custGeom>
            <a:ln w="8908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36032" y="4762100"/>
              <a:ext cx="127979" cy="8979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0155261" y="5341535"/>
              <a:ext cx="0" cy="276860"/>
            </a:xfrm>
            <a:custGeom>
              <a:avLst/>
              <a:gdLst/>
              <a:ahLst/>
              <a:cxnLst/>
              <a:rect l="l" t="t" r="r" b="b"/>
              <a:pathLst>
                <a:path w="0" h="276860">
                  <a:moveTo>
                    <a:pt x="0" y="0"/>
                  </a:moveTo>
                  <a:lnTo>
                    <a:pt x="0" y="276449"/>
                  </a:lnTo>
                </a:path>
              </a:pathLst>
            </a:custGeom>
            <a:ln w="19081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145721" y="5332015"/>
              <a:ext cx="19685" cy="10160"/>
            </a:xfrm>
            <a:custGeom>
              <a:avLst/>
              <a:gdLst/>
              <a:ahLst/>
              <a:cxnLst/>
              <a:rect l="l" t="t" r="r" b="b"/>
              <a:pathLst>
                <a:path w="19684" h="10160">
                  <a:moveTo>
                    <a:pt x="19081" y="0"/>
                  </a:moveTo>
                  <a:lnTo>
                    <a:pt x="0" y="0"/>
                  </a:lnTo>
                  <a:lnTo>
                    <a:pt x="0" y="9775"/>
                  </a:lnTo>
                  <a:lnTo>
                    <a:pt x="19081" y="9775"/>
                  </a:lnTo>
                  <a:lnTo>
                    <a:pt x="19081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145721" y="5332015"/>
              <a:ext cx="19685" cy="10160"/>
            </a:xfrm>
            <a:custGeom>
              <a:avLst/>
              <a:gdLst/>
              <a:ahLst/>
              <a:cxnLst/>
              <a:rect l="l" t="t" r="r" b="b"/>
              <a:pathLst>
                <a:path w="19684" h="10160">
                  <a:moveTo>
                    <a:pt x="0" y="9775"/>
                  </a:moveTo>
                  <a:lnTo>
                    <a:pt x="19081" y="9775"/>
                  </a:lnTo>
                  <a:lnTo>
                    <a:pt x="19081" y="0"/>
                  </a:lnTo>
                  <a:lnTo>
                    <a:pt x="0" y="0"/>
                  </a:lnTo>
                  <a:lnTo>
                    <a:pt x="0" y="9775"/>
                  </a:lnTo>
                  <a:close/>
                </a:path>
              </a:pathLst>
            </a:custGeom>
            <a:ln w="8908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0355" y="5617925"/>
              <a:ext cx="89812" cy="127971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835097" y="1542264"/>
              <a:ext cx="1221740" cy="916940"/>
            </a:xfrm>
            <a:custGeom>
              <a:avLst/>
              <a:gdLst/>
              <a:ahLst/>
              <a:cxnLst/>
              <a:rect l="l" t="t" r="r" b="b"/>
              <a:pathLst>
                <a:path w="1221740" h="916939">
                  <a:moveTo>
                    <a:pt x="1175414" y="0"/>
                  </a:moveTo>
                  <a:lnTo>
                    <a:pt x="45795" y="0"/>
                  </a:lnTo>
                  <a:lnTo>
                    <a:pt x="27968" y="3606"/>
                  </a:lnTo>
                  <a:lnTo>
                    <a:pt x="13411" y="13435"/>
                  </a:lnTo>
                  <a:lnTo>
                    <a:pt x="3598" y="28002"/>
                  </a:lnTo>
                  <a:lnTo>
                    <a:pt x="0" y="45820"/>
                  </a:lnTo>
                  <a:lnTo>
                    <a:pt x="0" y="870586"/>
                  </a:lnTo>
                  <a:lnTo>
                    <a:pt x="3598" y="888431"/>
                  </a:lnTo>
                  <a:lnTo>
                    <a:pt x="13411" y="902995"/>
                  </a:lnTo>
                  <a:lnTo>
                    <a:pt x="27968" y="912809"/>
                  </a:lnTo>
                  <a:lnTo>
                    <a:pt x="45795" y="916407"/>
                  </a:lnTo>
                  <a:lnTo>
                    <a:pt x="1175414" y="916407"/>
                  </a:lnTo>
                  <a:lnTo>
                    <a:pt x="1193249" y="912809"/>
                  </a:lnTo>
                  <a:lnTo>
                    <a:pt x="1207804" y="902995"/>
                  </a:lnTo>
                  <a:lnTo>
                    <a:pt x="1217613" y="888431"/>
                  </a:lnTo>
                  <a:lnTo>
                    <a:pt x="1221209" y="870586"/>
                  </a:lnTo>
                  <a:lnTo>
                    <a:pt x="1221209" y="45820"/>
                  </a:lnTo>
                  <a:lnTo>
                    <a:pt x="1217613" y="28002"/>
                  </a:lnTo>
                  <a:lnTo>
                    <a:pt x="1207804" y="13435"/>
                  </a:lnTo>
                  <a:lnTo>
                    <a:pt x="1193249" y="3606"/>
                  </a:lnTo>
                  <a:lnTo>
                    <a:pt x="1175414" y="0"/>
                  </a:lnTo>
                  <a:close/>
                </a:path>
              </a:pathLst>
            </a:custGeom>
            <a:solidFill>
              <a:srgbClr val="DED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835097" y="1542264"/>
              <a:ext cx="1221740" cy="916940"/>
            </a:xfrm>
            <a:custGeom>
              <a:avLst/>
              <a:gdLst/>
              <a:ahLst/>
              <a:cxnLst/>
              <a:rect l="l" t="t" r="r" b="b"/>
              <a:pathLst>
                <a:path w="1221740" h="916939">
                  <a:moveTo>
                    <a:pt x="0" y="45820"/>
                  </a:moveTo>
                  <a:lnTo>
                    <a:pt x="3598" y="28002"/>
                  </a:lnTo>
                  <a:lnTo>
                    <a:pt x="13411" y="13435"/>
                  </a:lnTo>
                  <a:lnTo>
                    <a:pt x="27968" y="3606"/>
                  </a:lnTo>
                  <a:lnTo>
                    <a:pt x="45795" y="0"/>
                  </a:lnTo>
                  <a:lnTo>
                    <a:pt x="1175414" y="0"/>
                  </a:lnTo>
                  <a:lnTo>
                    <a:pt x="1217613" y="28002"/>
                  </a:lnTo>
                  <a:lnTo>
                    <a:pt x="1221209" y="870586"/>
                  </a:lnTo>
                  <a:lnTo>
                    <a:pt x="1217613" y="888431"/>
                  </a:lnTo>
                  <a:lnTo>
                    <a:pt x="1207804" y="902995"/>
                  </a:lnTo>
                  <a:lnTo>
                    <a:pt x="1193249" y="912809"/>
                  </a:lnTo>
                  <a:lnTo>
                    <a:pt x="1175414" y="916407"/>
                  </a:lnTo>
                  <a:lnTo>
                    <a:pt x="45795" y="916407"/>
                  </a:lnTo>
                  <a:lnTo>
                    <a:pt x="3598" y="888431"/>
                  </a:lnTo>
                  <a:lnTo>
                    <a:pt x="0" y="45820"/>
                  </a:lnTo>
                  <a:close/>
                </a:path>
              </a:pathLst>
            </a:custGeom>
            <a:ln w="19088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113537" y="1806955"/>
              <a:ext cx="673735" cy="328930"/>
            </a:xfrm>
            <a:custGeom>
              <a:avLst/>
              <a:gdLst/>
              <a:ahLst/>
              <a:cxnLst/>
              <a:rect l="l" t="t" r="r" b="b"/>
              <a:pathLst>
                <a:path w="673734" h="328930">
                  <a:moveTo>
                    <a:pt x="96113" y="247103"/>
                  </a:moveTo>
                  <a:lnTo>
                    <a:pt x="89954" y="229158"/>
                  </a:lnTo>
                  <a:lnTo>
                    <a:pt x="89877" y="228917"/>
                  </a:lnTo>
                  <a:lnTo>
                    <a:pt x="87655" y="222453"/>
                  </a:lnTo>
                  <a:lnTo>
                    <a:pt x="71615" y="214998"/>
                  </a:lnTo>
                  <a:lnTo>
                    <a:pt x="71615" y="247548"/>
                  </a:lnTo>
                  <a:lnTo>
                    <a:pt x="67373" y="260134"/>
                  </a:lnTo>
                  <a:lnTo>
                    <a:pt x="56362" y="265722"/>
                  </a:lnTo>
                  <a:lnTo>
                    <a:pt x="41211" y="267055"/>
                  </a:lnTo>
                  <a:lnTo>
                    <a:pt x="24498" y="266890"/>
                  </a:lnTo>
                  <a:lnTo>
                    <a:pt x="24498" y="229158"/>
                  </a:lnTo>
                  <a:lnTo>
                    <a:pt x="41008" y="228917"/>
                  </a:lnTo>
                  <a:lnTo>
                    <a:pt x="56184" y="230047"/>
                  </a:lnTo>
                  <a:lnTo>
                    <a:pt x="67297" y="235331"/>
                  </a:lnTo>
                  <a:lnTo>
                    <a:pt x="71615" y="247548"/>
                  </a:lnTo>
                  <a:lnTo>
                    <a:pt x="71615" y="214998"/>
                  </a:lnTo>
                  <a:lnTo>
                    <a:pt x="64846" y="211848"/>
                  </a:lnTo>
                  <a:lnTo>
                    <a:pt x="33642" y="209575"/>
                  </a:lnTo>
                  <a:lnTo>
                    <a:pt x="0" y="209867"/>
                  </a:lnTo>
                  <a:lnTo>
                    <a:pt x="0" y="326783"/>
                  </a:lnTo>
                  <a:lnTo>
                    <a:pt x="24498" y="326783"/>
                  </a:lnTo>
                  <a:lnTo>
                    <a:pt x="24498" y="285737"/>
                  </a:lnTo>
                  <a:lnTo>
                    <a:pt x="52120" y="285877"/>
                  </a:lnTo>
                  <a:lnTo>
                    <a:pt x="52743" y="285737"/>
                  </a:lnTo>
                  <a:lnTo>
                    <a:pt x="74803" y="280733"/>
                  </a:lnTo>
                  <a:lnTo>
                    <a:pt x="90233" y="268439"/>
                  </a:lnTo>
                  <a:lnTo>
                    <a:pt x="90614" y="267055"/>
                  </a:lnTo>
                  <a:lnTo>
                    <a:pt x="95999" y="247548"/>
                  </a:lnTo>
                  <a:lnTo>
                    <a:pt x="96113" y="247103"/>
                  </a:lnTo>
                  <a:close/>
                </a:path>
                <a:path w="673734" h="328930">
                  <a:moveTo>
                    <a:pt x="114020" y="89662"/>
                  </a:moveTo>
                  <a:lnTo>
                    <a:pt x="103276" y="64935"/>
                  </a:lnTo>
                  <a:lnTo>
                    <a:pt x="80391" y="56045"/>
                  </a:lnTo>
                  <a:lnTo>
                    <a:pt x="56172" y="50520"/>
                  </a:lnTo>
                  <a:lnTo>
                    <a:pt x="41465" y="35877"/>
                  </a:lnTo>
                  <a:lnTo>
                    <a:pt x="49136" y="24714"/>
                  </a:lnTo>
                  <a:lnTo>
                    <a:pt x="64668" y="21412"/>
                  </a:lnTo>
                  <a:lnTo>
                    <a:pt x="80022" y="25704"/>
                  </a:lnTo>
                  <a:lnTo>
                    <a:pt x="87160" y="37350"/>
                  </a:lnTo>
                  <a:lnTo>
                    <a:pt x="111188" y="34036"/>
                  </a:lnTo>
                  <a:lnTo>
                    <a:pt x="55295" y="4330"/>
                  </a:lnTo>
                  <a:lnTo>
                    <a:pt x="28625" y="13931"/>
                  </a:lnTo>
                  <a:lnTo>
                    <a:pt x="17907" y="37350"/>
                  </a:lnTo>
                  <a:lnTo>
                    <a:pt x="28905" y="61836"/>
                  </a:lnTo>
                  <a:lnTo>
                    <a:pt x="51892" y="70383"/>
                  </a:lnTo>
                  <a:lnTo>
                    <a:pt x="76009" y="75844"/>
                  </a:lnTo>
                  <a:lnTo>
                    <a:pt x="90462" y="91059"/>
                  </a:lnTo>
                  <a:lnTo>
                    <a:pt x="81330" y="103886"/>
                  </a:lnTo>
                  <a:lnTo>
                    <a:pt x="62953" y="107035"/>
                  </a:lnTo>
                  <a:lnTo>
                    <a:pt x="44678" y="101612"/>
                  </a:lnTo>
                  <a:lnTo>
                    <a:pt x="35801" y="88709"/>
                  </a:lnTo>
                  <a:lnTo>
                    <a:pt x="12255" y="92456"/>
                  </a:lnTo>
                  <a:lnTo>
                    <a:pt x="40868" y="121589"/>
                  </a:lnTo>
                  <a:lnTo>
                    <a:pt x="73380" y="124993"/>
                  </a:lnTo>
                  <a:lnTo>
                    <a:pt x="102184" y="114960"/>
                  </a:lnTo>
                  <a:lnTo>
                    <a:pt x="114020" y="89662"/>
                  </a:lnTo>
                  <a:close/>
                </a:path>
                <a:path w="673734" h="328930">
                  <a:moveTo>
                    <a:pt x="165379" y="236728"/>
                  </a:moveTo>
                  <a:lnTo>
                    <a:pt x="154520" y="235496"/>
                  </a:lnTo>
                  <a:lnTo>
                    <a:pt x="146062" y="239306"/>
                  </a:lnTo>
                  <a:lnTo>
                    <a:pt x="140068" y="246646"/>
                  </a:lnTo>
                  <a:lnTo>
                    <a:pt x="136626" y="256006"/>
                  </a:lnTo>
                  <a:lnTo>
                    <a:pt x="134747" y="250863"/>
                  </a:lnTo>
                  <a:lnTo>
                    <a:pt x="136156" y="243281"/>
                  </a:lnTo>
                  <a:lnTo>
                    <a:pt x="135216" y="237172"/>
                  </a:lnTo>
                  <a:lnTo>
                    <a:pt x="113080" y="237172"/>
                  </a:lnTo>
                  <a:lnTo>
                    <a:pt x="113550" y="326783"/>
                  </a:lnTo>
                  <a:lnTo>
                    <a:pt x="137109" y="326783"/>
                  </a:lnTo>
                  <a:lnTo>
                    <a:pt x="137109" y="282930"/>
                  </a:lnTo>
                  <a:lnTo>
                    <a:pt x="138938" y="269189"/>
                  </a:lnTo>
                  <a:lnTo>
                    <a:pt x="144348" y="259588"/>
                  </a:lnTo>
                  <a:lnTo>
                    <a:pt x="153200" y="254939"/>
                  </a:lnTo>
                  <a:lnTo>
                    <a:pt x="165379" y="256006"/>
                  </a:lnTo>
                  <a:lnTo>
                    <a:pt x="165379" y="236728"/>
                  </a:lnTo>
                  <a:close/>
                </a:path>
                <a:path w="673734" h="328930">
                  <a:moveTo>
                    <a:pt x="217220" y="77889"/>
                  </a:moveTo>
                  <a:lnTo>
                    <a:pt x="215582" y="59931"/>
                  </a:lnTo>
                  <a:lnTo>
                    <a:pt x="210997" y="47663"/>
                  </a:lnTo>
                  <a:lnTo>
                    <a:pt x="210096" y="45237"/>
                  </a:lnTo>
                  <a:lnTo>
                    <a:pt x="199923" y="35318"/>
                  </a:lnTo>
                  <a:lnTo>
                    <a:pt x="193179" y="33769"/>
                  </a:lnTo>
                  <a:lnTo>
                    <a:pt x="193179" y="77889"/>
                  </a:lnTo>
                  <a:lnTo>
                    <a:pt x="192201" y="89687"/>
                  </a:lnTo>
                  <a:lnTo>
                    <a:pt x="189458" y="99364"/>
                  </a:lnTo>
                  <a:lnTo>
                    <a:pt x="189395" y="99593"/>
                  </a:lnTo>
                  <a:lnTo>
                    <a:pt x="183756" y="106400"/>
                  </a:lnTo>
                  <a:lnTo>
                    <a:pt x="174320" y="108940"/>
                  </a:lnTo>
                  <a:lnTo>
                    <a:pt x="159677" y="99364"/>
                  </a:lnTo>
                  <a:lnTo>
                    <a:pt x="154711" y="78295"/>
                  </a:lnTo>
                  <a:lnTo>
                    <a:pt x="159550" y="57226"/>
                  </a:lnTo>
                  <a:lnTo>
                    <a:pt x="173532" y="48171"/>
                  </a:lnTo>
                  <a:lnTo>
                    <a:pt x="174320" y="47663"/>
                  </a:lnTo>
                  <a:lnTo>
                    <a:pt x="183426" y="49860"/>
                  </a:lnTo>
                  <a:lnTo>
                    <a:pt x="189230" y="56045"/>
                  </a:lnTo>
                  <a:lnTo>
                    <a:pt x="192290" y="65595"/>
                  </a:lnTo>
                  <a:lnTo>
                    <a:pt x="193179" y="77889"/>
                  </a:lnTo>
                  <a:lnTo>
                    <a:pt x="193179" y="33769"/>
                  </a:lnTo>
                  <a:lnTo>
                    <a:pt x="184226" y="31686"/>
                  </a:lnTo>
                  <a:lnTo>
                    <a:pt x="174371" y="32664"/>
                  </a:lnTo>
                  <a:lnTo>
                    <a:pt x="166547" y="35674"/>
                  </a:lnTo>
                  <a:lnTo>
                    <a:pt x="160502" y="40817"/>
                  </a:lnTo>
                  <a:lnTo>
                    <a:pt x="155943" y="48171"/>
                  </a:lnTo>
                  <a:lnTo>
                    <a:pt x="154533" y="44411"/>
                  </a:lnTo>
                  <a:lnTo>
                    <a:pt x="155473" y="38239"/>
                  </a:lnTo>
                  <a:lnTo>
                    <a:pt x="154533" y="33528"/>
                  </a:lnTo>
                  <a:lnTo>
                    <a:pt x="131914" y="33528"/>
                  </a:lnTo>
                  <a:lnTo>
                    <a:pt x="132041" y="65595"/>
                  </a:lnTo>
                  <a:lnTo>
                    <a:pt x="132156" y="96227"/>
                  </a:lnTo>
                  <a:lnTo>
                    <a:pt x="132257" y="124980"/>
                  </a:lnTo>
                  <a:lnTo>
                    <a:pt x="132384" y="158457"/>
                  </a:lnTo>
                  <a:lnTo>
                    <a:pt x="155943" y="158457"/>
                  </a:lnTo>
                  <a:lnTo>
                    <a:pt x="156006" y="133197"/>
                  </a:lnTo>
                  <a:lnTo>
                    <a:pt x="155841" y="124980"/>
                  </a:lnTo>
                  <a:lnTo>
                    <a:pt x="155752" y="120916"/>
                  </a:lnTo>
                  <a:lnTo>
                    <a:pt x="155130" y="110959"/>
                  </a:lnTo>
                  <a:lnTo>
                    <a:pt x="155003" y="108940"/>
                  </a:lnTo>
                  <a:lnTo>
                    <a:pt x="160083" y="114896"/>
                  </a:lnTo>
                  <a:lnTo>
                    <a:pt x="165900" y="120154"/>
                  </a:lnTo>
                  <a:lnTo>
                    <a:pt x="173228" y="123812"/>
                  </a:lnTo>
                  <a:lnTo>
                    <a:pt x="182803" y="124980"/>
                  </a:lnTo>
                  <a:lnTo>
                    <a:pt x="198920" y="120916"/>
                  </a:lnTo>
                  <a:lnTo>
                    <a:pt x="209562" y="110959"/>
                  </a:lnTo>
                  <a:lnTo>
                    <a:pt x="215430" y="96227"/>
                  </a:lnTo>
                  <a:lnTo>
                    <a:pt x="217182" y="78295"/>
                  </a:lnTo>
                  <a:lnTo>
                    <a:pt x="217220" y="77889"/>
                  </a:lnTo>
                  <a:close/>
                </a:path>
                <a:path w="673734" h="328930">
                  <a:moveTo>
                    <a:pt x="264807" y="281978"/>
                  </a:moveTo>
                  <a:lnTo>
                    <a:pt x="262001" y="262369"/>
                  </a:lnTo>
                  <a:lnTo>
                    <a:pt x="261975" y="262153"/>
                  </a:lnTo>
                  <a:lnTo>
                    <a:pt x="255689" y="251307"/>
                  </a:lnTo>
                  <a:lnTo>
                    <a:pt x="253606" y="247700"/>
                  </a:lnTo>
                  <a:lnTo>
                    <a:pt x="253492" y="247510"/>
                  </a:lnTo>
                  <a:lnTo>
                    <a:pt x="240309" y="239052"/>
                  </a:lnTo>
                  <a:lnTo>
                    <a:pt x="240309" y="281978"/>
                  </a:lnTo>
                  <a:lnTo>
                    <a:pt x="239331" y="293928"/>
                  </a:lnTo>
                  <a:lnTo>
                    <a:pt x="219075" y="312585"/>
                  </a:lnTo>
                  <a:lnTo>
                    <a:pt x="209613" y="310261"/>
                  </a:lnTo>
                  <a:lnTo>
                    <a:pt x="209423" y="310261"/>
                  </a:lnTo>
                  <a:lnTo>
                    <a:pt x="203136" y="303657"/>
                  </a:lnTo>
                  <a:lnTo>
                    <a:pt x="199885" y="294119"/>
                  </a:lnTo>
                  <a:lnTo>
                    <a:pt x="199821" y="293928"/>
                  </a:lnTo>
                  <a:lnTo>
                    <a:pt x="198843" y="281978"/>
                  </a:lnTo>
                  <a:lnTo>
                    <a:pt x="199898" y="269430"/>
                  </a:lnTo>
                  <a:lnTo>
                    <a:pt x="203428" y="259740"/>
                  </a:lnTo>
                  <a:lnTo>
                    <a:pt x="209956" y="253504"/>
                  </a:lnTo>
                  <a:lnTo>
                    <a:pt x="220027" y="251307"/>
                  </a:lnTo>
                  <a:lnTo>
                    <a:pt x="230022" y="253504"/>
                  </a:lnTo>
                  <a:lnTo>
                    <a:pt x="229806" y="253504"/>
                  </a:lnTo>
                  <a:lnTo>
                    <a:pt x="235991" y="259575"/>
                  </a:lnTo>
                  <a:lnTo>
                    <a:pt x="239331" y="269240"/>
                  </a:lnTo>
                  <a:lnTo>
                    <a:pt x="240309" y="281978"/>
                  </a:lnTo>
                  <a:lnTo>
                    <a:pt x="240309" y="239052"/>
                  </a:lnTo>
                  <a:lnTo>
                    <a:pt x="239471" y="238506"/>
                  </a:lnTo>
                  <a:lnTo>
                    <a:pt x="239814" y="238506"/>
                  </a:lnTo>
                  <a:lnTo>
                    <a:pt x="219583" y="235331"/>
                  </a:lnTo>
                  <a:lnTo>
                    <a:pt x="200164" y="238506"/>
                  </a:lnTo>
                  <a:lnTo>
                    <a:pt x="185978" y="247700"/>
                  </a:lnTo>
                  <a:lnTo>
                    <a:pt x="177279" y="262369"/>
                  </a:lnTo>
                  <a:lnTo>
                    <a:pt x="174320" y="281978"/>
                  </a:lnTo>
                  <a:lnTo>
                    <a:pt x="177279" y="301802"/>
                  </a:lnTo>
                  <a:lnTo>
                    <a:pt x="185915" y="316445"/>
                  </a:lnTo>
                  <a:lnTo>
                    <a:pt x="200050" y="325577"/>
                  </a:lnTo>
                  <a:lnTo>
                    <a:pt x="200329" y="325577"/>
                  </a:lnTo>
                  <a:lnTo>
                    <a:pt x="219075" y="328625"/>
                  </a:lnTo>
                  <a:lnTo>
                    <a:pt x="238531" y="325577"/>
                  </a:lnTo>
                  <a:lnTo>
                    <a:pt x="252882" y="316611"/>
                  </a:lnTo>
                  <a:lnTo>
                    <a:pt x="255333" y="312585"/>
                  </a:lnTo>
                  <a:lnTo>
                    <a:pt x="261759" y="301993"/>
                  </a:lnTo>
                  <a:lnTo>
                    <a:pt x="264807" y="281978"/>
                  </a:lnTo>
                  <a:close/>
                </a:path>
                <a:path w="673734" h="328930">
                  <a:moveTo>
                    <a:pt x="312381" y="82600"/>
                  </a:moveTo>
                  <a:lnTo>
                    <a:pt x="291249" y="35458"/>
                  </a:lnTo>
                  <a:lnTo>
                    <a:pt x="289737" y="35153"/>
                  </a:lnTo>
                  <a:lnTo>
                    <a:pt x="289737" y="67957"/>
                  </a:lnTo>
                  <a:lnTo>
                    <a:pt x="254876" y="67957"/>
                  </a:lnTo>
                  <a:lnTo>
                    <a:pt x="254876" y="64198"/>
                  </a:lnTo>
                  <a:lnTo>
                    <a:pt x="255828" y="60896"/>
                  </a:lnTo>
                  <a:lnTo>
                    <a:pt x="256755" y="58127"/>
                  </a:lnTo>
                  <a:lnTo>
                    <a:pt x="259702" y="54470"/>
                  </a:lnTo>
                  <a:lnTo>
                    <a:pt x="264845" y="48183"/>
                  </a:lnTo>
                  <a:lnTo>
                    <a:pt x="276428" y="47434"/>
                  </a:lnTo>
                  <a:lnTo>
                    <a:pt x="286435" y="54470"/>
                  </a:lnTo>
                  <a:lnTo>
                    <a:pt x="289737" y="67957"/>
                  </a:lnTo>
                  <a:lnTo>
                    <a:pt x="289737" y="35153"/>
                  </a:lnTo>
                  <a:lnTo>
                    <a:pt x="272821" y="31686"/>
                  </a:lnTo>
                  <a:lnTo>
                    <a:pt x="254241" y="34721"/>
                  </a:lnTo>
                  <a:lnTo>
                    <a:pt x="240995" y="43637"/>
                  </a:lnTo>
                  <a:lnTo>
                    <a:pt x="233045" y="58127"/>
                  </a:lnTo>
                  <a:lnTo>
                    <a:pt x="230390" y="77889"/>
                  </a:lnTo>
                  <a:lnTo>
                    <a:pt x="232968" y="97624"/>
                  </a:lnTo>
                  <a:lnTo>
                    <a:pt x="240753" y="112191"/>
                  </a:lnTo>
                  <a:lnTo>
                    <a:pt x="253847" y="121386"/>
                  </a:lnTo>
                  <a:lnTo>
                    <a:pt x="272313" y="124980"/>
                  </a:lnTo>
                  <a:lnTo>
                    <a:pt x="286448" y="123355"/>
                  </a:lnTo>
                  <a:lnTo>
                    <a:pt x="297294" y="118211"/>
                  </a:lnTo>
                  <a:lnTo>
                    <a:pt x="305320" y="110337"/>
                  </a:lnTo>
                  <a:lnTo>
                    <a:pt x="306120" y="108940"/>
                  </a:lnTo>
                  <a:lnTo>
                    <a:pt x="310984" y="100482"/>
                  </a:lnTo>
                  <a:lnTo>
                    <a:pt x="289293" y="98564"/>
                  </a:lnTo>
                  <a:lnTo>
                    <a:pt x="287375" y="105702"/>
                  </a:lnTo>
                  <a:lnTo>
                    <a:pt x="281724" y="108940"/>
                  </a:lnTo>
                  <a:lnTo>
                    <a:pt x="273265" y="108940"/>
                  </a:lnTo>
                  <a:lnTo>
                    <a:pt x="264223" y="106680"/>
                  </a:lnTo>
                  <a:lnTo>
                    <a:pt x="258584" y="101066"/>
                  </a:lnTo>
                  <a:lnTo>
                    <a:pt x="255689" y="92798"/>
                  </a:lnTo>
                  <a:lnTo>
                    <a:pt x="254876" y="82600"/>
                  </a:lnTo>
                  <a:lnTo>
                    <a:pt x="312381" y="82600"/>
                  </a:lnTo>
                  <a:close/>
                </a:path>
                <a:path w="673734" h="328930">
                  <a:moveTo>
                    <a:pt x="364655" y="237172"/>
                  </a:moveTo>
                  <a:lnTo>
                    <a:pt x="340169" y="237172"/>
                  </a:lnTo>
                  <a:lnTo>
                    <a:pt x="317525" y="307873"/>
                  </a:lnTo>
                  <a:lnTo>
                    <a:pt x="296354" y="237172"/>
                  </a:lnTo>
                  <a:lnTo>
                    <a:pt x="271348" y="237172"/>
                  </a:lnTo>
                  <a:lnTo>
                    <a:pt x="303415" y="326783"/>
                  </a:lnTo>
                  <a:lnTo>
                    <a:pt x="331203" y="326783"/>
                  </a:lnTo>
                  <a:lnTo>
                    <a:pt x="364655" y="237172"/>
                  </a:lnTo>
                  <a:close/>
                </a:path>
                <a:path w="673734" h="328930">
                  <a:moveTo>
                    <a:pt x="400469" y="237172"/>
                  </a:moveTo>
                  <a:lnTo>
                    <a:pt x="376936" y="237172"/>
                  </a:lnTo>
                  <a:lnTo>
                    <a:pt x="376936" y="326783"/>
                  </a:lnTo>
                  <a:lnTo>
                    <a:pt x="400469" y="326783"/>
                  </a:lnTo>
                  <a:lnTo>
                    <a:pt x="400469" y="237172"/>
                  </a:lnTo>
                  <a:close/>
                </a:path>
                <a:path w="673734" h="328930">
                  <a:moveTo>
                    <a:pt x="400469" y="203695"/>
                  </a:moveTo>
                  <a:lnTo>
                    <a:pt x="376936" y="203695"/>
                  </a:lnTo>
                  <a:lnTo>
                    <a:pt x="376936" y="221132"/>
                  </a:lnTo>
                  <a:lnTo>
                    <a:pt x="400469" y="221132"/>
                  </a:lnTo>
                  <a:lnTo>
                    <a:pt x="400469" y="203695"/>
                  </a:lnTo>
                  <a:close/>
                </a:path>
                <a:path w="673734" h="328930">
                  <a:moveTo>
                    <a:pt x="407530" y="93408"/>
                  </a:moveTo>
                  <a:lnTo>
                    <a:pt x="383997" y="92011"/>
                  </a:lnTo>
                  <a:lnTo>
                    <a:pt x="376351" y="106045"/>
                  </a:lnTo>
                  <a:lnTo>
                    <a:pt x="363893" y="108102"/>
                  </a:lnTo>
                  <a:lnTo>
                    <a:pt x="352780" y="98577"/>
                  </a:lnTo>
                  <a:lnTo>
                    <a:pt x="349135" y="77889"/>
                  </a:lnTo>
                  <a:lnTo>
                    <a:pt x="350545" y="65989"/>
                  </a:lnTo>
                  <a:lnTo>
                    <a:pt x="353314" y="56400"/>
                  </a:lnTo>
                  <a:lnTo>
                    <a:pt x="358457" y="49987"/>
                  </a:lnTo>
                  <a:lnTo>
                    <a:pt x="367017" y="47663"/>
                  </a:lnTo>
                  <a:lnTo>
                    <a:pt x="376428" y="47663"/>
                  </a:lnTo>
                  <a:lnTo>
                    <a:pt x="382600" y="53835"/>
                  </a:lnTo>
                  <a:lnTo>
                    <a:pt x="383489" y="62801"/>
                  </a:lnTo>
                  <a:lnTo>
                    <a:pt x="406577" y="61849"/>
                  </a:lnTo>
                  <a:lnTo>
                    <a:pt x="389013" y="37122"/>
                  </a:lnTo>
                  <a:lnTo>
                    <a:pt x="359956" y="33032"/>
                  </a:lnTo>
                  <a:lnTo>
                    <a:pt x="333717" y="47586"/>
                  </a:lnTo>
                  <a:lnTo>
                    <a:pt x="324586" y="78778"/>
                  </a:lnTo>
                  <a:lnTo>
                    <a:pt x="328523" y="97942"/>
                  </a:lnTo>
                  <a:lnTo>
                    <a:pt x="336448" y="112496"/>
                  </a:lnTo>
                  <a:lnTo>
                    <a:pt x="349059" y="121742"/>
                  </a:lnTo>
                  <a:lnTo>
                    <a:pt x="367017" y="124980"/>
                  </a:lnTo>
                  <a:lnTo>
                    <a:pt x="382435" y="122834"/>
                  </a:lnTo>
                  <a:lnTo>
                    <a:pt x="394525" y="116624"/>
                  </a:lnTo>
                  <a:lnTo>
                    <a:pt x="402983" y="106692"/>
                  </a:lnTo>
                  <a:lnTo>
                    <a:pt x="407530" y="93408"/>
                  </a:lnTo>
                  <a:close/>
                </a:path>
                <a:path w="673734" h="328930">
                  <a:moveTo>
                    <a:pt x="447598" y="33528"/>
                  </a:moveTo>
                  <a:lnTo>
                    <a:pt x="424002" y="33528"/>
                  </a:lnTo>
                  <a:lnTo>
                    <a:pt x="424002" y="123139"/>
                  </a:lnTo>
                  <a:lnTo>
                    <a:pt x="447598" y="123139"/>
                  </a:lnTo>
                  <a:lnTo>
                    <a:pt x="447598" y="33528"/>
                  </a:lnTo>
                  <a:close/>
                </a:path>
                <a:path w="673734" h="328930">
                  <a:moveTo>
                    <a:pt x="447598" y="50"/>
                  </a:moveTo>
                  <a:lnTo>
                    <a:pt x="424002" y="50"/>
                  </a:lnTo>
                  <a:lnTo>
                    <a:pt x="424002" y="17487"/>
                  </a:lnTo>
                  <a:lnTo>
                    <a:pt x="447598" y="17487"/>
                  </a:lnTo>
                  <a:lnTo>
                    <a:pt x="447598" y="50"/>
                  </a:lnTo>
                  <a:close/>
                </a:path>
                <a:path w="673734" h="328930">
                  <a:moveTo>
                    <a:pt x="504596" y="326783"/>
                  </a:moveTo>
                  <a:lnTo>
                    <a:pt x="504532" y="312140"/>
                  </a:lnTo>
                  <a:lnTo>
                    <a:pt x="504431" y="281470"/>
                  </a:lnTo>
                  <a:lnTo>
                    <a:pt x="504304" y="249085"/>
                  </a:lnTo>
                  <a:lnTo>
                    <a:pt x="504266" y="235331"/>
                  </a:lnTo>
                  <a:lnTo>
                    <a:pt x="504151" y="203695"/>
                  </a:lnTo>
                  <a:lnTo>
                    <a:pt x="480555" y="203695"/>
                  </a:lnTo>
                  <a:lnTo>
                    <a:pt x="480885" y="235331"/>
                  </a:lnTo>
                  <a:lnTo>
                    <a:pt x="480936" y="239788"/>
                  </a:lnTo>
                  <a:lnTo>
                    <a:pt x="481063" y="251307"/>
                  </a:lnTo>
                  <a:lnTo>
                    <a:pt x="481063" y="281470"/>
                  </a:lnTo>
                  <a:lnTo>
                    <a:pt x="480009" y="293497"/>
                  </a:lnTo>
                  <a:lnTo>
                    <a:pt x="477024" y="303403"/>
                  </a:lnTo>
                  <a:lnTo>
                    <a:pt x="471220" y="310108"/>
                  </a:lnTo>
                  <a:lnTo>
                    <a:pt x="461721" y="312585"/>
                  </a:lnTo>
                  <a:lnTo>
                    <a:pt x="453669" y="310654"/>
                  </a:lnTo>
                  <a:lnTo>
                    <a:pt x="447929" y="304876"/>
                  </a:lnTo>
                  <a:lnTo>
                    <a:pt x="444487" y="295300"/>
                  </a:lnTo>
                  <a:lnTo>
                    <a:pt x="443344" y="281978"/>
                  </a:lnTo>
                  <a:lnTo>
                    <a:pt x="444309" y="270230"/>
                  </a:lnTo>
                  <a:lnTo>
                    <a:pt x="447065" y="260464"/>
                  </a:lnTo>
                  <a:lnTo>
                    <a:pt x="452564" y="253784"/>
                  </a:lnTo>
                  <a:lnTo>
                    <a:pt x="461721" y="251307"/>
                  </a:lnTo>
                  <a:lnTo>
                    <a:pt x="471170" y="253568"/>
                  </a:lnTo>
                  <a:lnTo>
                    <a:pt x="477215" y="259842"/>
                  </a:lnTo>
                  <a:lnTo>
                    <a:pt x="480339" y="269392"/>
                  </a:lnTo>
                  <a:lnTo>
                    <a:pt x="481063" y="281470"/>
                  </a:lnTo>
                  <a:lnTo>
                    <a:pt x="481063" y="251307"/>
                  </a:lnTo>
                  <a:lnTo>
                    <a:pt x="476453" y="244970"/>
                  </a:lnTo>
                  <a:lnTo>
                    <a:pt x="470750" y="239788"/>
                  </a:lnTo>
                  <a:lnTo>
                    <a:pt x="463359" y="236359"/>
                  </a:lnTo>
                  <a:lnTo>
                    <a:pt x="453707" y="235331"/>
                  </a:lnTo>
                  <a:lnTo>
                    <a:pt x="437603" y="239280"/>
                  </a:lnTo>
                  <a:lnTo>
                    <a:pt x="426961" y="249085"/>
                  </a:lnTo>
                  <a:lnTo>
                    <a:pt x="421093" y="263677"/>
                  </a:lnTo>
                  <a:lnTo>
                    <a:pt x="419354" y="281470"/>
                  </a:lnTo>
                  <a:lnTo>
                    <a:pt x="419303" y="281978"/>
                  </a:lnTo>
                  <a:lnTo>
                    <a:pt x="421144" y="299999"/>
                  </a:lnTo>
                  <a:lnTo>
                    <a:pt x="426554" y="314845"/>
                  </a:lnTo>
                  <a:lnTo>
                    <a:pt x="436460" y="324916"/>
                  </a:lnTo>
                  <a:lnTo>
                    <a:pt x="451802" y="328625"/>
                  </a:lnTo>
                  <a:lnTo>
                    <a:pt x="461949" y="327571"/>
                  </a:lnTo>
                  <a:lnTo>
                    <a:pt x="469925" y="324434"/>
                  </a:lnTo>
                  <a:lnTo>
                    <a:pt x="476008" y="319278"/>
                  </a:lnTo>
                  <a:lnTo>
                    <a:pt x="480263" y="312585"/>
                  </a:lnTo>
                  <a:lnTo>
                    <a:pt x="480555" y="312140"/>
                  </a:lnTo>
                  <a:lnTo>
                    <a:pt x="482015" y="315899"/>
                  </a:lnTo>
                  <a:lnTo>
                    <a:pt x="481063" y="322072"/>
                  </a:lnTo>
                  <a:lnTo>
                    <a:pt x="482015" y="326783"/>
                  </a:lnTo>
                  <a:lnTo>
                    <a:pt x="504596" y="326783"/>
                  </a:lnTo>
                  <a:close/>
                </a:path>
                <a:path w="673734" h="328930">
                  <a:moveTo>
                    <a:pt x="516356" y="1524"/>
                  </a:moveTo>
                  <a:lnTo>
                    <a:pt x="498436" y="0"/>
                  </a:lnTo>
                  <a:lnTo>
                    <a:pt x="484568" y="4775"/>
                  </a:lnTo>
                  <a:lnTo>
                    <a:pt x="476364" y="15925"/>
                  </a:lnTo>
                  <a:lnTo>
                    <a:pt x="475399" y="33528"/>
                  </a:lnTo>
                  <a:lnTo>
                    <a:pt x="462165" y="33528"/>
                  </a:lnTo>
                  <a:lnTo>
                    <a:pt x="462165" y="49123"/>
                  </a:lnTo>
                  <a:lnTo>
                    <a:pt x="475399" y="49123"/>
                  </a:lnTo>
                  <a:lnTo>
                    <a:pt x="475399" y="123139"/>
                  </a:lnTo>
                  <a:lnTo>
                    <a:pt x="498487" y="123139"/>
                  </a:lnTo>
                  <a:lnTo>
                    <a:pt x="498487" y="49123"/>
                  </a:lnTo>
                  <a:lnTo>
                    <a:pt x="516356" y="49123"/>
                  </a:lnTo>
                  <a:lnTo>
                    <a:pt x="516356" y="33528"/>
                  </a:lnTo>
                  <a:lnTo>
                    <a:pt x="498487" y="33528"/>
                  </a:lnTo>
                  <a:lnTo>
                    <a:pt x="498500" y="24269"/>
                  </a:lnTo>
                  <a:lnTo>
                    <a:pt x="501764" y="18364"/>
                  </a:lnTo>
                  <a:lnTo>
                    <a:pt x="507873" y="15798"/>
                  </a:lnTo>
                  <a:lnTo>
                    <a:pt x="516356" y="16598"/>
                  </a:lnTo>
                  <a:lnTo>
                    <a:pt x="516356" y="1524"/>
                  </a:lnTo>
                  <a:close/>
                </a:path>
                <a:path w="673734" h="328930">
                  <a:moveTo>
                    <a:pt x="550773" y="33528"/>
                  </a:moveTo>
                  <a:lnTo>
                    <a:pt x="527240" y="33528"/>
                  </a:lnTo>
                  <a:lnTo>
                    <a:pt x="527240" y="123139"/>
                  </a:lnTo>
                  <a:lnTo>
                    <a:pt x="550773" y="123139"/>
                  </a:lnTo>
                  <a:lnTo>
                    <a:pt x="550773" y="33528"/>
                  </a:lnTo>
                  <a:close/>
                </a:path>
                <a:path w="673734" h="328930">
                  <a:moveTo>
                    <a:pt x="550773" y="50"/>
                  </a:moveTo>
                  <a:lnTo>
                    <a:pt x="527240" y="50"/>
                  </a:lnTo>
                  <a:lnTo>
                    <a:pt x="527240" y="17487"/>
                  </a:lnTo>
                  <a:lnTo>
                    <a:pt x="550773" y="17487"/>
                  </a:lnTo>
                  <a:lnTo>
                    <a:pt x="550773" y="50"/>
                  </a:lnTo>
                  <a:close/>
                </a:path>
                <a:path w="673734" h="328930">
                  <a:moveTo>
                    <a:pt x="604012" y="286245"/>
                  </a:moveTo>
                  <a:lnTo>
                    <a:pt x="602386" y="271602"/>
                  </a:lnTo>
                  <a:lnTo>
                    <a:pt x="601738" y="265747"/>
                  </a:lnTo>
                  <a:lnTo>
                    <a:pt x="595604" y="251079"/>
                  </a:lnTo>
                  <a:lnTo>
                    <a:pt x="595007" y="249643"/>
                  </a:lnTo>
                  <a:lnTo>
                    <a:pt x="582879" y="239102"/>
                  </a:lnTo>
                  <a:lnTo>
                    <a:pt x="581431" y="238810"/>
                  </a:lnTo>
                  <a:lnTo>
                    <a:pt x="581431" y="271602"/>
                  </a:lnTo>
                  <a:lnTo>
                    <a:pt x="546506" y="271602"/>
                  </a:lnTo>
                  <a:lnTo>
                    <a:pt x="546506" y="267843"/>
                  </a:lnTo>
                  <a:lnTo>
                    <a:pt x="547458" y="264541"/>
                  </a:lnTo>
                  <a:lnTo>
                    <a:pt x="548386" y="261747"/>
                  </a:lnTo>
                  <a:lnTo>
                    <a:pt x="551332" y="258114"/>
                  </a:lnTo>
                  <a:lnTo>
                    <a:pt x="556475" y="251828"/>
                  </a:lnTo>
                  <a:lnTo>
                    <a:pt x="568096" y="251079"/>
                  </a:lnTo>
                  <a:lnTo>
                    <a:pt x="578116" y="258114"/>
                  </a:lnTo>
                  <a:lnTo>
                    <a:pt x="581431" y="271602"/>
                  </a:lnTo>
                  <a:lnTo>
                    <a:pt x="581431" y="238810"/>
                  </a:lnTo>
                  <a:lnTo>
                    <a:pt x="564438" y="235331"/>
                  </a:lnTo>
                  <a:lnTo>
                    <a:pt x="545871" y="238366"/>
                  </a:lnTo>
                  <a:lnTo>
                    <a:pt x="532612" y="247281"/>
                  </a:lnTo>
                  <a:lnTo>
                    <a:pt x="524662" y="261747"/>
                  </a:lnTo>
                  <a:lnTo>
                    <a:pt x="522020" y="281470"/>
                  </a:lnTo>
                  <a:lnTo>
                    <a:pt x="524598" y="301244"/>
                  </a:lnTo>
                  <a:lnTo>
                    <a:pt x="532384" y="315836"/>
                  </a:lnTo>
                  <a:lnTo>
                    <a:pt x="545477" y="325031"/>
                  </a:lnTo>
                  <a:lnTo>
                    <a:pt x="563930" y="328625"/>
                  </a:lnTo>
                  <a:lnTo>
                    <a:pt x="578078" y="326999"/>
                  </a:lnTo>
                  <a:lnTo>
                    <a:pt x="588949" y="321868"/>
                  </a:lnTo>
                  <a:lnTo>
                    <a:pt x="596976" y="313982"/>
                  </a:lnTo>
                  <a:lnTo>
                    <a:pt x="597776" y="312585"/>
                  </a:lnTo>
                  <a:lnTo>
                    <a:pt x="602602" y="304126"/>
                  </a:lnTo>
                  <a:lnTo>
                    <a:pt x="580923" y="302209"/>
                  </a:lnTo>
                  <a:lnTo>
                    <a:pt x="579005" y="309346"/>
                  </a:lnTo>
                  <a:lnTo>
                    <a:pt x="573417" y="312585"/>
                  </a:lnTo>
                  <a:lnTo>
                    <a:pt x="564883" y="312585"/>
                  </a:lnTo>
                  <a:lnTo>
                    <a:pt x="555866" y="310337"/>
                  </a:lnTo>
                  <a:lnTo>
                    <a:pt x="550240" y="304711"/>
                  </a:lnTo>
                  <a:lnTo>
                    <a:pt x="547331" y="296443"/>
                  </a:lnTo>
                  <a:lnTo>
                    <a:pt x="546506" y="286245"/>
                  </a:lnTo>
                  <a:lnTo>
                    <a:pt x="604012" y="286245"/>
                  </a:lnTo>
                  <a:close/>
                </a:path>
                <a:path w="673734" h="328930">
                  <a:moveTo>
                    <a:pt x="652094" y="93408"/>
                  </a:moveTo>
                  <a:lnTo>
                    <a:pt x="628497" y="92011"/>
                  </a:lnTo>
                  <a:lnTo>
                    <a:pt x="620877" y="106045"/>
                  </a:lnTo>
                  <a:lnTo>
                    <a:pt x="608444" y="108102"/>
                  </a:lnTo>
                  <a:lnTo>
                    <a:pt x="597319" y="98577"/>
                  </a:lnTo>
                  <a:lnTo>
                    <a:pt x="593636" y="77889"/>
                  </a:lnTo>
                  <a:lnTo>
                    <a:pt x="595033" y="65989"/>
                  </a:lnTo>
                  <a:lnTo>
                    <a:pt x="597814" y="56400"/>
                  </a:lnTo>
                  <a:lnTo>
                    <a:pt x="602983" y="49987"/>
                  </a:lnTo>
                  <a:lnTo>
                    <a:pt x="611568" y="47663"/>
                  </a:lnTo>
                  <a:lnTo>
                    <a:pt x="620991" y="47663"/>
                  </a:lnTo>
                  <a:lnTo>
                    <a:pt x="627087" y="53835"/>
                  </a:lnTo>
                  <a:lnTo>
                    <a:pt x="628053" y="62801"/>
                  </a:lnTo>
                  <a:lnTo>
                    <a:pt x="651141" y="61849"/>
                  </a:lnTo>
                  <a:lnTo>
                    <a:pt x="633564" y="37122"/>
                  </a:lnTo>
                  <a:lnTo>
                    <a:pt x="604494" y="33032"/>
                  </a:lnTo>
                  <a:lnTo>
                    <a:pt x="578243" y="47586"/>
                  </a:lnTo>
                  <a:lnTo>
                    <a:pt x="569150" y="78778"/>
                  </a:lnTo>
                  <a:lnTo>
                    <a:pt x="573049" y="97942"/>
                  </a:lnTo>
                  <a:lnTo>
                    <a:pt x="580986" y="112496"/>
                  </a:lnTo>
                  <a:lnTo>
                    <a:pt x="593610" y="121742"/>
                  </a:lnTo>
                  <a:lnTo>
                    <a:pt x="611568" y="124980"/>
                  </a:lnTo>
                  <a:lnTo>
                    <a:pt x="626960" y="122834"/>
                  </a:lnTo>
                  <a:lnTo>
                    <a:pt x="639064" y="116624"/>
                  </a:lnTo>
                  <a:lnTo>
                    <a:pt x="647534" y="106692"/>
                  </a:lnTo>
                  <a:lnTo>
                    <a:pt x="652094" y="93408"/>
                  </a:lnTo>
                  <a:close/>
                </a:path>
                <a:path w="673734" h="328930">
                  <a:moveTo>
                    <a:pt x="673265" y="236728"/>
                  </a:moveTo>
                  <a:lnTo>
                    <a:pt x="662419" y="235496"/>
                  </a:lnTo>
                  <a:lnTo>
                    <a:pt x="653961" y="239306"/>
                  </a:lnTo>
                  <a:lnTo>
                    <a:pt x="647966" y="246646"/>
                  </a:lnTo>
                  <a:lnTo>
                    <a:pt x="644525" y="256006"/>
                  </a:lnTo>
                  <a:lnTo>
                    <a:pt x="642620" y="250863"/>
                  </a:lnTo>
                  <a:lnTo>
                    <a:pt x="644080" y="243281"/>
                  </a:lnTo>
                  <a:lnTo>
                    <a:pt x="643128" y="237172"/>
                  </a:lnTo>
                  <a:lnTo>
                    <a:pt x="620991" y="237172"/>
                  </a:lnTo>
                  <a:lnTo>
                    <a:pt x="621436" y="326783"/>
                  </a:lnTo>
                  <a:lnTo>
                    <a:pt x="645033" y="326783"/>
                  </a:lnTo>
                  <a:lnTo>
                    <a:pt x="645033" y="282930"/>
                  </a:lnTo>
                  <a:lnTo>
                    <a:pt x="646861" y="269189"/>
                  </a:lnTo>
                  <a:lnTo>
                    <a:pt x="652259" y="259588"/>
                  </a:lnTo>
                  <a:lnTo>
                    <a:pt x="661098" y="254939"/>
                  </a:lnTo>
                  <a:lnTo>
                    <a:pt x="673265" y="256006"/>
                  </a:lnTo>
                  <a:lnTo>
                    <a:pt x="673265" y="2367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445702" y="2477763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w="0" h="383539">
                  <a:moveTo>
                    <a:pt x="0" y="0"/>
                  </a:moveTo>
                  <a:lnTo>
                    <a:pt x="0" y="383363"/>
                  </a:lnTo>
                </a:path>
              </a:pathLst>
            </a:custGeom>
            <a:ln w="19081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436162" y="2468242"/>
              <a:ext cx="19685" cy="10160"/>
            </a:xfrm>
            <a:custGeom>
              <a:avLst/>
              <a:gdLst/>
              <a:ahLst/>
              <a:cxnLst/>
              <a:rect l="l" t="t" r="r" b="b"/>
              <a:pathLst>
                <a:path w="19684" h="10160">
                  <a:moveTo>
                    <a:pt x="19081" y="0"/>
                  </a:moveTo>
                  <a:lnTo>
                    <a:pt x="0" y="0"/>
                  </a:lnTo>
                  <a:lnTo>
                    <a:pt x="0" y="9775"/>
                  </a:lnTo>
                  <a:lnTo>
                    <a:pt x="19081" y="9775"/>
                  </a:lnTo>
                  <a:lnTo>
                    <a:pt x="19081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436162" y="2468242"/>
              <a:ext cx="19685" cy="10160"/>
            </a:xfrm>
            <a:custGeom>
              <a:avLst/>
              <a:gdLst/>
              <a:ahLst/>
              <a:cxnLst/>
              <a:rect l="l" t="t" r="r" b="b"/>
              <a:pathLst>
                <a:path w="19684" h="10160">
                  <a:moveTo>
                    <a:pt x="0" y="9775"/>
                  </a:moveTo>
                  <a:lnTo>
                    <a:pt x="19081" y="9775"/>
                  </a:lnTo>
                  <a:lnTo>
                    <a:pt x="19081" y="0"/>
                  </a:lnTo>
                  <a:lnTo>
                    <a:pt x="0" y="0"/>
                  </a:lnTo>
                  <a:lnTo>
                    <a:pt x="0" y="9775"/>
                  </a:lnTo>
                  <a:close/>
                </a:path>
              </a:pathLst>
            </a:custGeom>
            <a:ln w="8908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0796" y="2861067"/>
              <a:ext cx="89812" cy="127971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7445702" y="625857"/>
              <a:ext cx="973455" cy="758190"/>
            </a:xfrm>
            <a:custGeom>
              <a:avLst/>
              <a:gdLst/>
              <a:ahLst/>
              <a:cxnLst/>
              <a:rect l="l" t="t" r="r" b="b"/>
              <a:pathLst>
                <a:path w="973454" h="758190">
                  <a:moveTo>
                    <a:pt x="973151" y="0"/>
                  </a:moveTo>
                  <a:lnTo>
                    <a:pt x="45795" y="0"/>
                  </a:lnTo>
                  <a:lnTo>
                    <a:pt x="27960" y="3606"/>
                  </a:lnTo>
                  <a:lnTo>
                    <a:pt x="13404" y="13435"/>
                  </a:lnTo>
                  <a:lnTo>
                    <a:pt x="3595" y="28002"/>
                  </a:lnTo>
                  <a:lnTo>
                    <a:pt x="0" y="45820"/>
                  </a:lnTo>
                  <a:lnTo>
                    <a:pt x="0" y="757563"/>
                  </a:lnTo>
                </a:path>
              </a:pathLst>
            </a:custGeom>
            <a:ln w="1908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418535" y="616311"/>
              <a:ext cx="10795" cy="19685"/>
            </a:xfrm>
            <a:custGeom>
              <a:avLst/>
              <a:gdLst/>
              <a:ahLst/>
              <a:cxnLst/>
              <a:rect l="l" t="t" r="r" b="b"/>
              <a:pathLst>
                <a:path w="10795" h="19684">
                  <a:moveTo>
                    <a:pt x="10176" y="0"/>
                  </a:moveTo>
                  <a:lnTo>
                    <a:pt x="0" y="0"/>
                  </a:lnTo>
                  <a:lnTo>
                    <a:pt x="0" y="19091"/>
                  </a:lnTo>
                  <a:lnTo>
                    <a:pt x="10176" y="19091"/>
                  </a:lnTo>
                  <a:lnTo>
                    <a:pt x="9858" y="9545"/>
                  </a:lnTo>
                  <a:lnTo>
                    <a:pt x="10176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418535" y="616311"/>
              <a:ext cx="10795" cy="19685"/>
            </a:xfrm>
            <a:custGeom>
              <a:avLst/>
              <a:gdLst/>
              <a:ahLst/>
              <a:cxnLst/>
              <a:rect l="l" t="t" r="r" b="b"/>
              <a:pathLst>
                <a:path w="10795" h="19684">
                  <a:moveTo>
                    <a:pt x="9858" y="9545"/>
                  </a:moveTo>
                  <a:lnTo>
                    <a:pt x="10176" y="19091"/>
                  </a:lnTo>
                  <a:lnTo>
                    <a:pt x="0" y="19091"/>
                  </a:lnTo>
                  <a:lnTo>
                    <a:pt x="0" y="0"/>
                  </a:lnTo>
                  <a:lnTo>
                    <a:pt x="10176" y="0"/>
                  </a:lnTo>
                  <a:lnTo>
                    <a:pt x="9858" y="9545"/>
                  </a:lnTo>
                  <a:close/>
                </a:path>
              </a:pathLst>
            </a:custGeom>
            <a:ln w="890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0796" y="1383360"/>
              <a:ext cx="89812" cy="127971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953133" y="4806964"/>
              <a:ext cx="493395" cy="0"/>
            </a:xfrm>
            <a:custGeom>
              <a:avLst/>
              <a:gdLst/>
              <a:ahLst/>
              <a:cxnLst/>
              <a:rect l="l" t="t" r="r" b="b"/>
              <a:pathLst>
                <a:path w="493395" h="0">
                  <a:moveTo>
                    <a:pt x="0" y="0"/>
                  </a:moveTo>
                  <a:lnTo>
                    <a:pt x="493381" y="0"/>
                  </a:lnTo>
                </a:path>
              </a:pathLst>
            </a:custGeom>
            <a:ln w="19091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943592" y="4797419"/>
              <a:ext cx="10160" cy="19685"/>
            </a:xfrm>
            <a:custGeom>
              <a:avLst/>
              <a:gdLst/>
              <a:ahLst/>
              <a:cxnLst/>
              <a:rect l="l" t="t" r="r" b="b"/>
              <a:pathLst>
                <a:path w="10159" h="19685">
                  <a:moveTo>
                    <a:pt x="9769" y="0"/>
                  </a:moveTo>
                  <a:lnTo>
                    <a:pt x="0" y="0"/>
                  </a:lnTo>
                  <a:lnTo>
                    <a:pt x="0" y="19091"/>
                  </a:lnTo>
                  <a:lnTo>
                    <a:pt x="9769" y="19091"/>
                  </a:lnTo>
                  <a:lnTo>
                    <a:pt x="9769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943592" y="4797419"/>
              <a:ext cx="10160" cy="19685"/>
            </a:xfrm>
            <a:custGeom>
              <a:avLst/>
              <a:gdLst/>
              <a:ahLst/>
              <a:cxnLst/>
              <a:rect l="l" t="t" r="r" b="b"/>
              <a:pathLst>
                <a:path w="10159" h="19685">
                  <a:moveTo>
                    <a:pt x="0" y="19091"/>
                  </a:moveTo>
                  <a:lnTo>
                    <a:pt x="9769" y="19091"/>
                  </a:lnTo>
                  <a:lnTo>
                    <a:pt x="9769" y="0"/>
                  </a:lnTo>
                  <a:lnTo>
                    <a:pt x="0" y="0"/>
                  </a:lnTo>
                  <a:lnTo>
                    <a:pt x="0" y="19091"/>
                  </a:lnTo>
                  <a:close/>
                </a:path>
              </a:pathLst>
            </a:custGeom>
            <a:ln w="8905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6511" y="4762100"/>
              <a:ext cx="127979" cy="89792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8323447" y="3955470"/>
              <a:ext cx="954405" cy="234950"/>
            </a:xfrm>
            <a:custGeom>
              <a:avLst/>
              <a:gdLst/>
              <a:ahLst/>
              <a:cxnLst/>
              <a:rect l="l" t="t" r="r" b="b"/>
              <a:pathLst>
                <a:path w="954404" h="234950">
                  <a:moveTo>
                    <a:pt x="954069" y="0"/>
                  </a:moveTo>
                  <a:lnTo>
                    <a:pt x="954069" y="141279"/>
                  </a:lnTo>
                  <a:lnTo>
                    <a:pt x="926109" y="183502"/>
                  </a:lnTo>
                  <a:lnTo>
                    <a:pt x="908274" y="187099"/>
                  </a:lnTo>
                  <a:lnTo>
                    <a:pt x="45795" y="187099"/>
                  </a:lnTo>
                  <a:lnTo>
                    <a:pt x="27960" y="190706"/>
                  </a:lnTo>
                  <a:lnTo>
                    <a:pt x="13404" y="200535"/>
                  </a:lnTo>
                  <a:lnTo>
                    <a:pt x="3595" y="215102"/>
                  </a:lnTo>
                  <a:lnTo>
                    <a:pt x="0" y="232920"/>
                  </a:lnTo>
                  <a:lnTo>
                    <a:pt x="0" y="234447"/>
                  </a:lnTo>
                </a:path>
              </a:pathLst>
            </a:custGeom>
            <a:ln w="19091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267976" y="3945948"/>
              <a:ext cx="19685" cy="10160"/>
            </a:xfrm>
            <a:custGeom>
              <a:avLst/>
              <a:gdLst/>
              <a:ahLst/>
              <a:cxnLst/>
              <a:rect l="l" t="t" r="r" b="b"/>
              <a:pathLst>
                <a:path w="19684" h="10160">
                  <a:moveTo>
                    <a:pt x="19081" y="0"/>
                  </a:moveTo>
                  <a:lnTo>
                    <a:pt x="0" y="0"/>
                  </a:lnTo>
                  <a:lnTo>
                    <a:pt x="0" y="9775"/>
                  </a:lnTo>
                  <a:lnTo>
                    <a:pt x="19081" y="9775"/>
                  </a:lnTo>
                  <a:lnTo>
                    <a:pt x="19081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9267976" y="3945948"/>
              <a:ext cx="19685" cy="10160"/>
            </a:xfrm>
            <a:custGeom>
              <a:avLst/>
              <a:gdLst/>
              <a:ahLst/>
              <a:cxnLst/>
              <a:rect l="l" t="t" r="r" b="b"/>
              <a:pathLst>
                <a:path w="19684" h="10160">
                  <a:moveTo>
                    <a:pt x="0" y="9775"/>
                  </a:moveTo>
                  <a:lnTo>
                    <a:pt x="19081" y="9775"/>
                  </a:lnTo>
                  <a:lnTo>
                    <a:pt x="19081" y="0"/>
                  </a:lnTo>
                  <a:lnTo>
                    <a:pt x="0" y="0"/>
                  </a:lnTo>
                  <a:lnTo>
                    <a:pt x="0" y="9775"/>
                  </a:lnTo>
                  <a:close/>
                </a:path>
              </a:pathLst>
            </a:custGeom>
            <a:ln w="8908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78477" y="4189857"/>
              <a:ext cx="89876" cy="127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253111"/>
            <a:ext cx="48380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35"/>
              <a:t>Legal</a:t>
            </a:r>
            <a:r>
              <a:rPr dirty="0" spc="-90"/>
              <a:t> </a:t>
            </a:r>
            <a:r>
              <a:rPr dirty="0" spc="-275"/>
              <a:t>Service</a:t>
            </a:r>
            <a:r>
              <a:rPr dirty="0" spc="-65"/>
              <a:t> </a:t>
            </a:r>
            <a:r>
              <a:rPr dirty="0" spc="-280"/>
              <a:t>Provider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4558" y="1284859"/>
            <a:ext cx="5654040" cy="4415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255">
              <a:lnSpc>
                <a:spcPct val="100000"/>
              </a:lnSpc>
              <a:spcBef>
                <a:spcPts val="95"/>
              </a:spcBef>
            </a:pPr>
            <a:r>
              <a:rPr dirty="0" sz="1600" spc="70">
                <a:latin typeface="Tahoma"/>
                <a:cs typeface="Tahoma"/>
              </a:rPr>
              <a:t>The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Legal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Service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Provider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receives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appointment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requests </a:t>
            </a:r>
            <a:r>
              <a:rPr dirty="0" sz="1600">
                <a:latin typeface="Tahoma"/>
                <a:cs typeface="Tahoma"/>
              </a:rPr>
              <a:t>primarily</a:t>
            </a:r>
            <a:r>
              <a:rPr dirty="0" sz="1600" spc="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two</a:t>
            </a:r>
            <a:r>
              <a:rPr dirty="0" sz="1600" spc="10">
                <a:latin typeface="Tahoma"/>
                <a:cs typeface="Tahoma"/>
              </a:rPr>
              <a:t> </a:t>
            </a:r>
            <a:r>
              <a:rPr dirty="0" sz="1600" spc="-20">
                <a:latin typeface="Tahoma"/>
                <a:cs typeface="Tahoma"/>
              </a:rPr>
              <a:t>ways:</a:t>
            </a:r>
            <a:endParaRPr sz="1600">
              <a:latin typeface="Tahoma"/>
              <a:cs typeface="Tahoma"/>
            </a:endParaRPr>
          </a:p>
          <a:p>
            <a:pPr algn="just" marL="299085" marR="6350" indent="-28702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latin typeface="Tahoma"/>
                <a:cs typeface="Tahoma"/>
              </a:rPr>
              <a:t>	</a:t>
            </a:r>
            <a:r>
              <a:rPr dirty="0" sz="1600" b="1">
                <a:latin typeface="Tahoma"/>
                <a:cs typeface="Tahoma"/>
              </a:rPr>
              <a:t>Direct</a:t>
            </a:r>
            <a:r>
              <a:rPr dirty="0" sz="1600" spc="50" b="1">
                <a:latin typeface="Tahoma"/>
                <a:cs typeface="Tahoma"/>
              </a:rPr>
              <a:t> </a:t>
            </a:r>
            <a:r>
              <a:rPr dirty="0" sz="1600" spc="-30" b="1">
                <a:latin typeface="Tahoma"/>
                <a:cs typeface="Tahoma"/>
              </a:rPr>
              <a:t>Requests:</a:t>
            </a:r>
            <a:r>
              <a:rPr dirty="0" sz="1600" spc="55" b="1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The</a:t>
            </a:r>
            <a:r>
              <a:rPr dirty="0" sz="1600" spc="3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provider</a:t>
            </a:r>
            <a:r>
              <a:rPr dirty="0" sz="1600" spc="45">
                <a:latin typeface="Tahoma"/>
                <a:cs typeface="Tahoma"/>
              </a:rPr>
              <a:t> </a:t>
            </a:r>
            <a:r>
              <a:rPr dirty="0" sz="1600" spc="80">
                <a:latin typeface="Tahoma"/>
                <a:cs typeface="Tahoma"/>
              </a:rPr>
              <a:t>gets</a:t>
            </a:r>
            <a:r>
              <a:rPr dirty="0" sz="1600" spc="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individual</a:t>
            </a:r>
            <a:r>
              <a:rPr dirty="0" sz="1600" spc="45">
                <a:latin typeface="Tahoma"/>
                <a:cs typeface="Tahoma"/>
              </a:rPr>
              <a:t> </a:t>
            </a:r>
            <a:r>
              <a:rPr dirty="0" sz="1600" spc="40">
                <a:latin typeface="Tahoma"/>
                <a:cs typeface="Tahoma"/>
              </a:rPr>
              <a:t>requests, </a:t>
            </a:r>
            <a:r>
              <a:rPr dirty="0" sz="1600" spc="60">
                <a:latin typeface="Tahoma"/>
                <a:cs typeface="Tahoma"/>
              </a:rPr>
              <a:t>they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can</a:t>
            </a:r>
            <a:r>
              <a:rPr dirty="0" sz="1600" spc="-140">
                <a:latin typeface="Tahoma"/>
                <a:cs typeface="Tahoma"/>
              </a:rPr>
              <a:t> </a:t>
            </a:r>
            <a:r>
              <a:rPr dirty="0" sz="1600" spc="80">
                <a:latin typeface="Tahoma"/>
                <a:cs typeface="Tahoma"/>
              </a:rPr>
              <a:t>accept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or</a:t>
            </a:r>
            <a:r>
              <a:rPr dirty="0" sz="1600" spc="-145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reject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the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case.</a:t>
            </a:r>
            <a:endParaRPr sz="1600">
              <a:latin typeface="Tahoma"/>
              <a:cs typeface="Tahoma"/>
            </a:endParaRPr>
          </a:p>
          <a:p>
            <a:pPr algn="just" marL="299085" marR="5715" indent="-28702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latin typeface="Tahoma"/>
                <a:cs typeface="Tahoma"/>
              </a:rPr>
              <a:t>	</a:t>
            </a:r>
            <a:r>
              <a:rPr dirty="0" sz="1600" spc="-10" b="1">
                <a:latin typeface="Tahoma"/>
                <a:cs typeface="Tahoma"/>
              </a:rPr>
              <a:t>Nearby</a:t>
            </a:r>
            <a:r>
              <a:rPr dirty="0" sz="1600" spc="40" b="1">
                <a:latin typeface="Tahoma"/>
                <a:cs typeface="Tahoma"/>
              </a:rPr>
              <a:t> </a:t>
            </a:r>
            <a:r>
              <a:rPr dirty="0" sz="1600" spc="-20" b="1">
                <a:latin typeface="Tahoma"/>
                <a:cs typeface="Tahoma"/>
              </a:rPr>
              <a:t>Requests:</a:t>
            </a:r>
            <a:r>
              <a:rPr dirty="0" sz="1600" spc="55" b="1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The</a:t>
            </a:r>
            <a:r>
              <a:rPr dirty="0" sz="1600" spc="1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providers</a:t>
            </a:r>
            <a:r>
              <a:rPr dirty="0" sz="1600" spc="2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are</a:t>
            </a:r>
            <a:r>
              <a:rPr dirty="0" sz="1600" spc="2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shown</a:t>
            </a:r>
            <a:r>
              <a:rPr dirty="0" sz="1600" spc="3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new</a:t>
            </a:r>
            <a:r>
              <a:rPr dirty="0" sz="1600" spc="10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cases </a:t>
            </a:r>
            <a:r>
              <a:rPr dirty="0" sz="1600">
                <a:latin typeface="Tahoma"/>
                <a:cs typeface="Tahoma"/>
              </a:rPr>
              <a:t>in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their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area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which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can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be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confirmed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on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first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 spc="90">
                <a:latin typeface="Tahoma"/>
                <a:cs typeface="Tahoma"/>
              </a:rPr>
              <a:t>come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first </a:t>
            </a:r>
            <a:r>
              <a:rPr dirty="0" sz="1600" spc="65">
                <a:latin typeface="Tahoma"/>
                <a:cs typeface="Tahoma"/>
              </a:rPr>
              <a:t>served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basis.</a:t>
            </a:r>
            <a:endParaRPr sz="1600">
              <a:latin typeface="Tahoma"/>
              <a:cs typeface="Tahoma"/>
            </a:endParaRPr>
          </a:p>
          <a:p>
            <a:pPr algn="just" marL="299085" marR="5080" indent="-28702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latin typeface="Tahoma"/>
                <a:cs typeface="Tahoma"/>
              </a:rPr>
              <a:t>	</a:t>
            </a:r>
            <a:r>
              <a:rPr dirty="0" sz="1600" spc="60">
                <a:latin typeface="Tahoma"/>
                <a:cs typeface="Tahoma"/>
              </a:rPr>
              <a:t>This</a:t>
            </a:r>
            <a:r>
              <a:rPr dirty="0" sz="1600" spc="415">
                <a:latin typeface="Tahoma"/>
                <a:cs typeface="Tahoma"/>
              </a:rPr>
              <a:t> </a:t>
            </a:r>
            <a:r>
              <a:rPr dirty="0" sz="1600" spc="85">
                <a:latin typeface="Tahoma"/>
                <a:cs typeface="Tahoma"/>
              </a:rPr>
              <a:t>second</a:t>
            </a:r>
            <a:r>
              <a:rPr dirty="0" sz="1600" spc="42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option</a:t>
            </a:r>
            <a:r>
              <a:rPr dirty="0" sz="1600" spc="434">
                <a:latin typeface="Tahoma"/>
                <a:cs typeface="Tahoma"/>
              </a:rPr>
              <a:t> </a:t>
            </a:r>
            <a:r>
              <a:rPr dirty="0" sz="1600" spc="45">
                <a:latin typeface="Tahoma"/>
                <a:cs typeface="Tahoma"/>
              </a:rPr>
              <a:t>typically</a:t>
            </a:r>
            <a:r>
              <a:rPr dirty="0" sz="1600" spc="41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helps</a:t>
            </a:r>
            <a:r>
              <a:rPr dirty="0" sz="1600" spc="42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the</a:t>
            </a:r>
            <a:r>
              <a:rPr dirty="0" sz="1600" spc="409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unestablished </a:t>
            </a:r>
            <a:r>
              <a:rPr dirty="0" sz="1600" spc="60">
                <a:latin typeface="Tahoma"/>
                <a:cs typeface="Tahoma"/>
              </a:rPr>
              <a:t>providers</a:t>
            </a:r>
            <a:r>
              <a:rPr dirty="0" sz="1600" spc="31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who</a:t>
            </a:r>
            <a:r>
              <a:rPr dirty="0" sz="1600" spc="33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have</a:t>
            </a:r>
            <a:r>
              <a:rPr dirty="0" sz="1600" spc="32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either</a:t>
            </a:r>
            <a:r>
              <a:rPr dirty="0" sz="1600" spc="3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just</a:t>
            </a:r>
            <a:r>
              <a:rPr dirty="0" sz="1600" spc="32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started</a:t>
            </a:r>
            <a:r>
              <a:rPr dirty="0" sz="1600" spc="32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out</a:t>
            </a:r>
            <a:r>
              <a:rPr dirty="0" sz="1600" spc="31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with</a:t>
            </a:r>
            <a:r>
              <a:rPr dirty="0" sz="1600" spc="330">
                <a:latin typeface="Tahoma"/>
                <a:cs typeface="Tahoma"/>
              </a:rPr>
              <a:t> </a:t>
            </a:r>
            <a:r>
              <a:rPr dirty="0" sz="1600" spc="40">
                <a:latin typeface="Tahoma"/>
                <a:cs typeface="Tahoma"/>
              </a:rPr>
              <a:t>their </a:t>
            </a:r>
            <a:r>
              <a:rPr dirty="0" sz="1600" spc="60">
                <a:latin typeface="Tahoma"/>
                <a:cs typeface="Tahoma"/>
              </a:rPr>
              <a:t>career</a:t>
            </a:r>
            <a:r>
              <a:rPr dirty="0" sz="1600" spc="15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or</a:t>
            </a:r>
            <a:r>
              <a:rPr dirty="0" sz="1600" spc="16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have</a:t>
            </a:r>
            <a:r>
              <a:rPr dirty="0" sz="1600" spc="16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little</a:t>
            </a:r>
            <a:r>
              <a:rPr dirty="0" sz="1600" spc="16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experience.</a:t>
            </a:r>
            <a:r>
              <a:rPr dirty="0" sz="1600" spc="1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It</a:t>
            </a:r>
            <a:r>
              <a:rPr dirty="0" sz="1600" spc="15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gives</a:t>
            </a:r>
            <a:r>
              <a:rPr dirty="0" sz="1600" spc="1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</a:t>
            </a:r>
            <a:r>
              <a:rPr dirty="0" sz="1600" spc="165">
                <a:latin typeface="Tahoma"/>
                <a:cs typeface="Tahoma"/>
              </a:rPr>
              <a:t> </a:t>
            </a:r>
            <a:r>
              <a:rPr dirty="0" sz="1600" spc="45">
                <a:latin typeface="Tahoma"/>
                <a:cs typeface="Tahoma"/>
              </a:rPr>
              <a:t>opportunity </a:t>
            </a:r>
            <a:r>
              <a:rPr dirty="0" sz="1600" spc="70">
                <a:latin typeface="Tahoma"/>
                <a:cs typeface="Tahoma"/>
              </a:rPr>
              <a:t>to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providers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who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have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not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been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getting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plenty</a:t>
            </a:r>
            <a:r>
              <a:rPr dirty="0" sz="1600">
                <a:latin typeface="Tahoma"/>
                <a:cs typeface="Tahoma"/>
              </a:rPr>
              <a:t> </a:t>
            </a:r>
            <a:r>
              <a:rPr dirty="0" sz="1600" spc="80">
                <a:latin typeface="Tahoma"/>
                <a:cs typeface="Tahoma"/>
              </a:rPr>
              <a:t>of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cases </a:t>
            </a:r>
            <a:r>
              <a:rPr dirty="0" sz="1600" spc="-10">
                <a:latin typeface="Tahoma"/>
                <a:cs typeface="Tahoma"/>
              </a:rPr>
              <a:t>already.</a:t>
            </a:r>
            <a:endParaRPr sz="1600">
              <a:latin typeface="Tahoma"/>
              <a:cs typeface="Tahoma"/>
            </a:endParaRPr>
          </a:p>
          <a:p>
            <a:pPr algn="ctr" marL="286385" indent="-28638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286385" algn="l"/>
              </a:tabLst>
            </a:pPr>
            <a:r>
              <a:rPr dirty="0" sz="1600" spc="-35" b="1">
                <a:latin typeface="Tahoma"/>
                <a:cs typeface="Tahoma"/>
              </a:rPr>
              <a:t>Dashboard:</a:t>
            </a:r>
            <a:r>
              <a:rPr dirty="0" sz="1600" spc="330" b="1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The</a:t>
            </a:r>
            <a:r>
              <a:rPr dirty="0" sz="1600" spc="30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dashboard</a:t>
            </a:r>
            <a:r>
              <a:rPr dirty="0" sz="1600" spc="31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gives</a:t>
            </a:r>
            <a:r>
              <a:rPr dirty="0" sz="1600" spc="30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</a:t>
            </a:r>
            <a:r>
              <a:rPr dirty="0" sz="1600" spc="30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overview</a:t>
            </a:r>
            <a:r>
              <a:rPr dirty="0" sz="1600" spc="310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to</a:t>
            </a:r>
            <a:r>
              <a:rPr dirty="0" sz="1600" spc="320">
                <a:latin typeface="Tahoma"/>
                <a:cs typeface="Tahoma"/>
              </a:rPr>
              <a:t> </a:t>
            </a:r>
            <a:r>
              <a:rPr dirty="0" sz="1600" spc="35"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  <a:p>
            <a:pPr algn="ctr" marL="17780">
              <a:lnSpc>
                <a:spcPct val="100000"/>
              </a:lnSpc>
            </a:pPr>
            <a:r>
              <a:rPr dirty="0" sz="1600" spc="55">
                <a:latin typeface="Tahoma"/>
                <a:cs typeface="Tahoma"/>
              </a:rPr>
              <a:t>provider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about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their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appointments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and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slots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available.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267015" y="524546"/>
            <a:ext cx="5771515" cy="6066155"/>
            <a:chOff x="6267015" y="524546"/>
            <a:chExt cx="5771515" cy="606615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7015" y="524546"/>
              <a:ext cx="5181033" cy="606584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866244" y="5753367"/>
              <a:ext cx="2207260" cy="385445"/>
            </a:xfrm>
            <a:custGeom>
              <a:avLst/>
              <a:gdLst/>
              <a:ahLst/>
              <a:cxnLst/>
              <a:rect l="l" t="t" r="r" b="b"/>
              <a:pathLst>
                <a:path w="2207259" h="385445">
                  <a:moveTo>
                    <a:pt x="0" y="0"/>
                  </a:moveTo>
                  <a:lnTo>
                    <a:pt x="0" y="341086"/>
                  </a:lnTo>
                  <a:lnTo>
                    <a:pt x="3474" y="358290"/>
                  </a:lnTo>
                  <a:lnTo>
                    <a:pt x="12952" y="372350"/>
                  </a:lnTo>
                  <a:lnTo>
                    <a:pt x="27017" y="381836"/>
                  </a:lnTo>
                  <a:lnTo>
                    <a:pt x="44250" y="385316"/>
                  </a:lnTo>
                  <a:lnTo>
                    <a:pt x="2206641" y="385316"/>
                  </a:lnTo>
                </a:path>
              </a:pathLst>
            </a:custGeom>
            <a:ln w="1843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57025" y="5744111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8437" y="0"/>
                  </a:moveTo>
                  <a:lnTo>
                    <a:pt x="0" y="0"/>
                  </a:lnTo>
                  <a:lnTo>
                    <a:pt x="0" y="9439"/>
                  </a:lnTo>
                  <a:lnTo>
                    <a:pt x="18437" y="9439"/>
                  </a:lnTo>
                  <a:lnTo>
                    <a:pt x="18437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857025" y="5744111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0" y="9439"/>
                  </a:moveTo>
                  <a:lnTo>
                    <a:pt x="18437" y="9439"/>
                  </a:lnTo>
                  <a:lnTo>
                    <a:pt x="18437" y="0"/>
                  </a:lnTo>
                  <a:lnTo>
                    <a:pt x="0" y="0"/>
                  </a:lnTo>
                  <a:lnTo>
                    <a:pt x="0" y="9439"/>
                  </a:lnTo>
                  <a:close/>
                </a:path>
              </a:pathLst>
            </a:custGeom>
            <a:ln w="8604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2824" y="6095313"/>
              <a:ext cx="123594" cy="8673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341272" y="5753367"/>
              <a:ext cx="732155" cy="385445"/>
            </a:xfrm>
            <a:custGeom>
              <a:avLst/>
              <a:gdLst/>
              <a:ahLst/>
              <a:cxnLst/>
              <a:rect l="l" t="t" r="r" b="b"/>
              <a:pathLst>
                <a:path w="732154" h="385445">
                  <a:moveTo>
                    <a:pt x="0" y="0"/>
                  </a:moveTo>
                  <a:lnTo>
                    <a:pt x="0" y="341086"/>
                  </a:lnTo>
                  <a:lnTo>
                    <a:pt x="3474" y="358290"/>
                  </a:lnTo>
                  <a:lnTo>
                    <a:pt x="12952" y="372350"/>
                  </a:lnTo>
                  <a:lnTo>
                    <a:pt x="27017" y="381836"/>
                  </a:lnTo>
                  <a:lnTo>
                    <a:pt x="44250" y="385316"/>
                  </a:lnTo>
                  <a:lnTo>
                    <a:pt x="731613" y="385316"/>
                  </a:lnTo>
                </a:path>
              </a:pathLst>
            </a:custGeom>
            <a:ln w="1843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332053" y="5744111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8437" y="0"/>
                  </a:moveTo>
                  <a:lnTo>
                    <a:pt x="0" y="0"/>
                  </a:lnTo>
                  <a:lnTo>
                    <a:pt x="0" y="9439"/>
                  </a:lnTo>
                  <a:lnTo>
                    <a:pt x="18437" y="9439"/>
                  </a:lnTo>
                  <a:lnTo>
                    <a:pt x="18437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332053" y="5744111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0" y="9439"/>
                  </a:moveTo>
                  <a:lnTo>
                    <a:pt x="18437" y="9439"/>
                  </a:lnTo>
                  <a:lnTo>
                    <a:pt x="18437" y="0"/>
                  </a:lnTo>
                  <a:lnTo>
                    <a:pt x="0" y="0"/>
                  </a:lnTo>
                  <a:lnTo>
                    <a:pt x="0" y="9439"/>
                  </a:lnTo>
                  <a:close/>
                </a:path>
              </a:pathLst>
            </a:custGeom>
            <a:ln w="8604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2824" y="6095313"/>
              <a:ext cx="123594" cy="8673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9816300" y="4044249"/>
              <a:ext cx="0" cy="1498600"/>
            </a:xfrm>
            <a:custGeom>
              <a:avLst/>
              <a:gdLst/>
              <a:ahLst/>
              <a:cxnLst/>
              <a:rect l="l" t="t" r="r" b="b"/>
              <a:pathLst>
                <a:path w="0" h="1498600">
                  <a:moveTo>
                    <a:pt x="0" y="0"/>
                  </a:moveTo>
                  <a:lnTo>
                    <a:pt x="0" y="1498566"/>
                  </a:lnTo>
                </a:path>
              </a:pathLst>
            </a:custGeom>
            <a:ln w="1843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807080" y="4034993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8437" y="0"/>
                  </a:moveTo>
                  <a:lnTo>
                    <a:pt x="0" y="0"/>
                  </a:lnTo>
                  <a:lnTo>
                    <a:pt x="0" y="9439"/>
                  </a:lnTo>
                  <a:lnTo>
                    <a:pt x="18437" y="9439"/>
                  </a:lnTo>
                  <a:lnTo>
                    <a:pt x="18437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807080" y="4034993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0" y="9439"/>
                  </a:moveTo>
                  <a:lnTo>
                    <a:pt x="18437" y="9439"/>
                  </a:lnTo>
                  <a:lnTo>
                    <a:pt x="18437" y="0"/>
                  </a:lnTo>
                  <a:lnTo>
                    <a:pt x="0" y="0"/>
                  </a:lnTo>
                  <a:lnTo>
                    <a:pt x="0" y="9439"/>
                  </a:lnTo>
                  <a:close/>
                </a:path>
              </a:pathLst>
            </a:custGeom>
            <a:ln w="8604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2909" y="5542692"/>
              <a:ext cx="86780" cy="123651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0848819" y="5696212"/>
              <a:ext cx="1180465" cy="885190"/>
            </a:xfrm>
            <a:custGeom>
              <a:avLst/>
              <a:gdLst/>
              <a:ahLst/>
              <a:cxnLst/>
              <a:rect l="l" t="t" r="r" b="b"/>
              <a:pathLst>
                <a:path w="1180465" h="885190">
                  <a:moveTo>
                    <a:pt x="1135771" y="0"/>
                  </a:moveTo>
                  <a:lnTo>
                    <a:pt x="44250" y="0"/>
                  </a:lnTo>
                  <a:lnTo>
                    <a:pt x="27017" y="3474"/>
                  </a:lnTo>
                  <a:lnTo>
                    <a:pt x="12952" y="12952"/>
                  </a:lnTo>
                  <a:lnTo>
                    <a:pt x="3474" y="27016"/>
                  </a:lnTo>
                  <a:lnTo>
                    <a:pt x="0" y="44249"/>
                  </a:lnTo>
                  <a:lnTo>
                    <a:pt x="0" y="840712"/>
                  </a:lnTo>
                  <a:lnTo>
                    <a:pt x="3474" y="857935"/>
                  </a:lnTo>
                  <a:lnTo>
                    <a:pt x="12952" y="872000"/>
                  </a:lnTo>
                  <a:lnTo>
                    <a:pt x="27017" y="881484"/>
                  </a:lnTo>
                  <a:lnTo>
                    <a:pt x="44250" y="884961"/>
                  </a:lnTo>
                  <a:lnTo>
                    <a:pt x="1135771" y="884961"/>
                  </a:lnTo>
                  <a:lnTo>
                    <a:pt x="1153004" y="881484"/>
                  </a:lnTo>
                  <a:lnTo>
                    <a:pt x="1167069" y="872000"/>
                  </a:lnTo>
                  <a:lnTo>
                    <a:pt x="1176547" y="857935"/>
                  </a:lnTo>
                  <a:lnTo>
                    <a:pt x="1180022" y="840712"/>
                  </a:lnTo>
                  <a:lnTo>
                    <a:pt x="1180022" y="44249"/>
                  </a:lnTo>
                  <a:lnTo>
                    <a:pt x="1176547" y="27016"/>
                  </a:lnTo>
                  <a:lnTo>
                    <a:pt x="1167069" y="12952"/>
                  </a:lnTo>
                  <a:lnTo>
                    <a:pt x="1153004" y="3474"/>
                  </a:lnTo>
                  <a:lnTo>
                    <a:pt x="1135771" y="0"/>
                  </a:lnTo>
                  <a:close/>
                </a:path>
              </a:pathLst>
            </a:custGeom>
            <a:solidFill>
              <a:srgbClr val="E2F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848819" y="5696212"/>
              <a:ext cx="1180465" cy="885190"/>
            </a:xfrm>
            <a:custGeom>
              <a:avLst/>
              <a:gdLst/>
              <a:ahLst/>
              <a:cxnLst/>
              <a:rect l="l" t="t" r="r" b="b"/>
              <a:pathLst>
                <a:path w="1180465" h="885190">
                  <a:moveTo>
                    <a:pt x="0" y="44249"/>
                  </a:moveTo>
                  <a:lnTo>
                    <a:pt x="3474" y="27016"/>
                  </a:lnTo>
                  <a:lnTo>
                    <a:pt x="12952" y="12952"/>
                  </a:lnTo>
                  <a:lnTo>
                    <a:pt x="27017" y="3474"/>
                  </a:lnTo>
                  <a:lnTo>
                    <a:pt x="44250" y="0"/>
                  </a:lnTo>
                  <a:lnTo>
                    <a:pt x="1135771" y="0"/>
                  </a:lnTo>
                  <a:lnTo>
                    <a:pt x="1153004" y="3474"/>
                  </a:lnTo>
                  <a:lnTo>
                    <a:pt x="1167069" y="12952"/>
                  </a:lnTo>
                  <a:lnTo>
                    <a:pt x="1176547" y="27016"/>
                  </a:lnTo>
                  <a:lnTo>
                    <a:pt x="1180022" y="44249"/>
                  </a:lnTo>
                  <a:lnTo>
                    <a:pt x="1180022" y="840712"/>
                  </a:lnTo>
                  <a:lnTo>
                    <a:pt x="1176547" y="857935"/>
                  </a:lnTo>
                  <a:lnTo>
                    <a:pt x="1167069" y="872000"/>
                  </a:lnTo>
                  <a:lnTo>
                    <a:pt x="1153004" y="881484"/>
                  </a:lnTo>
                  <a:lnTo>
                    <a:pt x="1135771" y="884961"/>
                  </a:lnTo>
                  <a:lnTo>
                    <a:pt x="44250" y="884961"/>
                  </a:lnTo>
                  <a:lnTo>
                    <a:pt x="27017" y="881484"/>
                  </a:lnTo>
                  <a:lnTo>
                    <a:pt x="12952" y="872000"/>
                  </a:lnTo>
                  <a:lnTo>
                    <a:pt x="3474" y="857935"/>
                  </a:lnTo>
                  <a:lnTo>
                    <a:pt x="0" y="840712"/>
                  </a:lnTo>
                  <a:lnTo>
                    <a:pt x="0" y="44249"/>
                  </a:lnTo>
                  <a:close/>
                </a:path>
              </a:pathLst>
            </a:custGeom>
            <a:ln w="1843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136510" y="5957773"/>
              <a:ext cx="24130" cy="113030"/>
            </a:xfrm>
            <a:custGeom>
              <a:avLst/>
              <a:gdLst/>
              <a:ahLst/>
              <a:cxnLst/>
              <a:rect l="l" t="t" r="r" b="b"/>
              <a:pathLst>
                <a:path w="24129" h="113029">
                  <a:moveTo>
                    <a:pt x="23723" y="0"/>
                  </a:moveTo>
                  <a:lnTo>
                    <a:pt x="0" y="0"/>
                  </a:lnTo>
                  <a:lnTo>
                    <a:pt x="0" y="112896"/>
                  </a:lnTo>
                  <a:lnTo>
                    <a:pt x="23723" y="112896"/>
                  </a:lnTo>
                  <a:lnTo>
                    <a:pt x="237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82052" y="5982355"/>
              <a:ext cx="79351" cy="8831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22733" y="5951799"/>
              <a:ext cx="423824" cy="120713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59692" y="6178727"/>
              <a:ext cx="464326" cy="90762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45898" y="6148511"/>
              <a:ext cx="469005" cy="12064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10424748" y="6138683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 h="0">
                  <a:moveTo>
                    <a:pt x="0" y="0"/>
                  </a:moveTo>
                  <a:lnTo>
                    <a:pt x="270667" y="0"/>
                  </a:lnTo>
                </a:path>
              </a:pathLst>
            </a:custGeom>
            <a:ln w="18437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415529" y="612946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440" y="0"/>
                  </a:moveTo>
                  <a:lnTo>
                    <a:pt x="0" y="0"/>
                  </a:lnTo>
                  <a:lnTo>
                    <a:pt x="0" y="18437"/>
                  </a:lnTo>
                  <a:lnTo>
                    <a:pt x="9440" y="18437"/>
                  </a:lnTo>
                  <a:lnTo>
                    <a:pt x="9440" y="0"/>
                  </a:lnTo>
                  <a:close/>
                </a:path>
              </a:pathLst>
            </a:custGeom>
            <a:solidFill>
              <a:srgbClr val="394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415529" y="612946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18437"/>
                  </a:moveTo>
                  <a:lnTo>
                    <a:pt x="9440" y="18437"/>
                  </a:lnTo>
                  <a:lnTo>
                    <a:pt x="9440" y="0"/>
                  </a:lnTo>
                  <a:lnTo>
                    <a:pt x="0" y="0"/>
                  </a:lnTo>
                  <a:lnTo>
                    <a:pt x="0" y="18437"/>
                  </a:lnTo>
                  <a:close/>
                </a:path>
              </a:pathLst>
            </a:custGeom>
            <a:ln w="8604">
              <a:solidFill>
                <a:srgbClr val="3941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5355" y="6095313"/>
              <a:ext cx="123594" cy="867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5291" y="2174875"/>
            <a:ext cx="3145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5" b="1">
                <a:latin typeface="Arial"/>
                <a:cs typeface="Arial"/>
              </a:rPr>
              <a:t>Market</a:t>
            </a:r>
            <a:r>
              <a:rPr dirty="0" sz="3600" spc="-130" b="1">
                <a:latin typeface="Arial"/>
                <a:cs typeface="Arial"/>
              </a:rPr>
              <a:t> </a:t>
            </a:r>
            <a:r>
              <a:rPr dirty="0" sz="3600" spc="-280" b="1">
                <a:latin typeface="Arial"/>
                <a:cs typeface="Arial"/>
              </a:rPr>
              <a:t>Analysis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42289" y="4495643"/>
            <a:ext cx="8537575" cy="113919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600" spc="70">
                <a:latin typeface="Tahoma"/>
                <a:cs typeface="Tahoma"/>
              </a:rPr>
              <a:t>Legal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tech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start-ups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India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have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received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b="1">
                <a:latin typeface="Tahoma"/>
                <a:cs typeface="Tahoma"/>
              </a:rPr>
              <a:t>$55</a:t>
            </a:r>
            <a:r>
              <a:rPr dirty="0" sz="1600" spc="-100" b="1">
                <a:latin typeface="Tahoma"/>
                <a:cs typeface="Tahoma"/>
              </a:rPr>
              <a:t> </a:t>
            </a:r>
            <a:r>
              <a:rPr dirty="0" sz="1600" spc="-65" b="1">
                <a:latin typeface="Tahoma"/>
                <a:cs typeface="Tahoma"/>
              </a:rPr>
              <a:t>million</a:t>
            </a:r>
            <a:r>
              <a:rPr dirty="0" sz="1600" spc="-60" b="1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investment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as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85">
                <a:latin typeface="Tahoma"/>
                <a:cs typeface="Tahoma"/>
              </a:rPr>
              <a:t>of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85">
                <a:latin typeface="Tahoma"/>
                <a:cs typeface="Tahoma"/>
              </a:rPr>
              <a:t>March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35">
                <a:latin typeface="Tahoma"/>
                <a:cs typeface="Tahoma"/>
              </a:rPr>
              <a:t>2022.</a:t>
            </a:r>
            <a:endParaRPr sz="16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600">
                <a:latin typeface="Tahoma"/>
                <a:cs typeface="Tahoma"/>
              </a:rPr>
              <a:t>Globally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the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investment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numbers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have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reached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over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-40" b="1">
                <a:latin typeface="Tahoma"/>
                <a:cs typeface="Tahoma"/>
              </a:rPr>
              <a:t>$10</a:t>
            </a:r>
            <a:r>
              <a:rPr dirty="0" sz="1600" spc="-75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billion</a:t>
            </a:r>
            <a:r>
              <a:rPr dirty="0" sz="1600" spc="-1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600" spc="70">
                <a:latin typeface="Tahoma"/>
                <a:cs typeface="Tahoma"/>
              </a:rPr>
              <a:t>The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Indian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Legal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85">
                <a:latin typeface="Tahoma"/>
                <a:cs typeface="Tahoma"/>
              </a:rPr>
              <a:t>Tech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Industry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is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emerging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market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with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immense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 spc="85">
                <a:latin typeface="Tahoma"/>
                <a:cs typeface="Tahoma"/>
              </a:rPr>
              <a:t>scope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80">
                <a:latin typeface="Tahoma"/>
                <a:cs typeface="Tahoma"/>
              </a:rPr>
              <a:t>of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business.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91565" y="2917951"/>
          <a:ext cx="9284970" cy="1416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9335"/>
                <a:gridCol w="2299335"/>
                <a:gridCol w="2299335"/>
                <a:gridCol w="2299334"/>
              </a:tblGrid>
              <a:tr h="319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500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Indian</a:t>
                      </a:r>
                      <a:r>
                        <a:rPr dirty="0" sz="1500" spc="-55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dirty="0" sz="1500" spc="-30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Industry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500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Global</a:t>
                      </a:r>
                      <a:r>
                        <a:rPr dirty="0" sz="1500" spc="-45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dirty="0" sz="1500" spc="-40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Industry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500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Global</a:t>
                      </a:r>
                      <a:r>
                        <a:rPr dirty="0" sz="1500" spc="-50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Legal</a:t>
                      </a:r>
                      <a:r>
                        <a:rPr dirty="0" sz="1500" spc="-50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25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Tech</a:t>
                      </a:r>
                      <a:r>
                        <a:rPr dirty="0" sz="1500" spc="-40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171717"/>
                          </a:solidFill>
                          <a:latin typeface="Calibri"/>
                          <a:cs typeface="Calibri"/>
                        </a:rPr>
                        <a:t>Industry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500" spc="-10" b="1">
                          <a:latin typeface="Calibri"/>
                          <a:cs typeface="Calibri"/>
                        </a:rPr>
                        <a:t>Valuation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USD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1.3B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USD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752.5B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USD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29.8B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776605">
                <a:tc>
                  <a:txBody>
                    <a:bodyPr/>
                    <a:lstStyle/>
                    <a:p>
                      <a:pPr marL="91440" marR="5257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500" b="1">
                          <a:latin typeface="Calibri"/>
                          <a:cs typeface="Calibri"/>
                        </a:rPr>
                        <a:t>Compounded</a:t>
                      </a:r>
                      <a:r>
                        <a:rPr dirty="0" sz="15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 b="1">
                          <a:latin typeface="Calibri"/>
                          <a:cs typeface="Calibri"/>
                        </a:rPr>
                        <a:t>Annual </a:t>
                      </a:r>
                      <a:r>
                        <a:rPr dirty="0" sz="1500" b="1">
                          <a:latin typeface="Calibri"/>
                          <a:cs typeface="Calibri"/>
                        </a:rPr>
                        <a:t>Growth</a:t>
                      </a:r>
                      <a:r>
                        <a:rPr dirty="0" sz="15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20" b="1">
                          <a:latin typeface="Calibri"/>
                          <a:cs typeface="Calibri"/>
                        </a:rPr>
                        <a:t>Rate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500" spc="-10" b="1">
                          <a:latin typeface="Calibri"/>
                          <a:cs typeface="Calibri"/>
                        </a:rPr>
                        <a:t>(2022-</a:t>
                      </a:r>
                      <a:r>
                        <a:rPr dirty="0" sz="1500" spc="-20" b="1">
                          <a:latin typeface="Calibri"/>
                          <a:cs typeface="Calibri"/>
                        </a:rPr>
                        <a:t>2032)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500" spc="-20">
                          <a:latin typeface="Calibri"/>
                          <a:cs typeface="Calibri"/>
                        </a:rPr>
                        <a:t>4.3%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500" spc="-20">
                          <a:latin typeface="Calibri"/>
                          <a:cs typeface="Calibri"/>
                        </a:rPr>
                        <a:t>4.6%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500" spc="-20">
                          <a:latin typeface="Calibri"/>
                          <a:cs typeface="Calibri"/>
                        </a:rPr>
                        <a:t>8.9%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291" y="325069"/>
            <a:ext cx="30937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95"/>
              <a:t>Business</a:t>
            </a:r>
            <a:r>
              <a:rPr dirty="0" sz="3600" spc="-80"/>
              <a:t> </a:t>
            </a:r>
            <a:r>
              <a:rPr dirty="0" sz="3600" spc="-160"/>
              <a:t>Model</a:t>
            </a:r>
            <a:endParaRPr sz="3600"/>
          </a:p>
        </p:txBody>
      </p:sp>
      <p:sp>
        <p:nvSpPr>
          <p:cNvPr id="6" name="object 6" descr=""/>
          <p:cNvSpPr txBox="1"/>
          <p:nvPr/>
        </p:nvSpPr>
        <p:spPr>
          <a:xfrm>
            <a:off x="742289" y="879754"/>
            <a:ext cx="8669020" cy="76644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9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600" spc="155">
                <a:latin typeface="Tahoma"/>
                <a:cs typeface="Tahoma"/>
              </a:rPr>
              <a:t>We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charge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service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80">
                <a:latin typeface="Tahoma"/>
                <a:cs typeface="Tahoma"/>
              </a:rPr>
              <a:t>fee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on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the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legal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75">
                <a:latin typeface="Tahoma"/>
                <a:cs typeface="Tahoma"/>
              </a:rPr>
              <a:t>service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provider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for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each</a:t>
            </a:r>
            <a:r>
              <a:rPr dirty="0" sz="1600" spc="-13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new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consultation.</a:t>
            </a:r>
            <a:endParaRPr sz="16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600" spc="75">
                <a:latin typeface="Tahoma"/>
                <a:cs typeface="Tahoma"/>
              </a:rPr>
              <a:t>Providers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are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incentivised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 spc="65">
                <a:latin typeface="Tahoma"/>
                <a:cs typeface="Tahoma"/>
              </a:rPr>
              <a:t>for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taking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up</a:t>
            </a:r>
            <a:r>
              <a:rPr dirty="0" sz="1600" spc="-12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more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number</a:t>
            </a:r>
            <a:r>
              <a:rPr dirty="0" sz="1600" spc="-120">
                <a:latin typeface="Tahoma"/>
                <a:cs typeface="Tahoma"/>
              </a:rPr>
              <a:t> </a:t>
            </a:r>
            <a:r>
              <a:rPr dirty="0" sz="1600" spc="80">
                <a:latin typeface="Tahoma"/>
                <a:cs typeface="Tahoma"/>
              </a:rPr>
              <a:t>of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spc="60">
                <a:latin typeface="Tahoma"/>
                <a:cs typeface="Tahoma"/>
              </a:rPr>
              <a:t>appointments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 spc="70">
                <a:latin typeface="Tahoma"/>
                <a:cs typeface="Tahoma"/>
              </a:rPr>
              <a:t>from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our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website.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65938" y="1966722"/>
            <a:ext cx="11690985" cy="0"/>
          </a:xfrm>
          <a:custGeom>
            <a:avLst/>
            <a:gdLst/>
            <a:ahLst/>
            <a:cxnLst/>
            <a:rect l="l" t="t" r="r" b="b"/>
            <a:pathLst>
              <a:path w="11690985" h="0">
                <a:moveTo>
                  <a:pt x="0" y="0"/>
                </a:moveTo>
                <a:lnTo>
                  <a:pt x="1169060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869680" y="889"/>
            <a:ext cx="3322320" cy="3321685"/>
            <a:chOff x="8869680" y="889"/>
            <a:chExt cx="3322320" cy="3321685"/>
          </a:xfrm>
        </p:grpSpPr>
        <p:sp>
          <p:nvSpPr>
            <p:cNvPr id="4" name="object 4" descr=""/>
            <p:cNvSpPr/>
            <p:nvPr/>
          </p:nvSpPr>
          <p:spPr>
            <a:xfrm>
              <a:off x="10520172" y="1091183"/>
              <a:ext cx="1671955" cy="2231390"/>
            </a:xfrm>
            <a:custGeom>
              <a:avLst/>
              <a:gdLst/>
              <a:ahLst/>
              <a:cxnLst/>
              <a:rect l="l" t="t" r="r" b="b"/>
              <a:pathLst>
                <a:path w="1671954" h="2231390">
                  <a:moveTo>
                    <a:pt x="558926" y="0"/>
                  </a:moveTo>
                  <a:lnTo>
                    <a:pt x="0" y="559053"/>
                  </a:lnTo>
                  <a:lnTo>
                    <a:pt x="1671827" y="2231135"/>
                  </a:lnTo>
                  <a:lnTo>
                    <a:pt x="1671827" y="1113154"/>
                  </a:lnTo>
                  <a:lnTo>
                    <a:pt x="558926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107801" y="889"/>
              <a:ext cx="1084580" cy="1084580"/>
            </a:xfrm>
            <a:custGeom>
              <a:avLst/>
              <a:gdLst/>
              <a:ahLst/>
              <a:cxnLst/>
              <a:rect l="l" t="t" r="r" b="b"/>
              <a:pathLst>
                <a:path w="1084579" h="1084580">
                  <a:moveTo>
                    <a:pt x="1084199" y="0"/>
                  </a:moveTo>
                  <a:lnTo>
                    <a:pt x="0" y="0"/>
                  </a:lnTo>
                  <a:lnTo>
                    <a:pt x="1084199" y="1084198"/>
                  </a:lnTo>
                  <a:lnTo>
                    <a:pt x="1084199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869680" y="889"/>
              <a:ext cx="2182495" cy="1090295"/>
            </a:xfrm>
            <a:custGeom>
              <a:avLst/>
              <a:gdLst/>
              <a:ahLst/>
              <a:cxnLst/>
              <a:rect l="l" t="t" r="r" b="b"/>
              <a:pathLst>
                <a:path w="2182495" h="1090295">
                  <a:moveTo>
                    <a:pt x="2182368" y="0"/>
                  </a:moveTo>
                  <a:lnTo>
                    <a:pt x="0" y="0"/>
                  </a:lnTo>
                  <a:lnTo>
                    <a:pt x="1090676" y="1090294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2" y="790194"/>
            <a:ext cx="53359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50"/>
              <a:t>Team</a:t>
            </a:r>
            <a:r>
              <a:rPr dirty="0" sz="4400" spc="-100"/>
              <a:t> </a:t>
            </a:r>
            <a:r>
              <a:rPr dirty="0" sz="4400" spc="-200"/>
              <a:t>Member</a:t>
            </a:r>
            <a:r>
              <a:rPr dirty="0" sz="4400" spc="-95"/>
              <a:t> </a:t>
            </a:r>
            <a:r>
              <a:rPr dirty="0" sz="4400" spc="-150"/>
              <a:t>Details</a:t>
            </a:r>
            <a:endParaRPr sz="4400"/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23772" y="2089124"/>
          <a:ext cx="8867775" cy="3387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9945"/>
                <a:gridCol w="2763520"/>
                <a:gridCol w="1387475"/>
              </a:tblGrid>
              <a:tr h="237490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dirty="0" sz="1200" spc="-2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Team</a:t>
                      </a:r>
                      <a:r>
                        <a:rPr dirty="0" sz="1200" spc="-8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Leader</a:t>
                      </a:r>
                      <a:r>
                        <a:rPr dirty="0" sz="1200" spc="-10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6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Name:</a:t>
                      </a:r>
                      <a:r>
                        <a:rPr dirty="0" sz="1200" spc="-7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Manish</a:t>
                      </a:r>
                      <a:r>
                        <a:rPr dirty="0" sz="1200" spc="-90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0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08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Branch:</a:t>
                      </a:r>
                      <a:r>
                        <a:rPr dirty="0" sz="12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>
                          <a:latin typeface="Tahoma"/>
                          <a:cs typeface="Tahoma"/>
                        </a:rPr>
                        <a:t>B.E.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Stream:</a:t>
                      </a:r>
                      <a:r>
                        <a:rPr dirty="0" sz="1200" spc="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25" b="1">
                          <a:latin typeface="Tahoma"/>
                          <a:cs typeface="Tahoma"/>
                        </a:rPr>
                        <a:t>CSE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Year:</a:t>
                      </a:r>
                      <a:r>
                        <a:rPr dirty="0" sz="12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 b="1">
                          <a:latin typeface="Tahoma"/>
                          <a:cs typeface="Tahoma"/>
                        </a:rPr>
                        <a:t>II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</a:tr>
              <a:tr h="2914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2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Team</a:t>
                      </a:r>
                      <a:r>
                        <a:rPr dirty="0" sz="1200" spc="-7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Member</a:t>
                      </a:r>
                      <a:r>
                        <a:rPr dirty="0" sz="1200" spc="-10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6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1200" spc="-6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6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Name:</a:t>
                      </a:r>
                      <a:r>
                        <a:rPr dirty="0" sz="1200" spc="-6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Sarvochcha</a:t>
                      </a:r>
                      <a:r>
                        <a:rPr dirty="0" sz="1200" spc="-60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Sharma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21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Branch:</a:t>
                      </a:r>
                      <a:r>
                        <a:rPr dirty="0" sz="12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>
                          <a:latin typeface="Tahoma"/>
                          <a:cs typeface="Tahoma"/>
                        </a:rPr>
                        <a:t>B.E.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Stream:</a:t>
                      </a:r>
                      <a:r>
                        <a:rPr dirty="0" sz="1200" spc="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 b="1">
                          <a:latin typeface="Tahoma"/>
                          <a:cs typeface="Tahoma"/>
                        </a:rPr>
                        <a:t>ISE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Year:</a:t>
                      </a:r>
                      <a:r>
                        <a:rPr dirty="0" sz="12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 b="1">
                          <a:latin typeface="Tahoma"/>
                          <a:cs typeface="Tahoma"/>
                        </a:rPr>
                        <a:t>II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8895"/>
                </a:tc>
              </a:tr>
              <a:tr h="2908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2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Team</a:t>
                      </a:r>
                      <a:r>
                        <a:rPr dirty="0" sz="1200" spc="-7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Member</a:t>
                      </a:r>
                      <a:r>
                        <a:rPr dirty="0" sz="1200" spc="-10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dirty="0" sz="1200" spc="-7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6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Name:</a:t>
                      </a:r>
                      <a:r>
                        <a:rPr dirty="0" sz="1200" spc="-6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35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Divyansh</a:t>
                      </a:r>
                      <a:r>
                        <a:rPr dirty="0" sz="1200" spc="-80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Yaduvanshi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14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Branch:</a:t>
                      </a:r>
                      <a:r>
                        <a:rPr dirty="0" sz="12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>
                          <a:latin typeface="Tahoma"/>
                          <a:cs typeface="Tahoma"/>
                        </a:rPr>
                        <a:t>B.E.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Stream:</a:t>
                      </a:r>
                      <a:r>
                        <a:rPr dirty="0" sz="1200" spc="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 b="1">
                          <a:latin typeface="Tahoma"/>
                          <a:cs typeface="Tahoma"/>
                        </a:rPr>
                        <a:t>ISE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Year:</a:t>
                      </a:r>
                      <a:r>
                        <a:rPr dirty="0" sz="12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 b="1">
                          <a:latin typeface="Tahoma"/>
                          <a:cs typeface="Tahoma"/>
                        </a:rPr>
                        <a:t>II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</a:tr>
              <a:tr h="2914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2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Team</a:t>
                      </a:r>
                      <a:r>
                        <a:rPr dirty="0" sz="1200" spc="-7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Member</a:t>
                      </a:r>
                      <a:r>
                        <a:rPr dirty="0" sz="1200" spc="-9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dirty="0" sz="1200" spc="-6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Name:</a:t>
                      </a:r>
                      <a:r>
                        <a:rPr dirty="0" sz="1200" spc="-3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45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Shubham</a:t>
                      </a:r>
                      <a:r>
                        <a:rPr dirty="0" sz="1200" spc="-85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Anand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08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Branch:</a:t>
                      </a:r>
                      <a:r>
                        <a:rPr dirty="0" sz="12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>
                          <a:latin typeface="Tahoma"/>
                          <a:cs typeface="Tahoma"/>
                        </a:rPr>
                        <a:t>B.E.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Stream:</a:t>
                      </a:r>
                      <a:r>
                        <a:rPr dirty="0" sz="1200" spc="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25" b="1">
                          <a:latin typeface="Tahoma"/>
                          <a:cs typeface="Tahoma"/>
                        </a:rPr>
                        <a:t>CSE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Year:</a:t>
                      </a:r>
                      <a:r>
                        <a:rPr dirty="0" sz="12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 b="1">
                          <a:latin typeface="Tahoma"/>
                          <a:cs typeface="Tahoma"/>
                        </a:rPr>
                        <a:t>II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</a:tr>
              <a:tr h="2914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2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Team</a:t>
                      </a:r>
                      <a:r>
                        <a:rPr dirty="0" sz="1200" spc="-7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Member</a:t>
                      </a:r>
                      <a:r>
                        <a:rPr dirty="0" sz="1200" spc="-9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6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4</a:t>
                      </a:r>
                      <a:r>
                        <a:rPr dirty="0" sz="1200" spc="-7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6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Name:</a:t>
                      </a:r>
                      <a:r>
                        <a:rPr dirty="0" sz="1200" spc="-4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Mishika</a:t>
                      </a:r>
                      <a:r>
                        <a:rPr dirty="0" sz="1200" spc="-100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Goyal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14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Branch:</a:t>
                      </a:r>
                      <a:r>
                        <a:rPr dirty="0" sz="12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>
                          <a:latin typeface="Tahoma"/>
                          <a:cs typeface="Tahoma"/>
                        </a:rPr>
                        <a:t>B.E.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Stream:</a:t>
                      </a:r>
                      <a:r>
                        <a:rPr dirty="0" sz="1200" spc="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 b="1">
                          <a:latin typeface="Tahoma"/>
                          <a:cs typeface="Tahoma"/>
                        </a:rPr>
                        <a:t>CSDS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Year:</a:t>
                      </a:r>
                      <a:r>
                        <a:rPr dirty="0" sz="12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 b="1">
                          <a:latin typeface="Tahoma"/>
                          <a:cs typeface="Tahoma"/>
                        </a:rPr>
                        <a:t>II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8895"/>
                </a:tc>
              </a:tr>
              <a:tr h="2908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2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Team</a:t>
                      </a:r>
                      <a:r>
                        <a:rPr dirty="0" sz="1200" spc="-7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Member</a:t>
                      </a:r>
                      <a:r>
                        <a:rPr dirty="0" sz="1200" spc="-9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5</a:t>
                      </a:r>
                      <a:r>
                        <a:rPr dirty="0" sz="1200" spc="-65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Name:</a:t>
                      </a:r>
                      <a:r>
                        <a:rPr dirty="0" sz="1200" spc="-40" b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30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Singh</a:t>
                      </a:r>
                      <a:r>
                        <a:rPr dirty="0" sz="1200" spc="-95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Pranshu</a:t>
                      </a:r>
                      <a:r>
                        <a:rPr dirty="0" sz="1200" spc="-55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Chandradeo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7490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Branch:</a:t>
                      </a:r>
                      <a:r>
                        <a:rPr dirty="0" sz="12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>
                          <a:latin typeface="Tahoma"/>
                          <a:cs typeface="Tahoma"/>
                        </a:rPr>
                        <a:t>B.E.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ts val="1395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Stream:</a:t>
                      </a:r>
                      <a:r>
                        <a:rPr dirty="0" sz="1200" spc="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25" b="1">
                          <a:latin typeface="Tahoma"/>
                          <a:cs typeface="Tahoma"/>
                        </a:rPr>
                        <a:t>CSE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95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Year:</a:t>
                      </a:r>
                      <a:r>
                        <a:rPr dirty="0" sz="12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 b="1">
                          <a:latin typeface="Tahoma"/>
                          <a:cs typeface="Tahoma"/>
                        </a:rPr>
                        <a:t>II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Sarim Moin</dc:creator>
  <dc:title>Basic Details of the Team and Problem Statement</dc:title>
  <dcterms:created xsi:type="dcterms:W3CDTF">2025-09-15T13:28:27Z</dcterms:created>
  <dcterms:modified xsi:type="dcterms:W3CDTF">2025-09-15T13:28:27Z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2025-09-15T00:00:00Z</vt:filetime>
  </property>
  <property fmtid="{D5CDD505-2E9C-101B-9397-08002B2CF9AE}" pid="5" name="Producer">
    <vt:lpwstr>Microsoft® PowerPoint® 2021</vt:lpwstr>
  </property>
</Properties>
</file>