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83" r:id="rId1"/>
  </p:sldMasterIdLst>
  <p:notesMasterIdLst>
    <p:notesMasterId r:id="rId22"/>
  </p:notesMasterIdLst>
  <p:sldIdLst>
    <p:sldId id="347" r:id="rId2"/>
    <p:sldId id="287" r:id="rId3"/>
    <p:sldId id="257" r:id="rId4"/>
    <p:sldId id="260" r:id="rId5"/>
    <p:sldId id="340" r:id="rId6"/>
    <p:sldId id="299" r:id="rId7"/>
    <p:sldId id="288" r:id="rId8"/>
    <p:sldId id="266" r:id="rId9"/>
    <p:sldId id="351" r:id="rId10"/>
    <p:sldId id="343" r:id="rId11"/>
    <p:sldId id="344" r:id="rId12"/>
    <p:sldId id="348" r:id="rId13"/>
    <p:sldId id="345" r:id="rId14"/>
    <p:sldId id="350" r:id="rId15"/>
    <p:sldId id="271" r:id="rId16"/>
    <p:sldId id="349" r:id="rId17"/>
    <p:sldId id="275" r:id="rId18"/>
    <p:sldId id="352" r:id="rId19"/>
    <p:sldId id="270" r:id="rId20"/>
    <p:sldId id="32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82" d="100"/>
          <a:sy n="82" d="100"/>
        </p:scale>
        <p:origin x="418" y="7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5/25/2022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143295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1572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717984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274823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764154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913462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5181945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59550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290980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4671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98327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4A5A6EDB-2D14-AD0C-AD72-1B34CCB6CA6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C2A8B3E2-279D-5B7D-C2D2-5CEBD0F3A965}"/>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2144216022"/>
      </p:ext>
    </p:extLst>
  </p:cSld>
  <p:clrMap bg1="lt1" tx1="dk1" bg2="lt2" tx2="dk2" accent1="accent1" accent2="accent2" accent3="accent3" accent4="accent4" accent5="accent5" accent6="accent6" hlink="hlink" folHlink="folHlink"/>
  <p:sldLayoutIdLst>
    <p:sldLayoutId id="2147484584" r:id="rId1"/>
    <p:sldLayoutId id="2147484585" r:id="rId2"/>
    <p:sldLayoutId id="2147484586" r:id="rId3"/>
    <p:sldLayoutId id="2147484587" r:id="rId4"/>
    <p:sldLayoutId id="2147484588" r:id="rId5"/>
    <p:sldLayoutId id="2147484589" r:id="rId6"/>
    <p:sldLayoutId id="2147484590" r:id="rId7"/>
    <p:sldLayoutId id="2147484591" r:id="rId8"/>
    <p:sldLayoutId id="2147484592" r:id="rId9"/>
    <p:sldLayoutId id="2147484593" r:id="rId10"/>
    <p:sldLayoutId id="214748459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50" y="3789040"/>
            <a:ext cx="12192000" cy="1285884"/>
          </a:xfrm>
        </p:spPr>
        <p:txBody>
          <a:bodyPr>
            <a:normAutofit/>
          </a:bodyPr>
          <a:lstStyle/>
          <a:p>
            <a:pPr algn="ctr"/>
            <a:r>
              <a:rPr lang="en-US" sz="3400" b="1" i="1" dirty="0">
                <a:solidFill>
                  <a:srgbClr val="C00000"/>
                </a:solidFill>
              </a:rPr>
              <a:t>FAKE NEWS DETECTION</a:t>
            </a:r>
            <a:br>
              <a:rPr lang="en-US" sz="3400" dirty="0">
                <a:solidFill>
                  <a:srgbClr val="FF0000"/>
                </a:solidFill>
              </a:rPr>
            </a:br>
            <a:endParaRPr lang="en-US" sz="3400" dirty="0">
              <a:solidFill>
                <a:srgbClr val="FF0000"/>
              </a:solidFill>
            </a:endParaRPr>
          </a:p>
        </p:txBody>
      </p:sp>
      <p:sp>
        <p:nvSpPr>
          <p:cNvPr id="7" name="Rectangle 6"/>
          <p:cNvSpPr/>
          <p:nvPr/>
        </p:nvSpPr>
        <p:spPr>
          <a:xfrm>
            <a:off x="39891" y="361177"/>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34685" y="1998164"/>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COMPUTER SCIENCE &amp; ENGINEERING</a:t>
            </a:r>
          </a:p>
        </p:txBody>
      </p:sp>
      <p:sp>
        <p:nvSpPr>
          <p:cNvPr id="9" name="Rectangle 8"/>
          <p:cNvSpPr/>
          <p:nvPr/>
        </p:nvSpPr>
        <p:spPr>
          <a:xfrm>
            <a:off x="2927648" y="3068960"/>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40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SUPPORT VECTOR MACHINE (SVM)</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838200" y="1050744"/>
            <a:ext cx="6366933" cy="5173180"/>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buNone/>
            </a:pPr>
            <a:endParaRPr lang="en-IN" sz="1800" dirty="0">
              <a:latin typeface="Times New Roman" pitchFamily="18" charset="0"/>
              <a:cs typeface="Times New Roman" pitchFamily="18" charset="0"/>
            </a:endParaRPr>
          </a:p>
          <a:p>
            <a:pPr marL="285750" lvl="3" indent="-285750">
              <a:buFont typeface="Wingdings" panose="05000000000000000000" pitchFamily="2" charset="2"/>
              <a:buChar char="Ø"/>
            </a:pPr>
            <a:r>
              <a:rPr lang="en-US" sz="1800" i="0" dirty="0">
                <a:solidFill>
                  <a:srgbClr val="333333"/>
                </a:solidFill>
                <a:effectLst/>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a:t>
            </a:r>
          </a:p>
          <a:p>
            <a:pPr marL="285750" lvl="3" indent="-285750">
              <a:buFont typeface="Wingdings" panose="05000000000000000000" pitchFamily="2" charset="2"/>
              <a:buChar char="Ø"/>
            </a:pPr>
            <a:endParaRPr lang="en-US" sz="1800" dirty="0">
              <a:solidFill>
                <a:srgbClr val="333333"/>
              </a:solidFill>
              <a:latin typeface="Times New Roman" panose="02020603050405020304" pitchFamily="18" charset="0"/>
              <a:cs typeface="Times New Roman" panose="02020603050405020304" pitchFamily="18" charset="0"/>
            </a:endParaRPr>
          </a:p>
          <a:p>
            <a:pPr marL="285750" lvl="3" indent="-285750">
              <a:buFont typeface="Wingdings" panose="05000000000000000000" pitchFamily="2" charset="2"/>
              <a:buChar char="Ø"/>
            </a:pPr>
            <a:r>
              <a:rPr lang="en-US" sz="1800" b="0" i="0" dirty="0">
                <a:solidFill>
                  <a:srgbClr val="333333"/>
                </a:solidFill>
                <a:effectLst/>
                <a:latin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r>
              <a:rPr lang="en-US" sz="2400" b="0" i="0" dirty="0">
                <a:solidFill>
                  <a:srgbClr val="333333"/>
                </a:solidFill>
                <a:effectLst/>
                <a:latin typeface="inter-regular"/>
              </a:rPr>
              <a:t>.</a:t>
            </a:r>
          </a:p>
          <a:p>
            <a:pPr marL="285750" lvl="3" indent="-285750">
              <a:buFont typeface="Wingdings" panose="05000000000000000000" pitchFamily="2" charset="2"/>
              <a:buChar char="Ø"/>
            </a:pPr>
            <a:endParaRPr lang="en-US" sz="2400" dirty="0">
              <a:solidFill>
                <a:srgbClr val="333333"/>
              </a:solidFill>
              <a:latin typeface="inter-regular"/>
              <a:cs typeface="Times New Roman" pitchFamily="18" charset="0"/>
            </a:endParaRPr>
          </a:p>
          <a:p>
            <a:pPr marL="285750" lvl="3" indent="-285750">
              <a:buFont typeface="Wingdings" panose="05000000000000000000" pitchFamily="2" charset="2"/>
              <a:buChar char="Ø"/>
            </a:pPr>
            <a:r>
              <a:rPr lang="en-US" sz="1900" b="0" i="0" dirty="0">
                <a:solidFill>
                  <a:srgbClr val="333333"/>
                </a:solidFill>
                <a:effectLst/>
                <a:latin typeface="Times New Roman" panose="02020603050405020304" pitchFamily="18" charset="0"/>
                <a:cs typeface="Times New Roman" panose="02020603050405020304" pitchFamily="18" charset="0"/>
              </a:rPr>
              <a:t>SVM chooses the extreme points/vectors that help in creating the hyperplane. These extreme cases are called as support vectors, and hence algorithm is termed as Support Vector Machine. Consider the  diagram in which there are two different categories that are classified using a decision boundary or hyperplane:</a:t>
            </a:r>
            <a:endParaRPr lang="en-US" sz="1900" dirty="0">
              <a:latin typeface="Times New Roman" panose="02020603050405020304" pitchFamily="18" charset="0"/>
              <a:cs typeface="Times New Roman" pitchFamily="18" charset="0"/>
            </a:endParaRPr>
          </a:p>
        </p:txBody>
      </p:sp>
      <p:pic>
        <p:nvPicPr>
          <p:cNvPr id="10" name="Picture 9">
            <a:extLst>
              <a:ext uri="{FF2B5EF4-FFF2-40B4-BE49-F238E27FC236}">
                <a16:creationId xmlns:a16="http://schemas.microsoft.com/office/drawing/2014/main" id="{9DE13869-794E-16D2-2897-8DFBE0182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2323" y="868181"/>
            <a:ext cx="5043357" cy="4466488"/>
          </a:xfrm>
          <a:prstGeom prst="rect">
            <a:avLst/>
          </a:prstGeom>
        </p:spPr>
      </p:pic>
    </p:spTree>
    <p:extLst>
      <p:ext uri="{BB962C8B-B14F-4D97-AF65-F5344CB8AC3E}">
        <p14:creationId xmlns:p14="http://schemas.microsoft.com/office/powerpoint/2010/main" val="200212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buFont typeface="Wingdings" panose="05000000000000000000" pitchFamily="2" charset="2"/>
              <a:buChar char="v"/>
            </a:pPr>
            <a:r>
              <a:rPr lang="en-US" b="1" dirty="0">
                <a:latin typeface="Times New Roman" pitchFamily="18" charset="0"/>
                <a:cs typeface="Times New Roman" pitchFamily="18" charset="0"/>
              </a:rPr>
              <a:t>Importing Dataset</a:t>
            </a:r>
          </a:p>
          <a:p>
            <a:pPr marL="0" indent="0">
              <a:lnSpc>
                <a:spcPct val="150000"/>
              </a:lnSpc>
              <a:buNone/>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789B43FE-9B98-7950-9C56-72BBA7BCC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76" y="1677154"/>
            <a:ext cx="6495570" cy="4488149"/>
          </a:xfrm>
          <a:prstGeom prst="rect">
            <a:avLst/>
          </a:prstGeom>
        </p:spPr>
      </p:pic>
      <p:pic>
        <p:nvPicPr>
          <p:cNvPr id="11" name="Picture 10">
            <a:extLst>
              <a:ext uri="{FF2B5EF4-FFF2-40B4-BE49-F238E27FC236}">
                <a16:creationId xmlns:a16="http://schemas.microsoft.com/office/drawing/2014/main" id="{687B14BD-ED55-80C7-D3FF-9D90695607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6119" y="1677154"/>
            <a:ext cx="4157681" cy="4488149"/>
          </a:xfrm>
          <a:prstGeom prst="rect">
            <a:avLst/>
          </a:prstGeom>
        </p:spPr>
      </p:pic>
    </p:spTree>
    <p:extLst>
      <p:ext uri="{BB962C8B-B14F-4D97-AF65-F5344CB8AC3E}">
        <p14:creationId xmlns:p14="http://schemas.microsoft.com/office/powerpoint/2010/main" val="269238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Division of data into input and output</a:t>
            </a: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r>
              <a:rPr lang="en-US" b="1" dirty="0" err="1">
                <a:latin typeface="Times New Roman" pitchFamily="18" charset="0"/>
                <a:cs typeface="Times New Roman" pitchFamily="18" charset="0"/>
              </a:rPr>
              <a:t>Spliting</a:t>
            </a:r>
            <a:r>
              <a:rPr lang="en-US" b="1" dirty="0">
                <a:latin typeface="Times New Roman" pitchFamily="18" charset="0"/>
                <a:cs typeface="Times New Roman" pitchFamily="18" charset="0"/>
              </a:rPr>
              <a:t> the dataset</a:t>
            </a: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Feature Extraction</a:t>
            </a:r>
          </a:p>
          <a:p>
            <a:pPr marL="0" indent="0">
              <a:lnSpc>
                <a:spcPct val="150000"/>
              </a:lnSpc>
              <a:buNone/>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F72A7351-6047-43DE-1FBD-E0B83437F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677" y="1484784"/>
            <a:ext cx="4732430" cy="1080120"/>
          </a:xfrm>
          <a:prstGeom prst="rect">
            <a:avLst/>
          </a:prstGeom>
        </p:spPr>
      </p:pic>
      <p:pic>
        <p:nvPicPr>
          <p:cNvPr id="12" name="Picture 11">
            <a:extLst>
              <a:ext uri="{FF2B5EF4-FFF2-40B4-BE49-F238E27FC236}">
                <a16:creationId xmlns:a16="http://schemas.microsoft.com/office/drawing/2014/main" id="{E1E01C28-5FE6-3810-388E-275773AF6A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1688" y="1421805"/>
            <a:ext cx="6081287" cy="1143099"/>
          </a:xfrm>
          <a:prstGeom prst="rect">
            <a:avLst/>
          </a:prstGeom>
        </p:spPr>
      </p:pic>
      <p:pic>
        <p:nvPicPr>
          <p:cNvPr id="15" name="Picture 14">
            <a:extLst>
              <a:ext uri="{FF2B5EF4-FFF2-40B4-BE49-F238E27FC236}">
                <a16:creationId xmlns:a16="http://schemas.microsoft.com/office/drawing/2014/main" id="{65387661-947A-156C-B58A-6D5126AC4A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836" y="3284984"/>
            <a:ext cx="10045692" cy="1207174"/>
          </a:xfrm>
          <a:prstGeom prst="rect">
            <a:avLst/>
          </a:prstGeom>
        </p:spPr>
      </p:pic>
      <p:pic>
        <p:nvPicPr>
          <p:cNvPr id="17" name="Picture 16">
            <a:extLst>
              <a:ext uri="{FF2B5EF4-FFF2-40B4-BE49-F238E27FC236}">
                <a16:creationId xmlns:a16="http://schemas.microsoft.com/office/drawing/2014/main" id="{1A5013D2-D4EC-ECED-5B43-F44CC797CF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4952" y="4975882"/>
            <a:ext cx="10045692" cy="1356478"/>
          </a:xfrm>
          <a:prstGeom prst="rect">
            <a:avLst/>
          </a:prstGeom>
        </p:spPr>
      </p:pic>
    </p:spTree>
    <p:extLst>
      <p:ext uri="{BB962C8B-B14F-4D97-AF65-F5344CB8AC3E}">
        <p14:creationId xmlns:p14="http://schemas.microsoft.com/office/powerpoint/2010/main" val="2547063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a:xfrm>
            <a:off x="677334" y="6021288"/>
            <a:ext cx="6297612" cy="365125"/>
          </a:xfrm>
        </p:spPr>
        <p:txBody>
          <a:bodyPr/>
          <a:lstStyle/>
          <a:p>
            <a:r>
              <a:rPr lang="en-US" dirty="0"/>
              <a:t>2021 - 2022</a:t>
            </a: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548680"/>
            <a:ext cx="10729192" cy="576064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buFont typeface="Wingdings" panose="05000000000000000000" pitchFamily="2" charset="2"/>
              <a:buChar char="v"/>
            </a:pPr>
            <a:r>
              <a:rPr lang="en-US" sz="1800" b="1" dirty="0">
                <a:latin typeface="Times New Roman" pitchFamily="18" charset="0"/>
                <a:cs typeface="Times New Roman" pitchFamily="18" charset="0"/>
              </a:rPr>
              <a:t> Choosing And Training The Model</a:t>
            </a:r>
          </a:p>
          <a:p>
            <a:pPr>
              <a:lnSpc>
                <a:spcPct val="150000"/>
              </a:lnSpc>
              <a:buFont typeface="Wingdings" panose="05000000000000000000" pitchFamily="2" charset="2"/>
              <a:buChar char="v"/>
            </a:pPr>
            <a:endParaRPr lang="en-US" sz="1800" dirty="0">
              <a:latin typeface="Times New Roman" pitchFamily="18" charset="0"/>
              <a:cs typeface="Times New Roman" pitchFamily="18" charset="0"/>
            </a:endParaRPr>
          </a:p>
          <a:p>
            <a:pPr>
              <a:lnSpc>
                <a:spcPct val="150000"/>
              </a:lnSpc>
              <a:buFont typeface="Wingdings" panose="05000000000000000000" pitchFamily="2" charset="2"/>
              <a:buChar char="v"/>
            </a:pPr>
            <a:endParaRPr lang="en-US" sz="1800" dirty="0">
              <a:latin typeface="Times New Roman" pitchFamily="18" charset="0"/>
              <a:cs typeface="Times New Roman" pitchFamily="18" charset="0"/>
            </a:endParaRPr>
          </a:p>
          <a:p>
            <a:pPr>
              <a:lnSpc>
                <a:spcPct val="150000"/>
              </a:lnSpc>
              <a:buFont typeface="Wingdings" panose="05000000000000000000" pitchFamily="2" charset="2"/>
              <a:buChar char="v"/>
            </a:pPr>
            <a:endParaRPr lang="en-US" sz="1800" dirty="0">
              <a:latin typeface="Times New Roman" pitchFamily="18" charset="0"/>
              <a:cs typeface="Times New Roman" pitchFamily="18" charset="0"/>
            </a:endParaRPr>
          </a:p>
          <a:p>
            <a:pPr>
              <a:lnSpc>
                <a:spcPct val="150000"/>
              </a:lnSpc>
              <a:buFont typeface="Wingdings" panose="05000000000000000000" pitchFamily="2" charset="2"/>
              <a:buChar char="v"/>
            </a:pPr>
            <a:r>
              <a:rPr lang="en-US" sz="1800" b="1" dirty="0">
                <a:latin typeface="Times New Roman" pitchFamily="18" charset="0"/>
                <a:cs typeface="Times New Roman" pitchFamily="18" charset="0"/>
              </a:rPr>
              <a:t> Testing The Model</a:t>
            </a:r>
          </a:p>
          <a:p>
            <a:pPr marL="0" indent="0">
              <a:lnSpc>
                <a:spcPct val="150000"/>
              </a:lnSpc>
              <a:buNone/>
            </a:pPr>
            <a:endParaRPr lang="en-US" sz="1800"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4AF010E9-ADDE-1817-CC5D-8C38E07A0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34" y="1024789"/>
            <a:ext cx="7218866" cy="1691787"/>
          </a:xfrm>
          <a:prstGeom prst="rect">
            <a:avLst/>
          </a:prstGeom>
        </p:spPr>
      </p:pic>
      <p:pic>
        <p:nvPicPr>
          <p:cNvPr id="15" name="Picture 14">
            <a:extLst>
              <a:ext uri="{FF2B5EF4-FFF2-40B4-BE49-F238E27FC236}">
                <a16:creationId xmlns:a16="http://schemas.microsoft.com/office/drawing/2014/main" id="{46F1BA02-8448-7442-A8D1-F16DE0989D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524" y="3164402"/>
            <a:ext cx="10176806" cy="2136806"/>
          </a:xfrm>
          <a:prstGeom prst="rect">
            <a:avLst/>
          </a:prstGeom>
        </p:spPr>
      </p:pic>
    </p:spTree>
    <p:extLst>
      <p:ext uri="{BB962C8B-B14F-4D97-AF65-F5344CB8AC3E}">
        <p14:creationId xmlns:p14="http://schemas.microsoft.com/office/powerpoint/2010/main" val="410936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020" y="405588"/>
            <a:ext cx="10173548" cy="1320800"/>
          </a:xfrm>
        </p:spPr>
        <p:txBody>
          <a:bodyPr>
            <a:noAutofit/>
          </a:bodyPr>
          <a:lstStyle/>
          <a:p>
            <a:pPr algn="ctr"/>
            <a:br>
              <a:rPr lang="en-IN" sz="2900" dirty="0">
                <a:solidFill>
                  <a:schemeClr val="accent1">
                    <a:lumMod val="75000"/>
                  </a:schemeClr>
                </a:solidFill>
                <a:latin typeface="Times New Roman" pitchFamily="18" charset="0"/>
                <a:cs typeface="Times New Roman" pitchFamily="18" charset="0"/>
              </a:rPr>
            </a:br>
            <a:endParaRPr lang="en-IN" sz="2900"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14</a:t>
            </a:fld>
            <a:endParaRPr lang="en-US" dirty="0"/>
          </a:p>
        </p:txBody>
      </p:sp>
      <p:sp>
        <p:nvSpPr>
          <p:cNvPr id="7" name="TextBox 6">
            <a:extLst>
              <a:ext uri="{FF2B5EF4-FFF2-40B4-BE49-F238E27FC236}">
                <a16:creationId xmlns:a16="http://schemas.microsoft.com/office/drawing/2014/main" id="{083E1A14-47F8-CE0C-EF42-F178405F5CCD}"/>
              </a:ext>
            </a:extLst>
          </p:cNvPr>
          <p:cNvSpPr txBox="1"/>
          <p:nvPr/>
        </p:nvSpPr>
        <p:spPr>
          <a:xfrm>
            <a:off x="911424" y="609600"/>
            <a:ext cx="10297144" cy="646331"/>
          </a:xfrm>
          <a:prstGeom prst="rect">
            <a:avLst/>
          </a:prstGeom>
          <a:noFill/>
        </p:spPr>
        <p:txBody>
          <a:bodyPr wrap="square" rtlCol="0">
            <a:spAutoFit/>
          </a:bodyPr>
          <a:lstStyle/>
          <a:p>
            <a:pPr marL="285750" indent="-285750">
              <a:buFont typeface="Wingdings" panose="05000000000000000000" pitchFamily="2" charset="2"/>
              <a:buChar char="v"/>
            </a:pPr>
            <a:r>
              <a:rPr lang="en-US" b="1" i="0" dirty="0" err="1">
                <a:solidFill>
                  <a:srgbClr val="000000"/>
                </a:solidFill>
                <a:effectLst/>
                <a:latin typeface="inter-regular"/>
              </a:rPr>
              <a:t>Accurcy</a:t>
            </a:r>
            <a:r>
              <a:rPr lang="en-US" b="0" i="0" dirty="0">
                <a:solidFill>
                  <a:srgbClr val="000000"/>
                </a:solidFill>
                <a:effectLst/>
                <a:latin typeface="inter-regular"/>
              </a:rPr>
              <a:t> : </a:t>
            </a:r>
            <a:r>
              <a:rPr lang="en-US" b="0" i="0" dirty="0">
                <a:solidFill>
                  <a:srgbClr val="000000"/>
                </a:solidFill>
                <a:effectLst/>
                <a:latin typeface="Times New Roman" panose="02020603050405020304" pitchFamily="18" charset="0"/>
                <a:cs typeface="Times New Roman" panose="02020603050405020304" pitchFamily="18" charset="0"/>
              </a:rPr>
              <a:t>It can be calculated as the ratio of the number of correct predictions made by the classifier to all number of predictions made by the classifiers. The formula is given below:</a:t>
            </a:r>
          </a:p>
        </p:txBody>
      </p:sp>
      <p:sp>
        <p:nvSpPr>
          <p:cNvPr id="10" name="TextBox 9">
            <a:extLst>
              <a:ext uri="{FF2B5EF4-FFF2-40B4-BE49-F238E27FC236}">
                <a16:creationId xmlns:a16="http://schemas.microsoft.com/office/drawing/2014/main" id="{83D02DD0-887E-4248-D530-7C73C3F065F2}"/>
              </a:ext>
            </a:extLst>
          </p:cNvPr>
          <p:cNvSpPr txBox="1"/>
          <p:nvPr/>
        </p:nvSpPr>
        <p:spPr>
          <a:xfrm>
            <a:off x="911424" y="2077786"/>
            <a:ext cx="10297144" cy="2031325"/>
          </a:xfrm>
          <a:prstGeom prst="rect">
            <a:avLst/>
          </a:prstGeom>
          <a:noFill/>
        </p:spPr>
        <p:txBody>
          <a:bodyPr wrap="square" rtlCol="0">
            <a:spAutoFit/>
          </a:bodyPr>
          <a:lstStyle/>
          <a:p>
            <a:pPr marL="285750" indent="-285750">
              <a:buFont typeface="Wingdings" panose="05000000000000000000" pitchFamily="2" charset="2"/>
              <a:buChar char="v"/>
            </a:pPr>
            <a:r>
              <a:rPr lang="en-US" b="1" i="0" dirty="0">
                <a:solidFill>
                  <a:srgbClr val="333333"/>
                </a:solidFill>
                <a:effectLst/>
                <a:latin typeface="Times New Roman" panose="02020603050405020304" pitchFamily="18" charset="0"/>
                <a:cs typeface="Times New Roman" panose="02020603050405020304" pitchFamily="18" charset="0"/>
              </a:rPr>
              <a:t>Confusion Matrix </a:t>
            </a:r>
            <a:r>
              <a:rPr lang="en-US" b="0" i="0" dirty="0">
                <a:solidFill>
                  <a:srgbClr val="333333"/>
                </a:solidFill>
                <a:effectLst/>
                <a:latin typeface="Times New Roman" panose="02020603050405020304" pitchFamily="18" charset="0"/>
                <a:cs typeface="Times New Roman" panose="02020603050405020304" pitchFamily="18" charset="0"/>
              </a:rPr>
              <a:t>: The confusion matrix is a matrix used to determine the performance of the classification models for a given set of test data</a:t>
            </a:r>
            <a:r>
              <a:rPr lang="en-US" b="0" i="0" dirty="0">
                <a:solidFill>
                  <a:srgbClr val="333333"/>
                </a:solidFill>
                <a:effectLst/>
                <a:latin typeface="inter-regular"/>
              </a:rPr>
              <a:t>.</a:t>
            </a:r>
          </a:p>
          <a:p>
            <a:pPr algn="just"/>
            <a:r>
              <a:rPr lang="en-US" b="1" i="0" dirty="0">
                <a:solidFill>
                  <a:srgbClr val="000000"/>
                </a:solidFill>
                <a:effectLst/>
                <a:latin typeface="Times New Roman" panose="02020603050405020304" pitchFamily="18" charset="0"/>
                <a:cs typeface="Times New Roman" panose="02020603050405020304" pitchFamily="18" charset="0"/>
              </a:rPr>
              <a:t>    True Negative:</a:t>
            </a:r>
            <a:r>
              <a:rPr lang="en-US" b="0" i="0" dirty="0">
                <a:solidFill>
                  <a:srgbClr val="000000"/>
                </a:solidFill>
                <a:effectLst/>
                <a:latin typeface="Times New Roman" panose="02020603050405020304" pitchFamily="18" charset="0"/>
                <a:cs typeface="Times New Roman" panose="02020603050405020304" pitchFamily="18" charset="0"/>
              </a:rPr>
              <a:t> Model has given prediction No, and the real or actual value was also No.</a:t>
            </a:r>
          </a:p>
          <a:p>
            <a:pPr algn="just"/>
            <a:r>
              <a:rPr lang="en-US" b="1" i="0" dirty="0">
                <a:solidFill>
                  <a:srgbClr val="000000"/>
                </a:solidFill>
                <a:effectLst/>
                <a:latin typeface="Times New Roman" panose="02020603050405020304" pitchFamily="18" charset="0"/>
                <a:cs typeface="Times New Roman" panose="02020603050405020304" pitchFamily="18" charset="0"/>
              </a:rPr>
              <a:t>    True Positive:</a:t>
            </a:r>
            <a:r>
              <a:rPr lang="en-US" b="0" i="0" dirty="0">
                <a:solidFill>
                  <a:srgbClr val="000000"/>
                </a:solidFill>
                <a:effectLst/>
                <a:latin typeface="Times New Roman" panose="02020603050405020304" pitchFamily="18" charset="0"/>
                <a:cs typeface="Times New Roman" panose="02020603050405020304" pitchFamily="18" charset="0"/>
              </a:rPr>
              <a:t> The model has predicted yes, and the actual value was also true.</a:t>
            </a:r>
          </a:p>
          <a:p>
            <a:pPr algn="just"/>
            <a:r>
              <a:rPr lang="en-US" b="1" i="0" dirty="0">
                <a:solidFill>
                  <a:srgbClr val="000000"/>
                </a:solidFill>
                <a:effectLst/>
                <a:latin typeface="Times New Roman" panose="02020603050405020304" pitchFamily="18" charset="0"/>
                <a:cs typeface="Times New Roman" panose="02020603050405020304" pitchFamily="18" charset="0"/>
              </a:rPr>
              <a:t>    False Negative:</a:t>
            </a:r>
            <a:r>
              <a:rPr lang="en-US" b="0" i="0" dirty="0">
                <a:solidFill>
                  <a:srgbClr val="000000"/>
                </a:solidFill>
                <a:effectLst/>
                <a:latin typeface="Times New Roman" panose="02020603050405020304" pitchFamily="18" charset="0"/>
                <a:cs typeface="Times New Roman" panose="02020603050405020304" pitchFamily="18" charset="0"/>
              </a:rPr>
              <a:t> The model has predicted no, but the actual value was Yes, it is also called as </a:t>
            </a:r>
            <a:r>
              <a:rPr lang="en-US" b="1" i="0" dirty="0">
                <a:solidFill>
                  <a:srgbClr val="000000"/>
                </a:solidFill>
                <a:effectLst/>
                <a:latin typeface="Times New Roman" panose="02020603050405020304" pitchFamily="18" charset="0"/>
                <a:cs typeface="Times New Roman" panose="02020603050405020304" pitchFamily="18" charset="0"/>
              </a:rPr>
              <a:t>Type-II error</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US" b="1" i="0" dirty="0">
                <a:solidFill>
                  <a:srgbClr val="000000"/>
                </a:solidFill>
                <a:effectLst/>
                <a:latin typeface="Times New Roman" panose="02020603050405020304" pitchFamily="18" charset="0"/>
                <a:cs typeface="Times New Roman" panose="02020603050405020304" pitchFamily="18" charset="0"/>
              </a:rPr>
              <a:t>    False Positive:</a:t>
            </a:r>
            <a:r>
              <a:rPr lang="en-US" b="0" i="0" dirty="0">
                <a:solidFill>
                  <a:srgbClr val="000000"/>
                </a:solidFill>
                <a:effectLst/>
                <a:latin typeface="Times New Roman" panose="02020603050405020304" pitchFamily="18" charset="0"/>
                <a:cs typeface="Times New Roman" panose="02020603050405020304" pitchFamily="18" charset="0"/>
              </a:rPr>
              <a:t> The model has predicted Yes, but the actual value was No. It is also called a </a:t>
            </a:r>
            <a:r>
              <a:rPr lang="en-US" b="1" i="0" dirty="0">
                <a:solidFill>
                  <a:srgbClr val="000000"/>
                </a:solidFill>
                <a:effectLst/>
                <a:latin typeface="Times New Roman" panose="02020603050405020304" pitchFamily="18" charset="0"/>
                <a:cs typeface="Times New Roman" panose="02020603050405020304" pitchFamily="18" charset="0"/>
              </a:rPr>
              <a:t>Type-I error.</a:t>
            </a: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pic>
        <p:nvPicPr>
          <p:cNvPr id="1034" name="Picture 10" descr="Confusion Matrix in Machine Learning">
            <a:extLst>
              <a:ext uri="{FF2B5EF4-FFF2-40B4-BE49-F238E27FC236}">
                <a16:creationId xmlns:a16="http://schemas.microsoft.com/office/drawing/2014/main" id="{97E5AE95-A828-5264-D85A-90940B62D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32" y="1127566"/>
            <a:ext cx="5457825" cy="80283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5F484F1A-884B-3904-9965-B84BFD9EA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464" y="3881122"/>
            <a:ext cx="9433048" cy="2160240"/>
          </a:xfrm>
          <a:prstGeom prst="rect">
            <a:avLst/>
          </a:prstGeom>
        </p:spPr>
      </p:pic>
    </p:spTree>
    <p:extLst>
      <p:ext uri="{BB962C8B-B14F-4D97-AF65-F5344CB8AC3E}">
        <p14:creationId xmlns:p14="http://schemas.microsoft.com/office/powerpoint/2010/main" val="939340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
        <p:nvSpPr>
          <p:cNvPr id="8" name="TextBox 7">
            <a:extLst>
              <a:ext uri="{FF2B5EF4-FFF2-40B4-BE49-F238E27FC236}">
                <a16:creationId xmlns:a16="http://schemas.microsoft.com/office/drawing/2014/main" id="{B023E498-151B-1308-9518-CB2DCCCE8F0E}"/>
              </a:ext>
            </a:extLst>
          </p:cNvPr>
          <p:cNvSpPr txBox="1"/>
          <p:nvPr/>
        </p:nvSpPr>
        <p:spPr>
          <a:xfrm>
            <a:off x="677334" y="836712"/>
            <a:ext cx="11017224"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t>Deployment Using </a:t>
            </a:r>
            <a:r>
              <a:rPr lang="en-US" b="1" dirty="0" err="1"/>
              <a:t>Streamlit</a:t>
            </a:r>
            <a:endParaRPr lang="en-US" b="1" dirty="0"/>
          </a:p>
          <a:p>
            <a:endParaRPr lang="en-IN" dirty="0"/>
          </a:p>
        </p:txBody>
      </p:sp>
      <p:pic>
        <p:nvPicPr>
          <p:cNvPr id="10" name="Picture 9">
            <a:extLst>
              <a:ext uri="{FF2B5EF4-FFF2-40B4-BE49-F238E27FC236}">
                <a16:creationId xmlns:a16="http://schemas.microsoft.com/office/drawing/2014/main" id="{8CD1745B-E4F6-4C73-19DD-647FB81F0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24" y="1340768"/>
            <a:ext cx="7992888" cy="367315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91BA0C04-333F-B82B-C8C3-48ED62E9CC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76" y="1097109"/>
            <a:ext cx="5605155" cy="3375953"/>
          </a:xfrm>
          <a:prstGeom prst="rect">
            <a:avLst/>
          </a:prstGeom>
        </p:spPr>
      </p:pic>
      <p:pic>
        <p:nvPicPr>
          <p:cNvPr id="13" name="Picture 12">
            <a:extLst>
              <a:ext uri="{FF2B5EF4-FFF2-40B4-BE49-F238E27FC236}">
                <a16:creationId xmlns:a16="http://schemas.microsoft.com/office/drawing/2014/main" id="{D6138C1A-8803-D482-B759-267D6ACE19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2488" y="1142832"/>
            <a:ext cx="5718167" cy="3284505"/>
          </a:xfrm>
          <a:prstGeom prst="rect">
            <a:avLst/>
          </a:prstGeom>
        </p:spPr>
      </p:pic>
    </p:spTree>
    <p:extLst>
      <p:ext uri="{BB962C8B-B14F-4D97-AF65-F5344CB8AC3E}">
        <p14:creationId xmlns:p14="http://schemas.microsoft.com/office/powerpoint/2010/main" val="943110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39416" y="944724"/>
            <a:ext cx="10441160" cy="5292588"/>
          </a:xfrm>
        </p:spPr>
        <p:txBody>
          <a:bodyPr>
            <a:normAutofit lnSpcReduction="10000"/>
          </a:bodyPr>
          <a:lstStyle/>
          <a:p>
            <a:pPr algn="just">
              <a:lnSpc>
                <a:spcPct val="150000"/>
              </a:lnSpc>
            </a:pPr>
            <a:r>
              <a:rPr lang="en-US" sz="1800" dirty="0">
                <a:latin typeface="Times New Roman" pitchFamily="18" charset="0"/>
                <a:ea typeface="Tahoma" pitchFamily="34" charset="0"/>
                <a:cs typeface="Times New Roman" pitchFamily="18" charset="0"/>
              </a:rPr>
              <a:t>This paper presents a method of detecting fake news using  support vector machine, trying to determine the best features and techniques to detect fake news. We started by studying the field of fake news, its impact and its detection methods. </a:t>
            </a:r>
          </a:p>
          <a:p>
            <a:pPr algn="just">
              <a:lnSpc>
                <a:spcPct val="150000"/>
              </a:lnSpc>
            </a:pPr>
            <a:r>
              <a:rPr lang="en-US" sz="1800" dirty="0">
                <a:latin typeface="Times New Roman" pitchFamily="18" charset="0"/>
                <a:ea typeface="Tahoma" pitchFamily="34" charset="0"/>
                <a:cs typeface="Times New Roman" pitchFamily="18" charset="0"/>
              </a:rPr>
              <a:t>We then designed and implemented a solution that uses a dataset of news preprocessed using cleaning techniques and TF-IDF to extract a set of features allowing to detect fake news. </a:t>
            </a:r>
          </a:p>
          <a:p>
            <a:pPr algn="just">
              <a:lnSpc>
                <a:spcPct val="150000"/>
              </a:lnSpc>
            </a:pPr>
            <a:r>
              <a:rPr lang="en-US" sz="1800" dirty="0">
                <a:latin typeface="Times New Roman" pitchFamily="18" charset="0"/>
                <a:ea typeface="Tahoma" pitchFamily="34" charset="0"/>
                <a:cs typeface="Times New Roman" pitchFamily="18" charset="0"/>
              </a:rPr>
              <a:t>We applied then Support Vector Machine algorithm on our features dataset to build a model allowing the classification of the new information. </a:t>
            </a:r>
          </a:p>
          <a:p>
            <a:pPr algn="just">
              <a:lnSpc>
                <a:spcPct val="150000"/>
              </a:lnSpc>
            </a:pPr>
            <a:r>
              <a:rPr lang="en-US" sz="1800" dirty="0">
                <a:latin typeface="Times New Roman" pitchFamily="18" charset="0"/>
                <a:ea typeface="Tahoma" pitchFamily="34" charset="0"/>
                <a:cs typeface="Times New Roman" pitchFamily="18" charset="0"/>
              </a:rPr>
              <a:t> The support vector machine seems the best algorithm to detect fake news, because it gave a better recognition rate, and allowed to give for each information a degree of confidence for its classification.</a:t>
            </a:r>
          </a:p>
          <a:p>
            <a:pPr algn="just">
              <a:lnSpc>
                <a:spcPct val="150000"/>
              </a:lnSpc>
            </a:pPr>
            <a:r>
              <a:rPr lang="en-US" sz="1800" dirty="0">
                <a:latin typeface="Times New Roman" pitchFamily="18" charset="0"/>
                <a:ea typeface="Tahoma" pitchFamily="34" charset="0"/>
                <a:cs typeface="Times New Roman" pitchFamily="18" charset="0"/>
              </a:rPr>
              <a:t>The work we have done could be completed and continued in different aspects. It would be relevant to extend this study with a larger dataset, and to evolve its supervised learning by another online for a continuous update and automatic integration of new fake news.</a:t>
            </a: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Times New Roman" pitchFamily="18" charset="0"/>
                <a:cs typeface="Times New Roman" pitchFamily="18" charset="0"/>
              </a:rPr>
              <a:t>LIMITATIONS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1127448" y="1700808"/>
            <a:ext cx="8596668" cy="3880773"/>
          </a:xfrm>
        </p:spPr>
        <p:txBody>
          <a:bodyPr>
            <a:normAutofit/>
          </a:bodyPr>
          <a:lstStyle/>
          <a:p>
            <a:pPr algn="just">
              <a:lnSpc>
                <a:spcPct val="150000"/>
              </a:lnSpc>
            </a:pPr>
            <a:r>
              <a:rPr lang="en-US" sz="1800" dirty="0">
                <a:latin typeface="Times New Roman" pitchFamily="18" charset="0"/>
                <a:cs typeface="Times New Roman" pitchFamily="18" charset="0"/>
              </a:rPr>
              <a:t>The accuracy of detecting fake news will not be 100%.</a:t>
            </a:r>
          </a:p>
          <a:p>
            <a:pPr algn="just">
              <a:lnSpc>
                <a:spcPct val="150000"/>
              </a:lnSpc>
            </a:pPr>
            <a:r>
              <a:rPr lang="en-US" dirty="0">
                <a:latin typeface="Times New Roman" pitchFamily="18" charset="0"/>
                <a:cs typeface="Times New Roman" pitchFamily="18" charset="0"/>
              </a:rPr>
              <a:t>Therefore some articles may be predicted as false.</a:t>
            </a: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18</a:t>
            </a:fld>
            <a:endParaRPr lang="en-US" dirty="0"/>
          </a:p>
        </p:txBody>
      </p:sp>
    </p:spTree>
    <p:extLst>
      <p:ext uri="{BB962C8B-B14F-4D97-AF65-F5344CB8AC3E}">
        <p14:creationId xmlns:p14="http://schemas.microsoft.com/office/powerpoint/2010/main" val="3700311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0" indent="0" algn="just">
              <a:lnSpc>
                <a:spcPct val="150000"/>
              </a:lnSpc>
              <a:buNone/>
            </a:pPr>
            <a:r>
              <a:rPr lang="en-US" sz="1700" b="1" dirty="0">
                <a:solidFill>
                  <a:schemeClr val="tx1">
                    <a:lumMod val="75000"/>
                    <a:lumOff val="25000"/>
                  </a:schemeClr>
                </a:solidFill>
                <a:latin typeface="Times New Roman" pitchFamily="18" charset="0"/>
                <a:cs typeface="Times New Roman" pitchFamily="18" charset="0"/>
              </a:rPr>
              <a:t>[1]</a:t>
            </a:r>
            <a:r>
              <a:rPr lang="en-US" sz="1700" dirty="0">
                <a:latin typeface="Times New Roman" pitchFamily="18" charset="0"/>
                <a:cs typeface="Times New Roman" pitchFamily="18" charset="0"/>
              </a:rPr>
              <a:t>  S. Gilda, "Notice of Violation of IEEE Publication Principles: Evaluating machine learning algorithms for fake news detection," 2017 IEEE 15th Student Conference on Research and Development (</a:t>
            </a:r>
            <a:r>
              <a:rPr lang="en-US" sz="1700" dirty="0" err="1">
                <a:latin typeface="Times New Roman" pitchFamily="18" charset="0"/>
                <a:cs typeface="Times New Roman" pitchFamily="18" charset="0"/>
              </a:rPr>
              <a:t>SCOReD</a:t>
            </a:r>
            <a:r>
              <a:rPr lang="en-US" sz="1700" dirty="0">
                <a:latin typeface="Times New Roman" pitchFamily="18" charset="0"/>
                <a:cs typeface="Times New Roman" pitchFamily="18" charset="0"/>
              </a:rPr>
              <a:t>), 2017, pp. 110-115, DOI: 10.1109/SCORED.2017.8305411.</a:t>
            </a:r>
          </a:p>
          <a:p>
            <a:pPr marL="0" indent="0" algn="just">
              <a:lnSpc>
                <a:spcPct val="150000"/>
              </a:lnSpc>
              <a:buNone/>
            </a:pPr>
            <a:r>
              <a:rPr lang="en-US" sz="1700" b="1" dirty="0">
                <a:solidFill>
                  <a:schemeClr val="tx1">
                    <a:lumMod val="75000"/>
                    <a:lumOff val="25000"/>
                  </a:schemeClr>
                </a:solidFill>
                <a:latin typeface="Times New Roman" pitchFamily="18" charset="0"/>
                <a:cs typeface="Times New Roman" pitchFamily="18" charset="0"/>
              </a:rPr>
              <a:t>[2] </a:t>
            </a:r>
            <a:r>
              <a:rPr lang="en-US" sz="1700" dirty="0">
                <a:latin typeface="Times New Roman" pitchFamily="18" charset="0"/>
                <a:cs typeface="Times New Roman" pitchFamily="18" charset="0"/>
              </a:rPr>
              <a:t>M. </a:t>
            </a:r>
            <a:r>
              <a:rPr lang="en-US" sz="1700" dirty="0" err="1">
                <a:latin typeface="Times New Roman" pitchFamily="18" charset="0"/>
                <a:cs typeface="Times New Roman" pitchFamily="18" charset="0"/>
              </a:rPr>
              <a:t>Granik</a:t>
            </a:r>
            <a:r>
              <a:rPr lang="en-US" sz="1700" dirty="0">
                <a:latin typeface="Times New Roman" pitchFamily="18" charset="0"/>
                <a:cs typeface="Times New Roman" pitchFamily="18" charset="0"/>
              </a:rPr>
              <a:t> and V. </a:t>
            </a:r>
            <a:r>
              <a:rPr lang="en-US" sz="1700" dirty="0" err="1">
                <a:latin typeface="Times New Roman" pitchFamily="18" charset="0"/>
                <a:cs typeface="Times New Roman" pitchFamily="18" charset="0"/>
              </a:rPr>
              <a:t>Mesyura</a:t>
            </a:r>
            <a:r>
              <a:rPr lang="en-US" sz="1700" dirty="0">
                <a:latin typeface="Times New Roman" pitchFamily="18" charset="0"/>
                <a:cs typeface="Times New Roman" pitchFamily="18" charset="0"/>
              </a:rPr>
              <a:t>, "Fake news detection using naive Bayes classifier," 2017 IEEE First Ukraine Conference on Electrical and Computer Engineering (UKRCON), 2017, pp. 900-903, DOI: 10.1109/UKRCON.2017.8100379.</a:t>
            </a:r>
          </a:p>
          <a:p>
            <a:pPr marL="0" indent="0" algn="just">
              <a:lnSpc>
                <a:spcPct val="150000"/>
              </a:lnSpc>
              <a:buNone/>
            </a:pPr>
            <a:endParaRPr lang="en-US" sz="1700" dirty="0">
              <a:latin typeface="Times New Roman" pitchFamily="18" charset="0"/>
              <a:cs typeface="Times New Roman" pitchFamily="18" charset="0"/>
            </a:endParaRPr>
          </a:p>
          <a:p>
            <a:pPr marL="0" indent="0" algn="just">
              <a:lnSpc>
                <a:spcPct val="150000"/>
              </a:lnSpc>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lnSpcReduction="1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Results</a:t>
            </a:r>
          </a:p>
          <a:p>
            <a:pPr marL="355600" indent="-355600">
              <a:buFont typeface="Wingdings" pitchFamily="2" charset="2"/>
              <a:buChar char="q"/>
            </a:pPr>
            <a:r>
              <a:rPr lang="en-IN" dirty="0">
                <a:latin typeface="Times New Roman" pitchFamily="18" charset="0"/>
                <a:cs typeface="Times New Roman" pitchFamily="18" charset="0"/>
              </a:rPr>
              <a:t>Conclusion </a:t>
            </a:r>
          </a:p>
          <a:p>
            <a:pPr marL="355600" indent="-355600">
              <a:buFont typeface="Wingdings" pitchFamily="2" charset="2"/>
              <a:buChar char="q"/>
            </a:pPr>
            <a:r>
              <a:rPr lang="en-IN" dirty="0">
                <a:latin typeface="Times New Roman" pitchFamily="18" charset="0"/>
                <a:cs typeface="Times New Roman" pitchFamily="18" charset="0"/>
              </a:rPr>
              <a:t>References</a:t>
            </a:r>
          </a:p>
          <a:p>
            <a:pPr marL="0" indent="0">
              <a:buNone/>
            </a:pPr>
            <a:endParaRPr lang="en-IN" dirty="0">
              <a:latin typeface="Times New Roman" pitchFamily="18" charset="0"/>
              <a:cs typeface="Times New Roman" pitchFamily="18" charset="0"/>
            </a:endParaRP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260648"/>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271464" y="1357298"/>
            <a:ext cx="9721080" cy="4591982"/>
          </a:xfrm>
        </p:spPr>
        <p:txBody>
          <a:bodyPr>
            <a:normAutofit fontScale="92500" lnSpcReduction="20000"/>
          </a:bodyPr>
          <a:lstStyle/>
          <a:p>
            <a:pPr algn="just">
              <a:lnSpc>
                <a:spcPct val="150000"/>
              </a:lnSpc>
            </a:pPr>
            <a:r>
              <a:rPr lang="en-US" sz="1900" dirty="0">
                <a:latin typeface="Times New Roman" pitchFamily="18" charset="0"/>
                <a:cs typeface="Times New Roman" pitchFamily="18" charset="0"/>
              </a:rPr>
              <a:t>The phenomenon of Fake news is experiencing a rapid and growing progress with the evolution of the means of communication and Social media.</a:t>
            </a:r>
          </a:p>
          <a:p>
            <a:pPr algn="just">
              <a:lnSpc>
                <a:spcPct val="150000"/>
              </a:lnSpc>
            </a:pPr>
            <a:r>
              <a:rPr lang="en-US" sz="1900" dirty="0">
                <a:latin typeface="Times New Roman" pitchFamily="18" charset="0"/>
                <a:cs typeface="Times New Roman" pitchFamily="18" charset="0"/>
              </a:rPr>
              <a:t>Fake news detection is an emerging research area which is gaining big interest. </a:t>
            </a:r>
          </a:p>
          <a:p>
            <a:pPr algn="just">
              <a:lnSpc>
                <a:spcPct val="150000"/>
              </a:lnSpc>
            </a:pPr>
            <a:r>
              <a:rPr lang="en-US" sz="1900" dirty="0">
                <a:latin typeface="Times New Roman" pitchFamily="18" charset="0"/>
                <a:cs typeface="Times New Roman" pitchFamily="18" charset="0"/>
              </a:rPr>
              <a:t>It faces however some challenges due to the limited resources such as datasets and processing and analyzing techniques.</a:t>
            </a:r>
          </a:p>
          <a:p>
            <a:pPr algn="just">
              <a:lnSpc>
                <a:spcPct val="150000"/>
              </a:lnSpc>
            </a:pPr>
            <a:r>
              <a:rPr lang="en-US" sz="1900" dirty="0">
                <a:latin typeface="Times New Roman" pitchFamily="18" charset="0"/>
                <a:cs typeface="Times New Roman" pitchFamily="18" charset="0"/>
              </a:rPr>
              <a:t>In this work, we propose a system for Fake news detection that uses machine learning techniques. </a:t>
            </a:r>
          </a:p>
          <a:p>
            <a:pPr algn="just">
              <a:lnSpc>
                <a:spcPct val="150000"/>
              </a:lnSpc>
            </a:pPr>
            <a:r>
              <a:rPr lang="en-US" sz="1900" dirty="0">
                <a:latin typeface="Times New Roman" pitchFamily="18" charset="0"/>
                <a:cs typeface="Times New Roman" pitchFamily="18" charset="0"/>
              </a:rPr>
              <a:t>We used term frequency inverse document frequency (TF-IDF) of bag of words and n-grams as feature extraction technique, and Support Vector Machine (SVM) as a classifier</a:t>
            </a:r>
            <a:r>
              <a:rPr lang="en-US" sz="1900" b="1" dirty="0">
                <a:latin typeface="Times New Roman" pitchFamily="18" charset="0"/>
                <a:cs typeface="Times New Roman" pitchFamily="18" charset="0"/>
              </a:rPr>
              <a:t>. </a:t>
            </a:r>
          </a:p>
          <a:p>
            <a:pPr algn="just">
              <a:lnSpc>
                <a:spcPct val="150000"/>
              </a:lnSpc>
            </a:pPr>
            <a:r>
              <a:rPr lang="en-US" sz="1900" dirty="0">
                <a:latin typeface="Times New Roman" pitchFamily="18" charset="0"/>
                <a:cs typeface="Times New Roman" pitchFamily="18" charset="0"/>
              </a:rPr>
              <a:t>We propose also a dataset of fake and true news to train the proposed system. </a:t>
            </a:r>
          </a:p>
          <a:p>
            <a:pPr algn="just">
              <a:lnSpc>
                <a:spcPct val="150000"/>
              </a:lnSpc>
            </a:pPr>
            <a:r>
              <a:rPr lang="en-US" sz="1900" dirty="0">
                <a:latin typeface="Times New Roman" pitchFamily="18" charset="0"/>
                <a:cs typeface="Times New Roman" pitchFamily="18" charset="0"/>
              </a:rPr>
              <a:t>Obtained results show the efficiency of the system.</a:t>
            </a:r>
          </a:p>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914400"/>
            <a:ext cx="10657184" cy="5322912"/>
          </a:xfrm>
        </p:spPr>
        <p:txBody>
          <a:bodyPr>
            <a:noAutofit/>
          </a:bodyPr>
          <a:lstStyle/>
          <a:p>
            <a:pPr marL="0" indent="0">
              <a:lnSpc>
                <a:spcPct val="120000"/>
              </a:lnSpc>
              <a:buNone/>
            </a:pPr>
            <a:r>
              <a:rPr lang="en-US" sz="1600" b="1" dirty="0">
                <a:latin typeface="Times New Roman" pitchFamily="18" charset="0"/>
                <a:ea typeface="Tahoma" pitchFamily="34" charset="0"/>
                <a:cs typeface="Times New Roman" pitchFamily="18" charset="0"/>
              </a:rPr>
              <a:t>NASTECH – New Age Solutions &amp; Technologies</a:t>
            </a:r>
            <a:br>
              <a:rPr lang="en-US" sz="1600" b="1" dirty="0">
                <a:latin typeface="Times New Roman" pitchFamily="18" charset="0"/>
                <a:ea typeface="Tahoma" pitchFamily="34" charset="0"/>
                <a:cs typeface="Times New Roman" pitchFamily="18" charset="0"/>
              </a:rPr>
            </a:br>
            <a:endParaRPr lang="en-US" sz="1600" b="1" dirty="0">
              <a:latin typeface="Times New Roman" pitchFamily="18" charset="0"/>
              <a:ea typeface="Tahoma" pitchFamily="34" charset="0"/>
              <a:cs typeface="Times New Roman" pitchFamily="18" charset="0"/>
            </a:endParaRPr>
          </a:p>
          <a:p>
            <a:r>
              <a:rPr lang="en-US" sz="1600" b="1" i="1" dirty="0"/>
              <a:t>NASTECH is formed with the purpose of bridging the gap between Academia and Industry. </a:t>
            </a:r>
            <a:endParaRPr lang="en-US" sz="1600" dirty="0"/>
          </a:p>
          <a:p>
            <a:pPr algn="just">
              <a:lnSpc>
                <a:spcPct val="150000"/>
              </a:lnSpc>
            </a:pPr>
            <a:r>
              <a:rPr lang="en-US" sz="1600" dirty="0"/>
              <a:t> </a:t>
            </a:r>
            <a:r>
              <a:rPr lang="en-US" sz="1800" dirty="0" err="1">
                <a:latin typeface="Times New Roman" pitchFamily="18" charset="0"/>
                <a:cs typeface="Times New Roman" pitchFamily="18" charset="0"/>
              </a:rPr>
              <a:t>NasTech</a:t>
            </a:r>
            <a:r>
              <a:rPr lang="en-US" sz="1800" dirty="0">
                <a:latin typeface="Times New Roman" pitchFamily="18" charset="0"/>
                <a:cs typeface="Times New Roman" pitchFamily="18" charset="0"/>
              </a:rPr>
              <a:t> is one of the leading Global Certification and Training service providers for technical and management programs for educational institutions. </a:t>
            </a:r>
          </a:p>
          <a:p>
            <a:pPr algn="just">
              <a:lnSpc>
                <a:spcPct val="150000"/>
              </a:lnSpc>
            </a:pPr>
            <a:r>
              <a:rPr lang="en-US" sz="1800" dirty="0">
                <a:latin typeface="Times New Roman" pitchFamily="18" charset="0"/>
                <a:cs typeface="Times New Roman" pitchFamily="18" charset="0"/>
              </a:rPr>
              <a:t>They collaborate with educational institutes to understand their requirements and form a strategy in consultation with all stakeholders to fulfill those by skilling , reskilling and </a:t>
            </a:r>
            <a:r>
              <a:rPr lang="en-US" sz="1800" dirty="0" err="1">
                <a:latin typeface="Times New Roman" pitchFamily="18" charset="0"/>
                <a:cs typeface="Times New Roman" pitchFamily="18" charset="0"/>
              </a:rPr>
              <a:t>upskilling</a:t>
            </a:r>
            <a:r>
              <a:rPr lang="en-US" sz="1800" dirty="0">
                <a:latin typeface="Times New Roman" pitchFamily="18" charset="0"/>
                <a:cs typeface="Times New Roman" pitchFamily="18" charset="0"/>
              </a:rPr>
              <a:t> the students and faculties on new age skills and technologies. </a:t>
            </a:r>
          </a:p>
          <a:p>
            <a:r>
              <a:rPr lang="en-US" sz="1800" dirty="0">
                <a:latin typeface="Times New Roman" pitchFamily="18" charset="0"/>
                <a:cs typeface="Times New Roman" pitchFamily="18" charset="0"/>
              </a:rPr>
              <a:t>Industry and project oriented student training programs.</a:t>
            </a:r>
          </a:p>
          <a:p>
            <a:r>
              <a:rPr lang="en-US" sz="1800" dirty="0">
                <a:latin typeface="Times New Roman" pitchFamily="18" charset="0"/>
                <a:cs typeface="Times New Roman" pitchFamily="18" charset="0"/>
              </a:rPr>
              <a:t>Certification programs mapped to Global Certification Exams from Microsoft/EC- Council/Google/AWS/ Adobe).</a:t>
            </a:r>
          </a:p>
          <a:p>
            <a:pPr algn="just">
              <a:lnSpc>
                <a:spcPct val="150000"/>
              </a:lnSpc>
            </a:pPr>
            <a:endParaRPr lang="en-US" sz="1600" b="1"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80120"/>
          </a:xfrm>
        </p:spPr>
        <p:txBody>
          <a:bodyPr anchor="ct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fontScale="70000" lnSpcReduction="20000"/>
          </a:bodyPr>
          <a:lstStyle/>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In the last decade, Fake News phenomenon has experienced a very significant spread, favored by social networks like Facebook ,Twitter etc..</a:t>
            </a: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This fake news can be broadcasted for different purposes.</a:t>
            </a: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 Some are made only to increase the number of clicks and visitors on a site. Others, to influence public opinion on political decisions or on financial markets.</a:t>
            </a:r>
          </a:p>
          <a:p>
            <a:pPr algn="just">
              <a:lnSpc>
                <a:spcPct val="120000"/>
              </a:lnSpc>
              <a:buFont typeface="Wingdings" pitchFamily="2" charset="2"/>
              <a:buChar char="Ø"/>
            </a:pPr>
            <a:r>
              <a:rPr lang="en-US" dirty="0">
                <a:latin typeface="Times New Roman" panose="02020603050405020304" pitchFamily="18" charset="0"/>
                <a:cs typeface="Times New Roman" panose="02020603050405020304" pitchFamily="18" charset="0"/>
              </a:rPr>
              <a:t> For example, by impacting the reputation of companies and institutions on the Web. </a:t>
            </a:r>
          </a:p>
          <a:p>
            <a:pPr algn="just">
              <a:lnSpc>
                <a:spcPct val="120000"/>
              </a:lnSpc>
              <a:buFont typeface="Wingdings" pitchFamily="2" charset="2"/>
              <a:buChar char="Ø"/>
            </a:pPr>
            <a:r>
              <a:rPr lang="en-US" dirty="0">
                <a:latin typeface="Times New Roman" panose="02020603050405020304" pitchFamily="18" charset="0"/>
                <a:cs typeface="Times New Roman" panose="02020603050405020304" pitchFamily="18" charset="0"/>
              </a:rPr>
              <a:t>Fake news concerning health on social media represents a risk to global health. The WHO warned in February 2020 that the COVID-19 outbreak had been accompanied by a massive ‘</a:t>
            </a:r>
            <a:r>
              <a:rPr lang="en-US" dirty="0" err="1">
                <a:latin typeface="Times New Roman" panose="02020603050405020304" pitchFamily="18" charset="0"/>
                <a:cs typeface="Times New Roman" panose="02020603050405020304" pitchFamily="18" charset="0"/>
              </a:rPr>
              <a:t>infodemic</a:t>
            </a:r>
            <a:r>
              <a:rPr lang="en-US" dirty="0">
                <a:latin typeface="Times New Roman" panose="02020603050405020304" pitchFamily="18" charset="0"/>
                <a:cs typeface="Times New Roman" panose="02020603050405020304" pitchFamily="18" charset="0"/>
              </a:rPr>
              <a:t>’, or an overabundance of information—some of which was accurate and some of which was not—which made it difficult for people to find reliable sources and trustworthy information when they needed it.</a:t>
            </a:r>
          </a:p>
          <a:p>
            <a:pPr algn="just">
              <a:lnSpc>
                <a:spcPct val="120000"/>
              </a:lnSpc>
              <a:buFont typeface="Wingdings" pitchFamily="2" charset="2"/>
              <a:buChar char="Ø"/>
            </a:pPr>
            <a:r>
              <a:rPr lang="en-US" sz="1800" dirty="0">
                <a:latin typeface="Times New Roman" panose="02020603050405020304" pitchFamily="18" charset="0"/>
                <a:cs typeface="Times New Roman" panose="02020603050405020304" pitchFamily="18" charset="0"/>
              </a:rPr>
              <a:t>It denotes a type of yellow journalism which intentionally presents misinformation or hoaxes spreading through both traditional print news media and recent online social media.</a:t>
            </a: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692696"/>
            <a:ext cx="11521280" cy="5544616"/>
          </a:xfrm>
        </p:spPr>
        <p:txBody>
          <a:bodyPr anchor="ctr">
            <a:noAutofit/>
          </a:bodyPr>
          <a:lstStyle/>
          <a:p>
            <a:pPr algn="just">
              <a:lnSpc>
                <a:spcPts val="2000"/>
              </a:lnSpc>
            </a:pPr>
            <a:r>
              <a:rPr lang="en-US" sz="1800" dirty="0">
                <a:latin typeface="Times New Roman" pitchFamily="18" charset="0"/>
                <a:cs typeface="Times New Roman" pitchFamily="18" charset="0"/>
              </a:rPr>
              <a:t> [1]Paper Name: - Evaluating Machine Learning algorithms for Fake News Detection.</a:t>
            </a:r>
          </a:p>
          <a:p>
            <a:pPr algn="just">
              <a:lnSpc>
                <a:spcPts val="2000"/>
              </a:lnSpc>
            </a:pPr>
            <a:r>
              <a:rPr lang="en-US" sz="1800" dirty="0">
                <a:latin typeface="Times New Roman" pitchFamily="18" charset="0"/>
                <a:cs typeface="Times New Roman" pitchFamily="18" charset="0"/>
              </a:rPr>
              <a:t>Author: - Shloka Gilda</a:t>
            </a:r>
          </a:p>
          <a:p>
            <a:pPr algn="just">
              <a:lnSpc>
                <a:spcPts val="2000"/>
              </a:lnSpc>
            </a:pPr>
            <a:r>
              <a:rPr lang="en-US" sz="1800" dirty="0">
                <a:latin typeface="Times New Roman" pitchFamily="18" charset="0"/>
                <a:cs typeface="Times New Roman" pitchFamily="18" charset="0"/>
              </a:rPr>
              <a:t>In this article, the author introduced the concept of the importance of NLP in stumbling across incorrect information. They have used time frequency-inverse document frequency (TF-IDF) of bigrams and probabilistic context-free grammar detection. Shloka Gilda introduced the concept of the importance of NLP in stumbling over incorrect information. They used Bi-Gram Count Vectorizer and Probabilistic Context-Free Grammar (PCFG) to detect deceptions. They examined the data set in more than one class of algorithms to find out a better model. The count vectorizer of bi-grams fed directly into a stochastic gradient descent model which identifies noncredible resources with an accuracy of 71.2%. </a:t>
            </a:r>
          </a:p>
          <a:p>
            <a:pPr algn="just">
              <a:lnSpc>
                <a:spcPts val="2000"/>
              </a:lnSpc>
            </a:pPr>
            <a:r>
              <a:rPr lang="en-US" sz="1800" dirty="0">
                <a:latin typeface="Times New Roman" pitchFamily="18" charset="0"/>
                <a:cs typeface="Times New Roman" pitchFamily="18" charset="0"/>
              </a:rPr>
              <a:t>[2]Paper Name: - Fake News Detection on Social Media: A Data Mining Perspective.</a:t>
            </a:r>
          </a:p>
          <a:p>
            <a:pPr algn="just">
              <a:lnSpc>
                <a:spcPts val="2000"/>
              </a:lnSpc>
            </a:pPr>
            <a:r>
              <a:rPr lang="en-US" sz="1800" dirty="0">
                <a:latin typeface="Times New Roman" pitchFamily="18" charset="0"/>
                <a:cs typeface="Times New Roman" pitchFamily="18" charset="0"/>
              </a:rPr>
              <a:t>Author: - Kai Shu, Amy </a:t>
            </a:r>
            <a:r>
              <a:rPr lang="en-US" sz="1800" dirty="0" err="1">
                <a:latin typeface="Times New Roman" pitchFamily="18" charset="0"/>
                <a:cs typeface="Times New Roman" pitchFamily="18" charset="0"/>
              </a:rPr>
              <a:t>Sliva</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Suhang</a:t>
            </a:r>
            <a:r>
              <a:rPr lang="en-US" sz="1800" dirty="0">
                <a:latin typeface="Times New Roman" pitchFamily="18" charset="0"/>
                <a:cs typeface="Times New Roman" pitchFamily="18" charset="0"/>
              </a:rPr>
              <a:t> Wang,  </a:t>
            </a:r>
            <a:r>
              <a:rPr lang="en-US" sz="1800" dirty="0" err="1">
                <a:latin typeface="Times New Roman" pitchFamily="18" charset="0"/>
                <a:cs typeface="Times New Roman" pitchFamily="18" charset="0"/>
              </a:rPr>
              <a:t>Jiliang</a:t>
            </a:r>
            <a:r>
              <a:rPr lang="en-US" sz="1800" dirty="0">
                <a:latin typeface="Times New Roman" pitchFamily="18" charset="0"/>
                <a:cs typeface="Times New Roman" pitchFamily="18" charset="0"/>
              </a:rPr>
              <a:t> Tang and Huan Liu.</a:t>
            </a:r>
          </a:p>
          <a:p>
            <a:pPr algn="just">
              <a:lnSpc>
                <a:spcPts val="2000"/>
              </a:lnSpc>
            </a:pPr>
            <a:r>
              <a:rPr lang="en-US" sz="1800" dirty="0">
                <a:latin typeface="Times New Roman" pitchFamily="18" charset="0"/>
                <a:cs typeface="Times New Roman" pitchFamily="18" charset="0"/>
              </a:rPr>
              <a:t>In this paper to detect fake news on social media, a data mining perspective is presented that includes the characterization of fake news in psychology and social theories. This article looks at two main factors responsible for the widespread acceptance of fake messages by the user which are naive realism and confirmatory bias. It proposes a general two-phase data mining framework that includes 1) feature extraction and 2) modeling, analyzing data sets, and confusion matrix for detecting fake news</a:t>
            </a:r>
            <a:endParaRPr lang="en-IN" sz="1800" dirty="0">
              <a:latin typeface="Times New Roman" pitchFamily="18" charset="0"/>
              <a:cs typeface="Times New Roman" pitchFamily="18" charset="0"/>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dirty="0"/>
              <a:t>2021 - 2022</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itchFamily="18" charset="0"/>
                <a:cs typeface="Times New Roman" pitchFamily="18" charset="0"/>
              </a:rPr>
              <a:t>LITERATURE</a:t>
            </a:r>
            <a:r>
              <a:rPr lang="en-IN" sz="3200" b="1" dirty="0">
                <a:solidFill>
                  <a:schemeClr val="accent1"/>
                </a:solidFill>
                <a:latin typeface="Times New Roman" pitchFamily="18" charset="0"/>
                <a:cs typeface="Times New Roman" pitchFamily="18" charset="0"/>
              </a:rPr>
              <a:t> </a:t>
            </a:r>
            <a:r>
              <a:rPr lang="en-IN" sz="3200" b="1" dirty="0">
                <a:solidFill>
                  <a:schemeClr val="accent1">
                    <a:lumMod val="75000"/>
                  </a:schemeClr>
                </a:solidFill>
                <a:latin typeface="Times New Roman" pitchFamily="18" charset="0"/>
                <a:cs typeface="Times New Roman" pitchFamily="18" charset="0"/>
              </a:rPr>
              <a:t>SURVEY</a:t>
            </a:r>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a:buFont typeface="Wingdings" pitchFamily="2" charset="2"/>
              <a:buChar char="v"/>
            </a:pPr>
            <a:r>
              <a:rPr lang="en-IN" sz="1800" dirty="0">
                <a:latin typeface="Times New Roman" pitchFamily="18" charset="0"/>
                <a:cs typeface="Times New Roman" pitchFamily="18" charset="0"/>
              </a:rPr>
              <a:t>HARDWARE REQUIREMENTS</a:t>
            </a:r>
          </a:p>
          <a:p>
            <a:pPr lvl="1"/>
            <a:r>
              <a:rPr lang="en-IN" sz="1800" dirty="0">
                <a:latin typeface="Times New Roman" pitchFamily="18" charset="0"/>
                <a:cs typeface="Times New Roman" pitchFamily="18" charset="0"/>
              </a:rPr>
              <a:t>Processor                     	: Any Processor above 500 MHz</a:t>
            </a:r>
          </a:p>
          <a:p>
            <a:pPr lvl="1"/>
            <a:r>
              <a:rPr lang="en-IN" sz="1800" dirty="0">
                <a:latin typeface="Times New Roman" pitchFamily="18" charset="0"/>
                <a:cs typeface="Times New Roman" pitchFamily="18" charset="0"/>
              </a:rPr>
              <a:t>RAM                           	: 512Mb</a:t>
            </a:r>
          </a:p>
          <a:p>
            <a:pPr lvl="1"/>
            <a:r>
              <a:rPr lang="en-IN" sz="1800" dirty="0">
                <a:latin typeface="Times New Roman" pitchFamily="18" charset="0"/>
                <a:cs typeface="Times New Roman" pitchFamily="18" charset="0"/>
              </a:rPr>
              <a:t>Hard Disk                    	: 4 GB</a:t>
            </a:r>
          </a:p>
          <a:p>
            <a:pPr lvl="1"/>
            <a:r>
              <a:rPr lang="en-IN" sz="1800" dirty="0">
                <a:latin typeface="Times New Roman" pitchFamily="18" charset="0"/>
                <a:cs typeface="Times New Roman" pitchFamily="18" charset="0"/>
              </a:rPr>
              <a:t>Input device               		: Standard Keyboard and Mouse</a:t>
            </a:r>
          </a:p>
          <a:p>
            <a:pPr lvl="1"/>
            <a:r>
              <a:rPr lang="en-IN" sz="1800" dirty="0">
                <a:latin typeface="Times New Roman" pitchFamily="18" charset="0"/>
                <a:cs typeface="Times New Roman" pitchFamily="18" charset="0"/>
              </a:rPr>
              <a:t>Output device          		: VGA and High Resolution Monitor</a:t>
            </a:r>
          </a:p>
          <a:p>
            <a:pPr lvl="1"/>
            <a:endParaRPr lang="en-IN" sz="1800" dirty="0">
              <a:latin typeface="Times New Roman" pitchFamily="18" charset="0"/>
              <a:cs typeface="Times New Roman" pitchFamily="18" charset="0"/>
            </a:endParaRPr>
          </a:p>
          <a:p>
            <a:pPr>
              <a:buFont typeface="Wingdings" pitchFamily="2" charset="2"/>
              <a:buChar char="v"/>
            </a:pPr>
            <a:r>
              <a:rPr lang="en-IN" sz="1800" dirty="0">
                <a:latin typeface="Times New Roman" pitchFamily="18" charset="0"/>
                <a:cs typeface="Times New Roman" pitchFamily="18" charset="0"/>
              </a:rPr>
              <a:t>SOFTWARE REQUIREMENTS</a:t>
            </a:r>
          </a:p>
          <a:p>
            <a:pPr lvl="1"/>
            <a:r>
              <a:rPr lang="en-IN" sz="1800" dirty="0">
                <a:latin typeface="Times New Roman" pitchFamily="18" charset="0"/>
                <a:cs typeface="Times New Roman" pitchFamily="18" charset="0"/>
              </a:rPr>
              <a:t>Operating system      	            : Windows 10</a:t>
            </a:r>
          </a:p>
          <a:p>
            <a:pPr lvl="1"/>
            <a:r>
              <a:rPr lang="en-IN" sz="1800" dirty="0">
                <a:latin typeface="Times New Roman" pitchFamily="18" charset="0"/>
                <a:cs typeface="Times New Roman" pitchFamily="18" charset="0"/>
              </a:rPr>
              <a:t>IDE                           	            : google </a:t>
            </a:r>
            <a:r>
              <a:rPr lang="en-IN" sz="1800" dirty="0" err="1">
                <a:latin typeface="Times New Roman" pitchFamily="18" charset="0"/>
                <a:cs typeface="Times New Roman" pitchFamily="18" charset="0"/>
              </a:rPr>
              <a:t>colab</a:t>
            </a:r>
            <a:endParaRPr lang="en-IN" sz="1800"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Tools/Technologies 	            : Python3,  </a:t>
            </a:r>
            <a:r>
              <a:rPr lang="en-US" sz="1800" dirty="0" err="1">
                <a:latin typeface="Times New Roman" pitchFamily="18" charset="0"/>
                <a:cs typeface="Times New Roman" pitchFamily="18" charset="0"/>
              </a:rPr>
              <a:t>Numpy</a:t>
            </a:r>
            <a:r>
              <a:rPr lang="en-US" sz="1800" dirty="0">
                <a:latin typeface="Times New Roman" pitchFamily="18" charset="0"/>
                <a:cs typeface="Times New Roman" pitchFamily="18" charset="0"/>
              </a:rPr>
              <a:t> library , Pandas library , </a:t>
            </a:r>
            <a:r>
              <a:rPr lang="en-US" sz="1800" dirty="0" err="1">
                <a:latin typeface="Times New Roman" pitchFamily="18" charset="0"/>
                <a:cs typeface="Times New Roman" pitchFamily="18" charset="0"/>
              </a:rPr>
              <a:t>sklearn</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streamlit</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marL="457200" lvl="1" indent="0">
              <a:buNone/>
            </a:pPr>
            <a:endParaRPr lang="en-US" sz="1800" dirty="0">
              <a:latin typeface="Times New Roman" pitchFamily="18" charset="0"/>
              <a:cs typeface="Times New Roman" pitchFamily="18" charset="0"/>
            </a:endParaRPr>
          </a:p>
          <a:p>
            <a:pPr lvl="1">
              <a:buFont typeface="Wingdings" pitchFamily="2" charset="2"/>
              <a:buChar char="v"/>
            </a:pPr>
            <a:endParaRPr lang="en-IN" sz="18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5875" y="257344"/>
            <a:ext cx="3932237" cy="10063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22" name="Rectangle 21">
            <a:extLst>
              <a:ext uri="{FF2B5EF4-FFF2-40B4-BE49-F238E27FC236}">
                <a16:creationId xmlns:a16="http://schemas.microsoft.com/office/drawing/2014/main" id="{1A8B9488-E35E-EFD6-1513-AA6A74E212AA}"/>
              </a:ext>
            </a:extLst>
          </p:cNvPr>
          <p:cNvSpPr/>
          <p:nvPr/>
        </p:nvSpPr>
        <p:spPr>
          <a:xfrm>
            <a:off x="677334" y="1259587"/>
            <a:ext cx="1872209" cy="8335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 Set</a:t>
            </a:r>
            <a:endParaRPr lang="en-IN" dirty="0"/>
          </a:p>
        </p:txBody>
      </p:sp>
      <p:sp>
        <p:nvSpPr>
          <p:cNvPr id="23" name="Rectangle 22">
            <a:extLst>
              <a:ext uri="{FF2B5EF4-FFF2-40B4-BE49-F238E27FC236}">
                <a16:creationId xmlns:a16="http://schemas.microsoft.com/office/drawing/2014/main" id="{F5D26C6B-55AB-28CF-FECE-19A52095D9B1}"/>
              </a:ext>
            </a:extLst>
          </p:cNvPr>
          <p:cNvSpPr/>
          <p:nvPr/>
        </p:nvSpPr>
        <p:spPr>
          <a:xfrm>
            <a:off x="1668493" y="2881994"/>
            <a:ext cx="1872209" cy="8335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User Input</a:t>
            </a:r>
            <a:endParaRPr lang="en-IN" dirty="0"/>
          </a:p>
        </p:txBody>
      </p:sp>
      <p:sp>
        <p:nvSpPr>
          <p:cNvPr id="24" name="Rectangle 23">
            <a:extLst>
              <a:ext uri="{FF2B5EF4-FFF2-40B4-BE49-F238E27FC236}">
                <a16:creationId xmlns:a16="http://schemas.microsoft.com/office/drawing/2014/main" id="{8622163E-0AD6-D7D6-4F6E-B278B819C462}"/>
              </a:ext>
            </a:extLst>
          </p:cNvPr>
          <p:cNvSpPr/>
          <p:nvPr/>
        </p:nvSpPr>
        <p:spPr>
          <a:xfrm>
            <a:off x="9329654" y="2881992"/>
            <a:ext cx="1872209" cy="8335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Training Classifier</a:t>
            </a:r>
            <a:endParaRPr lang="en-IN" dirty="0"/>
          </a:p>
        </p:txBody>
      </p:sp>
      <p:sp>
        <p:nvSpPr>
          <p:cNvPr id="25" name="Rectangle 24">
            <a:extLst>
              <a:ext uri="{FF2B5EF4-FFF2-40B4-BE49-F238E27FC236}">
                <a16:creationId xmlns:a16="http://schemas.microsoft.com/office/drawing/2014/main" id="{B6959EE8-C611-1BB4-F891-079CDD19793D}"/>
              </a:ext>
            </a:extLst>
          </p:cNvPr>
          <p:cNvSpPr/>
          <p:nvPr/>
        </p:nvSpPr>
        <p:spPr>
          <a:xfrm>
            <a:off x="3160717" y="4527981"/>
            <a:ext cx="1872209" cy="8335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Truth Probability</a:t>
            </a:r>
            <a:endParaRPr lang="en-IN" dirty="0"/>
          </a:p>
        </p:txBody>
      </p:sp>
      <p:sp>
        <p:nvSpPr>
          <p:cNvPr id="26" name="Rectangle 25">
            <a:extLst>
              <a:ext uri="{FF2B5EF4-FFF2-40B4-BE49-F238E27FC236}">
                <a16:creationId xmlns:a16="http://schemas.microsoft.com/office/drawing/2014/main" id="{5C833CFD-D237-B88C-1FD8-CFC7D06E3F45}"/>
              </a:ext>
            </a:extLst>
          </p:cNvPr>
          <p:cNvSpPr/>
          <p:nvPr/>
        </p:nvSpPr>
        <p:spPr>
          <a:xfrm>
            <a:off x="7406199" y="4531181"/>
            <a:ext cx="1872209" cy="8335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 </a:t>
            </a:r>
            <a:r>
              <a:rPr lang="en-US" dirty="0" err="1"/>
              <a:t>True|false</a:t>
            </a:r>
            <a:endParaRPr lang="en-IN" dirty="0"/>
          </a:p>
        </p:txBody>
      </p:sp>
      <p:sp>
        <p:nvSpPr>
          <p:cNvPr id="27" name="Rectangle 26">
            <a:extLst>
              <a:ext uri="{FF2B5EF4-FFF2-40B4-BE49-F238E27FC236}">
                <a16:creationId xmlns:a16="http://schemas.microsoft.com/office/drawing/2014/main" id="{ED6A2CEF-19F9-6230-0D0D-86E056B266C4}"/>
              </a:ext>
            </a:extLst>
          </p:cNvPr>
          <p:cNvSpPr/>
          <p:nvPr/>
        </p:nvSpPr>
        <p:spPr>
          <a:xfrm>
            <a:off x="5447928" y="2881993"/>
            <a:ext cx="1872209" cy="8335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Classification</a:t>
            </a:r>
          </a:p>
          <a:p>
            <a:pPr algn="ctr"/>
            <a:r>
              <a:rPr lang="en-US" dirty="0"/>
              <a:t>Model</a:t>
            </a:r>
            <a:endParaRPr lang="en-IN" dirty="0"/>
          </a:p>
        </p:txBody>
      </p:sp>
      <p:sp>
        <p:nvSpPr>
          <p:cNvPr id="28" name="Rectangle 27">
            <a:extLst>
              <a:ext uri="{FF2B5EF4-FFF2-40B4-BE49-F238E27FC236}">
                <a16:creationId xmlns:a16="http://schemas.microsoft.com/office/drawing/2014/main" id="{B877490C-329F-3502-5973-10F72A11D6FB}"/>
              </a:ext>
            </a:extLst>
          </p:cNvPr>
          <p:cNvSpPr/>
          <p:nvPr/>
        </p:nvSpPr>
        <p:spPr>
          <a:xfrm>
            <a:off x="3699878" y="1259588"/>
            <a:ext cx="1872209" cy="8335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Pre-processing</a:t>
            </a:r>
          </a:p>
        </p:txBody>
      </p:sp>
      <p:sp>
        <p:nvSpPr>
          <p:cNvPr id="29" name="Rectangle 28">
            <a:extLst>
              <a:ext uri="{FF2B5EF4-FFF2-40B4-BE49-F238E27FC236}">
                <a16:creationId xmlns:a16="http://schemas.microsoft.com/office/drawing/2014/main" id="{BE033B10-1B8D-2D9C-4C7E-E73AA8CFBF65}"/>
              </a:ext>
            </a:extLst>
          </p:cNvPr>
          <p:cNvSpPr/>
          <p:nvPr/>
        </p:nvSpPr>
        <p:spPr>
          <a:xfrm>
            <a:off x="6742184" y="1263685"/>
            <a:ext cx="1872209" cy="8335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 Split(Train,</a:t>
            </a:r>
          </a:p>
          <a:p>
            <a:pPr algn="ctr"/>
            <a:r>
              <a:rPr lang="en-US" dirty="0"/>
              <a:t>Test)</a:t>
            </a:r>
            <a:endParaRPr lang="en-IN" dirty="0"/>
          </a:p>
        </p:txBody>
      </p:sp>
      <p:sp>
        <p:nvSpPr>
          <p:cNvPr id="30" name="Rectangle 29">
            <a:extLst>
              <a:ext uri="{FF2B5EF4-FFF2-40B4-BE49-F238E27FC236}">
                <a16:creationId xmlns:a16="http://schemas.microsoft.com/office/drawing/2014/main" id="{349EEB77-9E46-B866-2204-F47A13AF80E4}"/>
              </a:ext>
            </a:extLst>
          </p:cNvPr>
          <p:cNvSpPr/>
          <p:nvPr/>
        </p:nvSpPr>
        <p:spPr>
          <a:xfrm>
            <a:off x="9633803" y="1265763"/>
            <a:ext cx="1872209" cy="8335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Feature Extraction</a:t>
            </a:r>
            <a:endParaRPr lang="en-IN" dirty="0"/>
          </a:p>
        </p:txBody>
      </p:sp>
      <p:cxnSp>
        <p:nvCxnSpPr>
          <p:cNvPr id="41" name="Straight Arrow Connector 40">
            <a:extLst>
              <a:ext uri="{FF2B5EF4-FFF2-40B4-BE49-F238E27FC236}">
                <a16:creationId xmlns:a16="http://schemas.microsoft.com/office/drawing/2014/main" id="{F5A3399A-0247-9B64-E3CA-6AAA52C42DD6}"/>
              </a:ext>
            </a:extLst>
          </p:cNvPr>
          <p:cNvCxnSpPr>
            <a:stCxn id="29" idx="3"/>
            <a:endCxn id="30" idx="1"/>
          </p:cNvCxnSpPr>
          <p:nvPr/>
        </p:nvCxnSpPr>
        <p:spPr>
          <a:xfrm>
            <a:off x="8614393" y="1680454"/>
            <a:ext cx="1019410" cy="2078"/>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C5726AC-DABE-7F98-4BD5-58E21766A6E7}"/>
              </a:ext>
            </a:extLst>
          </p:cNvPr>
          <p:cNvCxnSpPr/>
          <p:nvPr/>
        </p:nvCxnSpPr>
        <p:spPr>
          <a:xfrm>
            <a:off x="10416480" y="2093124"/>
            <a:ext cx="0" cy="788868"/>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6CD9BDC-8D6D-4D5E-755E-173C15DB8A36}"/>
              </a:ext>
            </a:extLst>
          </p:cNvPr>
          <p:cNvCxnSpPr>
            <a:stCxn id="24" idx="1"/>
            <a:endCxn id="27" idx="3"/>
          </p:cNvCxnSpPr>
          <p:nvPr/>
        </p:nvCxnSpPr>
        <p:spPr>
          <a:xfrm flipH="1">
            <a:off x="7320137" y="3298761"/>
            <a:ext cx="2009517" cy="1"/>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C70D619-3B67-6732-A99B-EE250428ABA0}"/>
              </a:ext>
            </a:extLst>
          </p:cNvPr>
          <p:cNvCxnSpPr>
            <a:endCxn id="27" idx="1"/>
          </p:cNvCxnSpPr>
          <p:nvPr/>
        </p:nvCxnSpPr>
        <p:spPr>
          <a:xfrm>
            <a:off x="3575719" y="3298760"/>
            <a:ext cx="1872209" cy="2"/>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B791881-68EE-34E5-AEAB-A15D0F7445B8}"/>
              </a:ext>
            </a:extLst>
          </p:cNvPr>
          <p:cNvCxnSpPr>
            <a:cxnSpLocks/>
            <a:stCxn id="22" idx="3"/>
            <a:endCxn id="28" idx="1"/>
          </p:cNvCxnSpPr>
          <p:nvPr/>
        </p:nvCxnSpPr>
        <p:spPr>
          <a:xfrm>
            <a:off x="2549543" y="1676356"/>
            <a:ext cx="1150335" cy="1"/>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7683A66-0545-B330-85E4-8AE14FA1BEE1}"/>
              </a:ext>
            </a:extLst>
          </p:cNvPr>
          <p:cNvCxnSpPr>
            <a:stCxn id="28" idx="3"/>
            <a:endCxn id="29" idx="1"/>
          </p:cNvCxnSpPr>
          <p:nvPr/>
        </p:nvCxnSpPr>
        <p:spPr>
          <a:xfrm>
            <a:off x="5572087" y="1676357"/>
            <a:ext cx="1170097" cy="4097"/>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38AC04E-FCCC-79EF-0B91-3EC934E88EF0}"/>
              </a:ext>
            </a:extLst>
          </p:cNvPr>
          <p:cNvCxnSpPr>
            <a:cxnSpLocks/>
          </p:cNvCxnSpPr>
          <p:nvPr/>
        </p:nvCxnSpPr>
        <p:spPr>
          <a:xfrm>
            <a:off x="4096821" y="4149080"/>
            <a:ext cx="422807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70E8578-F51B-0FE7-213F-3CD67562C3FA}"/>
              </a:ext>
            </a:extLst>
          </p:cNvPr>
          <p:cNvCxnSpPr>
            <a:endCxn id="25" idx="0"/>
          </p:cNvCxnSpPr>
          <p:nvPr/>
        </p:nvCxnSpPr>
        <p:spPr>
          <a:xfrm>
            <a:off x="4096821" y="4149080"/>
            <a:ext cx="1" cy="378901"/>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E9CDC38C-E86F-F957-EF5E-2C67E0E79DCA}"/>
              </a:ext>
            </a:extLst>
          </p:cNvPr>
          <p:cNvCxnSpPr>
            <a:cxnSpLocks/>
            <a:endCxn id="26" idx="0"/>
          </p:cNvCxnSpPr>
          <p:nvPr/>
        </p:nvCxnSpPr>
        <p:spPr>
          <a:xfrm>
            <a:off x="8324895" y="4149080"/>
            <a:ext cx="17409" cy="382101"/>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E56077B-2AD1-0469-7013-9C6D38DD162A}"/>
              </a:ext>
            </a:extLst>
          </p:cNvPr>
          <p:cNvCxnSpPr>
            <a:stCxn id="27" idx="2"/>
          </p:cNvCxnSpPr>
          <p:nvPr/>
        </p:nvCxnSpPr>
        <p:spPr>
          <a:xfrm flipH="1">
            <a:off x="6384032" y="3715530"/>
            <a:ext cx="1" cy="43355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129882" y="668088"/>
            <a:ext cx="3932237"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endParaRPr lang="en-US" dirty="0"/>
          </a:p>
          <a:p>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9</a:t>
            </a:fld>
            <a:endParaRPr lang="en-US" dirty="0"/>
          </a:p>
        </p:txBody>
      </p:sp>
      <p:sp>
        <p:nvSpPr>
          <p:cNvPr id="12" name="TextBox 11">
            <a:extLst>
              <a:ext uri="{FF2B5EF4-FFF2-40B4-BE49-F238E27FC236}">
                <a16:creationId xmlns:a16="http://schemas.microsoft.com/office/drawing/2014/main" id="{A6D0299D-3E45-D198-4A2B-D367E5BB13AD}"/>
              </a:ext>
            </a:extLst>
          </p:cNvPr>
          <p:cNvSpPr txBox="1"/>
          <p:nvPr/>
        </p:nvSpPr>
        <p:spPr>
          <a:xfrm>
            <a:off x="839416" y="1052736"/>
            <a:ext cx="10778626" cy="563231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we propose uses a news dataset to build a decision model based on support vector machine method. The model is then used to classify novel news to fake or real.</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proposed system takes as input a dataset of comments and their related information, such as id, title, text and label(fake or real).</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It then transforms them into a features dataset that can be used in the learning phase. This transformation is called preprocessing,</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performs a series of operations such as cleansing, filtering and encoding.</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preprocessed dataset is divided into two parts: the first for training and the second for testing.</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training module uses the training dataset and support vector machine algorithm to build a decision model that can be applied to the test dataset.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the model is accepted (i.e., it is able to achieve an acceptable accuracy rate), it can be kept and used and then training ends. Otherwise, the parameters of the learning algorithm are revised in order to improve the accuracy rate.</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5889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4653</TotalTime>
  <Words>1889</Words>
  <Application>Microsoft Office PowerPoint</Application>
  <PresentationFormat>Widescreen</PresentationFormat>
  <Paragraphs>230</Paragraphs>
  <Slides>20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inter-regular</vt:lpstr>
      <vt:lpstr>Times New Roman</vt:lpstr>
      <vt:lpstr>Wingdings</vt:lpstr>
      <vt:lpstr>Office Theme</vt:lpstr>
      <vt:lpstr>FAKE NEWS DETECTION </vt:lpstr>
      <vt:lpstr>AGENDA</vt:lpstr>
      <vt:lpstr>ABSTRACT </vt:lpstr>
      <vt:lpstr>ABOUT THE COMPANY</vt:lpstr>
      <vt:lpstr>INTRODUCTION </vt:lpstr>
      <vt:lpstr>PowerPoint Presentation</vt:lpstr>
      <vt:lpstr>REQUIREMENTS</vt:lpstr>
      <vt:lpstr>SYSTEM DESIGN </vt:lpstr>
      <vt:lpstr>SYSTEM DESIGN </vt:lpstr>
      <vt:lpstr>SUPPORT VECTOR MACHINE (SVM) </vt:lpstr>
      <vt:lpstr>IMPLEMENTATION</vt:lpstr>
      <vt:lpstr>IMPLEMENTATION</vt:lpstr>
      <vt:lpstr>PowerPoint Presentation</vt:lpstr>
      <vt:lpstr> </vt:lpstr>
      <vt:lpstr>PowerPoint Presentation</vt:lpstr>
      <vt:lpstr>RESULTS </vt:lpstr>
      <vt:lpstr>CONCLUSIONS</vt:lpstr>
      <vt:lpstr>LIMITATIONS</vt:lpstr>
      <vt:lpstr>PowerPoint Presentation</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Bhoomika Ninganagoudar</cp:lastModifiedBy>
  <cp:revision>320</cp:revision>
  <dcterms:created xsi:type="dcterms:W3CDTF">2015-10-29T14:36:38Z</dcterms:created>
  <dcterms:modified xsi:type="dcterms:W3CDTF">2022-05-25T09:59:36Z</dcterms:modified>
</cp:coreProperties>
</file>