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5"/>
  </p:notesMasterIdLst>
  <p:handoutMasterIdLst>
    <p:handoutMasterId r:id="rId26"/>
  </p:handoutMasterIdLst>
  <p:sldIdLst>
    <p:sldId id="257" r:id="rId4"/>
    <p:sldId id="260" r:id="rId5"/>
    <p:sldId id="261" r:id="rId6"/>
    <p:sldId id="262" r:id="rId7"/>
    <p:sldId id="275" r:id="rId8"/>
    <p:sldId id="263" r:id="rId9"/>
    <p:sldId id="269" r:id="rId10"/>
    <p:sldId id="271" r:id="rId11"/>
    <p:sldId id="273" r:id="rId12"/>
    <p:sldId id="274" r:id="rId13"/>
    <p:sldId id="279" r:id="rId14"/>
    <p:sldId id="281" r:id="rId15"/>
    <p:sldId id="284" r:id="rId16"/>
    <p:sldId id="286" r:id="rId17"/>
    <p:sldId id="296" r:id="rId18"/>
    <p:sldId id="285" r:id="rId19"/>
    <p:sldId id="287" r:id="rId20"/>
    <p:sldId id="288" r:id="rId21"/>
    <p:sldId id="289" r:id="rId22"/>
    <p:sldId id="290"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7">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2294" autoAdjust="0"/>
  </p:normalViewPr>
  <p:slideViewPr>
    <p:cSldViewPr snapToGrid="0">
      <p:cViewPr varScale="1">
        <p:scale>
          <a:sx n="72" d="100"/>
          <a:sy n="72" d="100"/>
        </p:scale>
        <p:origin x="1258" y="48"/>
      </p:cViewPr>
      <p:guideLst>
        <p:guide orient="horz" pos="2207"/>
        <p:guide pos="3839"/>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Amount of funding($ M)</c:v>
                </c:pt>
              </c:strCache>
            </c:strRef>
          </c:tx>
          <c:spPr>
            <a:solidFill>
              <a:schemeClr val="accent1"/>
            </a:solidFill>
            <a:ln>
              <a:noFill/>
            </a:ln>
            <a:effectLst/>
          </c:spPr>
          <c:invertIfNegative val="0"/>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4250</c:v>
                </c:pt>
                <c:pt idx="1">
                  <c:v>5806</c:v>
                </c:pt>
                <c:pt idx="2">
                  <c:v>7512</c:v>
                </c:pt>
                <c:pt idx="3">
                  <c:v>16814</c:v>
                </c:pt>
                <c:pt idx="4">
                  <c:v>22148</c:v>
                </c:pt>
                <c:pt idx="5">
                  <c:v>26580</c:v>
                </c:pt>
              </c:numCache>
            </c:numRef>
          </c:val>
          <c:extLst>
            <c:ext xmlns:c16="http://schemas.microsoft.com/office/drawing/2014/chart" uri="{C3380CC4-5D6E-409C-BE32-E72D297353CC}">
              <c16:uniqueId val="{00000000-689C-43C7-822E-DD9621607EC2}"/>
            </c:ext>
          </c:extLst>
        </c:ser>
        <c:dLbls>
          <c:showLegendKey val="0"/>
          <c:showVal val="0"/>
          <c:showCatName val="0"/>
          <c:showSerName val="0"/>
          <c:showPercent val="0"/>
          <c:showBubbleSize val="0"/>
        </c:dLbls>
        <c:gapWidth val="219"/>
        <c:overlap val="-27"/>
        <c:axId val="1005937392"/>
        <c:axId val="1005938352"/>
      </c:barChart>
      <c:catAx>
        <c:axId val="1005937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1005938352"/>
        <c:crosses val="autoZero"/>
        <c:auto val="1"/>
        <c:lblAlgn val="ctr"/>
        <c:lblOffset val="100"/>
        <c:noMultiLvlLbl val="0"/>
      </c:catAx>
      <c:valAx>
        <c:axId val="1005938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crossAx val="100593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AE2A96-1327-43AD-BED9-D6677BA52BD1}" type="datetimeFigureOut">
              <a:rPr lang="en-IN" smtClean="0"/>
              <a:t>18-07-2024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06C447-2948-4967-8030-0AA7BAB1D57F}"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2F4666-884F-4906-A620-C0BD2319E69E}" type="datetimeFigureOut">
              <a:rPr lang="en-US" smtClean="0"/>
              <a:t>7/18/2024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165CDC-F920-460D-A836-7FD7F940BD2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165CDC-F920-460D-A836-7FD7F940BD27}"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3"/>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t>7/18/2024</a:t>
            </a:fld>
            <a:endParaRPr lang="en-US"/>
          </a:p>
        </p:txBody>
      </p:sp>
      <p:sp>
        <p:nvSpPr>
          <p:cNvPr id="5" name="Footer Placeholder 4"/>
          <p:cNvSpPr>
            <a:spLocks noGrp="1"/>
          </p:cNvSpPr>
          <p:nvPr>
            <p:ph type="ftr" sz="quarter" idx="11"/>
          </p:nvPr>
        </p:nvSpPr>
        <p:spPr>
          <a:xfrm>
            <a:off x="4165600" y="6356358"/>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t>7/18/2024</a:t>
            </a:fld>
            <a:endParaRPr lang="en-US"/>
          </a:p>
        </p:txBody>
      </p:sp>
      <p:sp>
        <p:nvSpPr>
          <p:cNvPr id="5" name="Footer Placeholder 4"/>
          <p:cNvSpPr>
            <a:spLocks noGrp="1"/>
          </p:cNvSpPr>
          <p:nvPr>
            <p:ph type="ftr" sz="quarter" idx="11"/>
          </p:nvPr>
        </p:nvSpPr>
        <p:spPr>
          <a:xfrm>
            <a:off x="4165600" y="6356358"/>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6"/>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t>7/18/2024</a:t>
            </a:fld>
            <a:endParaRPr lang="en-US"/>
          </a:p>
        </p:txBody>
      </p:sp>
      <p:sp>
        <p:nvSpPr>
          <p:cNvPr id="5" name="Footer Placeholder 4"/>
          <p:cNvSpPr>
            <a:spLocks noGrp="1"/>
          </p:cNvSpPr>
          <p:nvPr>
            <p:ph type="ftr" sz="quarter" idx="11"/>
          </p:nvPr>
        </p:nvSpPr>
        <p:spPr>
          <a:xfrm>
            <a:off x="4165600" y="6356358"/>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569F0C1-D6E8-4288-99F4-1610555252E2}"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9F0C1-D6E8-4288-99F4-1610555252E2}"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9F0C1-D6E8-4288-99F4-1610555252E2}"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69F0C1-D6E8-4288-99F4-1610555252E2}"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569F0C1-D6E8-4288-99F4-1610555252E2}"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69F0C1-D6E8-4288-99F4-1610555252E2}"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9F0C1-D6E8-4288-99F4-1610555252E2}" type="datetimeFigureOut">
              <a:rPr lang="en-IN" smtClean="0"/>
              <a:t>18-07-2024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F0C1-D6E8-4288-99F4-1610555252E2}"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52400"/>
            <a:ext cx="12192000" cy="6858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87569" y="152400"/>
            <a:ext cx="11816862" cy="639762"/>
          </a:xfrm>
          <a:prstGeom prst="rect">
            <a:avLst/>
          </a:prstGeom>
        </p:spPr>
        <p:txBody>
          <a:bodyPr anchor="ctr"/>
          <a:lstStyle>
            <a:lvl1pPr>
              <a:defRPr sz="36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87569" y="990601"/>
            <a:ext cx="11816862" cy="5135564"/>
          </a:xfrm>
          <a:prstGeom prst="rect">
            <a:avLst/>
          </a:prstGeo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9F0C1-D6E8-4288-99F4-1610555252E2}"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9F0C1-D6E8-4288-99F4-1610555252E2}"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9F0C1-D6E8-4288-99F4-1610555252E2}"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18763-8695-48C8-B646-CF9DA243EE91}"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16F600A-2000-49E1-8F7C-185632D8770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6F600A-2000-49E1-8F7C-185632D8770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F600A-2000-49E1-8F7C-185632D8770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16F600A-2000-49E1-8F7C-185632D8770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16F600A-2000-49E1-8F7C-185632D87703}"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6F600A-2000-49E1-8F7C-185632D87703}"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F600A-2000-49E1-8F7C-185632D87703}" type="datetimeFigureOut">
              <a:rPr lang="en-IN" smtClean="0"/>
              <a:t>18-07-2024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8"/>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t>7/18/2024</a:t>
            </a:fld>
            <a:endParaRPr lang="en-US"/>
          </a:p>
        </p:txBody>
      </p:sp>
      <p:sp>
        <p:nvSpPr>
          <p:cNvPr id="5" name="Footer Placeholder 4"/>
          <p:cNvSpPr>
            <a:spLocks noGrp="1"/>
          </p:cNvSpPr>
          <p:nvPr>
            <p:ph type="ftr" sz="quarter" idx="11"/>
          </p:nvPr>
        </p:nvSpPr>
        <p:spPr>
          <a:xfrm>
            <a:off x="4165600" y="6356358"/>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F600A-2000-49E1-8F7C-185632D8770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F600A-2000-49E1-8F7C-185632D8770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6F600A-2000-49E1-8F7C-185632D8770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6F600A-2000-49E1-8F7C-185632D8770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BDF3A-BC0B-4BD1-9741-87BA411FA5F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152400"/>
            <a:ext cx="12192000" cy="6858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p:nvPr>
        </p:nvSpPr>
        <p:spPr>
          <a:xfrm>
            <a:off x="187569" y="914400"/>
            <a:ext cx="5806831" cy="5211769"/>
          </a:xfrm>
          <a:prstGeom prst="rect">
            <a:avLst/>
          </a:prstGeo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0"/>
            <a:ext cx="5806831" cy="5211769"/>
          </a:xfrm>
          <a:prstGeom prst="rect">
            <a:avLst/>
          </a:prstGeo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187569" y="152400"/>
            <a:ext cx="11816862" cy="639762"/>
          </a:xfrm>
          <a:prstGeom prst="rect">
            <a:avLst/>
          </a:prstGeom>
        </p:spPr>
        <p:txBody>
          <a:bodyPr anchor="ctr"/>
          <a:lstStyle>
            <a:lvl1pPr>
              <a:defRPr sz="3600" b="1">
                <a:solidFill>
                  <a:schemeClr val="tx1"/>
                </a:solidFill>
              </a:defRPr>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1" y="1535113"/>
            <a:ext cx="538903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1" y="2174875"/>
            <a:ext cx="538903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t>7/18/2024</a:t>
            </a:fld>
            <a:endParaRPr lang="en-US"/>
          </a:p>
        </p:txBody>
      </p:sp>
      <p:sp>
        <p:nvSpPr>
          <p:cNvPr id="8" name="Footer Placeholder 7"/>
          <p:cNvSpPr>
            <a:spLocks noGrp="1"/>
          </p:cNvSpPr>
          <p:nvPr>
            <p:ph type="ftr" sz="quarter" idx="11"/>
          </p:nvPr>
        </p:nvSpPr>
        <p:spPr>
          <a:xfrm>
            <a:off x="4165600" y="6356358"/>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t>7/18/2024</a:t>
            </a:fld>
            <a:endParaRPr lang="en-US"/>
          </a:p>
        </p:txBody>
      </p:sp>
      <p:sp>
        <p:nvSpPr>
          <p:cNvPr id="4" name="Footer Placeholder 3"/>
          <p:cNvSpPr>
            <a:spLocks noGrp="1"/>
          </p:cNvSpPr>
          <p:nvPr>
            <p:ph type="ftr" sz="quarter" idx="11"/>
          </p:nvPr>
        </p:nvSpPr>
        <p:spPr>
          <a:xfrm>
            <a:off x="4165600" y="6356358"/>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7589"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11699385" y="6324600"/>
            <a:ext cx="457176" cy="369332"/>
          </a:xfrm>
          <a:prstGeom prst="rect">
            <a:avLst/>
          </a:prstGeom>
        </p:spPr>
        <p:txBody>
          <a:bodyPr wrap="none">
            <a:spAutoFit/>
          </a:bodyPr>
          <a:lstStyle/>
          <a:p>
            <a:fld id="{B6F15528-21DE-4FAA-801E-634DDDAF4B2B}" type="slidenum">
              <a:rPr lang="en-US" sz="1800" smtClean="0">
                <a:solidFill>
                  <a:schemeClr val="bg1"/>
                </a:solidFill>
              </a:rPr>
              <a:t>‹#›</a:t>
            </a:fld>
            <a:endParaRPr lang="en-US" sz="18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6" y="273058"/>
            <a:ext cx="6815666"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t>7/18/2024</a:t>
            </a:fld>
            <a:endParaRPr lang="en-US"/>
          </a:p>
        </p:txBody>
      </p:sp>
      <p:sp>
        <p:nvSpPr>
          <p:cNvPr id="6" name="Footer Placeholder 5"/>
          <p:cNvSpPr>
            <a:spLocks noGrp="1"/>
          </p:cNvSpPr>
          <p:nvPr>
            <p:ph type="ftr" sz="quarter" idx="11"/>
          </p:nvPr>
        </p:nvSpPr>
        <p:spPr>
          <a:xfrm>
            <a:off x="4165600" y="6356358"/>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8"/>
            <a:ext cx="2844800" cy="365125"/>
          </a:xfrm>
          <a:prstGeom prst="rect">
            <a:avLst/>
          </a:prstGeom>
        </p:spPr>
        <p:txBody>
          <a:bodyPr/>
          <a:lstStyle/>
          <a:p>
            <a:fld id="{1D8BD707-D9CF-40AE-B4C6-C98DA3205C09}" type="datetimeFigureOut">
              <a:rPr lang="en-US" smtClean="0"/>
              <a:t>7/18/2024</a:t>
            </a:fld>
            <a:endParaRPr lang="en-US"/>
          </a:p>
        </p:txBody>
      </p:sp>
      <p:sp>
        <p:nvSpPr>
          <p:cNvPr id="6" name="Footer Placeholder 5"/>
          <p:cNvSpPr>
            <a:spLocks noGrp="1"/>
          </p:cNvSpPr>
          <p:nvPr>
            <p:ph type="ftr" sz="quarter" idx="11"/>
          </p:nvPr>
        </p:nvSpPr>
        <p:spPr>
          <a:xfrm>
            <a:off x="4165600" y="6356358"/>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8"/>
            <a:ext cx="28448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TextBox 15"/>
          <p:cNvSpPr txBox="1"/>
          <p:nvPr/>
        </p:nvSpPr>
        <p:spPr>
          <a:xfrm>
            <a:off x="8481101" y="6655158"/>
            <a:ext cx="2472152" cy="253916"/>
          </a:xfrm>
          <a:prstGeom prst="rect">
            <a:avLst/>
          </a:prstGeom>
          <a:noFill/>
        </p:spPr>
        <p:txBody>
          <a:bodyPr wrap="none" rtlCol="0">
            <a:spAutoFit/>
          </a:bodyPr>
          <a:lstStyle/>
          <a:p>
            <a:r>
              <a:rPr lang="en-US" sz="1050">
                <a:solidFill>
                  <a:schemeClr val="bg1"/>
                </a:solidFill>
              </a:rPr>
              <a:t>©</a:t>
            </a:r>
            <a:r>
              <a:rPr lang="en-US" sz="1050" baseline="0">
                <a:solidFill>
                  <a:schemeClr val="bg1"/>
                </a:solidFill>
              </a:rPr>
              <a:t> </a:t>
            </a:r>
            <a:r>
              <a:rPr lang="en-US" sz="1050">
                <a:solidFill>
                  <a:schemeClr val="bg1"/>
                </a:solidFill>
              </a:rPr>
              <a:t>Ramaiah </a:t>
            </a:r>
            <a:r>
              <a:rPr lang="en-US" sz="1050" dirty="0">
                <a:solidFill>
                  <a:schemeClr val="bg1"/>
                </a:solidFill>
              </a:rPr>
              <a:t>University of Applied Sciences</a:t>
            </a:r>
          </a:p>
        </p:txBody>
      </p:sp>
      <p:sp>
        <p:nvSpPr>
          <p:cNvPr id="17" name="Rectangle 16"/>
          <p:cNvSpPr/>
          <p:nvPr/>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p:nvSpPr>
        <p:spPr>
          <a:xfrm>
            <a:off x="11699385" y="6324600"/>
            <a:ext cx="457176" cy="369332"/>
          </a:xfrm>
          <a:prstGeom prst="rect">
            <a:avLst/>
          </a:prstGeom>
        </p:spPr>
        <p:txBody>
          <a:bodyPr wrap="none">
            <a:spAutoFit/>
          </a:bodyPr>
          <a:lstStyle/>
          <a:p>
            <a:fld id="{B6F15528-21DE-4FAA-801E-634DDDAF4B2B}" type="slidenum">
              <a:rPr lang="en-US" sz="1800" smtClean="0">
                <a:solidFill>
                  <a:schemeClr val="bg1"/>
                </a:solidFill>
              </a:rPr>
              <a:t>‹#›</a:t>
            </a:fld>
            <a:endParaRPr lang="en-US" sz="1800" dirty="0">
              <a:solidFill>
                <a:schemeClr val="bg1"/>
              </a:solidFill>
            </a:endParaRPr>
          </a:p>
        </p:txBody>
      </p:sp>
      <p:sp>
        <p:nvSpPr>
          <p:cNvPr id="8" name="TextBox 7"/>
          <p:cNvSpPr txBox="1"/>
          <p:nvPr/>
        </p:nvSpPr>
        <p:spPr>
          <a:xfrm>
            <a:off x="-31698" y="6655158"/>
            <a:ext cx="2177199" cy="253916"/>
          </a:xfrm>
          <a:prstGeom prst="rect">
            <a:avLst/>
          </a:prstGeom>
          <a:noFill/>
        </p:spPr>
        <p:txBody>
          <a:bodyPr wrap="none" rtlCol="0">
            <a:spAutoFit/>
          </a:bodyPr>
          <a:lstStyle/>
          <a:p>
            <a:r>
              <a:rPr lang="en-US" sz="1050" dirty="0">
                <a:solidFill>
                  <a:schemeClr val="bg1"/>
                </a:solidFill>
              </a:rPr>
              <a:t>Faculty of Engineering &amp; Technology</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107" y="6021288"/>
            <a:ext cx="687754" cy="6843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9F0C1-D6E8-4288-99F4-1610555252E2}" type="datetimeFigureOut">
              <a:rPr lang="en-IN" smtClean="0"/>
              <a:t>18-07-2024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18763-8695-48C8-B646-CF9DA243EE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F600A-2000-49E1-8F7C-185632D87703}" type="datetimeFigureOut">
              <a:rPr lang="en-IN" smtClean="0"/>
              <a:t>18-07-2024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BDF3A-BC0B-4BD1-9741-87BA411FA5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ospatialworld.net/prime/prime-opinion/the-impact-of-artificial-intelligence-on-space-investmen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48652"/>
            <a:ext cx="9950547" cy="813917"/>
          </a:xfrm>
        </p:spPr>
        <p:txBody>
          <a:bodyPr/>
          <a:lstStyle/>
          <a:p>
            <a:r>
              <a:rPr lang="en-IN" dirty="0">
                <a:solidFill>
                  <a:schemeClr val="accent6">
                    <a:lumMod val="75000"/>
                  </a:schemeClr>
                </a:solidFill>
              </a:rPr>
              <a:t>Autonomous AI in Spacecraft Operations</a:t>
            </a:r>
          </a:p>
        </p:txBody>
      </p:sp>
      <p:sp>
        <p:nvSpPr>
          <p:cNvPr id="3" name="Subtitle 2"/>
          <p:cNvSpPr>
            <a:spLocks noGrp="1"/>
          </p:cNvSpPr>
          <p:nvPr>
            <p:ph type="subTitle" idx="1"/>
          </p:nvPr>
        </p:nvSpPr>
        <p:spPr>
          <a:xfrm>
            <a:off x="109728" y="2362569"/>
            <a:ext cx="8534400" cy="2380907"/>
          </a:xfrm>
        </p:spPr>
        <p:txBody>
          <a:bodyPr/>
          <a:lstStyle/>
          <a:p>
            <a:pPr algn="l"/>
            <a:r>
              <a:rPr lang="en-IN" dirty="0">
                <a:solidFill>
                  <a:schemeClr val="tx1"/>
                </a:solidFill>
              </a:rPr>
              <a:t>Name:	Aditya Atreya, Bhoomika K</a:t>
            </a:r>
          </a:p>
          <a:p>
            <a:pPr algn="l"/>
            <a:r>
              <a:rPr lang="en-IN" dirty="0">
                <a:solidFill>
                  <a:schemeClr val="tx1"/>
                </a:solidFill>
              </a:rPr>
              <a:t>Reg. No:	21ETAI410029, 21ETAI410033</a:t>
            </a:r>
          </a:p>
          <a:p>
            <a:pPr algn="l"/>
            <a:r>
              <a:rPr lang="en-IN" dirty="0">
                <a:solidFill>
                  <a:schemeClr val="tx1"/>
                </a:solidFill>
              </a:rPr>
              <a:t>Dept.:  	AIML</a:t>
            </a:r>
          </a:p>
          <a:p>
            <a:pPr algn="l"/>
            <a:r>
              <a:rPr lang="en-IN" dirty="0">
                <a:solidFill>
                  <a:schemeClr val="tx1"/>
                </a:solidFill>
              </a:rPr>
              <a:t>Batch:	2021</a:t>
            </a:r>
          </a:p>
        </p:txBody>
      </p:sp>
      <p:sp>
        <p:nvSpPr>
          <p:cNvPr id="4" name="Title 1"/>
          <p:cNvSpPr txBox="1"/>
          <p:nvPr/>
        </p:nvSpPr>
        <p:spPr>
          <a:xfrm>
            <a:off x="1292888" y="263619"/>
            <a:ext cx="9606224" cy="72888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a:t>Department of Computer Science and Engineering</a:t>
            </a:r>
          </a:p>
          <a:p>
            <a:r>
              <a:rPr lang="en-US" dirty="0"/>
              <a:t>20CSP403A</a:t>
            </a:r>
            <a:r>
              <a:rPr lang="en-IN" dirty="0"/>
              <a:t>: Seminar</a:t>
            </a:r>
          </a:p>
        </p:txBody>
      </p:sp>
      <p:sp>
        <p:nvSpPr>
          <p:cNvPr id="5" name="TextBox 4"/>
          <p:cNvSpPr txBox="1"/>
          <p:nvPr/>
        </p:nvSpPr>
        <p:spPr>
          <a:xfrm>
            <a:off x="6190211" y="3995787"/>
            <a:ext cx="6001789" cy="2246769"/>
          </a:xfrm>
          <a:prstGeom prst="rect">
            <a:avLst/>
          </a:prstGeom>
          <a:noFill/>
        </p:spPr>
        <p:txBody>
          <a:bodyPr wrap="square" rtlCol="0">
            <a:spAutoFit/>
          </a:bodyPr>
          <a:lstStyle/>
          <a:p>
            <a:pPr>
              <a:buClr>
                <a:schemeClr val="dk1"/>
              </a:buClr>
              <a:buSzPts val="3200"/>
            </a:pPr>
            <a:r>
              <a:rPr lang="en-US" sz="2800" b="1" dirty="0">
                <a:solidFill>
                  <a:schemeClr val="dk1"/>
                </a:solidFill>
                <a:latin typeface="Times New Roman" panose="02020603050405020304"/>
                <a:cs typeface="Times New Roman" panose="02020603050405020304"/>
                <a:sym typeface="Calibri" panose="020F0502020204030204"/>
              </a:rPr>
              <a:t>Mentored By:</a:t>
            </a:r>
          </a:p>
          <a:p>
            <a:pPr>
              <a:buClr>
                <a:schemeClr val="dk1"/>
              </a:buClr>
              <a:buSzPts val="3200"/>
            </a:pPr>
            <a:r>
              <a:rPr lang="en-US" sz="2800" dirty="0">
                <a:solidFill>
                  <a:schemeClr val="dk1"/>
                </a:solidFill>
                <a:latin typeface="Times New Roman" panose="02020603050405020304"/>
                <a:cs typeface="Times New Roman" panose="02020603050405020304"/>
                <a:sym typeface="Calibri" panose="020F0502020204030204"/>
              </a:rPr>
              <a:t> Mrs. Naganandini. G</a:t>
            </a:r>
          </a:p>
          <a:p>
            <a:pPr>
              <a:buClr>
                <a:schemeClr val="dk1"/>
              </a:buClr>
              <a:buSzPts val="3200"/>
            </a:pPr>
            <a:r>
              <a:rPr lang="en-US" sz="2800" dirty="0">
                <a:solidFill>
                  <a:schemeClr val="dk1"/>
                </a:solidFill>
                <a:latin typeface="Times New Roman" panose="02020603050405020304"/>
                <a:cs typeface="Times New Roman" panose="02020603050405020304"/>
                <a:sym typeface="Calibri" panose="020F0502020204030204"/>
              </a:rPr>
              <a:t>Assistant Professor</a:t>
            </a:r>
          </a:p>
          <a:p>
            <a:pPr>
              <a:buClr>
                <a:schemeClr val="dk1"/>
              </a:buClr>
              <a:buSzPts val="3200"/>
            </a:pPr>
            <a:r>
              <a:rPr lang="en-US" sz="2800" dirty="0">
                <a:solidFill>
                  <a:schemeClr val="dk1"/>
                </a:solidFill>
                <a:latin typeface="Times New Roman" panose="02020603050405020304"/>
                <a:cs typeface="Times New Roman" panose="02020603050405020304"/>
                <a:sym typeface="Calibri" panose="020F0502020204030204"/>
              </a:rPr>
              <a:t>Department of Computer Science and Engineering, FET,RUAS</a:t>
            </a:r>
            <a:endParaRPr lang="en-IN" sz="2800" dirty="0">
              <a:solidFill>
                <a:schemeClr val="dk1"/>
              </a:solidFill>
              <a:latin typeface="Times New Roman" panose="02020603050405020304"/>
              <a:cs typeface="Times New Roman" panose="020206030504050203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4294967295"/>
          </p:nvPr>
        </p:nvPicPr>
        <p:blipFill>
          <a:blip r:embed="rId2"/>
          <a:stretch>
            <a:fillRect/>
          </a:stretch>
        </p:blipFill>
        <p:spPr>
          <a:xfrm>
            <a:off x="457200" y="1294765"/>
            <a:ext cx="5534025" cy="3118485"/>
          </a:xfrm>
          <a:prstGeom prst="rect">
            <a:avLst/>
          </a:prstGeom>
        </p:spPr>
      </p:pic>
      <p:pic>
        <p:nvPicPr>
          <p:cNvPr id="4" name="Content Placeholder 3"/>
          <p:cNvPicPr>
            <a:picLocks noGrp="1" noChangeAspect="1"/>
          </p:cNvPicPr>
          <p:nvPr>
            <p:ph sz="half" idx="4294967295"/>
          </p:nvPr>
        </p:nvPicPr>
        <p:blipFill>
          <a:blip r:embed="rId3"/>
          <a:stretch>
            <a:fillRect/>
          </a:stretch>
        </p:blipFill>
        <p:spPr>
          <a:xfrm>
            <a:off x="6405880" y="1294765"/>
            <a:ext cx="5536565" cy="3015615"/>
          </a:xfrm>
          <a:prstGeom prst="rect">
            <a:avLst/>
          </a:prstGeom>
        </p:spPr>
      </p:pic>
      <p:sp>
        <p:nvSpPr>
          <p:cNvPr id="8" name="Text Box 7"/>
          <p:cNvSpPr txBox="1"/>
          <p:nvPr/>
        </p:nvSpPr>
        <p:spPr>
          <a:xfrm>
            <a:off x="707390" y="5315585"/>
            <a:ext cx="5497195" cy="337185"/>
          </a:xfrm>
          <a:prstGeom prst="rect">
            <a:avLst/>
          </a:prstGeom>
          <a:noFill/>
        </p:spPr>
        <p:txBody>
          <a:bodyPr wrap="square" rtlCol="0">
            <a:spAutoFit/>
          </a:bodyPr>
          <a:lstStyle/>
          <a:p>
            <a:pPr algn="ctr"/>
            <a:r>
              <a:rPr lang="en-IN" altLang="en-US" sz="1600">
                <a:sym typeface="+mn-ea"/>
              </a:rPr>
              <a:t>Fig.(a): importance of FIDR in space missions</a:t>
            </a:r>
            <a:endParaRPr lang="en-US" sz="1600"/>
          </a:p>
        </p:txBody>
      </p:sp>
      <p:sp>
        <p:nvSpPr>
          <p:cNvPr id="9" name="Text Box 8"/>
          <p:cNvSpPr txBox="1"/>
          <p:nvPr/>
        </p:nvSpPr>
        <p:spPr>
          <a:xfrm>
            <a:off x="6414770" y="5315585"/>
            <a:ext cx="5497195" cy="337185"/>
          </a:xfrm>
          <a:prstGeom prst="rect">
            <a:avLst/>
          </a:prstGeom>
          <a:noFill/>
        </p:spPr>
        <p:txBody>
          <a:bodyPr wrap="square" rtlCol="0">
            <a:spAutoFit/>
          </a:bodyPr>
          <a:lstStyle/>
          <a:p>
            <a:pPr algn="ctr"/>
            <a:r>
              <a:rPr lang="en-IN" altLang="en-US" sz="1600">
                <a:sym typeface="+mn-ea"/>
              </a:rPr>
              <a:t>Fig.(b): implementation of FIDR </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Onboard AI for Mission Planning</a:t>
            </a:r>
          </a:p>
        </p:txBody>
      </p:sp>
      <p:sp>
        <p:nvSpPr>
          <p:cNvPr id="6" name="Content Placeholder 5"/>
          <p:cNvSpPr>
            <a:spLocks noGrp="1"/>
          </p:cNvSpPr>
          <p:nvPr>
            <p:ph sz="half" idx="1"/>
          </p:nvPr>
        </p:nvSpPr>
        <p:spPr>
          <a:xfrm>
            <a:off x="187325" y="914400"/>
            <a:ext cx="11546840" cy="1290320"/>
          </a:xfrm>
        </p:spPr>
        <p:txBody>
          <a:bodyPr/>
          <a:lstStyle/>
          <a:p>
            <a:pPr marL="0" indent="0">
              <a:buNone/>
            </a:pPr>
            <a:r>
              <a:rPr lang="en-US" sz="2400" dirty="0"/>
              <a:t>Onboard AI for Mission Planning is an integral part of modern space missions, leveraging advanced artificial intelligence to enhance the efficiency, adaptability, and success of missions.</a:t>
            </a:r>
          </a:p>
        </p:txBody>
      </p:sp>
      <p:pic>
        <p:nvPicPr>
          <p:cNvPr id="2" name="Content Placeholder 1"/>
          <p:cNvPicPr>
            <a:picLocks noGrp="1" noChangeAspect="1"/>
          </p:cNvPicPr>
          <p:nvPr>
            <p:ph sz="half" idx="2"/>
          </p:nvPr>
        </p:nvPicPr>
        <p:blipFill>
          <a:blip r:embed="rId2"/>
          <a:stretch>
            <a:fillRect/>
          </a:stretch>
        </p:blipFill>
        <p:spPr>
          <a:xfrm>
            <a:off x="1856105" y="1925955"/>
            <a:ext cx="7699375" cy="3772535"/>
          </a:xfrm>
          <a:prstGeom prst="rect">
            <a:avLst/>
          </a:prstGeom>
        </p:spPr>
      </p:pic>
      <p:sp>
        <p:nvSpPr>
          <p:cNvPr id="3" name="Text Box 2"/>
          <p:cNvSpPr txBox="1"/>
          <p:nvPr/>
        </p:nvSpPr>
        <p:spPr>
          <a:xfrm>
            <a:off x="3622040" y="6019165"/>
            <a:ext cx="4677410" cy="306705"/>
          </a:xfrm>
          <a:prstGeom prst="rect">
            <a:avLst/>
          </a:prstGeom>
          <a:noFill/>
        </p:spPr>
        <p:txBody>
          <a:bodyPr wrap="square" rtlCol="0">
            <a:spAutoFit/>
          </a:bodyPr>
          <a:lstStyle/>
          <a:p>
            <a:pPr marL="0" indent="0" algn="ctr">
              <a:buNone/>
            </a:pPr>
            <a:r>
              <a:rPr lang="en-IN" altLang="en-US" sz="1400" dirty="0">
                <a:sym typeface="+mn-ea"/>
              </a:rPr>
              <a:t>Fig.: i</a:t>
            </a:r>
            <a:r>
              <a:rPr lang="en-US" sz="1400" dirty="0">
                <a:sym typeface="+mn-ea"/>
              </a:rPr>
              <a:t>mportance of </a:t>
            </a:r>
            <a:r>
              <a:rPr lang="en-IN" altLang="en-US" sz="1400" dirty="0">
                <a:sym typeface="+mn-ea"/>
              </a:rPr>
              <a:t>o</a:t>
            </a:r>
            <a:r>
              <a:rPr lang="en-US" sz="1400" dirty="0">
                <a:sym typeface="+mn-ea"/>
              </a:rPr>
              <a:t>nboard AI in </a:t>
            </a:r>
            <a:r>
              <a:rPr lang="en-IN" altLang="en-US" sz="1400" dirty="0">
                <a:sym typeface="+mn-ea"/>
              </a:rPr>
              <a:t>m</a:t>
            </a:r>
            <a:r>
              <a:rPr lang="en-US" sz="1400" dirty="0">
                <a:sym typeface="+mn-ea"/>
              </a:rPr>
              <a:t>ission </a:t>
            </a:r>
            <a:r>
              <a:rPr lang="en-IN" altLang="en-US" sz="1400" dirty="0">
                <a:sym typeface="+mn-ea"/>
              </a:rPr>
              <a:t>p</a:t>
            </a:r>
            <a:r>
              <a:rPr lang="en-US" sz="1400" dirty="0">
                <a:sym typeface="+mn-ea"/>
              </a:rPr>
              <a:t>lanning</a:t>
            </a:r>
            <a:endParaRPr 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4294967295"/>
          </p:nvPr>
        </p:nvSpPr>
        <p:spPr>
          <a:xfrm>
            <a:off x="2680335" y="5800606"/>
            <a:ext cx="5807075" cy="879475"/>
          </a:xfrm>
        </p:spPr>
        <p:txBody>
          <a:bodyPr/>
          <a:lstStyle/>
          <a:p>
            <a:pPr marL="0" indent="0" algn="ctr">
              <a:buNone/>
            </a:pPr>
            <a:r>
              <a:rPr lang="en-IN" altLang="en-US" sz="1600" dirty="0"/>
              <a:t>Fig.: f</a:t>
            </a:r>
            <a:r>
              <a:rPr lang="en-US" sz="1600" dirty="0"/>
              <a:t>unctions of </a:t>
            </a:r>
            <a:r>
              <a:rPr lang="en-IN" altLang="en-US" sz="1600" dirty="0"/>
              <a:t>o</a:t>
            </a:r>
            <a:r>
              <a:rPr lang="en-US" sz="1600" dirty="0"/>
              <a:t>nboard AI in </a:t>
            </a:r>
            <a:r>
              <a:rPr lang="en-IN" altLang="en-US" sz="1600" dirty="0"/>
              <a:t>m</a:t>
            </a:r>
            <a:r>
              <a:rPr lang="en-US" sz="1600" dirty="0"/>
              <a:t>ission </a:t>
            </a:r>
            <a:r>
              <a:rPr lang="en-IN" altLang="en-US" sz="1600" dirty="0"/>
              <a:t>p</a:t>
            </a:r>
            <a:r>
              <a:rPr lang="en-US" sz="1600" dirty="0"/>
              <a:t>lanning</a:t>
            </a:r>
          </a:p>
          <a:p>
            <a:pPr marL="0" indent="0">
              <a:buNone/>
            </a:pPr>
            <a:endParaRPr lang="en-US" sz="1600" dirty="0"/>
          </a:p>
          <a:p>
            <a:pPr marL="0" indent="0">
              <a:buNone/>
            </a:pPr>
            <a:endParaRPr lang="en-US" sz="1600" dirty="0"/>
          </a:p>
        </p:txBody>
      </p:sp>
      <p:pic>
        <p:nvPicPr>
          <p:cNvPr id="2" name="Content Placeholder 1"/>
          <p:cNvPicPr>
            <a:picLocks noGrp="1" noChangeAspect="1"/>
          </p:cNvPicPr>
          <p:nvPr>
            <p:ph sz="half" idx="4294967295"/>
          </p:nvPr>
        </p:nvPicPr>
        <p:blipFill>
          <a:blip r:embed="rId2"/>
          <a:stretch>
            <a:fillRect/>
          </a:stretch>
        </p:blipFill>
        <p:spPr>
          <a:xfrm>
            <a:off x="2863215" y="858788"/>
            <a:ext cx="5955665" cy="4599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a:t>
            </a:r>
          </a:p>
        </p:txBody>
      </p:sp>
      <p:graphicFrame>
        <p:nvGraphicFramePr>
          <p:cNvPr id="6" name="Content Placeholder 5"/>
          <p:cNvGraphicFramePr>
            <a:graphicFrameLocks noGrp="1"/>
          </p:cNvGraphicFramePr>
          <p:nvPr>
            <p:ph idx="1"/>
          </p:nvPr>
        </p:nvGraphicFramePr>
        <p:xfrm>
          <a:off x="772160" y="944881"/>
          <a:ext cx="10596880" cy="4216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772160" y="5314000"/>
            <a:ext cx="10718800" cy="369332"/>
          </a:xfrm>
          <a:prstGeom prst="rect">
            <a:avLst/>
          </a:prstGeom>
          <a:noFill/>
        </p:spPr>
        <p:txBody>
          <a:bodyPr wrap="square" rtlCol="0">
            <a:spAutoFit/>
          </a:bodyPr>
          <a:lstStyle/>
          <a:p>
            <a:pPr algn="ctr"/>
            <a:r>
              <a:rPr lang="en-IN" dirty="0"/>
              <a:t>The above graph shows the increase in investment in AI for space exploration over the years| Source : CB Insight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a:t>
            </a:r>
          </a:p>
        </p:txBody>
      </p:sp>
      <p:pic>
        <p:nvPicPr>
          <p:cNvPr id="10" name="Content Placeholder 9" descr="1"/>
          <p:cNvPicPr>
            <a:picLocks noGrp="1" noChangeAspect="1"/>
          </p:cNvPicPr>
          <p:nvPr>
            <p:ph sz="half" idx="1"/>
          </p:nvPr>
        </p:nvPicPr>
        <p:blipFill>
          <a:blip r:embed="rId2"/>
          <a:stretch>
            <a:fillRect/>
          </a:stretch>
        </p:blipFill>
        <p:spPr>
          <a:xfrm>
            <a:off x="187325" y="1179195"/>
            <a:ext cx="5807075" cy="4793615"/>
          </a:xfrm>
          <a:prstGeom prst="rect">
            <a:avLst/>
          </a:prstGeom>
        </p:spPr>
      </p:pic>
      <p:pic>
        <p:nvPicPr>
          <p:cNvPr id="11" name="Content Placeholder 10" descr="2"/>
          <p:cNvPicPr>
            <a:picLocks noGrp="1" noChangeAspect="1"/>
          </p:cNvPicPr>
          <p:nvPr>
            <p:ph sz="half" idx="2"/>
          </p:nvPr>
        </p:nvPicPr>
        <p:blipFill>
          <a:blip r:embed="rId3"/>
          <a:stretch>
            <a:fillRect/>
          </a:stretch>
        </p:blipFill>
        <p:spPr>
          <a:xfrm>
            <a:off x="6094730" y="1179195"/>
            <a:ext cx="5807075" cy="44303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3"/>
          <p:cNvPicPr>
            <a:picLocks noGrp="1" noChangeAspect="1"/>
          </p:cNvPicPr>
          <p:nvPr>
            <p:ph sz="half" idx="4294967295"/>
          </p:nvPr>
        </p:nvPicPr>
        <p:blipFill>
          <a:blip r:embed="rId2"/>
          <a:stretch>
            <a:fillRect/>
          </a:stretch>
        </p:blipFill>
        <p:spPr>
          <a:xfrm>
            <a:off x="195580" y="974725"/>
            <a:ext cx="5807075" cy="4907915"/>
          </a:xfrm>
          <a:prstGeom prst="rect">
            <a:avLst/>
          </a:prstGeom>
        </p:spPr>
      </p:pic>
      <p:pic>
        <p:nvPicPr>
          <p:cNvPr id="7" name="Content Placeholder 6" descr="4"/>
          <p:cNvPicPr>
            <a:picLocks noGrp="1" noChangeAspect="1"/>
          </p:cNvPicPr>
          <p:nvPr>
            <p:ph sz="half" idx="4294967295"/>
          </p:nvPr>
        </p:nvPicPr>
        <p:blipFill>
          <a:blip r:embed="rId3"/>
          <a:stretch>
            <a:fillRect/>
          </a:stretch>
        </p:blipFill>
        <p:spPr>
          <a:xfrm>
            <a:off x="6142990" y="974725"/>
            <a:ext cx="5807075" cy="23571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Results</a:t>
            </a:r>
          </a:p>
        </p:txBody>
      </p:sp>
      <p:pic>
        <p:nvPicPr>
          <p:cNvPr id="2" name="Content Placeholder 1" descr="5"/>
          <p:cNvPicPr>
            <a:picLocks noGrp="1" noChangeAspect="1"/>
          </p:cNvPicPr>
          <p:nvPr>
            <p:ph idx="1"/>
          </p:nvPr>
        </p:nvPicPr>
        <p:blipFill>
          <a:blip r:embed="rId2"/>
          <a:stretch>
            <a:fillRect/>
          </a:stretch>
        </p:blipFill>
        <p:spPr>
          <a:xfrm>
            <a:off x="1336040" y="2151380"/>
            <a:ext cx="9519920" cy="22155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Applications</a:t>
            </a:r>
          </a:p>
        </p:txBody>
      </p:sp>
      <p:pic>
        <p:nvPicPr>
          <p:cNvPr id="2" name="Content Placeholder 1"/>
          <p:cNvPicPr>
            <a:picLocks noGrp="1" noChangeAspect="1"/>
          </p:cNvPicPr>
          <p:nvPr>
            <p:ph idx="1"/>
          </p:nvPr>
        </p:nvPicPr>
        <p:blipFill>
          <a:blip r:embed="rId2"/>
          <a:stretch>
            <a:fillRect/>
          </a:stretch>
        </p:blipFill>
        <p:spPr>
          <a:xfrm>
            <a:off x="210820" y="1539875"/>
            <a:ext cx="11770360" cy="43757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lgn="l">
              <a:buNone/>
            </a:pPr>
            <a:r>
              <a:rPr lang="en-IN" sz="2800"/>
              <a:t>In conclusion, the integration of autonomous AI systems in spacecraft operations represents a significant leap forward in space exploration. These intelligent systems enhance mission efficiency, safety, and adaptability by performing critical tasks independently of human control. Key advancements such as autonomous navigation, fault detection and recovery, and onboard AI for mission planning have already begun to transform how we approach space missions.</a:t>
            </a:r>
          </a:p>
          <a:p>
            <a:pPr marL="0" indent="0" algn="l">
              <a:buNone/>
            </a:pPr>
            <a:r>
              <a:rPr lang="en-IN" sz="2800"/>
              <a:t>As we continue to push the boundaries of space exploration, the role of AI will become increasingly pivotal. By reducing the dependency on ground control and enabling spacecraft to make autonomous decisions, we open up new possibilities for exploring distant celestial bodies and conducting ambitious missions beyond Earth's orbit.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Future Enhancements</a:t>
            </a:r>
          </a:p>
        </p:txBody>
      </p:sp>
      <p:pic>
        <p:nvPicPr>
          <p:cNvPr id="2" name="Content Placeholder 1"/>
          <p:cNvPicPr>
            <a:picLocks noGrp="1" noChangeAspect="1"/>
          </p:cNvPicPr>
          <p:nvPr>
            <p:ph idx="1"/>
          </p:nvPr>
        </p:nvPicPr>
        <p:blipFill>
          <a:blip r:embed="rId2"/>
          <a:stretch>
            <a:fillRect/>
          </a:stretch>
        </p:blipFill>
        <p:spPr>
          <a:xfrm>
            <a:off x="1353820" y="892811"/>
            <a:ext cx="3665220" cy="5547278"/>
          </a:xfrm>
          <a:prstGeom prst="rect">
            <a:avLst/>
          </a:prstGeom>
        </p:spPr>
      </p:pic>
      <p:pic>
        <p:nvPicPr>
          <p:cNvPr id="4" name="Picture 3">
            <a:extLst>
              <a:ext uri="{FF2B5EF4-FFF2-40B4-BE49-F238E27FC236}">
                <a16:creationId xmlns:a16="http://schemas.microsoft.com/office/drawing/2014/main" id="{593F3D67-74A4-F61A-F238-EEC84DBE89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0241" y="1371599"/>
            <a:ext cx="5760719" cy="48449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187569" y="3429000"/>
            <a:ext cx="11816862" cy="2921000"/>
          </a:xfrm>
        </p:spPr>
        <p:txBody>
          <a:bodyPr/>
          <a:lstStyle/>
          <a:p>
            <a:r>
              <a:rPr lang="en-US" sz="2400" dirty="0">
                <a:solidFill>
                  <a:schemeClr val="bg1">
                    <a:lumMod val="95000"/>
                  </a:schemeClr>
                </a:solidFill>
              </a:rPr>
              <a:t>Autonomous AI in spacecraft operations refers to the use of intelligent systems that perform tasks and make decisions independently of human control. These AI systems manage navigation, control, data analysis, and diagnostics to enhance mission efficiency and safety.</a:t>
            </a:r>
          </a:p>
          <a:p>
            <a:pPr algn="l"/>
            <a:r>
              <a:rPr lang="en-US" sz="2400" dirty="0">
                <a:solidFill>
                  <a:schemeClr val="bg1">
                    <a:lumMod val="95000"/>
                  </a:schemeClr>
                </a:solidFill>
              </a:rPr>
              <a:t>Autonomous AI is set to revolutionize space exploration, enabling more efficient, safe, and successful missions.</a:t>
            </a:r>
          </a:p>
          <a:p>
            <a:pPr algn="l"/>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R="0" lvl="0" algn="l">
              <a:lnSpc>
                <a:spcPct val="107000"/>
              </a:lnSpc>
              <a:spcBef>
                <a:spcPts val="0"/>
              </a:spcBef>
              <a:spcAft>
                <a:spcPts val="0"/>
              </a:spcAft>
            </a:pPr>
            <a:r>
              <a:rPr lang="en-US" sz="2400" kern="100" dirty="0">
                <a:solidFill>
                  <a:srgbClr val="FF0000"/>
                </a:solidFill>
                <a:effectLst/>
                <a:highlight>
                  <a:srgbClr val="FFFF00"/>
                </a:highlight>
                <a:latin typeface="+mj-lt"/>
                <a:ea typeface="Calibri" panose="020F0502020204030204" pitchFamily="34" charset="0"/>
              </a:rPr>
              <a:t>[1]. https://www.slideshare.net/slideshow/autonomous-spacecraft-navigation-with-artificial-intelligencepdf/266833564#20</a:t>
            </a:r>
          </a:p>
          <a:p>
            <a:pPr marR="0" algn="l">
              <a:lnSpc>
                <a:spcPct val="107000"/>
              </a:lnSpc>
              <a:spcBef>
                <a:spcPts val="0"/>
              </a:spcBef>
              <a:spcAft>
                <a:spcPts val="800"/>
              </a:spcAft>
            </a:pPr>
            <a:r>
              <a:rPr lang="en-US" sz="2400" kern="100" dirty="0">
                <a:solidFill>
                  <a:srgbClr val="FF0000"/>
                </a:solidFill>
                <a:highlight>
                  <a:srgbClr val="FFFF00"/>
                </a:highlight>
                <a:latin typeface="+mj-lt"/>
                <a:ea typeface="Calibri" panose="020F0502020204030204" pitchFamily="34" charset="0"/>
              </a:rPr>
              <a:t>[2]. </a:t>
            </a:r>
            <a:r>
              <a:rPr lang="en-US" sz="2400" dirty="0">
                <a:solidFill>
                  <a:srgbClr val="FF0000"/>
                </a:solidFill>
                <a:highlight>
                  <a:srgbClr val="FFFF00"/>
                </a:highlight>
              </a:rPr>
              <a:t>https://www.geeksforgeeks.org/7-amazing-applications-of-ai-in-space-exploration/</a:t>
            </a:r>
          </a:p>
          <a:p>
            <a:pPr marR="0" algn="l">
              <a:lnSpc>
                <a:spcPct val="107000"/>
              </a:lnSpc>
              <a:spcBef>
                <a:spcPts val="0"/>
              </a:spcBef>
              <a:spcAft>
                <a:spcPts val="800"/>
              </a:spcAft>
            </a:pPr>
            <a:r>
              <a:rPr lang="en-IN" altLang="en-US" sz="2400" dirty="0">
                <a:solidFill>
                  <a:srgbClr val="FF0000"/>
                </a:solidFill>
                <a:highlight>
                  <a:srgbClr val="FFFF00"/>
                </a:highlight>
              </a:rPr>
              <a:t>[3].</a:t>
            </a:r>
            <a:r>
              <a:rPr lang="en-US" sz="2400" dirty="0">
                <a:solidFill>
                  <a:srgbClr val="FF0000"/>
                </a:solidFill>
                <a:highlight>
                  <a:srgbClr val="FFFF00"/>
                </a:highlight>
              </a:rPr>
              <a:t>https://www.esa.int/Applications/Technology_Transfer/AIKO_Autonomous_satellite_operations_thanks_to_Artificial_Intelligence</a:t>
            </a:r>
          </a:p>
          <a:p>
            <a:pPr marR="0" algn="l">
              <a:lnSpc>
                <a:spcPct val="107000"/>
              </a:lnSpc>
              <a:spcBef>
                <a:spcPts val="0"/>
              </a:spcBef>
              <a:spcAft>
                <a:spcPts val="800"/>
              </a:spcAft>
            </a:pPr>
            <a:r>
              <a:rPr lang="en-US" sz="2400" dirty="0">
                <a:solidFill>
                  <a:srgbClr val="FF0000"/>
                </a:solidFill>
                <a:highlight>
                  <a:srgbClr val="FFFF00"/>
                </a:highlight>
              </a:rPr>
              <a:t>[4]. </a:t>
            </a:r>
            <a:r>
              <a:rPr lang="en-US" sz="2400" dirty="0">
                <a:solidFill>
                  <a:srgbClr val="FF0000"/>
                </a:solidFill>
                <a:highlight>
                  <a:srgbClr val="FFFF00"/>
                </a:highlight>
                <a:hlinkClick r:id="rId2">
                  <a:extLst>
                    <a:ext uri="{A12FA001-AC4F-418D-AE19-62706E023703}">
                      <ahyp:hlinkClr xmlns:ahyp="http://schemas.microsoft.com/office/drawing/2018/hyperlinkcolor" val="tx"/>
                    </a:ext>
                  </a:extLst>
                </a:hlinkClick>
              </a:rPr>
              <a:t>https://www.geospatialworld.net/prime/prime-opinion/the-impact-of-artificial-intelligence-on-space-investment/</a:t>
            </a:r>
            <a:endParaRPr lang="en-US" sz="2400" dirty="0">
              <a:solidFill>
                <a:srgbClr val="FF0000"/>
              </a:solidFill>
              <a:highlight>
                <a:srgbClr val="FFFF00"/>
              </a:highlight>
            </a:endParaRPr>
          </a:p>
          <a:p>
            <a:pPr marR="0" algn="l">
              <a:lnSpc>
                <a:spcPct val="107000"/>
              </a:lnSpc>
              <a:spcBef>
                <a:spcPts val="0"/>
              </a:spcBef>
              <a:spcAft>
                <a:spcPts val="800"/>
              </a:spcAft>
            </a:pPr>
            <a:r>
              <a:rPr lang="en-US" sz="2400" dirty="0">
                <a:solidFill>
                  <a:srgbClr val="FF0000"/>
                </a:solidFill>
                <a:highlight>
                  <a:srgbClr val="FFFF00"/>
                </a:highlight>
              </a:rPr>
              <a:t>[5]. https://app.diagrams.net/</a:t>
            </a:r>
          </a:p>
          <a:p>
            <a:pPr marR="0" algn="l">
              <a:lnSpc>
                <a:spcPct val="107000"/>
              </a:lnSpc>
              <a:spcBef>
                <a:spcPts val="0"/>
              </a:spcBef>
            </a:pPr>
            <a:r>
              <a:rPr lang="en-IN" sz="2400" dirty="0">
                <a:solidFill>
                  <a:srgbClr val="FF0000"/>
                </a:solidFill>
                <a:highlight>
                  <a:srgbClr val="FFFF00"/>
                </a:highlight>
              </a:rPr>
              <a:t>[6].https://www.esa.int/Space_Safety/Hera/Fault_detection_isolation_and_recovery</a:t>
            </a:r>
          </a:p>
          <a:p>
            <a:pPr marR="0" algn="l">
              <a:lnSpc>
                <a:spcPct val="107000"/>
              </a:lnSpc>
              <a:spcBef>
                <a:spcPts val="0"/>
              </a:spcBef>
            </a:pPr>
            <a:r>
              <a:rPr lang="en-IN" sz="2400" dirty="0">
                <a:solidFill>
                  <a:srgbClr val="FF0000"/>
                </a:solidFill>
                <a:highlight>
                  <a:srgbClr val="FFFF00"/>
                </a:highlight>
              </a:rPr>
              <a:t>[7]. https://www.smithsonianmag.com/air-space-magazine/down-earth-180970809/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TextBox 2"/>
          <p:cNvSpPr txBox="1"/>
          <p:nvPr/>
        </p:nvSpPr>
        <p:spPr>
          <a:xfrm>
            <a:off x="5207000" y="2148840"/>
            <a:ext cx="3439160" cy="830997"/>
          </a:xfrm>
          <a:prstGeom prst="rect">
            <a:avLst/>
          </a:prstGeom>
          <a:noFill/>
        </p:spPr>
        <p:txBody>
          <a:bodyPr wrap="square">
            <a:spAutoFit/>
          </a:bodyPr>
          <a:lstStyle/>
          <a:p>
            <a:r>
              <a:rPr lang="en-US" dirty="0"/>
              <a:t> </a:t>
            </a:r>
            <a:r>
              <a:rPr lang="en-US" sz="4800" b="1" dirty="0">
                <a:solidFill>
                  <a:schemeClr val="bg1"/>
                </a:solidFill>
              </a:rPr>
              <a:t>Thank You!</a:t>
            </a:r>
            <a:endParaRPr lang="en-IN" altLang="en-US" sz="48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Choosing the Topic </a:t>
            </a:r>
            <a:endParaRPr lang="en-IN" dirty="0"/>
          </a:p>
        </p:txBody>
      </p:sp>
      <p:sp>
        <p:nvSpPr>
          <p:cNvPr id="3" name="Content Placeholder 2"/>
          <p:cNvSpPr>
            <a:spLocks noGrp="1"/>
          </p:cNvSpPr>
          <p:nvPr>
            <p:ph sz="half" idx="1"/>
          </p:nvPr>
        </p:nvSpPr>
        <p:spPr>
          <a:xfrm>
            <a:off x="187325" y="914400"/>
            <a:ext cx="11918950" cy="838835"/>
          </a:xfrm>
        </p:spPr>
        <p:txBody>
          <a:bodyPr/>
          <a:lstStyle/>
          <a:p>
            <a:pPr marL="0" indent="0">
              <a:buNone/>
            </a:pPr>
            <a:r>
              <a:rPr lang="en-IN" sz="2400" dirty="0"/>
              <a:t>We chose this topic as it connects my passion for space and AI with a vision for a safer, more efficient, and inspiring future in space exploration.</a:t>
            </a:r>
          </a:p>
          <a:p>
            <a:pPr marL="0" indent="0">
              <a:buNone/>
            </a:pPr>
            <a:endParaRPr lang="en-IN" sz="2400" dirty="0"/>
          </a:p>
        </p:txBody>
      </p:sp>
      <p:pic>
        <p:nvPicPr>
          <p:cNvPr id="6" name="Content Placeholder 5"/>
          <p:cNvPicPr>
            <a:picLocks noGrp="1" noChangeAspect="1"/>
          </p:cNvPicPr>
          <p:nvPr>
            <p:ph sz="half" idx="2"/>
          </p:nvPr>
        </p:nvPicPr>
        <p:blipFill>
          <a:blip r:embed="rId2"/>
          <a:stretch>
            <a:fillRect/>
          </a:stretch>
        </p:blipFill>
        <p:spPr>
          <a:xfrm>
            <a:off x="717385" y="1875473"/>
            <a:ext cx="5618646" cy="4647247"/>
          </a:xfrm>
          <a:prstGeom prst="rect">
            <a:avLst/>
          </a:prstGeom>
        </p:spPr>
      </p:pic>
      <p:sp>
        <p:nvSpPr>
          <p:cNvPr id="7" name="Text Box 6"/>
          <p:cNvSpPr txBox="1"/>
          <p:nvPr/>
        </p:nvSpPr>
        <p:spPr>
          <a:xfrm>
            <a:off x="7811135" y="6330950"/>
            <a:ext cx="5292725" cy="368300"/>
          </a:xfrm>
          <a:prstGeom prst="rect">
            <a:avLst/>
          </a:prstGeom>
          <a:noFill/>
        </p:spPr>
        <p:txBody>
          <a:bodyPr wrap="square" rtlCol="0">
            <a:spAutoFit/>
          </a:bodyPr>
          <a:lstStyle/>
          <a:p>
            <a:r>
              <a:rPr lang="en-IN" altLang="en-US" sz="1400"/>
              <a:t>PS: also I was fascinated by the movie ‘Interstrellar’</a:t>
            </a:r>
            <a:r>
              <a:rPr lang="en-IN" altLang="en-US"/>
              <a:t>   </a:t>
            </a:r>
          </a:p>
        </p:txBody>
      </p:sp>
      <p:pic>
        <p:nvPicPr>
          <p:cNvPr id="5" name="Picture 4">
            <a:extLst>
              <a:ext uri="{FF2B5EF4-FFF2-40B4-BE49-F238E27FC236}">
                <a16:creationId xmlns:a16="http://schemas.microsoft.com/office/drawing/2014/main" id="{11D5ABE8-C983-3BC5-7691-4F2AD8F91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255" y="1875473"/>
            <a:ext cx="5286705" cy="43526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Autonomous AI in Spacecraft Operations</a:t>
            </a:r>
            <a:endParaRPr lang="en-IN" dirty="0"/>
          </a:p>
        </p:txBody>
      </p:sp>
      <p:sp>
        <p:nvSpPr>
          <p:cNvPr id="3" name="Content Placeholder 2"/>
          <p:cNvSpPr>
            <a:spLocks noGrp="1"/>
          </p:cNvSpPr>
          <p:nvPr>
            <p:ph sz="half" idx="1"/>
          </p:nvPr>
        </p:nvSpPr>
        <p:spPr>
          <a:xfrm>
            <a:off x="187325" y="914400"/>
            <a:ext cx="11555730" cy="5212080"/>
          </a:xfrm>
        </p:spPr>
        <p:txBody>
          <a:bodyPr/>
          <a:lstStyle/>
          <a:p>
            <a:pPr marL="0" indent="0">
              <a:buNone/>
            </a:pPr>
            <a:r>
              <a:rPr lang="en-US" sz="2400" dirty="0"/>
              <a:t>Theoretically, autonomous AI in spacecraft operations refers to artificial intelligence systems that operate independently to manage tasks like navigation, decision-making, and data analysis without continuous human intervention. These systems enhance mission efficiency, safety, and capability by automating critical operations in space exploration.</a:t>
            </a:r>
          </a:p>
          <a:p>
            <a:pPr marL="0" indent="0">
              <a:buNone/>
            </a:pPr>
            <a:endParaRPr lang="en-IN" sz="2400" dirty="0"/>
          </a:p>
        </p:txBody>
      </p:sp>
      <p:pic>
        <p:nvPicPr>
          <p:cNvPr id="5" name="Picture 4">
            <a:extLst>
              <a:ext uri="{FF2B5EF4-FFF2-40B4-BE49-F238E27FC236}">
                <a16:creationId xmlns:a16="http://schemas.microsoft.com/office/drawing/2014/main" id="{4A075F98-7F75-FE8A-C813-F7A4D967944F}"/>
              </a:ext>
            </a:extLst>
          </p:cNvPr>
          <p:cNvPicPr>
            <a:picLocks noChangeAspect="1"/>
          </p:cNvPicPr>
          <p:nvPr/>
        </p:nvPicPr>
        <p:blipFill rotWithShape="1">
          <a:blip r:embed="rId2">
            <a:extLst>
              <a:ext uri="{28A0092B-C50C-407E-A947-70E740481C1C}">
                <a14:useLocalDpi xmlns:a14="http://schemas.microsoft.com/office/drawing/2010/main" val="0"/>
              </a:ext>
            </a:extLst>
          </a:blip>
          <a:srcRect l="72250" t="19870" r="-1" b="10411"/>
          <a:stretch/>
        </p:blipFill>
        <p:spPr>
          <a:xfrm>
            <a:off x="3223894" y="2215197"/>
            <a:ext cx="5744212" cy="41162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Artificial Intelligence in Space </a:t>
            </a:r>
          </a:p>
        </p:txBody>
      </p:sp>
      <p:sp>
        <p:nvSpPr>
          <p:cNvPr id="6" name="Content Placeholder 5"/>
          <p:cNvSpPr>
            <a:spLocks noGrp="1"/>
          </p:cNvSpPr>
          <p:nvPr>
            <p:ph idx="1"/>
          </p:nvPr>
        </p:nvSpPr>
        <p:spPr>
          <a:xfrm>
            <a:off x="187569" y="792163"/>
            <a:ext cx="11816862" cy="3149917"/>
          </a:xfrm>
        </p:spPr>
        <p:txBody>
          <a:bodyPr/>
          <a:lstStyle/>
          <a:p>
            <a:pPr marL="0" indent="0">
              <a:buNone/>
            </a:pPr>
            <a:r>
              <a:rPr lang="en-US" sz="2400" u="sng" dirty="0"/>
              <a:t>"Artificial Intelligence (AI) plays a crucial role in pushing the boundaries of space exploration. Its applications extend beyond Earth and into the vastness of the cosmos"</a:t>
            </a:r>
          </a:p>
          <a:p>
            <a:pPr marL="0" indent="0">
              <a:buNone/>
            </a:pPr>
            <a:r>
              <a:rPr lang="en-US" sz="2000" b="1" dirty="0"/>
              <a:t>Types of AI used in space missions:</a:t>
            </a:r>
            <a:endParaRPr lang="en-US" sz="2000" dirty="0"/>
          </a:p>
          <a:p>
            <a:pPr marL="0" indent="0">
              <a:buNone/>
            </a:pPr>
            <a:r>
              <a:rPr lang="en-US" sz="2000" b="1" dirty="0"/>
              <a:t>Machine Learning</a:t>
            </a:r>
            <a:r>
              <a:rPr lang="en-US" sz="2000" dirty="0"/>
              <a:t>: Algorithms learn from data to make predictions, recognize patterns, and optimize performance.</a:t>
            </a:r>
          </a:p>
          <a:p>
            <a:pPr marL="0" indent="0">
              <a:buNone/>
            </a:pPr>
            <a:r>
              <a:rPr lang="en-US" sz="2000" b="1" dirty="0"/>
              <a:t>Neural Networks</a:t>
            </a:r>
            <a:r>
              <a:rPr lang="en-US" sz="2000" dirty="0"/>
              <a:t>: Systems modeled after the human brain process complex data inputs and make decisions based on learned patterns.</a:t>
            </a:r>
          </a:p>
          <a:p>
            <a:pPr marL="0" indent="0">
              <a:buNone/>
            </a:pPr>
            <a:r>
              <a:rPr lang="en-US" sz="2000" b="1" dirty="0"/>
              <a:t>Reinforcement Learning:</a:t>
            </a:r>
            <a:r>
              <a:rPr lang="en-US" sz="2000" dirty="0"/>
              <a:t> AI agents learn through trial and error, receiving feedback from their environment to improve decision-making over time.</a:t>
            </a:r>
          </a:p>
        </p:txBody>
      </p:sp>
      <p:pic>
        <p:nvPicPr>
          <p:cNvPr id="2" name="Picture 1">
            <a:extLst>
              <a:ext uri="{FF2B5EF4-FFF2-40B4-BE49-F238E27FC236}">
                <a16:creationId xmlns:a16="http://schemas.microsoft.com/office/drawing/2014/main" id="{D8B4A861-BB9F-CF74-3D1C-149158E835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7280" y="3942080"/>
            <a:ext cx="7244080" cy="2692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Autonomous Navigation and Guidance Systems</a:t>
            </a:r>
          </a:p>
        </p:txBody>
      </p:sp>
      <p:pic>
        <p:nvPicPr>
          <p:cNvPr id="8" name="Content Placeholder 7"/>
          <p:cNvPicPr>
            <a:picLocks noGrp="1" noChangeAspect="1"/>
          </p:cNvPicPr>
          <p:nvPr>
            <p:ph sz="half" idx="1"/>
          </p:nvPr>
        </p:nvPicPr>
        <p:blipFill>
          <a:blip r:embed="rId2"/>
          <a:srcRect t="226" r="2100" b="6129"/>
          <a:stretch>
            <a:fillRect/>
          </a:stretch>
        </p:blipFill>
        <p:spPr>
          <a:xfrm>
            <a:off x="6350635" y="870585"/>
            <a:ext cx="5535295" cy="5268595"/>
          </a:xfrm>
          <a:prstGeom prst="rect">
            <a:avLst/>
          </a:prstGeom>
        </p:spPr>
      </p:pic>
      <p:pic>
        <p:nvPicPr>
          <p:cNvPr id="10" name="Content Placeholder 9"/>
          <p:cNvPicPr>
            <a:picLocks noGrp="1" noChangeAspect="1"/>
          </p:cNvPicPr>
          <p:nvPr>
            <p:ph sz="half" idx="2"/>
          </p:nvPr>
        </p:nvPicPr>
        <p:blipFill>
          <a:blip r:embed="rId3"/>
          <a:srcRect l="937" b="2002"/>
          <a:stretch>
            <a:fillRect/>
          </a:stretch>
        </p:blipFill>
        <p:spPr>
          <a:xfrm>
            <a:off x="663575" y="935990"/>
            <a:ext cx="5760720" cy="53320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4294967295"/>
          </p:nvPr>
        </p:nvPicPr>
        <p:blipFill>
          <a:blip r:embed="rId2"/>
          <a:stretch>
            <a:fillRect/>
          </a:stretch>
        </p:blipFill>
        <p:spPr>
          <a:xfrm>
            <a:off x="195580" y="1183640"/>
            <a:ext cx="6318885" cy="3950335"/>
          </a:xfrm>
          <a:prstGeom prst="rect">
            <a:avLst/>
          </a:prstGeom>
        </p:spPr>
      </p:pic>
      <p:pic>
        <p:nvPicPr>
          <p:cNvPr id="5" name="Content Placeholder 4"/>
          <p:cNvPicPr>
            <a:picLocks noGrp="1" noChangeAspect="1"/>
          </p:cNvPicPr>
          <p:nvPr>
            <p:ph sz="half" idx="4294967295"/>
          </p:nvPr>
        </p:nvPicPr>
        <p:blipFill>
          <a:blip r:embed="rId3"/>
          <a:stretch>
            <a:fillRect/>
          </a:stretch>
        </p:blipFill>
        <p:spPr>
          <a:xfrm>
            <a:off x="6600825" y="1624330"/>
            <a:ext cx="5404485" cy="3258185"/>
          </a:xfrm>
          <a:prstGeom prst="rect">
            <a:avLst/>
          </a:prstGeom>
        </p:spPr>
      </p:pic>
      <p:sp>
        <p:nvSpPr>
          <p:cNvPr id="8" name="Text Box 7"/>
          <p:cNvSpPr txBox="1"/>
          <p:nvPr/>
        </p:nvSpPr>
        <p:spPr>
          <a:xfrm>
            <a:off x="1240155" y="5450205"/>
            <a:ext cx="5274310" cy="306705"/>
          </a:xfrm>
          <a:prstGeom prst="rect">
            <a:avLst/>
          </a:prstGeom>
          <a:noFill/>
        </p:spPr>
        <p:txBody>
          <a:bodyPr wrap="square" rtlCol="0">
            <a:spAutoFit/>
          </a:bodyPr>
          <a:lstStyle/>
          <a:p>
            <a:r>
              <a:rPr lang="en-IN" altLang="en-US" sz="1400"/>
              <a:t>Fig.(a): importance of autonomy in space missions</a:t>
            </a:r>
          </a:p>
        </p:txBody>
      </p:sp>
      <p:sp>
        <p:nvSpPr>
          <p:cNvPr id="9" name="Text Box 8"/>
          <p:cNvSpPr txBox="1"/>
          <p:nvPr/>
        </p:nvSpPr>
        <p:spPr>
          <a:xfrm>
            <a:off x="7084695" y="5450205"/>
            <a:ext cx="5274310" cy="306705"/>
          </a:xfrm>
          <a:prstGeom prst="rect">
            <a:avLst/>
          </a:prstGeom>
          <a:noFill/>
        </p:spPr>
        <p:txBody>
          <a:bodyPr wrap="square" rtlCol="0">
            <a:spAutoFit/>
          </a:bodyPr>
          <a:lstStyle/>
          <a:p>
            <a:r>
              <a:rPr lang="en-IN" altLang="en-US" sz="1400"/>
              <a:t>Fig.(b): implementation components in space missions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Fault Detection, Isolation, and Recovery (FDIR)</a:t>
            </a:r>
          </a:p>
        </p:txBody>
      </p:sp>
      <p:sp>
        <p:nvSpPr>
          <p:cNvPr id="6" name="Content Placeholder 5"/>
          <p:cNvSpPr>
            <a:spLocks noGrp="1"/>
          </p:cNvSpPr>
          <p:nvPr>
            <p:ph sz="half" idx="1"/>
          </p:nvPr>
        </p:nvSpPr>
        <p:spPr>
          <a:xfrm>
            <a:off x="187960" y="1398905"/>
            <a:ext cx="11816715" cy="897890"/>
          </a:xfrm>
        </p:spPr>
        <p:txBody>
          <a:bodyPr/>
          <a:lstStyle/>
          <a:p>
            <a:pPr marL="0" indent="0">
              <a:buNone/>
            </a:pPr>
            <a:r>
              <a:rPr lang="en-US" sz="2400" dirty="0"/>
              <a:t>FDIR is a critical aspect of spacecraft operations, especially for autonomous systems.</a:t>
            </a:r>
          </a:p>
          <a:p>
            <a:pPr marL="0" indent="0">
              <a:buNone/>
            </a:pPr>
            <a:endParaRPr lang="en-IN" altLang="en-US" sz="2400" dirty="0"/>
          </a:p>
        </p:txBody>
      </p:sp>
      <p:pic>
        <p:nvPicPr>
          <p:cNvPr id="3" name="Picture 2"/>
          <p:cNvPicPr>
            <a:picLocks noChangeAspect="1"/>
          </p:cNvPicPr>
          <p:nvPr/>
        </p:nvPicPr>
        <p:blipFill>
          <a:blip r:embed="rId2"/>
          <a:stretch>
            <a:fillRect/>
          </a:stretch>
        </p:blipFill>
        <p:spPr>
          <a:xfrm>
            <a:off x="332740" y="2371090"/>
            <a:ext cx="11527155" cy="3345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74015" y="426720"/>
            <a:ext cx="11817985" cy="782320"/>
          </a:xfrm>
        </p:spPr>
        <p:txBody>
          <a:bodyPr/>
          <a:lstStyle/>
          <a:p>
            <a:pPr algn="just">
              <a:buNone/>
            </a:pPr>
            <a:r>
              <a:rPr lang="en-IN" altLang="en-US" dirty="0"/>
              <a:t>Flowchart for working of FDIR:</a:t>
            </a:r>
            <a:endParaRPr lang="en-US" dirty="0"/>
          </a:p>
          <a:p>
            <a:pPr marL="0" indent="0">
              <a:buNone/>
            </a:pPr>
            <a:endParaRPr lang="en-US" dirty="0"/>
          </a:p>
        </p:txBody>
      </p:sp>
      <p:pic>
        <p:nvPicPr>
          <p:cNvPr id="2" name="Content Placeholder 1"/>
          <p:cNvPicPr>
            <a:picLocks noGrp="1" noChangeAspect="1"/>
          </p:cNvPicPr>
          <p:nvPr>
            <p:ph sz="half" idx="4294967295"/>
          </p:nvPr>
        </p:nvPicPr>
        <p:blipFill rotWithShape="1">
          <a:blip r:embed="rId2"/>
          <a:srcRect l="-3" t="18286" r="8" b="26542"/>
          <a:stretch/>
        </p:blipFill>
        <p:spPr>
          <a:xfrm>
            <a:off x="187007" y="1137920"/>
            <a:ext cx="11817985" cy="1300480"/>
          </a:xfrm>
          <a:prstGeom prst="rect">
            <a:avLst/>
          </a:prstGeom>
        </p:spPr>
      </p:pic>
      <p:pic>
        <p:nvPicPr>
          <p:cNvPr id="7" name="Picture 6">
            <a:extLst>
              <a:ext uri="{FF2B5EF4-FFF2-40B4-BE49-F238E27FC236}">
                <a16:creationId xmlns:a16="http://schemas.microsoft.com/office/drawing/2014/main" id="{DC3225B8-F406-FF2A-1712-76AFCCAC4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880" y="2581691"/>
            <a:ext cx="8935720" cy="3849589"/>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752</Words>
  <Application>Microsoft Office PowerPoint</Application>
  <PresentationFormat>Widescreen</PresentationFormat>
  <Paragraphs>57</Paragraphs>
  <Slides>21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Calibri</vt:lpstr>
      <vt:lpstr>Calibri Light</vt:lpstr>
      <vt:lpstr>Times New Roman</vt:lpstr>
      <vt:lpstr>1_Office Theme</vt:lpstr>
      <vt:lpstr>1_Custom Design</vt:lpstr>
      <vt:lpstr>Custom Design</vt:lpstr>
      <vt:lpstr>Autonomous AI in Spacecraft Operations</vt:lpstr>
      <vt:lpstr>INTRODUCTION</vt:lpstr>
      <vt:lpstr>Motivation for Choosing the Topic </vt:lpstr>
      <vt:lpstr>Autonomous AI in Spacecraft Operations</vt:lpstr>
      <vt:lpstr>Artificial Intelligence in Space </vt:lpstr>
      <vt:lpstr>Autonomous Navigation and Guidance Systems</vt:lpstr>
      <vt:lpstr>PowerPoint Presentation</vt:lpstr>
      <vt:lpstr>Fault Detection, Isolation, and Recovery (FDIR)</vt:lpstr>
      <vt:lpstr>PowerPoint Presentation</vt:lpstr>
      <vt:lpstr>PowerPoint Presentation</vt:lpstr>
      <vt:lpstr>Onboard AI for Mission Planning</vt:lpstr>
      <vt:lpstr>PowerPoint Presentation</vt:lpstr>
      <vt:lpstr>Design</vt:lpstr>
      <vt:lpstr>Implementation</vt:lpstr>
      <vt:lpstr>PowerPoint Presentation</vt:lpstr>
      <vt:lpstr>Results</vt:lpstr>
      <vt:lpstr>Applications</vt:lpstr>
      <vt:lpstr>Conclusion</vt:lpstr>
      <vt:lpstr>Future Enhancements</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Naveeta</dc:creator>
  <cp:lastModifiedBy>Bhoomika K</cp:lastModifiedBy>
  <cp:revision>183</cp:revision>
  <dcterms:created xsi:type="dcterms:W3CDTF">2017-10-04T04:53:00Z</dcterms:created>
  <dcterms:modified xsi:type="dcterms:W3CDTF">2024-07-18T13:21:00Z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55A6EB732B0040E1A271CE2C434F90ED</vt:lpwstr>
  </property>
  <property fmtid="{D5CDD505-2E9C-101B-9397-08002B2CF9AE}" pid="3" name="KSOProductBuildVer">
    <vt:lpwstr>1033-11.2.0.11225</vt:lpwstr>
  </property>
</Properties>
</file>