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0D075-8699-41E3-AEDE-F4F555934553}"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D22A3-441D-44A4-85F5-B18982985384}" type="slidenum">
              <a:rPr lang="en-IN" smtClean="0"/>
              <a:t>‹#›</a:t>
            </a:fld>
            <a:endParaRPr lang="en-IN"/>
          </a:p>
        </p:txBody>
      </p:sp>
    </p:spTree>
    <p:extLst>
      <p:ext uri="{BB962C8B-B14F-4D97-AF65-F5344CB8AC3E}">
        <p14:creationId xmlns:p14="http://schemas.microsoft.com/office/powerpoint/2010/main" val="92483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DF8C2A-5690-4248-89EA-60A63C4275FC}" type="datetime1">
              <a:rPr lang="en-US" smtClean="0"/>
              <a:t>3/14/2024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Twitter Sentimental Analysis</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EE60C-3AD8-41DC-9DDD-E206DA724DED}" type="datetime1">
              <a:rPr lang="en-US" smtClean="0"/>
              <a:t>3/14/2024</a:t>
            </a:fld>
            <a:endParaRPr lang="en-US" dirty="0"/>
          </a:p>
        </p:txBody>
      </p:sp>
      <p:sp>
        <p:nvSpPr>
          <p:cNvPr id="5" name="Footer Placeholder 4"/>
          <p:cNvSpPr>
            <a:spLocks noGrp="1"/>
          </p:cNvSpPr>
          <p:nvPr>
            <p:ph type="ftr" sz="quarter" idx="11"/>
          </p:nvPr>
        </p:nvSpPr>
        <p:spPr/>
        <p:txBody>
          <a:bodyPr/>
          <a:lstStyle/>
          <a:p>
            <a:r>
              <a:rPr lang="en-US"/>
              <a:t>Twitter Sentimental Analysis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9161B-23DF-42FA-874D-A8F39FA3F010}" type="datetime1">
              <a:rPr lang="en-US" smtClean="0"/>
              <a:t>3/14/2024</a:t>
            </a:fld>
            <a:endParaRPr lang="en-US" dirty="0"/>
          </a:p>
        </p:txBody>
      </p:sp>
      <p:sp>
        <p:nvSpPr>
          <p:cNvPr id="5" name="Footer Placeholder 4"/>
          <p:cNvSpPr>
            <a:spLocks noGrp="1"/>
          </p:cNvSpPr>
          <p:nvPr>
            <p:ph type="ftr" sz="quarter" idx="11"/>
          </p:nvPr>
        </p:nvSpPr>
        <p:spPr/>
        <p:txBody>
          <a:bodyPr/>
          <a:lstStyle/>
          <a:p>
            <a:r>
              <a:rPr lang="en-US"/>
              <a:t>Twitter Sentimental Analysis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8C8A1-A511-42FA-A34A-94359DE7D4D3}" type="datetime1">
              <a:rPr lang="en-US" smtClean="0"/>
              <a:t>3/14/2024</a:t>
            </a:fld>
            <a:endParaRPr lang="en-US" dirty="0"/>
          </a:p>
        </p:txBody>
      </p:sp>
      <p:sp>
        <p:nvSpPr>
          <p:cNvPr id="5" name="Footer Placeholder 4"/>
          <p:cNvSpPr>
            <a:spLocks noGrp="1"/>
          </p:cNvSpPr>
          <p:nvPr>
            <p:ph type="ftr" sz="quarter" idx="11"/>
          </p:nvPr>
        </p:nvSpPr>
        <p:spPr/>
        <p:txBody>
          <a:bodyPr/>
          <a:lstStyle/>
          <a:p>
            <a:r>
              <a:rPr lang="en-US"/>
              <a:t>Twitter Sentimental Analysis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E4AA2-16F2-49F2-A6D8-9BE63D6366CE}" type="datetime1">
              <a:rPr lang="en-US" smtClean="0"/>
              <a:t>3/14/2024</a:t>
            </a:fld>
            <a:endParaRPr lang="en-US" dirty="0"/>
          </a:p>
        </p:txBody>
      </p:sp>
      <p:sp>
        <p:nvSpPr>
          <p:cNvPr id="5" name="Footer Placeholder 4"/>
          <p:cNvSpPr>
            <a:spLocks noGrp="1"/>
          </p:cNvSpPr>
          <p:nvPr>
            <p:ph type="ftr" sz="quarter" idx="11"/>
          </p:nvPr>
        </p:nvSpPr>
        <p:spPr/>
        <p:txBody>
          <a:bodyPr/>
          <a:lstStyle/>
          <a:p>
            <a:r>
              <a:rPr lang="en-US"/>
              <a:t>Twitter Sentimental Analysis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62FCD-97CC-418A-AE82-B06A5FAC44F9}" type="datetime1">
              <a:rPr lang="en-US" smtClean="0"/>
              <a:t>3/14/2024</a:t>
            </a:fld>
            <a:endParaRPr lang="en-US" dirty="0"/>
          </a:p>
        </p:txBody>
      </p:sp>
      <p:sp>
        <p:nvSpPr>
          <p:cNvPr id="6" name="Footer Placeholder 5"/>
          <p:cNvSpPr>
            <a:spLocks noGrp="1"/>
          </p:cNvSpPr>
          <p:nvPr>
            <p:ph type="ftr" sz="quarter" idx="11"/>
          </p:nvPr>
        </p:nvSpPr>
        <p:spPr/>
        <p:txBody>
          <a:bodyPr/>
          <a:lstStyle/>
          <a:p>
            <a:r>
              <a:rPr lang="en-US"/>
              <a:t>Twitter Sentimental Analysis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84593-AFF1-4787-B1CD-4360A98C7E6B}" type="datetime1">
              <a:rPr lang="en-US" smtClean="0"/>
              <a:t>3/14/2024</a:t>
            </a:fld>
            <a:endParaRPr lang="en-US" dirty="0"/>
          </a:p>
        </p:txBody>
      </p:sp>
      <p:sp>
        <p:nvSpPr>
          <p:cNvPr id="8" name="Footer Placeholder 7"/>
          <p:cNvSpPr>
            <a:spLocks noGrp="1"/>
          </p:cNvSpPr>
          <p:nvPr>
            <p:ph type="ftr" sz="quarter" idx="11"/>
          </p:nvPr>
        </p:nvSpPr>
        <p:spPr/>
        <p:txBody>
          <a:bodyPr/>
          <a:lstStyle/>
          <a:p>
            <a:r>
              <a:rPr lang="en-US"/>
              <a:t>Twitter Sentimental Analysis</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F421F-A76A-4D65-ADA9-1149F416DEC4}" type="datetime1">
              <a:rPr lang="en-US" smtClean="0"/>
              <a:t>3/14/2024</a:t>
            </a:fld>
            <a:endParaRPr lang="en-US" dirty="0"/>
          </a:p>
        </p:txBody>
      </p:sp>
      <p:sp>
        <p:nvSpPr>
          <p:cNvPr id="4" name="Footer Placeholder 3"/>
          <p:cNvSpPr>
            <a:spLocks noGrp="1"/>
          </p:cNvSpPr>
          <p:nvPr>
            <p:ph type="ftr" sz="quarter" idx="11"/>
          </p:nvPr>
        </p:nvSpPr>
        <p:spPr/>
        <p:txBody>
          <a:bodyPr/>
          <a:lstStyle/>
          <a:p>
            <a:r>
              <a:rPr lang="en-US"/>
              <a:t>Twitter Sentimental Analysis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0241C-84E8-4B69-AD33-8F173B2E8046}" type="datetime1">
              <a:rPr lang="en-US" smtClean="0"/>
              <a:t>3/14/2024</a:t>
            </a:fld>
            <a:endParaRPr lang="en-US" dirty="0"/>
          </a:p>
        </p:txBody>
      </p:sp>
      <p:sp>
        <p:nvSpPr>
          <p:cNvPr id="3" name="Footer Placeholder 2"/>
          <p:cNvSpPr>
            <a:spLocks noGrp="1"/>
          </p:cNvSpPr>
          <p:nvPr>
            <p:ph type="ftr" sz="quarter" idx="11"/>
          </p:nvPr>
        </p:nvSpPr>
        <p:spPr/>
        <p:txBody>
          <a:bodyPr/>
          <a:lstStyle/>
          <a:p>
            <a:r>
              <a:rPr lang="en-US"/>
              <a:t>Twitter Sentimental Analysis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E68AA-C1D0-4CC5-84BA-7E4A7A722166}" type="datetime1">
              <a:rPr lang="en-US" smtClean="0"/>
              <a:t>3/14/2024</a:t>
            </a:fld>
            <a:endParaRPr lang="en-US" dirty="0"/>
          </a:p>
        </p:txBody>
      </p:sp>
      <p:sp>
        <p:nvSpPr>
          <p:cNvPr id="6" name="Footer Placeholder 5"/>
          <p:cNvSpPr>
            <a:spLocks noGrp="1"/>
          </p:cNvSpPr>
          <p:nvPr>
            <p:ph type="ftr" sz="quarter" idx="11"/>
          </p:nvPr>
        </p:nvSpPr>
        <p:spPr/>
        <p:txBody>
          <a:bodyPr/>
          <a:lstStyle/>
          <a:p>
            <a:r>
              <a:rPr lang="en-US"/>
              <a:t>Twitter Sentimental Analysis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454A223-70FD-42E0-82F8-97F5E5458238}" type="datetime1">
              <a:rPr lang="en-US" smtClean="0"/>
              <a:t>3/14/2024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Twitter Sentimental Analysis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21C2D43-8BA0-4210-81CC-0A1D2165CE31}" type="datetime1">
              <a:rPr lang="en-US" smtClean="0"/>
              <a:t>3/14/2024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Twitter Sentimental Analysis</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6365-DC94-F764-32AE-CF32015D68A0}"/>
              </a:ext>
            </a:extLst>
          </p:cNvPr>
          <p:cNvSpPr>
            <a:spLocks noGrp="1"/>
          </p:cNvSpPr>
          <p:nvPr>
            <p:ph type="ctrTitle"/>
          </p:nvPr>
        </p:nvSpPr>
        <p:spPr>
          <a:xfrm>
            <a:off x="2352498" y="1009688"/>
            <a:ext cx="8637073" cy="2541431"/>
          </a:xfrm>
        </p:spPr>
        <p:txBody>
          <a:bodyPr>
            <a:normAutofit fontScale="90000"/>
          </a:bodyPr>
          <a:lstStyle/>
          <a:p>
            <a:r>
              <a:rPr lang="en-US" noProof="0" dirty="0"/>
              <a:t>Twitter sentimental</a:t>
            </a:r>
            <a:br>
              <a:rPr lang="en-US" noProof="0" dirty="0"/>
            </a:br>
            <a:r>
              <a:rPr lang="en-US" noProof="0" dirty="0"/>
              <a:t>             Analysis</a:t>
            </a:r>
            <a:endParaRPr lang="en-IN" dirty="0"/>
          </a:p>
        </p:txBody>
      </p:sp>
      <p:sp>
        <p:nvSpPr>
          <p:cNvPr id="4" name="Footer Placeholder 3">
            <a:extLst>
              <a:ext uri="{FF2B5EF4-FFF2-40B4-BE49-F238E27FC236}">
                <a16:creationId xmlns:a16="http://schemas.microsoft.com/office/drawing/2014/main" id="{6E4C9E3F-2D13-2D36-B9D0-1962AF0E783A}"/>
              </a:ext>
            </a:extLst>
          </p:cNvPr>
          <p:cNvSpPr>
            <a:spLocks noGrp="1"/>
          </p:cNvSpPr>
          <p:nvPr>
            <p:ph type="ftr" sz="quarter" idx="11"/>
          </p:nvPr>
        </p:nvSpPr>
        <p:spPr>
          <a:xfrm>
            <a:off x="9618578" y="6437876"/>
            <a:ext cx="4973915"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37846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AD4433-DD11-AD2A-BD19-A7995565546F}"/>
              </a:ext>
            </a:extLst>
          </p:cNvPr>
          <p:cNvSpPr>
            <a:spLocks noGrp="1"/>
          </p:cNvSpPr>
          <p:nvPr>
            <p:ph type="ctrTitle"/>
          </p:nvPr>
        </p:nvSpPr>
        <p:spPr>
          <a:xfrm>
            <a:off x="3473581" y="1678991"/>
            <a:ext cx="8637073" cy="2541431"/>
          </a:xfrm>
        </p:spPr>
        <p:txBody>
          <a:bodyPr/>
          <a:lstStyle/>
          <a:p>
            <a:r>
              <a:rPr lang="en-US" sz="6600" b="1" dirty="0"/>
              <a:t>Thank you</a:t>
            </a:r>
            <a:br>
              <a:rPr lang="en-US" sz="6600" b="1" dirty="0"/>
            </a:br>
            <a:endParaRPr lang="en-IN" dirty="0"/>
          </a:p>
        </p:txBody>
      </p:sp>
      <p:sp>
        <p:nvSpPr>
          <p:cNvPr id="6" name="Footer Placeholder 5">
            <a:extLst>
              <a:ext uri="{FF2B5EF4-FFF2-40B4-BE49-F238E27FC236}">
                <a16:creationId xmlns:a16="http://schemas.microsoft.com/office/drawing/2014/main" id="{4A716CC3-889D-A79D-F60C-02DAA49D51CE}"/>
              </a:ext>
            </a:extLst>
          </p:cNvPr>
          <p:cNvSpPr>
            <a:spLocks noGrp="1"/>
          </p:cNvSpPr>
          <p:nvPr>
            <p:ph type="ftr" sz="quarter" idx="11"/>
          </p:nvPr>
        </p:nvSpPr>
        <p:spPr>
          <a:xfrm>
            <a:off x="10052212" y="6400169"/>
            <a:ext cx="4973915"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354500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EC20-683C-0270-F181-09B3ADE17D5B}"/>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966729A5-A043-90E6-5BFA-634B80260D2A}"/>
              </a:ext>
            </a:extLst>
          </p:cNvPr>
          <p:cNvSpPr>
            <a:spLocks noGrp="1"/>
          </p:cNvSpPr>
          <p:nvPr>
            <p:ph idx="1"/>
          </p:nvPr>
        </p:nvSpPr>
        <p:spPr/>
        <p:txBody>
          <a:bodyPr/>
          <a:lstStyle/>
          <a:p>
            <a:r>
              <a:rPr lang="en-US" dirty="0"/>
              <a:t>Abstract</a:t>
            </a:r>
          </a:p>
          <a:p>
            <a:r>
              <a:rPr lang="en-US" dirty="0"/>
              <a:t>Data Set</a:t>
            </a:r>
          </a:p>
          <a:p>
            <a:r>
              <a:rPr lang="en-US" dirty="0"/>
              <a:t>Existing Model</a:t>
            </a:r>
          </a:p>
          <a:p>
            <a:r>
              <a:rPr lang="en-US" dirty="0"/>
              <a:t>Proposal Model</a:t>
            </a:r>
          </a:p>
          <a:p>
            <a:r>
              <a:rPr lang="en-US" dirty="0"/>
              <a:t>Summary​</a:t>
            </a:r>
          </a:p>
          <a:p>
            <a:endParaRPr lang="en-IN" dirty="0"/>
          </a:p>
        </p:txBody>
      </p:sp>
      <p:sp>
        <p:nvSpPr>
          <p:cNvPr id="4" name="Footer Placeholder 3">
            <a:extLst>
              <a:ext uri="{FF2B5EF4-FFF2-40B4-BE49-F238E27FC236}">
                <a16:creationId xmlns:a16="http://schemas.microsoft.com/office/drawing/2014/main" id="{2BBD7ECD-4F26-5903-45D1-DD4ACC149C4A}"/>
              </a:ext>
            </a:extLst>
          </p:cNvPr>
          <p:cNvSpPr>
            <a:spLocks noGrp="1"/>
          </p:cNvSpPr>
          <p:nvPr>
            <p:ph type="ftr" sz="quarter" idx="11"/>
          </p:nvPr>
        </p:nvSpPr>
        <p:spPr>
          <a:xfrm>
            <a:off x="9850862" y="6353035"/>
            <a:ext cx="5938836"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412354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266A-C140-F72C-3BBE-B574AEDC13B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FFF38FF0-7FCC-CABE-51C6-3768DE47806B}"/>
              </a:ext>
            </a:extLst>
          </p:cNvPr>
          <p:cNvSpPr>
            <a:spLocks noGrp="1"/>
          </p:cNvSpPr>
          <p:nvPr>
            <p:ph idx="1"/>
          </p:nvPr>
        </p:nvSpPr>
        <p:spPr/>
        <p:txBody>
          <a:bodyPr/>
          <a:lstStyle/>
          <a:p>
            <a:r>
              <a:rPr lang="en-US" dirty="0"/>
              <a:t>In the realm of Natural Language Processing (NLP), sentiment analysis plays a crucial role in gauging public opinion and understanding the sentiment behind textual data. One of the most compelling applications of sentiment analysis is in the context of the US Election, where public sentiment can sway significantly and have far-reaching implications. In this project, we aim to delve into sentiment analysis specifically tailored for the US Election context. Building upon existing models, we propose enhancements and novel approaches to better capture nuanced sentiments and provide deeper insights into voter sentiment dynamics.</a:t>
            </a:r>
            <a:endParaRPr lang="en-IN" dirty="0"/>
          </a:p>
        </p:txBody>
      </p:sp>
      <p:sp>
        <p:nvSpPr>
          <p:cNvPr id="4" name="Footer Placeholder 3">
            <a:extLst>
              <a:ext uri="{FF2B5EF4-FFF2-40B4-BE49-F238E27FC236}">
                <a16:creationId xmlns:a16="http://schemas.microsoft.com/office/drawing/2014/main" id="{3F8A061D-40E9-F088-8EF6-8937139E6892}"/>
              </a:ext>
            </a:extLst>
          </p:cNvPr>
          <p:cNvSpPr>
            <a:spLocks noGrp="1"/>
          </p:cNvSpPr>
          <p:nvPr>
            <p:ph type="ftr" sz="quarter" idx="11"/>
          </p:nvPr>
        </p:nvSpPr>
        <p:spPr>
          <a:xfrm>
            <a:off x="10086531" y="6353035"/>
            <a:ext cx="5938836"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143398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4E2E-CB33-717C-C13E-4AAB3BC52B1D}"/>
              </a:ext>
            </a:extLst>
          </p:cNvPr>
          <p:cNvSpPr>
            <a:spLocks noGrp="1"/>
          </p:cNvSpPr>
          <p:nvPr>
            <p:ph type="title"/>
          </p:nvPr>
        </p:nvSpPr>
        <p:spPr/>
        <p:txBody>
          <a:bodyPr/>
          <a:lstStyle/>
          <a:p>
            <a:r>
              <a:rPr lang="en-US" dirty="0"/>
              <a:t>Data Set</a:t>
            </a:r>
            <a:endParaRPr lang="en-IN" dirty="0"/>
          </a:p>
        </p:txBody>
      </p:sp>
      <p:sp>
        <p:nvSpPr>
          <p:cNvPr id="3" name="Content Placeholder 2">
            <a:extLst>
              <a:ext uri="{FF2B5EF4-FFF2-40B4-BE49-F238E27FC236}">
                <a16:creationId xmlns:a16="http://schemas.microsoft.com/office/drawing/2014/main" id="{8E97DC05-5FAD-E5E9-C119-5A85F26EC221}"/>
              </a:ext>
            </a:extLst>
          </p:cNvPr>
          <p:cNvSpPr>
            <a:spLocks noGrp="1"/>
          </p:cNvSpPr>
          <p:nvPr>
            <p:ph idx="1"/>
          </p:nvPr>
        </p:nvSpPr>
        <p:spPr/>
        <p:txBody>
          <a:bodyPr/>
          <a:lstStyle/>
          <a:p>
            <a:r>
              <a:rPr lang="en-US" dirty="0"/>
              <a:t>For our project, we will leverage a comprehensive dataset comprising social media posts, news articles, and public forums discussions related to the US Election.</a:t>
            </a:r>
          </a:p>
          <a:p>
            <a:r>
              <a:rPr lang="en-US" dirty="0"/>
              <a:t>The dataset will encompass a diverse range of sources to capture a holistic view of public sentiment.</a:t>
            </a:r>
          </a:p>
          <a:p>
            <a:r>
              <a:rPr lang="en-US" dirty="0"/>
              <a:t>We will preprocess the data to remove noise, handle missing values, and ensure consistency in the text format for accurate sentiment analysis.</a:t>
            </a:r>
          </a:p>
          <a:p>
            <a:endParaRPr lang="en-IN" dirty="0"/>
          </a:p>
        </p:txBody>
      </p:sp>
      <p:sp>
        <p:nvSpPr>
          <p:cNvPr id="4" name="Footer Placeholder 3">
            <a:extLst>
              <a:ext uri="{FF2B5EF4-FFF2-40B4-BE49-F238E27FC236}">
                <a16:creationId xmlns:a16="http://schemas.microsoft.com/office/drawing/2014/main" id="{32B1F2DB-48A9-B3E1-0C49-E5F92575E3A0}"/>
              </a:ext>
            </a:extLst>
          </p:cNvPr>
          <p:cNvSpPr>
            <a:spLocks noGrp="1"/>
          </p:cNvSpPr>
          <p:nvPr>
            <p:ph type="ftr" sz="quarter" idx="11"/>
          </p:nvPr>
        </p:nvSpPr>
        <p:spPr>
          <a:xfrm>
            <a:off x="10114812" y="6362462"/>
            <a:ext cx="5938836"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4637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659F1AA-0BE5-146C-8D84-5CA4970514BA}"/>
              </a:ext>
            </a:extLst>
          </p:cNvPr>
          <p:cNvSpPr>
            <a:spLocks noGrp="1"/>
          </p:cNvSpPr>
          <p:nvPr>
            <p:ph type="title"/>
          </p:nvPr>
        </p:nvSpPr>
        <p:spPr>
          <a:xfrm>
            <a:off x="1536420" y="804519"/>
            <a:ext cx="9603275" cy="1049235"/>
          </a:xfrm>
        </p:spPr>
        <p:txBody>
          <a:bodyPr/>
          <a:lstStyle/>
          <a:p>
            <a:r>
              <a:rPr lang="en-US" dirty="0"/>
              <a:t>US Election 2020 Tweets</a:t>
            </a:r>
            <a:endParaRPr lang="en-IN" dirty="0"/>
          </a:p>
        </p:txBody>
      </p:sp>
      <p:pic>
        <p:nvPicPr>
          <p:cNvPr id="16" name="Content Placeholder 8">
            <a:extLst>
              <a:ext uri="{FF2B5EF4-FFF2-40B4-BE49-F238E27FC236}">
                <a16:creationId xmlns:a16="http://schemas.microsoft.com/office/drawing/2014/main" id="{83D28232-74A9-A14B-132E-77CFA6BD84B8}"/>
              </a:ext>
            </a:extLst>
          </p:cNvPr>
          <p:cNvPicPr>
            <a:picLocks noChangeAspect="1"/>
          </p:cNvPicPr>
          <p:nvPr/>
        </p:nvPicPr>
        <p:blipFill>
          <a:blip r:embed="rId2"/>
          <a:stretch>
            <a:fillRect/>
          </a:stretch>
        </p:blipFill>
        <p:spPr>
          <a:xfrm>
            <a:off x="3434869" y="2108278"/>
            <a:ext cx="4936133" cy="3663294"/>
          </a:xfrm>
          <a:prstGeom prst="rect">
            <a:avLst/>
          </a:prstGeom>
        </p:spPr>
      </p:pic>
      <p:sp>
        <p:nvSpPr>
          <p:cNvPr id="17" name="Footer Placeholder 16">
            <a:extLst>
              <a:ext uri="{FF2B5EF4-FFF2-40B4-BE49-F238E27FC236}">
                <a16:creationId xmlns:a16="http://schemas.microsoft.com/office/drawing/2014/main" id="{FCFE7BDF-8098-24D9-8242-64A087BD4726}"/>
              </a:ext>
            </a:extLst>
          </p:cNvPr>
          <p:cNvSpPr>
            <a:spLocks noGrp="1"/>
          </p:cNvSpPr>
          <p:nvPr>
            <p:ph type="ftr" sz="quarter" idx="11"/>
          </p:nvPr>
        </p:nvSpPr>
        <p:spPr>
          <a:xfrm>
            <a:off x="9945130" y="6353035"/>
            <a:ext cx="5938836"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205036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3511-2B93-DE30-1CCB-9F5FE6BB8711}"/>
              </a:ext>
            </a:extLst>
          </p:cNvPr>
          <p:cNvSpPr>
            <a:spLocks noGrp="1"/>
          </p:cNvSpPr>
          <p:nvPr>
            <p:ph type="title"/>
          </p:nvPr>
        </p:nvSpPr>
        <p:spPr/>
        <p:txBody>
          <a:bodyPr/>
          <a:lstStyle/>
          <a:p>
            <a:r>
              <a:rPr lang="en-US" dirty="0"/>
              <a:t>Existing model</a:t>
            </a:r>
            <a:br>
              <a:rPr lang="en-US" dirty="0"/>
            </a:br>
            <a:endParaRPr lang="en-IN" dirty="0"/>
          </a:p>
        </p:txBody>
      </p:sp>
      <p:sp>
        <p:nvSpPr>
          <p:cNvPr id="3" name="Content Placeholder 2">
            <a:extLst>
              <a:ext uri="{FF2B5EF4-FFF2-40B4-BE49-F238E27FC236}">
                <a16:creationId xmlns:a16="http://schemas.microsoft.com/office/drawing/2014/main" id="{55854746-2780-276D-30B2-A9C635331936}"/>
              </a:ext>
            </a:extLst>
          </p:cNvPr>
          <p:cNvSpPr>
            <a:spLocks noGrp="1"/>
          </p:cNvSpPr>
          <p:nvPr>
            <p:ph idx="1"/>
          </p:nvPr>
        </p:nvSpPr>
        <p:spPr/>
        <p:txBody>
          <a:bodyPr/>
          <a:lstStyle/>
          <a:p>
            <a:r>
              <a:rPr lang="en-US" dirty="0"/>
              <a:t>Prior to proposing our enhancements, we will review existing sentiment analysis models commonly applied to political discourse, particularly focusing on the US Election.</a:t>
            </a:r>
          </a:p>
          <a:p>
            <a:r>
              <a:rPr lang="en-US" dirty="0"/>
              <a:t>We will explore the methodologies, strengths, and limitations of these models.</a:t>
            </a:r>
          </a:p>
          <a:p>
            <a:r>
              <a:rPr lang="en-US" dirty="0"/>
              <a:t>Commonly used techniques such as Bag-of-Words (</a:t>
            </a:r>
            <a:r>
              <a:rPr lang="en-US" dirty="0" err="1"/>
              <a:t>BoW</a:t>
            </a:r>
            <a:r>
              <a:rPr lang="en-US" dirty="0"/>
              <a:t>), Word Embeddings, and Recurrent Neural Networks (RNNs) will be analyzed in the context of their effectiveness in capturing nuanced political sentiments</a:t>
            </a:r>
          </a:p>
          <a:p>
            <a:endParaRPr lang="en-IN" dirty="0"/>
          </a:p>
        </p:txBody>
      </p:sp>
      <p:sp>
        <p:nvSpPr>
          <p:cNvPr id="6" name="Footer Placeholder 5">
            <a:extLst>
              <a:ext uri="{FF2B5EF4-FFF2-40B4-BE49-F238E27FC236}">
                <a16:creationId xmlns:a16="http://schemas.microsoft.com/office/drawing/2014/main" id="{B3E4948E-C70A-5362-B59C-304AE9AC0D74}"/>
              </a:ext>
            </a:extLst>
          </p:cNvPr>
          <p:cNvSpPr>
            <a:spLocks noGrp="1"/>
          </p:cNvSpPr>
          <p:nvPr>
            <p:ph type="ftr" sz="quarter" idx="11"/>
          </p:nvPr>
        </p:nvSpPr>
        <p:spPr>
          <a:xfrm>
            <a:off x="9813154" y="6296474"/>
            <a:ext cx="5938836"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96544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4719-9832-72DA-BA6F-A4DDAD454D77}"/>
              </a:ext>
            </a:extLst>
          </p:cNvPr>
          <p:cNvSpPr>
            <a:spLocks noGrp="1"/>
          </p:cNvSpPr>
          <p:nvPr>
            <p:ph type="title"/>
          </p:nvPr>
        </p:nvSpPr>
        <p:spPr/>
        <p:txBody>
          <a:bodyPr/>
          <a:lstStyle/>
          <a:p>
            <a:r>
              <a:rPr lang="en-US" dirty="0"/>
              <a:t>Proposal model</a:t>
            </a:r>
            <a:br>
              <a:rPr lang="en-US" dirty="0"/>
            </a:br>
            <a:endParaRPr lang="en-IN" dirty="0"/>
          </a:p>
        </p:txBody>
      </p:sp>
      <p:sp>
        <p:nvSpPr>
          <p:cNvPr id="3" name="Content Placeholder 2">
            <a:extLst>
              <a:ext uri="{FF2B5EF4-FFF2-40B4-BE49-F238E27FC236}">
                <a16:creationId xmlns:a16="http://schemas.microsoft.com/office/drawing/2014/main" id="{95976B3B-73AF-AC2C-C21C-CD0158E2876F}"/>
              </a:ext>
            </a:extLst>
          </p:cNvPr>
          <p:cNvSpPr>
            <a:spLocks noGrp="1"/>
          </p:cNvSpPr>
          <p:nvPr>
            <p:ph idx="1"/>
          </p:nvPr>
        </p:nvSpPr>
        <p:spPr/>
        <p:txBody>
          <a:bodyPr/>
          <a:lstStyle/>
          <a:p>
            <a:r>
              <a:rPr lang="en-US" dirty="0"/>
              <a:t>Our proposed model will incorporate advanced NLP techniques to enhance sentiment analysis accuracy and depth.</a:t>
            </a:r>
          </a:p>
          <a:p>
            <a:r>
              <a:rPr lang="en-US" dirty="0"/>
              <a:t>We will explore the integration of contextual embeddings such as BERT (Bidirectional Encoder Representations from Transformers) to better capture the contextual nuances and complexities of political discourse.</a:t>
            </a:r>
          </a:p>
          <a:p>
            <a:r>
              <a:rPr lang="en-US" dirty="0"/>
              <a:t>Additionally, we will incorporate sentiment lexicons tailored specifically for political sentiment analysis to improve model performance.</a:t>
            </a:r>
          </a:p>
          <a:p>
            <a:endParaRPr lang="en-IN" dirty="0"/>
          </a:p>
        </p:txBody>
      </p:sp>
      <p:sp>
        <p:nvSpPr>
          <p:cNvPr id="4" name="Footer Placeholder 3">
            <a:extLst>
              <a:ext uri="{FF2B5EF4-FFF2-40B4-BE49-F238E27FC236}">
                <a16:creationId xmlns:a16="http://schemas.microsoft.com/office/drawing/2014/main" id="{8635012B-201F-2B6D-0582-F068DA13C859}"/>
              </a:ext>
            </a:extLst>
          </p:cNvPr>
          <p:cNvSpPr>
            <a:spLocks noGrp="1"/>
          </p:cNvSpPr>
          <p:nvPr>
            <p:ph type="ftr" sz="quarter" idx="11"/>
          </p:nvPr>
        </p:nvSpPr>
        <p:spPr>
          <a:xfrm>
            <a:off x="10190227" y="6287047"/>
            <a:ext cx="5938836"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400437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B272-83EE-2AA2-C3FF-2CD13FAA2F48}"/>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1047ED49-8F6C-3DC3-D993-C71243158723}"/>
              </a:ext>
            </a:extLst>
          </p:cNvPr>
          <p:cNvSpPr>
            <a:spLocks noGrp="1"/>
          </p:cNvSpPr>
          <p:nvPr>
            <p:ph idx="1"/>
          </p:nvPr>
        </p:nvSpPr>
        <p:spPr/>
        <p:txBody>
          <a:bodyPr>
            <a:normAutofit lnSpcReduction="10000"/>
          </a:bodyPr>
          <a:lstStyle/>
          <a:p>
            <a:r>
              <a:rPr lang="en-US" dirty="0"/>
              <a:t>In conclusion, our project aims to contribute to the field of sentiment analysis by providing a robust framework tailored specifically for analyzing sentiment dynamics in the context of the US Election.</a:t>
            </a:r>
          </a:p>
          <a:p>
            <a:r>
              <a:rPr lang="en-US" dirty="0"/>
              <a:t>By leveraging advanced NLP techniques and incorporating domain-specific knowledge, we aim to provide deeper insights into public opinion, thus enabling stakeholders to make more informed decisions.</a:t>
            </a:r>
          </a:p>
          <a:p>
            <a:r>
              <a:rPr lang="en-US" dirty="0"/>
              <a:t>Our proposed model not only enhances sentiment analysis accuracy but also provides a foundation for understanding the underlying factors driving voter sentiment, thereby contributing to a deeper understanding of the democratic process.</a:t>
            </a:r>
          </a:p>
          <a:p>
            <a:endParaRPr lang="en-IN" dirty="0"/>
          </a:p>
        </p:txBody>
      </p:sp>
      <p:sp>
        <p:nvSpPr>
          <p:cNvPr id="4" name="Footer Placeholder 3">
            <a:extLst>
              <a:ext uri="{FF2B5EF4-FFF2-40B4-BE49-F238E27FC236}">
                <a16:creationId xmlns:a16="http://schemas.microsoft.com/office/drawing/2014/main" id="{030CD991-ED11-8C43-D218-70C03CE2D7D3}"/>
              </a:ext>
            </a:extLst>
          </p:cNvPr>
          <p:cNvSpPr>
            <a:spLocks noGrp="1"/>
          </p:cNvSpPr>
          <p:nvPr>
            <p:ph type="ftr" sz="quarter" idx="11"/>
          </p:nvPr>
        </p:nvSpPr>
        <p:spPr>
          <a:xfrm>
            <a:off x="10143093" y="6353035"/>
            <a:ext cx="5938836"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33432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49B-1702-BF15-1613-9266F37C7B5A}"/>
              </a:ext>
            </a:extLst>
          </p:cNvPr>
          <p:cNvSpPr>
            <a:spLocks noGrp="1"/>
          </p:cNvSpPr>
          <p:nvPr>
            <p:ph type="title"/>
          </p:nvPr>
        </p:nvSpPr>
        <p:spPr/>
        <p:txBody>
          <a:bodyPr/>
          <a:lstStyle/>
          <a:p>
            <a:pPr algn="ctr"/>
            <a:r>
              <a:rPr lang="en-US" dirty="0"/>
              <a:t>Meet the team</a:t>
            </a:r>
            <a:br>
              <a:rPr lang="en-US" dirty="0"/>
            </a:br>
            <a:endParaRPr lang="en-IN" dirty="0"/>
          </a:p>
        </p:txBody>
      </p:sp>
      <p:sp>
        <p:nvSpPr>
          <p:cNvPr id="3" name="Content Placeholder 2">
            <a:extLst>
              <a:ext uri="{FF2B5EF4-FFF2-40B4-BE49-F238E27FC236}">
                <a16:creationId xmlns:a16="http://schemas.microsoft.com/office/drawing/2014/main" id="{9EE13153-0DBF-3685-BF8B-55BAFFB09DB6}"/>
              </a:ext>
            </a:extLst>
          </p:cNvPr>
          <p:cNvSpPr>
            <a:spLocks noGrp="1"/>
          </p:cNvSpPr>
          <p:nvPr>
            <p:ph idx="1"/>
          </p:nvPr>
        </p:nvSpPr>
        <p:spPr/>
        <p:txBody>
          <a:bodyPr/>
          <a:lstStyle/>
          <a:p>
            <a:pPr algn="ctr"/>
            <a:r>
              <a:rPr lang="en-US" dirty="0"/>
              <a:t>Bhoomika </a:t>
            </a:r>
            <a:r>
              <a:rPr lang="en-US" dirty="0" err="1"/>
              <a:t>Kasireddy</a:t>
            </a:r>
            <a:endParaRPr lang="en-US" dirty="0"/>
          </a:p>
          <a:p>
            <a:pPr algn="ctr"/>
            <a:r>
              <a:rPr lang="en-US" dirty="0"/>
              <a:t>Guru </a:t>
            </a:r>
            <a:r>
              <a:rPr lang="en-US" dirty="0" err="1"/>
              <a:t>SubhashBathula</a:t>
            </a:r>
            <a:r>
              <a:rPr lang="en-US" dirty="0"/>
              <a:t> </a:t>
            </a:r>
          </a:p>
          <a:p>
            <a:pPr algn="ctr"/>
            <a:endParaRPr lang="en-IN" dirty="0"/>
          </a:p>
        </p:txBody>
      </p:sp>
      <p:sp>
        <p:nvSpPr>
          <p:cNvPr id="4" name="Footer Placeholder 3">
            <a:extLst>
              <a:ext uri="{FF2B5EF4-FFF2-40B4-BE49-F238E27FC236}">
                <a16:creationId xmlns:a16="http://schemas.microsoft.com/office/drawing/2014/main" id="{11F96679-D392-0718-9A42-55ABA500D9C6}"/>
              </a:ext>
            </a:extLst>
          </p:cNvPr>
          <p:cNvSpPr>
            <a:spLocks noGrp="1"/>
          </p:cNvSpPr>
          <p:nvPr>
            <p:ph type="ftr" sz="quarter" idx="11"/>
          </p:nvPr>
        </p:nvSpPr>
        <p:spPr>
          <a:xfrm>
            <a:off x="9445509" y="6362462"/>
            <a:ext cx="5938836" cy="309201"/>
          </a:xfrm>
        </p:spPr>
        <p:txBody>
          <a:bodyPr/>
          <a:lstStyle/>
          <a:p>
            <a:r>
              <a:rPr lang="en-US" dirty="0">
                <a:solidFill>
                  <a:schemeClr val="tx1"/>
                </a:solidFill>
              </a:rPr>
              <a:t>Twitter Sentimental Analysis</a:t>
            </a:r>
          </a:p>
        </p:txBody>
      </p:sp>
    </p:spTree>
    <p:extLst>
      <p:ext uri="{BB962C8B-B14F-4D97-AF65-F5344CB8AC3E}">
        <p14:creationId xmlns:p14="http://schemas.microsoft.com/office/powerpoint/2010/main" val="42546682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11</TotalTime>
  <Words>475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Twitter sentimental              Analysis</vt:lpstr>
      <vt:lpstr>AGENDA</vt:lpstr>
      <vt:lpstr>Abstract</vt:lpstr>
      <vt:lpstr>Data Set</vt:lpstr>
      <vt:lpstr>US Election 2020 Tweets</vt:lpstr>
      <vt:lpstr>Existing model </vt:lpstr>
      <vt:lpstr>Proposal model </vt:lpstr>
      <vt:lpstr>Summary</vt:lpstr>
      <vt:lpstr>Meet the team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sentimental              Analysis</dc:title>
  <dc:creator>Subhash Bathula</dc:creator>
  <cp:lastModifiedBy>Subhash Bathula</cp:lastModifiedBy>
  <cp:revision>1</cp:revision>
  <dcterms:created xsi:type="dcterms:W3CDTF">2024-03-13T18:28:33Z</dcterms:created>
  <dcterms:modified xsi:type="dcterms:W3CDTF">2024-03-13T18:39:45Z</dcterms:modified>
</cp:coreProperties>
</file>