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67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TITLE:-An AI agent designed to assist faculty with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nba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accreditation processes(RAG based)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66497" y="635772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Bhoomika-University BDT college of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Engineering,Davangere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-E&amp;I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AI Assistant for NBA Accreditation can be further enhanced and expanded in the following ways:</a:t>
            </a:r>
          </a:p>
          <a:p>
            <a:r>
              <a:rPr lang="en-US" b="1" dirty="0"/>
              <a:t>📄 Auto-Fill SAR Templates:</a:t>
            </a:r>
            <a:br>
              <a:rPr lang="en-US" dirty="0"/>
            </a:br>
            <a:r>
              <a:rPr lang="en-US" dirty="0"/>
              <a:t>Integrate editable SAR formats where the agent can auto-fill based on user input or uploaded data.</a:t>
            </a:r>
          </a:p>
          <a:p>
            <a:r>
              <a:rPr lang="en-US" b="1" dirty="0"/>
              <a:t>🌐 Multilingual Support:</a:t>
            </a:r>
            <a:br>
              <a:rPr lang="en-US" dirty="0"/>
            </a:br>
            <a:r>
              <a:rPr lang="en-US" dirty="0"/>
              <a:t>Enable the assistant to respond in regional languages like </a:t>
            </a:r>
            <a:r>
              <a:rPr lang="en-US" b="1" dirty="0"/>
              <a:t>Kannada</a:t>
            </a:r>
            <a:r>
              <a:rPr lang="en-US" dirty="0"/>
              <a:t>, </a:t>
            </a:r>
            <a:r>
              <a:rPr lang="en-US" b="1" dirty="0"/>
              <a:t>Hindi</a:t>
            </a:r>
            <a:r>
              <a:rPr lang="en-US" dirty="0"/>
              <a:t>, etc., to improve accessibility for all faculty.</a:t>
            </a:r>
          </a:p>
          <a:p>
            <a:r>
              <a:rPr lang="en-US" b="1" dirty="0"/>
              <a:t>📊 Dynamic CO–PO Attainment Calculator:</a:t>
            </a:r>
            <a:br>
              <a:rPr lang="en-US" dirty="0"/>
            </a:br>
            <a:r>
              <a:rPr lang="en-US" dirty="0"/>
              <a:t>Build a visual dashboard where faculty can upload marks and automatically compute attainment levels and gaps.</a:t>
            </a:r>
          </a:p>
          <a:p>
            <a:r>
              <a:rPr lang="en-US" b="1" dirty="0"/>
              <a:t>🏫 Support for Other Accreditations:</a:t>
            </a:r>
            <a:br>
              <a:rPr lang="en-US" dirty="0"/>
            </a:br>
            <a:r>
              <a:rPr lang="en-US" dirty="0"/>
              <a:t>Extend the assistant to support </a:t>
            </a:r>
            <a:r>
              <a:rPr lang="en-US" b="1" dirty="0"/>
              <a:t>NAAC</a:t>
            </a:r>
            <a:r>
              <a:rPr lang="en-US" dirty="0"/>
              <a:t>, </a:t>
            </a:r>
            <a:r>
              <a:rPr lang="en-US" b="1" dirty="0"/>
              <a:t>ABET</a:t>
            </a:r>
            <a:r>
              <a:rPr lang="en-US" dirty="0"/>
              <a:t>, and </a:t>
            </a:r>
            <a:r>
              <a:rPr lang="en-US" b="1" dirty="0"/>
              <a:t>ISO 21001</a:t>
            </a:r>
            <a:r>
              <a:rPr lang="en-US" dirty="0"/>
              <a:t> frameworks using similar architecture.</a:t>
            </a:r>
          </a:p>
          <a:p>
            <a:r>
              <a:rPr lang="en-US" b="1" dirty="0"/>
              <a:t>🤖 Integration with ERP &amp; LMS:</a:t>
            </a:r>
            <a:br>
              <a:rPr lang="en-US" dirty="0"/>
            </a:br>
            <a:r>
              <a:rPr lang="en-US" dirty="0"/>
              <a:t>Connect the assistant with college ERP systems and learning platforms like Moodle for real-time data analysis.</a:t>
            </a:r>
          </a:p>
          <a:p>
            <a:r>
              <a:rPr lang="en-US" b="1" dirty="0"/>
              <a:t>📱 Mobile and WhatsApp Interface:</a:t>
            </a:r>
            <a:br>
              <a:rPr lang="en-US" dirty="0"/>
            </a:br>
            <a:r>
              <a:rPr lang="en-US" dirty="0"/>
              <a:t>Create mobile apps or WhatsApp chatbots to make the assistant available anytime, anywhere.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400" b="1" dirty="0"/>
              <a:t>National Board of Accreditation (NBA), India</a:t>
            </a:r>
            <a:br>
              <a:rPr lang="en-IN" sz="2400" dirty="0"/>
            </a:br>
            <a:r>
              <a:rPr lang="en-IN" sz="2400" dirty="0"/>
              <a:t>https://www.nbaind.org</a:t>
            </a:r>
          </a:p>
          <a:p>
            <a:r>
              <a:rPr lang="en-IN" sz="2400" dirty="0"/>
              <a:t>NBA Self-Assessment Report (SAR) Guidelines – Tier I and Tier II</a:t>
            </a:r>
            <a:br>
              <a:rPr lang="en-IN" sz="2400" dirty="0"/>
            </a:br>
            <a:r>
              <a:rPr lang="en-IN" sz="2400" dirty="0"/>
              <a:t>National Board of Accreditation – Official Documentation, 2024 Edition</a:t>
            </a:r>
          </a:p>
          <a:p>
            <a:r>
              <a:rPr lang="en-IN" sz="2400" dirty="0"/>
              <a:t>IBM Cloud Docs – </a:t>
            </a:r>
            <a:r>
              <a:rPr lang="en-IN" sz="2400" dirty="0" err="1"/>
              <a:t>Watsonx</a:t>
            </a:r>
            <a:r>
              <a:rPr lang="en-IN" sz="2400" dirty="0"/>
              <a:t> &amp; </a:t>
            </a:r>
            <a:r>
              <a:rPr lang="en-IN" sz="2400" dirty="0" err="1"/>
              <a:t>AgentLab</a:t>
            </a:r>
            <a:br>
              <a:rPr lang="en-IN" sz="2400" dirty="0"/>
            </a:br>
            <a:r>
              <a:rPr lang="en-IN" sz="2400" dirty="0"/>
              <a:t>https://cloud.ibm.com/docs</a:t>
            </a:r>
          </a:p>
          <a:p>
            <a:r>
              <a:rPr lang="en-IN" sz="2400" dirty="0"/>
              <a:t>IBM Granite LLM Technical Overview</a:t>
            </a:r>
            <a:br>
              <a:rPr lang="en-IN" sz="2400" dirty="0"/>
            </a:br>
            <a:r>
              <a:rPr lang="en-IN" sz="2400" dirty="0"/>
              <a:t>IBM Research, 2024</a:t>
            </a:r>
            <a:br>
              <a:rPr lang="en-IN" sz="2400" dirty="0"/>
            </a:br>
            <a:r>
              <a:rPr lang="en-IN" sz="2400" dirty="0"/>
              <a:t>https://research.ibm.com/models/granite</a:t>
            </a:r>
          </a:p>
          <a:p>
            <a:r>
              <a:rPr lang="en-IN" sz="2400" dirty="0"/>
              <a:t>Retrieval-Augmented Generation (RAG): Facebook AI Research</a:t>
            </a:r>
            <a:br>
              <a:rPr lang="en-IN" sz="2400" dirty="0"/>
            </a:br>
            <a:r>
              <a:rPr lang="en-IN" sz="2400" dirty="0"/>
              <a:t>Lewis et al., “Retrieval-Augmented Generation for Knowledge-Intensive NLP Tasks” – </a:t>
            </a:r>
            <a:r>
              <a:rPr lang="en-IN" sz="2400" dirty="0" err="1"/>
              <a:t>NeurIPS</a:t>
            </a:r>
            <a:r>
              <a:rPr lang="en-IN" sz="2400" dirty="0"/>
              <a:t> 2020</a:t>
            </a:r>
          </a:p>
          <a:p>
            <a:r>
              <a:rPr lang="en-IN" sz="2400" dirty="0"/>
              <a:t>Outcome-Based Education: NBA Accreditation Booklet</a:t>
            </a:r>
            <a:br>
              <a:rPr lang="en-IN" sz="2400" dirty="0"/>
            </a:br>
            <a:r>
              <a:rPr lang="en-IN" sz="2400" dirty="0"/>
              <a:t>AICTE Publication Series, 2023</a:t>
            </a:r>
          </a:p>
          <a:p>
            <a:r>
              <a:rPr lang="en-IN" sz="2400" dirty="0"/>
              <a:t>Course Outcome and Program Outcome Mapping:</a:t>
            </a:r>
            <a:br>
              <a:rPr lang="en-IN" sz="2400" dirty="0"/>
            </a:br>
            <a:r>
              <a:rPr lang="en-IN" sz="2400" dirty="0"/>
              <a:t>Manuals from NPTEL AICTE-FDP on OBE &amp; NBA, 2023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672865-D013-FF3A-F804-2430FD627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467" y="1301750"/>
            <a:ext cx="9827046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9FBA82-118B-DE76-54C1-4070A1E40B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788" y="1301749"/>
            <a:ext cx="9573658" cy="485409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18A37C-9C19-93CC-0FA0-A125A948D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301750"/>
            <a:ext cx="10554159" cy="4691426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dirty="0"/>
              <a:t>Preparing for NBA accreditation is a complex and document-intensive process that often overwhelms faculty and coordinators due to manual efforts in compiling SAR reports, CO-PO mappings, and compliance documentation. The lack of automated support tools leads to inefficiencies, errors, and delays.</a:t>
            </a:r>
          </a:p>
          <a:p>
            <a:r>
              <a:rPr lang="en-US" dirty="0"/>
              <a:t>This project aims to develop an AI-powered assistant using IBM Cloud and Granite LLM that helps faculty interpret NBA criteria, retrieve SAR templates, guide CO-PO mapping, and answer common accreditation queries in real time. The assistant will use Retrieval-Augmented Generation (RAG) to ensure accurate, context-based responses, reducing manual workload and improving the quality and speed of NBA SAR preparation.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C6A477-43BD-C76B-CF19-8B07EFEF4EA7}"/>
              </a:ext>
            </a:extLst>
          </p:cNvPr>
          <p:cNvSpPr txBox="1"/>
          <p:nvPr/>
        </p:nvSpPr>
        <p:spPr>
          <a:xfrm>
            <a:off x="3117774" y="-15253410"/>
            <a:ext cx="623554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To address the challenges faced by faculty members during NBA SAR preparation, we propose the development of an </a:t>
            </a:r>
            <a:r>
              <a:rPr lang="en-US" b="1" dirty="0"/>
              <a:t>AI-powered Accreditation Assistant</a:t>
            </a:r>
            <a:r>
              <a:rPr lang="en-US" dirty="0"/>
              <a:t> using </a:t>
            </a:r>
            <a:r>
              <a:rPr lang="en-US" b="1" dirty="0"/>
              <a:t>IBM Cloud and Granite LLM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This intelligent assistant will:</a:t>
            </a:r>
          </a:p>
          <a:p>
            <a:pPr>
              <a:buFont typeface="+mj-lt"/>
              <a:buAutoNum type="arabicPeriod"/>
            </a:pPr>
            <a:r>
              <a:rPr lang="en-US" dirty="0"/>
              <a:t>🧠 </a:t>
            </a:r>
            <a:r>
              <a:rPr lang="en-US" b="1" dirty="0"/>
              <a:t>Understand and respond</a:t>
            </a:r>
            <a:r>
              <a:rPr lang="en-US" dirty="0"/>
              <a:t> to natural language queries related to NBA accreditation (Criteria 1 to 10).</a:t>
            </a:r>
          </a:p>
          <a:p>
            <a:pPr>
              <a:buFont typeface="+mj-lt"/>
              <a:buAutoNum type="arabicPeriod"/>
            </a:pPr>
            <a:r>
              <a:rPr lang="en-US" dirty="0"/>
              <a:t>📁 </a:t>
            </a:r>
            <a:r>
              <a:rPr lang="en-US" b="1" dirty="0"/>
              <a:t>Provide formatted templates</a:t>
            </a:r>
            <a:r>
              <a:rPr lang="en-US" dirty="0"/>
              <a:t> for SAR documentation, including Vision/Mission statements, CO–PO matrices, attainment records, and more.</a:t>
            </a:r>
          </a:p>
          <a:p>
            <a:pPr>
              <a:buFont typeface="+mj-lt"/>
              <a:buAutoNum type="arabicPeriod"/>
            </a:pPr>
            <a:r>
              <a:rPr lang="en-US" dirty="0"/>
              <a:t>🔄 </a:t>
            </a:r>
            <a:r>
              <a:rPr lang="en-US" b="1" dirty="0"/>
              <a:t>Assist in mapping and calculating</a:t>
            </a:r>
            <a:r>
              <a:rPr lang="en-US" dirty="0"/>
              <a:t> Course Outcomes (CO), Program Outcomes (PO), and Program Specific Outcomes (PSO), using defined rubrics.</a:t>
            </a:r>
          </a:p>
          <a:p>
            <a:pPr>
              <a:buFont typeface="+mj-lt"/>
              <a:buAutoNum type="arabicPeriod"/>
            </a:pPr>
            <a:r>
              <a:rPr lang="en-US" dirty="0"/>
              <a:t>🔍 </a:t>
            </a:r>
            <a:r>
              <a:rPr lang="en-US" b="1" dirty="0"/>
              <a:t>Use Retrieval-Augmented Generation (RAG)</a:t>
            </a:r>
            <a:r>
              <a:rPr lang="en-US" dirty="0"/>
              <a:t> to ensure accurate, real-time answers grounded in institutional and NBA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☁️ </a:t>
            </a:r>
            <a:r>
              <a:rPr lang="en-US" b="1" dirty="0"/>
              <a:t>Be deployed on IBM Cloud </a:t>
            </a:r>
            <a:r>
              <a:rPr lang="en-US" b="1" dirty="0" err="1"/>
              <a:t>AgentLab</a:t>
            </a:r>
            <a:r>
              <a:rPr lang="en-US" dirty="0"/>
              <a:t>, making it accessible through a simple chat interface for faculty, coordinators, and administrators.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D4D999A-83C9-69DB-CF91-5CACB16F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address the challenges faced by faculty members during NBA SAR preparation, we propose the development of an </a:t>
            </a:r>
            <a:r>
              <a:rPr lang="en-US" b="1" dirty="0"/>
              <a:t>AI-powered Accreditation Assistant</a:t>
            </a:r>
            <a:r>
              <a:rPr lang="en-US" dirty="0"/>
              <a:t> using </a:t>
            </a:r>
            <a:r>
              <a:rPr lang="en-US" b="1" dirty="0"/>
              <a:t>IBM Cloud and Granite LLM</a:t>
            </a:r>
            <a:r>
              <a:rPr lang="en-US" dirty="0"/>
              <a:t>.</a:t>
            </a:r>
          </a:p>
          <a:p>
            <a:r>
              <a:rPr lang="en-US" dirty="0"/>
              <a:t>This intelligent assistant will:</a:t>
            </a:r>
          </a:p>
          <a:p>
            <a:r>
              <a:rPr lang="en-US" dirty="0"/>
              <a:t>🧠 </a:t>
            </a:r>
            <a:r>
              <a:rPr lang="en-US" b="1" dirty="0"/>
              <a:t>Understand and respond</a:t>
            </a:r>
            <a:r>
              <a:rPr lang="en-US" dirty="0"/>
              <a:t> to natural language queries related to NBA accreditation (Criteria 1 to 10).</a:t>
            </a:r>
          </a:p>
          <a:p>
            <a:r>
              <a:rPr lang="en-US" dirty="0"/>
              <a:t>📁 </a:t>
            </a:r>
            <a:r>
              <a:rPr lang="en-US" b="1" dirty="0"/>
              <a:t>Provide formatted templates</a:t>
            </a:r>
            <a:r>
              <a:rPr lang="en-US" dirty="0"/>
              <a:t> for SAR documentation, including Vision/Mission statements, CO–PO matrices, attainment records, and more.</a:t>
            </a:r>
          </a:p>
          <a:p>
            <a:r>
              <a:rPr lang="en-US" dirty="0"/>
              <a:t>🔄 </a:t>
            </a:r>
            <a:r>
              <a:rPr lang="en-US" b="1" dirty="0"/>
              <a:t>Assist in mapping and calculating</a:t>
            </a:r>
            <a:r>
              <a:rPr lang="en-US" dirty="0"/>
              <a:t> Course Outcomes (CO), Program Outcomes (PO), and Program Specific Outcomes (PSO), using defined rubrics.</a:t>
            </a:r>
          </a:p>
          <a:p>
            <a:r>
              <a:rPr lang="en-US" dirty="0"/>
              <a:t>🔍 </a:t>
            </a:r>
            <a:r>
              <a:rPr lang="en-US" b="1" dirty="0"/>
              <a:t>Use Retrieval-Augmented Generation (RAG)</a:t>
            </a:r>
            <a:r>
              <a:rPr lang="en-US" dirty="0"/>
              <a:t> to ensure accurate, real-time answers grounded in institutional and NBA data.</a:t>
            </a:r>
          </a:p>
          <a:p>
            <a:r>
              <a:rPr lang="en-US" dirty="0"/>
              <a:t>☁️ </a:t>
            </a:r>
            <a:r>
              <a:rPr lang="en-US" b="1" dirty="0"/>
              <a:t>Be deployed on IBM Cloud </a:t>
            </a:r>
            <a:r>
              <a:rPr lang="en-US" b="1" dirty="0" err="1"/>
              <a:t>AgentLab</a:t>
            </a:r>
            <a:r>
              <a:rPr lang="en-US" dirty="0"/>
              <a:t>, making it accessible through a simple chat interface for faculty, coordinators, and administrators.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E973B5E-49CD-8B4F-D279-1C084B232BB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9768" y="2044351"/>
            <a:ext cx="107524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follows a modular architecture to assist in NBA SAR preparation using AI.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simple chat interface for faculty to ask NBA-related questions in natural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Engine (RAG):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IBM Granite LLM with document retrieval to provide accurate, fact-based answers.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Base: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SAR documents, CO–PO mapping formats, criterion details, and FAQs in structured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Processor: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user intent and fetches relevant answers from the knowledge base using semantic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Hosted on IBM Cloud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access, ensuring scalability and secure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0AE2301-857C-01FE-B1BA-44F4641FEB9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19768" y="1192868"/>
            <a:ext cx="10752463" cy="17885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🧠 Algorithm (RAG-Based Response Generation)</a:t>
            </a:r>
          </a:p>
          <a:p>
            <a:r>
              <a:rPr lang="en-US" dirty="0"/>
              <a:t>We use the </a:t>
            </a:r>
            <a:r>
              <a:rPr lang="en-US" b="1" dirty="0"/>
              <a:t>Retrieval-Augmented Generation (RAG)</a:t>
            </a:r>
            <a:r>
              <a:rPr lang="en-US" dirty="0"/>
              <a:t> approach with IBM Granite LLM to provide accurate and contextual responses.</a:t>
            </a:r>
          </a:p>
          <a:p>
            <a:r>
              <a:rPr lang="en-US" b="1" dirty="0"/>
              <a:t>Steps:</a:t>
            </a:r>
          </a:p>
          <a:p>
            <a:r>
              <a:rPr lang="en-US" b="1" dirty="0"/>
              <a:t>Input Query:</a:t>
            </a:r>
            <a:br>
              <a:rPr lang="en-US" dirty="0"/>
            </a:br>
            <a:r>
              <a:rPr lang="en-US" dirty="0"/>
              <a:t>User asks a question (e.g., </a:t>
            </a:r>
            <a:r>
              <a:rPr lang="en-US" i="1" dirty="0"/>
              <a:t>"What is Criterion 3 in NBA?"</a:t>
            </a:r>
            <a:r>
              <a:rPr lang="en-US" dirty="0"/>
              <a:t>)</a:t>
            </a:r>
          </a:p>
          <a:p>
            <a:r>
              <a:rPr lang="en-US" b="1" dirty="0"/>
              <a:t>Preprocessing:</a:t>
            </a:r>
            <a:br>
              <a:rPr lang="en-US" dirty="0"/>
            </a:br>
            <a:r>
              <a:rPr lang="en-US" dirty="0"/>
              <a:t>Clean and tokenize the query using Natural Language Processing (NLP)</a:t>
            </a:r>
          </a:p>
          <a:p>
            <a:r>
              <a:rPr lang="en-US" b="1" dirty="0"/>
              <a:t>Document Retrieval:</a:t>
            </a:r>
            <a:br>
              <a:rPr lang="en-US" dirty="0"/>
            </a:br>
            <a:r>
              <a:rPr lang="en-US" dirty="0"/>
              <a:t>Retrieve top-matching documents from the knowledge base (SAR PDFs, Markdown)</a:t>
            </a:r>
          </a:p>
          <a:p>
            <a:r>
              <a:rPr lang="en-US" b="1" dirty="0"/>
              <a:t>Context Fusion:</a:t>
            </a:r>
            <a:br>
              <a:rPr lang="en-US" dirty="0"/>
            </a:br>
            <a:r>
              <a:rPr lang="en-US" dirty="0"/>
              <a:t>Combine the retrieved content with the user query</a:t>
            </a:r>
          </a:p>
          <a:p>
            <a:r>
              <a:rPr lang="en-US" b="1" dirty="0"/>
              <a:t>Response Generation:</a:t>
            </a:r>
            <a:br>
              <a:rPr lang="en-US" dirty="0"/>
            </a:br>
            <a:r>
              <a:rPr lang="en-US" dirty="0"/>
              <a:t>IBM Granite LLM generates a human-like answer, grounded in real data</a:t>
            </a:r>
          </a:p>
          <a:p>
            <a:r>
              <a:rPr lang="en-US" b="1" dirty="0"/>
              <a:t>Response Output:</a:t>
            </a:r>
            <a:br>
              <a:rPr lang="en-US" dirty="0"/>
            </a:br>
            <a:r>
              <a:rPr lang="en-US" dirty="0"/>
              <a:t>Displayed instantly on the chat interface with high accuracy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4414-A91B-BBE6-193E-83B14B56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8BA1-8729-8056-6602-35D066F09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☁️ Deployment (IBM Cloud Platform)</a:t>
            </a:r>
          </a:p>
          <a:p>
            <a:r>
              <a:rPr lang="en-IN" b="1" dirty="0"/>
              <a:t>Tools Used:</a:t>
            </a:r>
          </a:p>
          <a:p>
            <a:r>
              <a:rPr lang="en-IN" dirty="0"/>
              <a:t>✅ </a:t>
            </a:r>
            <a:r>
              <a:rPr lang="en-IN" b="1" dirty="0"/>
              <a:t>IBM Cloud Lite Account</a:t>
            </a:r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IBM Watson </a:t>
            </a:r>
            <a:r>
              <a:rPr lang="en-IN" b="1" dirty="0" err="1"/>
              <a:t>AgentLab</a:t>
            </a:r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IBM Granite LLM (2024 series)</a:t>
            </a:r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Markdown/PDF Knowledge Base</a:t>
            </a:r>
            <a:endParaRPr lang="en-IN" dirty="0"/>
          </a:p>
          <a:p>
            <a:r>
              <a:rPr lang="en-IN" dirty="0"/>
              <a:t>✅ </a:t>
            </a:r>
            <a:r>
              <a:rPr lang="en-IN" b="1" dirty="0"/>
              <a:t>RAG Framework</a:t>
            </a:r>
            <a:r>
              <a:rPr lang="en-IN" dirty="0"/>
              <a:t> for factual accuracy</a:t>
            </a:r>
          </a:p>
          <a:p>
            <a:r>
              <a:rPr lang="en-IN" b="1" dirty="0"/>
              <a:t>Deployment Steps:</a:t>
            </a:r>
          </a:p>
          <a:p>
            <a:r>
              <a:rPr lang="en-IN" dirty="0"/>
              <a:t>Create an </a:t>
            </a:r>
            <a:r>
              <a:rPr lang="en-IN" b="1" dirty="0"/>
              <a:t>Agent</a:t>
            </a:r>
            <a:r>
              <a:rPr lang="en-IN" dirty="0"/>
              <a:t> in IBM </a:t>
            </a:r>
            <a:r>
              <a:rPr lang="en-IN" dirty="0" err="1"/>
              <a:t>Watsonx</a:t>
            </a:r>
            <a:r>
              <a:rPr lang="en-IN" dirty="0"/>
              <a:t> </a:t>
            </a:r>
            <a:r>
              <a:rPr lang="en-IN" dirty="0" err="1"/>
              <a:t>AgentLab</a:t>
            </a:r>
            <a:endParaRPr lang="en-IN" dirty="0"/>
          </a:p>
          <a:p>
            <a:r>
              <a:rPr lang="en-IN" dirty="0"/>
              <a:t>Upload the </a:t>
            </a:r>
            <a:r>
              <a:rPr lang="en-IN" b="1" dirty="0"/>
              <a:t>NBA SAR documents</a:t>
            </a:r>
            <a:r>
              <a:rPr lang="en-IN" dirty="0"/>
              <a:t> and training data (Markdown, JSON, PDF)</a:t>
            </a:r>
          </a:p>
          <a:p>
            <a:r>
              <a:rPr lang="en-IN" dirty="0"/>
              <a:t>Enable </a:t>
            </a:r>
            <a:r>
              <a:rPr lang="en-IN" b="1" dirty="0"/>
              <a:t>Granite LLM + RAG</a:t>
            </a:r>
            <a:r>
              <a:rPr lang="en-IN" dirty="0"/>
              <a:t> for grounded response generation</a:t>
            </a:r>
          </a:p>
          <a:p>
            <a:r>
              <a:rPr lang="en-IN" dirty="0"/>
              <a:t>Customize user interface with prompts for faculty users</a:t>
            </a:r>
          </a:p>
          <a:p>
            <a:r>
              <a:rPr lang="en-IN" dirty="0"/>
              <a:t>Test and deploy the assistant for 24x7 usage via web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47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36C6E78-2229-F2DA-8B4A-61D4EC265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658" y="1599206"/>
            <a:ext cx="10417323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proposed AI-powered assistant for NBA Accreditation successfully addresses the challenges faced by faculty in preparing Self-Assessment Reports (SAR). By leveraging </a:t>
            </a:r>
            <a:r>
              <a:rPr lang="en-US" sz="2000" b="1" dirty="0"/>
              <a:t>IBM Cloud</a:t>
            </a:r>
            <a:r>
              <a:rPr lang="en-US" sz="2000" dirty="0"/>
              <a:t>, </a:t>
            </a:r>
            <a:r>
              <a:rPr lang="en-US" sz="2000" b="1" dirty="0"/>
              <a:t>Granite LLM</a:t>
            </a:r>
            <a:r>
              <a:rPr lang="en-US" sz="2000" dirty="0"/>
              <a:t>, and </a:t>
            </a:r>
            <a:r>
              <a:rPr lang="en-US" sz="2000" b="1" dirty="0"/>
              <a:t>Retrieval-Augmented Generation (RAG)</a:t>
            </a:r>
            <a:r>
              <a:rPr lang="en-US" sz="2000" dirty="0"/>
              <a:t>, the system provides accurate, real-time responses grounded in institutional data.</a:t>
            </a:r>
          </a:p>
          <a:p>
            <a:r>
              <a:rPr lang="en-US" sz="2000" dirty="0"/>
              <a:t>This assistant simplifies:</a:t>
            </a:r>
          </a:p>
          <a:p>
            <a:r>
              <a:rPr lang="en-US" sz="2000" dirty="0"/>
              <a:t>Understanding of NBA criteria</a:t>
            </a:r>
          </a:p>
          <a:p>
            <a:r>
              <a:rPr lang="en-US" sz="2000" dirty="0"/>
              <a:t>Retrieval of SAR templates and documents</a:t>
            </a:r>
          </a:p>
          <a:p>
            <a:r>
              <a:rPr lang="en-US" sz="2000" dirty="0"/>
              <a:t>CO–PO–PSO mapping guidance</a:t>
            </a:r>
          </a:p>
          <a:p>
            <a:r>
              <a:rPr lang="en-US" sz="2000" dirty="0"/>
              <a:t>Overall faculty support during accreditation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107</TotalTime>
  <Words>1199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TITLE:-An AI agent designed to assist faculty with nba accreditation processes(RAG based) 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Bhoomika Hemkar</cp:lastModifiedBy>
  <cp:revision>25</cp:revision>
  <dcterms:created xsi:type="dcterms:W3CDTF">2021-05-26T16:50:10Z</dcterms:created>
  <dcterms:modified xsi:type="dcterms:W3CDTF">2025-07-30T10:17:31Z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