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5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9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9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4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3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6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0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7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37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2.jpe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C85CF60B-A3FA-8AE3-F12B-BAC5291D8D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012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999" y="1160690"/>
            <a:ext cx="8844641" cy="2349272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algn="l"/>
            <a:r>
              <a:rPr lang="en-US" sz="4800" dirty="0">
                <a:cs typeface="Calibri Light"/>
              </a:rPr>
              <a:t>.NET core Middleware</a:t>
            </a:r>
            <a:br>
              <a:rPr lang="en-US" sz="4800" dirty="0">
                <a:cs typeface="Calibri Light"/>
              </a:rPr>
            </a:br>
            <a:r>
              <a:rPr lang="en-US" sz="4800" dirty="0">
                <a:cs typeface="Calibri Light"/>
              </a:rPr>
              <a:t>                     &amp;</a:t>
            </a:r>
            <a:br>
              <a:rPr lang="en-US" sz="4800" dirty="0">
                <a:cs typeface="Calibri Light"/>
              </a:rPr>
            </a:br>
            <a:r>
              <a:rPr lang="en-US" sz="4800" dirty="0">
                <a:cs typeface="Calibri Light"/>
              </a:rPr>
              <a:t>Custom Middleware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1357" y="4531177"/>
            <a:ext cx="4272643" cy="6172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Bhoomika C.M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7D15-F135-A662-2B71-267660E4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" y="81643"/>
            <a:ext cx="12123964" cy="674914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/>
                <a:cs typeface="Calibri"/>
              </a:rPr>
              <a:t>using</a:t>
            </a:r>
            <a:r>
              <a:rPr lang="en-US" sz="2400" dirty="0">
                <a:latin typeface="Calibri"/>
                <a:ea typeface="+mj-lt"/>
                <a:cs typeface="+mj-lt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Microsoft.AspNetCore.Builder</a:t>
            </a:r>
            <a:r>
              <a:rPr lang="en-US" sz="2400" dirty="0">
                <a:latin typeface="Calibri"/>
                <a:cs typeface="Calibri"/>
              </a:rPr>
              <a:t>;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b="1" dirty="0">
                <a:latin typeface="Calibri"/>
                <a:cs typeface="Calibri"/>
              </a:rPr>
              <a:t>namespace</a:t>
            </a:r>
            <a:r>
              <a:rPr lang="en-US" sz="2400" dirty="0">
                <a:latin typeface="Calibri"/>
                <a:ea typeface="+mj-lt"/>
                <a:cs typeface="+mj-lt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Middleware.Demo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{</a:t>
            </a:r>
          </a:p>
          <a:p>
            <a:r>
              <a:rPr lang="en-US" sz="2400" dirty="0">
                <a:latin typeface="Calibri"/>
                <a:cs typeface="Calibri"/>
              </a:rPr>
              <a:t>    </a:t>
            </a:r>
            <a:r>
              <a:rPr lang="en-US" sz="2400" b="1" dirty="0">
                <a:latin typeface="Calibri"/>
                <a:cs typeface="Calibri"/>
              </a:rPr>
              <a:t>public</a:t>
            </a:r>
            <a:r>
              <a:rPr lang="en-US" sz="2400" dirty="0">
                <a:latin typeface="Calibri"/>
                <a:ea typeface="+mj-lt"/>
                <a:cs typeface="+mj-lt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static</a:t>
            </a:r>
            <a:r>
              <a:rPr lang="en-US" sz="2400" dirty="0">
                <a:latin typeface="Calibri"/>
                <a:ea typeface="+mj-lt"/>
                <a:cs typeface="+mj-lt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class</a:t>
            </a:r>
            <a:r>
              <a:rPr lang="en-US" sz="2400" dirty="0">
                <a:latin typeface="Calibri"/>
                <a:ea typeface="+mj-lt"/>
                <a:cs typeface="+mj-lt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MiddlewareExtension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    {</a:t>
            </a:r>
          </a:p>
          <a:p>
            <a:r>
              <a:rPr lang="en-US" sz="2400" dirty="0">
                <a:latin typeface="Calibri"/>
                <a:cs typeface="Calibri"/>
              </a:rPr>
              <a:t>        </a:t>
            </a:r>
            <a:r>
              <a:rPr lang="en-US" sz="2400" b="1" dirty="0">
                <a:latin typeface="Calibri"/>
                <a:cs typeface="Calibri"/>
              </a:rPr>
              <a:t>public</a:t>
            </a:r>
            <a:r>
              <a:rPr lang="en-US" sz="2400" dirty="0">
                <a:latin typeface="Calibri"/>
                <a:ea typeface="+mj-lt"/>
                <a:cs typeface="+mj-lt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static</a:t>
            </a:r>
            <a:r>
              <a:rPr lang="en-US" sz="2400" dirty="0">
                <a:latin typeface="Calibri"/>
                <a:ea typeface="+mj-lt"/>
                <a:cs typeface="+mj-lt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void</a:t>
            </a:r>
            <a:r>
              <a:rPr lang="en-US" sz="2400" dirty="0">
                <a:latin typeface="Calibri"/>
                <a:ea typeface="+mj-lt"/>
                <a:cs typeface="+mj-lt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UseCustomExtension</a:t>
            </a:r>
            <a:r>
              <a:rPr lang="en-US" sz="2400" dirty="0">
                <a:latin typeface="Calibri"/>
                <a:cs typeface="Calibri"/>
              </a:rPr>
              <a:t>(</a:t>
            </a:r>
            <a:r>
              <a:rPr lang="en-US" sz="2400" b="1" dirty="0">
                <a:latin typeface="Calibri"/>
                <a:cs typeface="Calibri"/>
              </a:rPr>
              <a:t>this</a:t>
            </a:r>
            <a:r>
              <a:rPr lang="en-US" sz="2400" dirty="0">
                <a:latin typeface="Calibri"/>
                <a:ea typeface="+mj-lt"/>
                <a:cs typeface="+mj-lt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IApplicationBuilder</a:t>
            </a:r>
            <a:r>
              <a:rPr lang="en-US" sz="2400" dirty="0">
                <a:latin typeface="Calibri"/>
                <a:cs typeface="Calibri"/>
              </a:rPr>
              <a:t> app)</a:t>
            </a:r>
          </a:p>
          <a:p>
            <a:r>
              <a:rPr lang="en-US" sz="2400" dirty="0">
                <a:latin typeface="Calibri"/>
                <a:cs typeface="Calibri"/>
              </a:rPr>
              <a:t>        {</a:t>
            </a:r>
          </a:p>
          <a:p>
            <a:r>
              <a:rPr lang="en-US" sz="2400" dirty="0">
                <a:latin typeface="Calibri"/>
                <a:cs typeface="Calibri"/>
              </a:rPr>
              <a:t>            </a:t>
            </a:r>
            <a:r>
              <a:rPr lang="en-US" sz="2400" dirty="0" err="1">
                <a:latin typeface="Calibri"/>
                <a:cs typeface="Calibri"/>
              </a:rPr>
              <a:t>app.UseMiddleware</a:t>
            </a:r>
            <a:r>
              <a:rPr lang="en-US" sz="2400" dirty="0">
                <a:latin typeface="Calibri"/>
                <a:cs typeface="Calibri"/>
              </a:rPr>
              <a:t>&lt;</a:t>
            </a:r>
            <a:r>
              <a:rPr lang="en-US" sz="2400" dirty="0" err="1">
                <a:latin typeface="Calibri"/>
                <a:cs typeface="Calibri"/>
              </a:rPr>
              <a:t>CustomMiddleware</a:t>
            </a:r>
            <a:r>
              <a:rPr lang="en-US" sz="2400" dirty="0">
                <a:latin typeface="Calibri"/>
                <a:cs typeface="Calibri"/>
              </a:rPr>
              <a:t>&gt;();</a:t>
            </a:r>
          </a:p>
          <a:p>
            <a:r>
              <a:rPr lang="en-US" sz="2400" dirty="0">
                <a:latin typeface="Calibri"/>
                <a:cs typeface="Calibri"/>
              </a:rPr>
              <a:t>        }</a:t>
            </a:r>
          </a:p>
          <a:p>
            <a:r>
              <a:rPr lang="en-US" sz="2400" dirty="0">
                <a:latin typeface="Calibri"/>
                <a:cs typeface="Calibri"/>
              </a:rPr>
              <a:t>    }</a:t>
            </a:r>
          </a:p>
          <a:p>
            <a:r>
              <a:rPr lang="en-US" sz="2400" dirty="0">
                <a:latin typeface="Calibri"/>
                <a:cs typeface="Calibri"/>
              </a:rPr>
              <a:t>} </a:t>
            </a:r>
            <a:br>
              <a:rPr lang="en-US" sz="2400" dirty="0">
                <a:latin typeface="Calibri"/>
                <a:cs typeface="Calibri"/>
              </a:rPr>
            </a:br>
            <a:br>
              <a:rPr lang="en-US" sz="2400" dirty="0">
                <a:latin typeface="Calibri"/>
                <a:cs typeface="Calibri"/>
              </a:rPr>
            </a:br>
            <a:r>
              <a:rPr lang="en-US" sz="2400" dirty="0">
                <a:latin typeface="Calibri"/>
                <a:cs typeface="Calibri"/>
              </a:rPr>
              <a:t>Output:</a:t>
            </a:r>
            <a:br>
              <a:rPr lang="en-US" sz="2400" dirty="0">
                <a:latin typeface="Calibri"/>
                <a:cs typeface="Calibri"/>
              </a:rPr>
            </a:br>
            <a:br>
              <a:rPr lang="en-US" sz="2400" dirty="0">
                <a:latin typeface="Calibri"/>
                <a:cs typeface="Calibri"/>
              </a:rPr>
            </a:br>
            <a:br>
              <a:rPr lang="en-US" sz="2400" dirty="0">
                <a:latin typeface="Calibri"/>
                <a:cs typeface="Calibri"/>
              </a:rPr>
            </a:br>
            <a:br>
              <a:rPr lang="en-US" sz="2400" dirty="0">
                <a:latin typeface="Calibri"/>
                <a:cs typeface="Calibri"/>
              </a:rPr>
            </a:br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4F812B-79A4-BAC4-10D6-E2E21C3CF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23" y="4665941"/>
            <a:ext cx="7588369" cy="179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1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E93792DA-A1A4-8760-76A1-2E08B54E5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526" y="914400"/>
            <a:ext cx="4119560" cy="411956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B040BB-2CB4-B6F9-EF0F-658C076F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452" y="790900"/>
            <a:ext cx="5289177" cy="272736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6111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2213-4301-1852-1426-29080E22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821" y="848778"/>
            <a:ext cx="9144000" cy="1263649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What  is Middleware?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87DCC-3DFD-5E9B-565B-922FC4220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302" y="2299863"/>
            <a:ext cx="10668000" cy="41365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Middleware is a piece of code in an application pipeline used to handle requests and responses.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Middleware component can either choose to pass the request to the next component in the pipeline or it may choose to end the request.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Middleware can perform tasks both before as well as after the next component.</a:t>
            </a:r>
          </a:p>
        </p:txBody>
      </p:sp>
    </p:spTree>
    <p:extLst>
      <p:ext uri="{BB962C8B-B14F-4D97-AF65-F5344CB8AC3E}">
        <p14:creationId xmlns:p14="http://schemas.microsoft.com/office/powerpoint/2010/main" val="56257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9847-0C3A-B748-4257-5DF3FC02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113" y="316302"/>
            <a:ext cx="9144000" cy="12636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Calibri"/>
                <a:cs typeface="Calibri"/>
              </a:rPr>
              <a:t> Pictorial representation of Middleware: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31A07495-58CA-519C-DBB6-F86A193BF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599" y="1279584"/>
            <a:ext cx="10163971" cy="5017698"/>
          </a:xfrm>
        </p:spPr>
      </p:pic>
    </p:spTree>
    <p:extLst>
      <p:ext uri="{BB962C8B-B14F-4D97-AF65-F5344CB8AC3E}">
        <p14:creationId xmlns:p14="http://schemas.microsoft.com/office/powerpoint/2010/main" val="318425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4B56-9CE2-476E-742A-20CD7250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" y="3048"/>
            <a:ext cx="106680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/>
                <a:cs typeface="Calibri"/>
              </a:rPr>
              <a:t>                                        Run():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63CA6-179B-4A7E-CE41-793B647D5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792" y="761999"/>
            <a:ext cx="6441056" cy="431320"/>
          </a:xfrm>
        </p:spPr>
        <p:txBody>
          <a:bodyPr/>
          <a:lstStyle/>
          <a:p>
            <a:r>
              <a:rPr lang="en-US" dirty="0"/>
              <a:t>Code-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0D0C9-8D31-7A87-2BC0-345C64004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793" y="1190057"/>
            <a:ext cx="6441056" cy="5495414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buNone/>
            </a:pPr>
            <a:endParaRPr lang="en-US" b="1" dirty="0">
              <a:latin typeface="Georgia Pro Black"/>
              <a:cs typeface="Calibri"/>
            </a:endParaRPr>
          </a:p>
          <a:p>
            <a:pPr>
              <a:buNone/>
            </a:pPr>
            <a:r>
              <a:rPr lang="en-US" b="1" dirty="0">
                <a:latin typeface="Georgia Pro Black"/>
                <a:cs typeface="Calibri"/>
              </a:rPr>
              <a:t>using</a:t>
            </a:r>
            <a:r>
              <a:rPr lang="en-US" dirty="0">
                <a:latin typeface="Georgia Pro Black"/>
                <a:ea typeface="+mn-lt"/>
                <a:cs typeface="+mn-lt"/>
              </a:rPr>
              <a:t> </a:t>
            </a:r>
            <a:r>
              <a:rPr lang="en-US" dirty="0" err="1">
                <a:latin typeface="Georgia Pro Black"/>
                <a:cs typeface="Calibri"/>
              </a:rPr>
              <a:t>Microsoft.AspNetCore.Builder</a:t>
            </a:r>
            <a:r>
              <a:rPr lang="en-US" dirty="0">
                <a:latin typeface="Georgia Pro Black"/>
                <a:cs typeface="Calibri"/>
              </a:rPr>
              <a:t>;</a:t>
            </a:r>
            <a:endParaRPr lang="en-US"/>
          </a:p>
          <a:p>
            <a:pPr>
              <a:buNone/>
            </a:pPr>
            <a:r>
              <a:rPr lang="en-US" b="1" dirty="0">
                <a:latin typeface="Georgia Pro Black"/>
                <a:cs typeface="Calibri"/>
              </a:rPr>
              <a:t>using</a:t>
            </a:r>
            <a:r>
              <a:rPr lang="en-US" dirty="0">
                <a:latin typeface="Georgia Pro Black"/>
                <a:ea typeface="+mn-lt"/>
                <a:cs typeface="+mn-lt"/>
              </a:rPr>
              <a:t> </a:t>
            </a:r>
            <a:r>
              <a:rPr lang="en-US" dirty="0">
                <a:latin typeface="Georgia Pro Black"/>
                <a:cs typeface="Calibri"/>
              </a:rPr>
              <a:t>Microsoft.AspNetCore.Hosting;</a:t>
            </a:r>
          </a:p>
          <a:p>
            <a:pPr>
              <a:buNone/>
            </a:pPr>
            <a:r>
              <a:rPr lang="en-US" b="1" dirty="0">
                <a:latin typeface="Georgia Pro Black"/>
                <a:cs typeface="Calibri"/>
              </a:rPr>
              <a:t>using</a:t>
            </a:r>
            <a:r>
              <a:rPr lang="en-US" dirty="0">
                <a:latin typeface="Georgia Pro Black"/>
                <a:ea typeface="+mn-lt"/>
                <a:cs typeface="+mn-lt"/>
              </a:rPr>
              <a:t> </a:t>
            </a:r>
            <a:r>
              <a:rPr lang="en-US" dirty="0">
                <a:latin typeface="Georgia Pro Black"/>
                <a:cs typeface="Calibri"/>
              </a:rPr>
              <a:t>Microsoft.AspNetCore.Http;</a:t>
            </a:r>
          </a:p>
          <a:p>
            <a:pPr>
              <a:buNone/>
            </a:pPr>
            <a:r>
              <a:rPr lang="en-US" b="1" dirty="0">
                <a:latin typeface="Georgia Pro Black"/>
                <a:cs typeface="Calibri"/>
              </a:rPr>
              <a:t>using</a:t>
            </a:r>
            <a:r>
              <a:rPr lang="en-US" dirty="0">
                <a:latin typeface="Georgia Pro Black"/>
                <a:ea typeface="+mn-lt"/>
                <a:cs typeface="+mn-lt"/>
              </a:rPr>
              <a:t> </a:t>
            </a:r>
            <a:r>
              <a:rPr lang="en-US" dirty="0">
                <a:latin typeface="Georgia Pro Black"/>
                <a:cs typeface="Calibri"/>
              </a:rPr>
              <a:t>Microsoft.Extensions.Hosting;</a:t>
            </a:r>
          </a:p>
          <a:p>
            <a:pPr>
              <a:buNone/>
            </a:pPr>
            <a:endParaRPr lang="en-US" dirty="0">
              <a:latin typeface="Georgia Pro Black"/>
              <a:cs typeface="Calibri"/>
            </a:endParaRPr>
          </a:p>
          <a:p>
            <a:pPr>
              <a:buNone/>
            </a:pPr>
            <a:r>
              <a:rPr lang="en-US" b="1" dirty="0">
                <a:latin typeface="Georgia Pro Black"/>
                <a:cs typeface="Calibri"/>
              </a:rPr>
              <a:t>namespace</a:t>
            </a:r>
            <a:r>
              <a:rPr lang="en-US" dirty="0">
                <a:latin typeface="Georgia Pro Black"/>
                <a:ea typeface="+mn-lt"/>
                <a:cs typeface="+mn-lt"/>
              </a:rPr>
              <a:t> </a:t>
            </a:r>
            <a:r>
              <a:rPr lang="en-US" dirty="0">
                <a:latin typeface="Georgia Pro Black"/>
                <a:cs typeface="Calibri"/>
              </a:rPr>
              <a:t>Middleware. Demo</a:t>
            </a:r>
          </a:p>
          <a:p>
            <a:pPr>
              <a:buNone/>
            </a:pPr>
            <a:r>
              <a:rPr lang="en-US" dirty="0">
                <a:latin typeface="Georgia Pro Black"/>
                <a:cs typeface="Calibri"/>
              </a:rPr>
              <a:t>{</a:t>
            </a:r>
          </a:p>
          <a:p>
            <a:pPr>
              <a:buNone/>
            </a:pPr>
            <a:r>
              <a:rPr lang="en-US" dirty="0">
                <a:latin typeface="Georgia Pro Black"/>
                <a:cs typeface="Calibri"/>
              </a:rPr>
              <a:t>    </a:t>
            </a:r>
            <a:r>
              <a:rPr lang="en-US" b="1" dirty="0">
                <a:latin typeface="Georgia Pro Black"/>
                <a:cs typeface="Calibri"/>
              </a:rPr>
              <a:t>public</a:t>
            </a:r>
            <a:r>
              <a:rPr lang="en-US" dirty="0">
                <a:latin typeface="Georgia Pro Black"/>
                <a:ea typeface="+mn-lt"/>
                <a:cs typeface="+mn-lt"/>
              </a:rPr>
              <a:t> </a:t>
            </a:r>
            <a:r>
              <a:rPr lang="en-US" b="1" dirty="0">
                <a:latin typeface="Georgia Pro Black"/>
                <a:cs typeface="Calibri"/>
              </a:rPr>
              <a:t>class</a:t>
            </a:r>
            <a:r>
              <a:rPr lang="en-US" dirty="0">
                <a:latin typeface="Georgia Pro Black"/>
                <a:ea typeface="+mn-lt"/>
                <a:cs typeface="+mn-lt"/>
              </a:rPr>
              <a:t> </a:t>
            </a:r>
            <a:r>
              <a:rPr lang="en-US" dirty="0">
                <a:latin typeface="Georgia Pro Black"/>
                <a:cs typeface="Calibri"/>
              </a:rPr>
              <a:t>Startup</a:t>
            </a:r>
          </a:p>
          <a:p>
            <a:pPr>
              <a:buNone/>
            </a:pPr>
            <a:r>
              <a:rPr lang="en-US" dirty="0">
                <a:latin typeface="Georgia Pro Black"/>
                <a:cs typeface="Calibri"/>
              </a:rPr>
              <a:t>    {</a:t>
            </a:r>
          </a:p>
          <a:p>
            <a:pPr>
              <a:buNone/>
            </a:pPr>
            <a:r>
              <a:rPr lang="en-US" dirty="0">
                <a:latin typeface="Georgia Pro Black"/>
                <a:cs typeface="Calibri"/>
              </a:rPr>
              <a:t>        </a:t>
            </a:r>
            <a:r>
              <a:rPr lang="en-US" b="1" dirty="0">
                <a:latin typeface="Georgia Pro Black"/>
                <a:cs typeface="Calibri"/>
              </a:rPr>
              <a:t>public</a:t>
            </a:r>
            <a:r>
              <a:rPr lang="en-US" dirty="0">
                <a:latin typeface="Georgia Pro Black"/>
                <a:ea typeface="+mn-lt"/>
                <a:cs typeface="+mn-lt"/>
              </a:rPr>
              <a:t> </a:t>
            </a:r>
            <a:r>
              <a:rPr lang="en-US" b="1" dirty="0">
                <a:latin typeface="Georgia Pro Black"/>
                <a:cs typeface="Calibri"/>
              </a:rPr>
              <a:t>void</a:t>
            </a:r>
            <a:r>
              <a:rPr lang="en-US" dirty="0">
                <a:latin typeface="Georgia Pro Black"/>
                <a:ea typeface="+mn-lt"/>
                <a:cs typeface="+mn-lt"/>
              </a:rPr>
              <a:t> </a:t>
            </a:r>
            <a:r>
              <a:rPr lang="en-US" dirty="0">
                <a:latin typeface="Georgia Pro Black"/>
                <a:cs typeface="Calibri"/>
              </a:rPr>
              <a:t>Configure(IApplicationBuilder app)</a:t>
            </a:r>
            <a:endParaRPr lang="en-US"/>
          </a:p>
          <a:p>
            <a:pPr>
              <a:buNone/>
            </a:pPr>
            <a:r>
              <a:rPr lang="en-US" dirty="0">
                <a:latin typeface="Georgia Pro Black"/>
                <a:cs typeface="Calibri"/>
              </a:rPr>
              <a:t>        {</a:t>
            </a:r>
          </a:p>
          <a:p>
            <a:pPr>
              <a:buNone/>
            </a:pPr>
            <a:r>
              <a:rPr lang="en-US" dirty="0">
                <a:latin typeface="Georgia Pro Black"/>
                <a:cs typeface="Calibri"/>
              </a:rPr>
              <a:t>            </a:t>
            </a:r>
            <a:r>
              <a:rPr lang="en-US" dirty="0" err="1">
                <a:latin typeface="Georgia Pro Black"/>
                <a:cs typeface="Calibri"/>
              </a:rPr>
              <a:t>app.Run</a:t>
            </a:r>
            <a:r>
              <a:rPr lang="en-US" dirty="0">
                <a:latin typeface="Georgia Pro Black"/>
                <a:cs typeface="Calibri"/>
              </a:rPr>
              <a:t>(</a:t>
            </a:r>
            <a:r>
              <a:rPr lang="en-US" b="1" dirty="0">
                <a:latin typeface="Georgia Pro Black"/>
                <a:cs typeface="Calibri"/>
              </a:rPr>
              <a:t>async</a:t>
            </a:r>
            <a:r>
              <a:rPr lang="en-US" dirty="0">
                <a:latin typeface="Georgia Pro Black"/>
                <a:ea typeface="+mn-lt"/>
                <a:cs typeface="+mn-lt"/>
              </a:rPr>
              <a:t> </a:t>
            </a:r>
            <a:r>
              <a:rPr lang="en-US" dirty="0">
                <a:latin typeface="Georgia Pro Black"/>
                <a:cs typeface="Calibri"/>
              </a:rPr>
              <a:t>context =&gt;</a:t>
            </a:r>
          </a:p>
          <a:p>
            <a:pPr>
              <a:buNone/>
            </a:pPr>
            <a:r>
              <a:rPr lang="en-US" dirty="0">
                <a:latin typeface="Georgia Pro Black"/>
                <a:cs typeface="Calibri"/>
              </a:rPr>
              <a:t>{</a:t>
            </a:r>
            <a:endParaRPr lang="en-US" dirty="0"/>
          </a:p>
          <a:p>
            <a:pPr>
              <a:buNone/>
            </a:pPr>
            <a:r>
              <a:rPr lang="en-US" dirty="0">
                <a:latin typeface="Georgia Pro Black"/>
                <a:cs typeface="Calibri"/>
              </a:rPr>
              <a:t>          </a:t>
            </a:r>
            <a:r>
              <a:rPr lang="en-US" b="1" dirty="0">
                <a:latin typeface="Georgia Pro Black"/>
                <a:cs typeface="Calibri"/>
              </a:rPr>
              <a:t>await</a:t>
            </a:r>
            <a:r>
              <a:rPr lang="en-US" dirty="0">
                <a:latin typeface="Georgia Pro Black"/>
                <a:ea typeface="+mn-lt"/>
                <a:cs typeface="+mn-lt"/>
              </a:rPr>
              <a:t> </a:t>
            </a:r>
            <a:r>
              <a:rPr lang="en-US" dirty="0" err="1">
                <a:latin typeface="Georgia Pro Black"/>
                <a:cs typeface="Calibri"/>
              </a:rPr>
              <a:t>context.Response.WriteAsync</a:t>
            </a:r>
            <a:r>
              <a:rPr lang="en-US" dirty="0">
                <a:latin typeface="Georgia Pro Black"/>
                <a:cs typeface="Calibri"/>
              </a:rPr>
              <a:t>("</a:t>
            </a:r>
            <a:r>
              <a:rPr lang="en-US" dirty="0" err="1">
                <a:latin typeface="Georgia Pro Black"/>
                <a:cs typeface="Calibri"/>
              </a:rPr>
              <a:t>Hello,World</a:t>
            </a:r>
            <a:r>
              <a:rPr lang="en-US" dirty="0">
                <a:latin typeface="Georgia Pro Black"/>
                <a:cs typeface="Calibri"/>
              </a:rPr>
              <a:t>!");</a:t>
            </a:r>
          </a:p>
          <a:p>
            <a:pPr>
              <a:buNone/>
            </a:pPr>
            <a:r>
              <a:rPr lang="en-US" dirty="0">
                <a:latin typeface="Georgia Pro Black"/>
                <a:cs typeface="Calibri"/>
              </a:rPr>
              <a:t>            });</a:t>
            </a:r>
          </a:p>
          <a:p>
            <a:pPr>
              <a:buNone/>
            </a:pPr>
            <a:r>
              <a:rPr lang="en-US" dirty="0">
                <a:latin typeface="Georgia Pro Black"/>
                <a:cs typeface="Calibri"/>
              </a:rPr>
              <a:t>        }</a:t>
            </a:r>
          </a:p>
          <a:p>
            <a:pPr>
              <a:buNone/>
            </a:pPr>
            <a:r>
              <a:rPr lang="en-US" dirty="0">
                <a:latin typeface="Georgia Pro Black"/>
                <a:cs typeface="Calibri"/>
              </a:rPr>
              <a:t>    }</a:t>
            </a:r>
          </a:p>
          <a:p>
            <a:pPr>
              <a:buNone/>
            </a:pPr>
            <a:r>
              <a:rPr lang="en-US" dirty="0">
                <a:latin typeface="Georgia Pro Black"/>
                <a:cs typeface="Calibri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3285C-8C5F-DEDA-F676-5720436F2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6111" y="762000"/>
            <a:ext cx="5276491" cy="431320"/>
          </a:xfrm>
        </p:spPr>
        <p:txBody>
          <a:bodyPr/>
          <a:lstStyle/>
          <a:p>
            <a:r>
              <a:rPr lang="en-US" dirty="0"/>
              <a:t>Output-</a:t>
            </a: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C35A321-5D7B-455A-DFC9-8C069C16628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14868" y="1945325"/>
            <a:ext cx="5276488" cy="2942265"/>
          </a:xfrm>
        </p:spPr>
      </p:pic>
    </p:spTree>
    <p:extLst>
      <p:ext uri="{BB962C8B-B14F-4D97-AF65-F5344CB8AC3E}">
        <p14:creationId xmlns:p14="http://schemas.microsoft.com/office/powerpoint/2010/main" val="421024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5B92-4C39-CE85-07CC-5673CEB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" y="43869"/>
            <a:ext cx="12123964" cy="4868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/>
                <a:cs typeface="Calibri"/>
              </a:rPr>
              <a:t>                                           Use():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1187C-6910-6EB4-0D83-AC7CA265F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25928"/>
            <a:ext cx="6408964" cy="421821"/>
          </a:xfrm>
        </p:spPr>
        <p:txBody>
          <a:bodyPr/>
          <a:lstStyle/>
          <a:p>
            <a:r>
              <a:rPr lang="en-US" dirty="0"/>
              <a:t>Code-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CB82F-5BE9-997B-E770-77DC5D607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822" y="1045256"/>
            <a:ext cx="6368142" cy="570388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800" b="1" dirty="0">
                <a:latin typeface="Calibri"/>
                <a:cs typeface="Calibri"/>
              </a:rPr>
              <a:t>namespace</a:t>
            </a:r>
            <a:r>
              <a:rPr lang="en-US" sz="1800" b="1" dirty="0">
                <a:latin typeface="Calibri"/>
                <a:ea typeface="+mn-lt"/>
                <a:cs typeface="+mn-lt"/>
              </a:rPr>
              <a:t> </a:t>
            </a:r>
            <a:r>
              <a:rPr lang="en-US" sz="1800" b="1" dirty="0" err="1">
                <a:latin typeface="Calibri"/>
                <a:cs typeface="Calibri"/>
              </a:rPr>
              <a:t>Middleware.Demo</a:t>
            </a:r>
            <a:endParaRPr lang="en-US" sz="1800" b="1" dirty="0">
              <a:latin typeface="Calibri"/>
              <a:cs typeface="Calibri"/>
            </a:endParaRPr>
          </a:p>
          <a:p>
            <a:pPr>
              <a:buNone/>
            </a:pPr>
            <a:r>
              <a:rPr lang="en-US" sz="1800" b="1" dirty="0">
                <a:latin typeface="Calibri"/>
                <a:cs typeface="Calibri"/>
              </a:rPr>
              <a:t>{</a:t>
            </a:r>
          </a:p>
          <a:p>
            <a:pPr>
              <a:buNone/>
            </a:pPr>
            <a:r>
              <a:rPr lang="en-US" sz="1800" b="1" dirty="0">
                <a:latin typeface="Calibri"/>
                <a:cs typeface="Calibri"/>
              </a:rPr>
              <a:t>    public</a:t>
            </a:r>
            <a:r>
              <a:rPr lang="en-US" sz="1800" b="1" dirty="0">
                <a:latin typeface="Calibri"/>
                <a:ea typeface="+mn-lt"/>
                <a:cs typeface="+mn-lt"/>
              </a:rPr>
              <a:t> </a:t>
            </a:r>
            <a:r>
              <a:rPr lang="en-US" sz="1800" b="1" dirty="0">
                <a:latin typeface="Calibri"/>
                <a:cs typeface="Calibri"/>
              </a:rPr>
              <a:t>class</a:t>
            </a:r>
            <a:r>
              <a:rPr lang="en-US" sz="1800" b="1" dirty="0">
                <a:latin typeface="Calibri"/>
                <a:ea typeface="+mn-lt"/>
                <a:cs typeface="+mn-lt"/>
              </a:rPr>
              <a:t> </a:t>
            </a:r>
            <a:r>
              <a:rPr lang="en-US" sz="1800" b="1" dirty="0">
                <a:latin typeface="Calibri"/>
                <a:cs typeface="Calibri"/>
              </a:rPr>
              <a:t>Startup</a:t>
            </a:r>
          </a:p>
          <a:p>
            <a:pPr>
              <a:buNone/>
            </a:pPr>
            <a:r>
              <a:rPr lang="en-US" sz="1800" b="1" dirty="0">
                <a:latin typeface="Calibri"/>
                <a:cs typeface="Calibri"/>
              </a:rPr>
              <a:t>    {</a:t>
            </a:r>
          </a:p>
          <a:p>
            <a:pPr>
              <a:buNone/>
            </a:pPr>
            <a:r>
              <a:rPr lang="en-US" sz="1800" b="1" dirty="0">
                <a:latin typeface="Calibri"/>
                <a:cs typeface="Calibri"/>
              </a:rPr>
              <a:t>              public</a:t>
            </a:r>
            <a:r>
              <a:rPr lang="en-US" sz="1800" b="1" dirty="0">
                <a:latin typeface="Calibri"/>
                <a:ea typeface="+mn-lt"/>
                <a:cs typeface="+mn-lt"/>
              </a:rPr>
              <a:t> </a:t>
            </a:r>
            <a:r>
              <a:rPr lang="en-US" sz="1800" b="1" dirty="0">
                <a:latin typeface="Calibri"/>
                <a:cs typeface="Calibri"/>
              </a:rPr>
              <a:t>void</a:t>
            </a:r>
            <a:r>
              <a:rPr lang="en-US" sz="1800" b="1" dirty="0">
                <a:latin typeface="Calibri"/>
                <a:ea typeface="+mn-lt"/>
                <a:cs typeface="+mn-lt"/>
              </a:rPr>
              <a:t> </a:t>
            </a:r>
            <a:r>
              <a:rPr lang="en-US" sz="1800" b="1" dirty="0">
                <a:latin typeface="Calibri"/>
                <a:cs typeface="Calibri"/>
              </a:rPr>
              <a:t>Configure(</a:t>
            </a:r>
            <a:r>
              <a:rPr lang="en-US" sz="1800" b="1" dirty="0" err="1">
                <a:latin typeface="Calibri"/>
                <a:cs typeface="Calibri"/>
              </a:rPr>
              <a:t>IApplicationBuilder</a:t>
            </a:r>
            <a:r>
              <a:rPr lang="en-US" sz="1800" b="1" dirty="0">
                <a:latin typeface="Calibri"/>
                <a:cs typeface="Calibri"/>
              </a:rPr>
              <a:t> app)</a:t>
            </a:r>
          </a:p>
          <a:p>
            <a:pPr>
              <a:buNone/>
            </a:pPr>
            <a:r>
              <a:rPr lang="en-US" sz="1800" b="1" dirty="0">
                <a:latin typeface="Calibri"/>
                <a:cs typeface="Calibri"/>
              </a:rPr>
              <a:t>        {</a:t>
            </a:r>
          </a:p>
          <a:p>
            <a:pPr>
              <a:buNone/>
            </a:pPr>
            <a:r>
              <a:rPr lang="en-US" sz="1800" b="1" dirty="0">
                <a:latin typeface="Calibri"/>
                <a:cs typeface="Calibri"/>
              </a:rPr>
              <a:t>            </a:t>
            </a:r>
            <a:r>
              <a:rPr lang="en-US" sz="1800" b="1" dirty="0" err="1">
                <a:latin typeface="Calibri"/>
                <a:cs typeface="Calibri"/>
              </a:rPr>
              <a:t>app.Use</a:t>
            </a:r>
            <a:r>
              <a:rPr lang="en-US" sz="1800" b="1" dirty="0">
                <a:latin typeface="Calibri"/>
                <a:cs typeface="Calibri"/>
              </a:rPr>
              <a:t>(async</a:t>
            </a:r>
            <a:r>
              <a:rPr lang="en-US" sz="1800" b="1" dirty="0">
                <a:latin typeface="Calibri"/>
                <a:ea typeface="+mn-lt"/>
                <a:cs typeface="+mn-lt"/>
              </a:rPr>
              <a:t> </a:t>
            </a:r>
            <a:r>
              <a:rPr lang="en-US" sz="1800" b="1" dirty="0">
                <a:latin typeface="Calibri"/>
                <a:cs typeface="Calibri"/>
              </a:rPr>
              <a:t>(context, next) =&gt;</a:t>
            </a:r>
          </a:p>
          <a:p>
            <a:pPr>
              <a:buNone/>
            </a:pPr>
            <a:r>
              <a:rPr lang="en-US" sz="1800" b="1" dirty="0">
                <a:latin typeface="Calibri"/>
                <a:cs typeface="Calibri"/>
              </a:rPr>
              <a:t>            {</a:t>
            </a:r>
          </a:p>
          <a:p>
            <a:pPr>
              <a:buNone/>
            </a:pPr>
            <a:r>
              <a:rPr lang="en-US" sz="1800" b="1" dirty="0">
                <a:latin typeface="Calibri"/>
                <a:cs typeface="Calibri"/>
              </a:rPr>
              <a:t>                await</a:t>
            </a:r>
            <a:r>
              <a:rPr lang="en-US" sz="1800" b="1" dirty="0">
                <a:latin typeface="Calibri"/>
                <a:ea typeface="+mn-lt"/>
                <a:cs typeface="+mn-lt"/>
              </a:rPr>
              <a:t> </a:t>
            </a:r>
            <a:r>
              <a:rPr lang="en-US" sz="1800" b="1" dirty="0" err="1">
                <a:latin typeface="Calibri"/>
                <a:cs typeface="Calibri"/>
              </a:rPr>
              <a:t>context.Response.WriteAsync</a:t>
            </a:r>
            <a:r>
              <a:rPr lang="en-US" sz="1800" b="1" dirty="0">
                <a:latin typeface="Calibri"/>
                <a:cs typeface="Calibri"/>
              </a:rPr>
              <a:t>("Hello, World!");</a:t>
            </a:r>
          </a:p>
          <a:p>
            <a:pPr>
              <a:buNone/>
            </a:pPr>
            <a:r>
              <a:rPr lang="en-US" sz="1800" b="1" dirty="0">
                <a:latin typeface="Calibri"/>
                <a:cs typeface="Calibri"/>
              </a:rPr>
              <a:t>                await</a:t>
            </a:r>
            <a:r>
              <a:rPr lang="en-US" sz="1800" b="1" dirty="0">
                <a:latin typeface="Calibri"/>
                <a:ea typeface="+mn-lt"/>
                <a:cs typeface="+mn-lt"/>
              </a:rPr>
              <a:t> </a:t>
            </a:r>
            <a:r>
              <a:rPr lang="en-US" sz="1800" b="1" dirty="0">
                <a:latin typeface="Calibri"/>
                <a:cs typeface="Calibri"/>
              </a:rPr>
              <a:t>next();</a:t>
            </a:r>
          </a:p>
          <a:p>
            <a:pPr>
              <a:buNone/>
            </a:pPr>
            <a:r>
              <a:rPr lang="en-US" sz="1800" b="1" dirty="0">
                <a:latin typeface="Calibri"/>
                <a:cs typeface="Calibri"/>
              </a:rPr>
              <a:t>            });</a:t>
            </a:r>
          </a:p>
          <a:p>
            <a:pPr>
              <a:buNone/>
            </a:pPr>
            <a:r>
              <a:rPr lang="en-US" sz="1800" b="1" dirty="0">
                <a:latin typeface="Calibri"/>
                <a:cs typeface="Calibri"/>
              </a:rPr>
              <a:t>            </a:t>
            </a:r>
            <a:r>
              <a:rPr lang="en-US" sz="1800" b="1" dirty="0" err="1">
                <a:latin typeface="Calibri"/>
                <a:cs typeface="Calibri"/>
              </a:rPr>
              <a:t>app.Run</a:t>
            </a:r>
            <a:r>
              <a:rPr lang="en-US" sz="1800" b="1" dirty="0">
                <a:latin typeface="Calibri"/>
                <a:cs typeface="Calibri"/>
              </a:rPr>
              <a:t>(async</a:t>
            </a:r>
            <a:r>
              <a:rPr lang="en-US" sz="1800" b="1" dirty="0">
                <a:latin typeface="Calibri"/>
                <a:ea typeface="+mn-lt"/>
                <a:cs typeface="+mn-lt"/>
              </a:rPr>
              <a:t> </a:t>
            </a:r>
            <a:r>
              <a:rPr lang="en-US" sz="1800" b="1" dirty="0">
                <a:latin typeface="Calibri"/>
                <a:cs typeface="Calibri"/>
              </a:rPr>
              <a:t>context =&gt;   {</a:t>
            </a:r>
          </a:p>
          <a:p>
            <a:pPr>
              <a:buNone/>
            </a:pPr>
            <a:r>
              <a:rPr lang="en-US" sz="1800" b="1" dirty="0">
                <a:latin typeface="Calibri"/>
                <a:cs typeface="Calibri"/>
              </a:rPr>
              <a:t>                await</a:t>
            </a:r>
            <a:r>
              <a:rPr lang="en-US" sz="1800" b="1" dirty="0">
                <a:latin typeface="Calibri"/>
                <a:ea typeface="+mn-lt"/>
                <a:cs typeface="+mn-lt"/>
              </a:rPr>
              <a:t> </a:t>
            </a:r>
            <a:r>
              <a:rPr lang="en-US" sz="1800" b="1" dirty="0" err="1">
                <a:latin typeface="Calibri"/>
                <a:cs typeface="Calibri"/>
              </a:rPr>
              <a:t>context.Response.WriteAsync</a:t>
            </a:r>
            <a:r>
              <a:rPr lang="en-US" sz="1800" b="1" dirty="0">
                <a:latin typeface="Calibri"/>
                <a:cs typeface="Calibri"/>
              </a:rPr>
              <a:t>("Another Hello, World!");</a:t>
            </a:r>
          </a:p>
          <a:p>
            <a:pPr>
              <a:buNone/>
            </a:pPr>
            <a:r>
              <a:rPr lang="en-US" sz="1800" b="1" dirty="0">
                <a:latin typeface="Calibri"/>
                <a:cs typeface="Calibri"/>
              </a:rPr>
              <a:t>            });</a:t>
            </a:r>
          </a:p>
          <a:p>
            <a:pPr>
              <a:buNone/>
            </a:pPr>
            <a:r>
              <a:rPr lang="en-US" sz="1800" b="1" dirty="0">
                <a:latin typeface="Calibri"/>
                <a:cs typeface="Calibri"/>
              </a:rPr>
              <a:t>        }   }     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3CFCE-9F1A-90D3-0ECF-F114D3DFC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4211" y="625929"/>
            <a:ext cx="5592537" cy="421821"/>
          </a:xfrm>
        </p:spPr>
        <p:txBody>
          <a:bodyPr/>
          <a:lstStyle/>
          <a:p>
            <a:r>
              <a:rPr lang="en-US" dirty="0"/>
              <a:t>Output-</a:t>
            </a: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C6FA96-8C53-2160-6ECF-502551D4A9E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17822" y="1514568"/>
            <a:ext cx="5565319" cy="2329583"/>
          </a:xfrm>
        </p:spPr>
      </p:pic>
    </p:spTree>
    <p:extLst>
      <p:ext uri="{BB962C8B-B14F-4D97-AF65-F5344CB8AC3E}">
        <p14:creationId xmlns:p14="http://schemas.microsoft.com/office/powerpoint/2010/main" val="419346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4AF3-69D5-377B-4636-F38AE361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"/>
            <a:ext cx="12192000" cy="6364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Calibri"/>
                <a:cs typeface="Calibri"/>
              </a:rPr>
              <a:t>                                             Map():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B3723-DF9D-A430-5E46-DB5DE1B50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39535"/>
            <a:ext cx="6381751" cy="435428"/>
          </a:xfrm>
        </p:spPr>
        <p:txBody>
          <a:bodyPr/>
          <a:lstStyle/>
          <a:p>
            <a:r>
              <a:rPr lang="en-US" dirty="0"/>
              <a:t>Code-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264EE-A672-5910-36D1-CBC2605DA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215" y="1045256"/>
            <a:ext cx="6381750" cy="573110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600" b="1" dirty="0">
                <a:latin typeface="Calibri"/>
                <a:cs typeface="Calibri"/>
              </a:rPr>
              <a:t>namespace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dirty="0">
                <a:latin typeface="Calibri"/>
                <a:cs typeface="Calibri"/>
              </a:rPr>
              <a:t>Middleware.Demo</a:t>
            </a:r>
          </a:p>
          <a:p>
            <a:pPr>
              <a:buNone/>
            </a:pPr>
            <a:r>
              <a:rPr lang="en-US" sz="1600" dirty="0">
                <a:latin typeface="Calibri"/>
                <a:cs typeface="Calibri"/>
              </a:rPr>
              <a:t>{</a:t>
            </a:r>
          </a:p>
          <a:p>
            <a:pPr>
              <a:buNone/>
            </a:pPr>
            <a:r>
              <a:rPr lang="en-US" sz="1600" dirty="0">
                <a:latin typeface="Calibri"/>
                <a:cs typeface="Calibri"/>
              </a:rPr>
              <a:t>    </a:t>
            </a:r>
            <a:r>
              <a:rPr lang="en-US" sz="1600" b="1" dirty="0">
                <a:latin typeface="Calibri"/>
                <a:cs typeface="Calibri"/>
              </a:rPr>
              <a:t>public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b="1" dirty="0">
                <a:latin typeface="Calibri"/>
                <a:cs typeface="Calibri"/>
              </a:rPr>
              <a:t>class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dirty="0">
                <a:latin typeface="Calibri"/>
                <a:cs typeface="Calibri"/>
              </a:rPr>
              <a:t>Startup</a:t>
            </a:r>
          </a:p>
          <a:p>
            <a:pPr>
              <a:buNone/>
            </a:pPr>
            <a:r>
              <a:rPr lang="en-US" sz="1600" dirty="0">
                <a:latin typeface="Calibri"/>
                <a:cs typeface="Calibri"/>
              </a:rPr>
              <a:t>    {</a:t>
            </a:r>
          </a:p>
          <a:p>
            <a:pPr>
              <a:buNone/>
            </a:pPr>
            <a:r>
              <a:rPr lang="en-US" sz="1600" dirty="0">
                <a:latin typeface="Calibri"/>
                <a:cs typeface="Calibri"/>
              </a:rPr>
              <a:t>               </a:t>
            </a:r>
            <a:r>
              <a:rPr lang="en-US" sz="1600" b="1" dirty="0">
                <a:latin typeface="Calibri"/>
                <a:cs typeface="Calibri"/>
              </a:rPr>
              <a:t>public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b="1" dirty="0">
                <a:latin typeface="Calibri"/>
                <a:cs typeface="Calibri"/>
              </a:rPr>
              <a:t>void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dirty="0">
                <a:latin typeface="Calibri"/>
                <a:cs typeface="Calibri"/>
              </a:rPr>
              <a:t>Configure(IApplicationBuilder app)</a:t>
            </a:r>
          </a:p>
          <a:p>
            <a:pPr>
              <a:buNone/>
            </a:pPr>
            <a:r>
              <a:rPr lang="en-US" sz="1600" dirty="0">
                <a:latin typeface="Calibri"/>
                <a:cs typeface="Calibri"/>
              </a:rPr>
              <a:t>        {</a:t>
            </a:r>
          </a:p>
          <a:p>
            <a:pPr>
              <a:buNone/>
            </a:pPr>
            <a:r>
              <a:rPr lang="en-US" sz="1600" dirty="0">
                <a:latin typeface="Calibri"/>
                <a:cs typeface="Calibri"/>
              </a:rPr>
              <a:t>            </a:t>
            </a:r>
            <a:r>
              <a:rPr lang="en-US" sz="1600" dirty="0" err="1">
                <a:latin typeface="Calibri"/>
                <a:cs typeface="Calibri"/>
              </a:rPr>
              <a:t>app.Map</a:t>
            </a:r>
            <a:r>
              <a:rPr lang="en-US" sz="1600" dirty="0">
                <a:latin typeface="Calibri"/>
                <a:cs typeface="Calibri"/>
              </a:rPr>
              <a:t>("/</a:t>
            </a:r>
            <a:r>
              <a:rPr lang="en-US" sz="1600" dirty="0" err="1">
                <a:latin typeface="Calibri"/>
                <a:cs typeface="Calibri"/>
              </a:rPr>
              <a:t>newbranch</a:t>
            </a:r>
            <a:r>
              <a:rPr lang="en-US" sz="1600" dirty="0">
                <a:latin typeface="Calibri"/>
                <a:cs typeface="Calibri"/>
              </a:rPr>
              <a:t>", a =&gt; </a:t>
            </a:r>
            <a:r>
              <a:rPr lang="en-US" sz="1600" dirty="0" err="1">
                <a:latin typeface="Calibri"/>
                <a:cs typeface="Calibri"/>
              </a:rPr>
              <a:t>a.Run</a:t>
            </a:r>
            <a:r>
              <a:rPr lang="en-US" sz="1600" dirty="0">
                <a:latin typeface="Calibri"/>
                <a:cs typeface="Calibri"/>
              </a:rPr>
              <a:t>(c =&gt; </a:t>
            </a:r>
            <a:r>
              <a:rPr lang="en-US" sz="1600" dirty="0" err="1">
                <a:latin typeface="Calibri"/>
                <a:cs typeface="Calibri"/>
              </a:rPr>
              <a:t>c.Response.WriteAsync</a:t>
            </a:r>
            <a:r>
              <a:rPr lang="en-US" sz="1600" dirty="0">
                <a:latin typeface="Calibri"/>
                <a:cs typeface="Calibri"/>
              </a:rPr>
              <a:t>("Running from the </a:t>
            </a:r>
            <a:r>
              <a:rPr lang="en-US" sz="1600" dirty="0" err="1">
                <a:latin typeface="Calibri"/>
                <a:cs typeface="Calibri"/>
              </a:rPr>
              <a:t>newbranch</a:t>
            </a:r>
            <a:r>
              <a:rPr lang="en-US" sz="1600" dirty="0">
                <a:latin typeface="Calibri"/>
                <a:cs typeface="Calibri"/>
              </a:rPr>
              <a:t> branch!")));</a:t>
            </a:r>
          </a:p>
          <a:p>
            <a:pPr>
              <a:buNone/>
            </a:pPr>
            <a:r>
              <a:rPr lang="en-US" sz="1600" dirty="0">
                <a:latin typeface="Calibri"/>
                <a:cs typeface="Calibri"/>
              </a:rPr>
              <a:t>            </a:t>
            </a:r>
            <a:r>
              <a:rPr lang="en-US" sz="1600" dirty="0" err="1">
                <a:latin typeface="Calibri"/>
                <a:cs typeface="Calibri"/>
              </a:rPr>
              <a:t>app.Use</a:t>
            </a:r>
            <a:r>
              <a:rPr lang="en-US" sz="1600" dirty="0">
                <a:latin typeface="Calibri"/>
                <a:cs typeface="Calibri"/>
              </a:rPr>
              <a:t>(</a:t>
            </a:r>
            <a:r>
              <a:rPr lang="en-US" sz="1600" b="1" dirty="0">
                <a:latin typeface="Calibri"/>
                <a:cs typeface="Calibri"/>
              </a:rPr>
              <a:t>async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dirty="0">
                <a:latin typeface="Calibri"/>
                <a:cs typeface="Calibri"/>
              </a:rPr>
              <a:t>(context, next) =&gt;    {</a:t>
            </a:r>
          </a:p>
          <a:p>
            <a:pPr>
              <a:buNone/>
            </a:pPr>
            <a:r>
              <a:rPr lang="en-US" sz="1600" dirty="0">
                <a:latin typeface="Calibri"/>
                <a:cs typeface="Calibri"/>
              </a:rPr>
              <a:t>                </a:t>
            </a:r>
            <a:r>
              <a:rPr lang="en-US" sz="1600" b="1" dirty="0">
                <a:latin typeface="Calibri"/>
                <a:cs typeface="Calibri"/>
              </a:rPr>
              <a:t>await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dirty="0">
                <a:latin typeface="Calibri"/>
                <a:cs typeface="Calibri"/>
              </a:rPr>
              <a:t>context.Response.WriteAsync("Hello, World!");</a:t>
            </a:r>
          </a:p>
          <a:p>
            <a:pPr>
              <a:buNone/>
            </a:pPr>
            <a:r>
              <a:rPr lang="en-US" sz="1600" dirty="0">
                <a:latin typeface="Calibri"/>
                <a:cs typeface="Calibri"/>
              </a:rPr>
              <a:t>                </a:t>
            </a:r>
            <a:r>
              <a:rPr lang="en-US" sz="1600" b="1" dirty="0">
                <a:latin typeface="Calibri"/>
                <a:cs typeface="Calibri"/>
              </a:rPr>
              <a:t>await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context.Response.WriteAsync</a:t>
            </a:r>
            <a:r>
              <a:rPr lang="en-US" sz="1600" dirty="0">
                <a:latin typeface="Calibri"/>
                <a:cs typeface="Calibri"/>
              </a:rPr>
              <a:t>("&lt;</a:t>
            </a:r>
            <a:r>
              <a:rPr lang="en-US" sz="1600" dirty="0" err="1">
                <a:latin typeface="Calibri"/>
                <a:cs typeface="Calibri"/>
              </a:rPr>
              <a:t>br</a:t>
            </a:r>
            <a:r>
              <a:rPr lang="en-US" sz="1600" dirty="0">
                <a:latin typeface="Calibri"/>
                <a:cs typeface="Calibri"/>
              </a:rPr>
              <a:t>&gt;This is after another Hello, World!");</a:t>
            </a:r>
          </a:p>
          <a:p>
            <a:pPr>
              <a:buNone/>
            </a:pPr>
            <a:r>
              <a:rPr lang="en-US" sz="1600" dirty="0">
                <a:latin typeface="Calibri"/>
                <a:cs typeface="Calibri"/>
              </a:rPr>
              <a:t>            });</a:t>
            </a:r>
          </a:p>
          <a:p>
            <a:pPr>
              <a:buNone/>
            </a:pPr>
            <a:r>
              <a:rPr lang="en-US" sz="1600" dirty="0">
                <a:latin typeface="Calibri"/>
                <a:cs typeface="Calibri"/>
              </a:rPr>
              <a:t>            </a:t>
            </a:r>
            <a:r>
              <a:rPr lang="en-US" sz="1600" dirty="0" err="1">
                <a:latin typeface="Calibri"/>
                <a:cs typeface="Calibri"/>
              </a:rPr>
              <a:t>app.Run</a:t>
            </a:r>
            <a:r>
              <a:rPr lang="en-US" sz="1600" dirty="0">
                <a:latin typeface="Calibri"/>
                <a:cs typeface="Calibri"/>
              </a:rPr>
              <a:t>(</a:t>
            </a:r>
            <a:r>
              <a:rPr lang="en-US" sz="1600" b="1" dirty="0">
                <a:latin typeface="Calibri"/>
                <a:cs typeface="Calibri"/>
              </a:rPr>
              <a:t>async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dirty="0">
                <a:latin typeface="Calibri"/>
                <a:cs typeface="Calibri"/>
              </a:rPr>
              <a:t>context =&gt;   {</a:t>
            </a:r>
          </a:p>
          <a:p>
            <a:pPr>
              <a:buNone/>
            </a:pPr>
            <a:r>
              <a:rPr lang="en-US" sz="1600" dirty="0">
                <a:latin typeface="Calibri"/>
                <a:cs typeface="Calibri"/>
              </a:rPr>
              <a:t>                </a:t>
            </a:r>
            <a:r>
              <a:rPr lang="en-US" sz="1600" b="1" dirty="0">
                <a:latin typeface="Calibri"/>
                <a:cs typeface="Calibri"/>
              </a:rPr>
              <a:t>await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context.Response.WriteAsync</a:t>
            </a:r>
            <a:r>
              <a:rPr lang="en-US" sz="1600" dirty="0">
                <a:latin typeface="Calibri"/>
                <a:cs typeface="Calibri"/>
              </a:rPr>
              <a:t>("&lt;</a:t>
            </a:r>
            <a:r>
              <a:rPr lang="en-US" sz="1600" dirty="0" err="1">
                <a:latin typeface="Calibri"/>
                <a:cs typeface="Calibri"/>
              </a:rPr>
              <a:t>br</a:t>
            </a:r>
            <a:r>
              <a:rPr lang="en-US" sz="1600" dirty="0">
                <a:latin typeface="Calibri"/>
                <a:cs typeface="Calibri"/>
              </a:rPr>
              <a:t>&gt;Another Hello, World!");</a:t>
            </a:r>
          </a:p>
          <a:p>
            <a:pPr>
              <a:buNone/>
            </a:pPr>
            <a:r>
              <a:rPr lang="en-US" sz="1600" dirty="0">
                <a:latin typeface="Calibri"/>
                <a:cs typeface="Calibri"/>
              </a:rPr>
              <a:t>            });</a:t>
            </a:r>
          </a:p>
          <a:p>
            <a:pPr>
              <a:buNone/>
            </a:pPr>
            <a:r>
              <a:rPr lang="en-US" sz="1600" dirty="0">
                <a:latin typeface="Calibri"/>
                <a:cs typeface="Calibri"/>
              </a:rPr>
              <a:t>        }   }   </a:t>
            </a:r>
            <a:r>
              <a:rPr lang="en-US" sz="1600" dirty="0">
                <a:latin typeface="Consolas"/>
              </a:rPr>
              <a:t>}</a:t>
            </a:r>
            <a:endParaRPr lang="en-US" sz="160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8B6BA-00CD-3A83-3CE6-0D45B5398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8962" y="639536"/>
            <a:ext cx="5715001" cy="435428"/>
          </a:xfrm>
        </p:spPr>
        <p:txBody>
          <a:bodyPr/>
          <a:lstStyle/>
          <a:p>
            <a:r>
              <a:rPr lang="en-US" dirty="0"/>
              <a:t>Output-</a:t>
            </a: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1DCDBEA-42E6-C882-E2EE-2AEA8C9A30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43686" y="2733108"/>
            <a:ext cx="5286375" cy="1566182"/>
          </a:xfrm>
        </p:spPr>
      </p:pic>
    </p:spTree>
    <p:extLst>
      <p:ext uri="{BB962C8B-B14F-4D97-AF65-F5344CB8AC3E}">
        <p14:creationId xmlns:p14="http://schemas.microsoft.com/office/powerpoint/2010/main" val="32661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A metal dumbell">
            <a:extLst>
              <a:ext uri="{FF2B5EF4-FFF2-40B4-BE49-F238E27FC236}">
                <a16:creationId xmlns:a16="http://schemas.microsoft.com/office/drawing/2014/main" id="{44BEA75E-5632-47DC-B704-EC0611DB58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20" r="3" b="30408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D6568-F6F1-9BAA-EF79-159F2062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Custom Middleware</a:t>
            </a:r>
          </a:p>
        </p:txBody>
      </p:sp>
    </p:spTree>
    <p:extLst>
      <p:ext uri="{BB962C8B-B14F-4D97-AF65-F5344CB8AC3E}">
        <p14:creationId xmlns:p14="http://schemas.microsoft.com/office/powerpoint/2010/main" val="198886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2960-87BB-21FA-CEF4-C3EA41AC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509"/>
            <a:ext cx="12192000" cy="34350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Code-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6A866-FEDA-E7D5-5519-6FD657DF6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5" y="460074"/>
            <a:ext cx="12048226" cy="631166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latin typeface="Consolas"/>
              </a:rPr>
              <a:t>using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</a:rPr>
              <a:t>Microsoft.AspNetCore.Builder</a:t>
            </a:r>
            <a:r>
              <a:rPr lang="en-US" dirty="0">
                <a:latin typeface="Consolas"/>
              </a:rPr>
              <a:t>;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Consolas"/>
              </a:rPr>
              <a:t>using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</a:rPr>
              <a:t>Microsoft.AspNetCore.Hosting</a:t>
            </a:r>
            <a:r>
              <a:rPr lang="en-US" dirty="0">
                <a:latin typeface="Consolas"/>
              </a:rPr>
              <a:t>;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Consolas"/>
              </a:rPr>
              <a:t>using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</a:rPr>
              <a:t>Microsoft.AspNetCore.Http</a:t>
            </a:r>
            <a:r>
              <a:rPr lang="en-US" dirty="0">
                <a:latin typeface="Consolas"/>
              </a:rPr>
              <a:t>;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Consolas"/>
              </a:rPr>
              <a:t>using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</a:rPr>
              <a:t>Microsoft.Extensions.Hosting</a:t>
            </a:r>
            <a:r>
              <a:rPr lang="en-US" dirty="0">
                <a:latin typeface="Consolas"/>
              </a:rPr>
              <a:t>;</a:t>
            </a:r>
            <a:endParaRPr lang="en-US" dirty="0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b="1" dirty="0">
                <a:latin typeface="Consolas"/>
              </a:rPr>
              <a:t>namespace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</a:rPr>
              <a:t>Middleware.Demo</a:t>
            </a:r>
            <a:endParaRPr lang="en-US" dirty="0" err="1"/>
          </a:p>
          <a:p>
            <a:pPr>
              <a:buNone/>
            </a:pPr>
            <a:r>
              <a:rPr lang="en-US" dirty="0">
                <a:latin typeface="Consolas"/>
              </a:rPr>
              <a:t>{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</a:rPr>
              <a:t>    </a:t>
            </a:r>
            <a:r>
              <a:rPr lang="en-US" b="1" dirty="0">
                <a:latin typeface="Consolas"/>
              </a:rPr>
              <a:t>public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latin typeface="Consolas"/>
              </a:rPr>
              <a:t>class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</a:rPr>
              <a:t>Startup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</a:rPr>
              <a:t>    {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</a:rPr>
              <a:t>        // This method gets called by the runtime. Use this method to configure the HTTP request pipeline.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</a:rPr>
              <a:t>        </a:t>
            </a:r>
            <a:r>
              <a:rPr lang="en-US" b="1" dirty="0">
                <a:latin typeface="Consolas"/>
              </a:rPr>
              <a:t>public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latin typeface="Consolas"/>
              </a:rPr>
              <a:t>void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</a:rPr>
              <a:t>Configure(</a:t>
            </a:r>
            <a:r>
              <a:rPr lang="en-US" dirty="0" err="1">
                <a:latin typeface="Consolas"/>
              </a:rPr>
              <a:t>IApplicationBuilder</a:t>
            </a:r>
            <a:r>
              <a:rPr lang="en-US" dirty="0">
                <a:latin typeface="Consolas"/>
              </a:rPr>
              <a:t> app)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</a:rPr>
              <a:t>        {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</a:rPr>
              <a:t>            </a:t>
            </a:r>
            <a:r>
              <a:rPr lang="en-US" dirty="0" err="1">
                <a:latin typeface="Consolas"/>
              </a:rPr>
              <a:t>app.UseCustomExtension</a:t>
            </a:r>
            <a:r>
              <a:rPr lang="en-US" dirty="0">
                <a:latin typeface="Consolas"/>
              </a:rPr>
              <a:t>();</a:t>
            </a:r>
            <a:endParaRPr lang="en-US" dirty="0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latin typeface="Consolas"/>
              </a:rPr>
              <a:t>            </a:t>
            </a:r>
            <a:r>
              <a:rPr lang="en-US" dirty="0" err="1">
                <a:latin typeface="Consolas"/>
              </a:rPr>
              <a:t>app.Run</a:t>
            </a:r>
            <a:r>
              <a:rPr lang="en-US" dirty="0">
                <a:latin typeface="Consolas"/>
              </a:rPr>
              <a:t>(</a:t>
            </a:r>
            <a:r>
              <a:rPr lang="en-US" b="1" dirty="0">
                <a:latin typeface="Consolas"/>
              </a:rPr>
              <a:t>async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</a:rPr>
              <a:t>context =&gt;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</a:rPr>
              <a:t>            {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</a:rPr>
              <a:t>                </a:t>
            </a:r>
            <a:r>
              <a:rPr lang="en-US" b="1" dirty="0">
                <a:latin typeface="Consolas"/>
              </a:rPr>
              <a:t>await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</a:rPr>
              <a:t>context.Response.WriteAsync</a:t>
            </a:r>
            <a:r>
              <a:rPr lang="en-US" dirty="0">
                <a:latin typeface="Consolas"/>
              </a:rPr>
              <a:t>("&lt;</a:t>
            </a:r>
            <a:r>
              <a:rPr lang="en-US" dirty="0" err="1">
                <a:latin typeface="Consolas"/>
              </a:rPr>
              <a:t>br</a:t>
            </a:r>
            <a:r>
              <a:rPr lang="en-US" dirty="0">
                <a:latin typeface="Consolas"/>
              </a:rPr>
              <a:t>&gt;Another Hello, World!");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</a:rPr>
              <a:t>            });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</a:rPr>
              <a:t>        }</a:t>
            </a:r>
            <a:endParaRPr lang="en-US" dirty="0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98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7E29F9-9260-D5B7-F34D-1C4A418A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21"/>
            <a:ext cx="12164785" cy="27033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Calibri"/>
                <a:cs typeface="Calibri"/>
              </a:rPr>
              <a:t>                            </a:t>
            </a:r>
            <a:r>
              <a:rPr lang="en-US" sz="1800" b="1" dirty="0">
                <a:latin typeface="Calibri"/>
                <a:cs typeface="Calibri"/>
              </a:rPr>
              <a:t>  Code- </a:t>
            </a:r>
            <a:r>
              <a:rPr lang="en-US" sz="1800" dirty="0">
                <a:latin typeface="Calibri"/>
                <a:ea typeface="+mj-lt"/>
                <a:cs typeface="+mj-lt"/>
              </a:rPr>
              <a:t>To create a new custom middleware</a:t>
            </a:r>
            <a:endParaRPr lang="en-US" sz="1800" b="1" dirty="0">
              <a:latin typeface="Calibri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C0B28-1EFC-053D-F407-CEBF4EEA9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1" y="503464"/>
            <a:ext cx="12069535" cy="62865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400" b="1" dirty="0">
                <a:latin typeface="Consolas"/>
              </a:rPr>
              <a:t>using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latin typeface="Consolas"/>
              </a:rPr>
              <a:t>Microsoft.AspNetCore.Http</a:t>
            </a:r>
            <a:r>
              <a:rPr lang="en-US" sz="1400" dirty="0">
                <a:latin typeface="Consolas"/>
              </a:rPr>
              <a:t>;</a:t>
            </a:r>
            <a:endParaRPr lang="en-US" sz="1400" dirty="0"/>
          </a:p>
          <a:p>
            <a:pPr>
              <a:buNone/>
            </a:pPr>
            <a:r>
              <a:rPr lang="en-US" sz="1400" b="1" dirty="0">
                <a:latin typeface="Consolas"/>
              </a:rPr>
              <a:t>using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latin typeface="Consolas"/>
              </a:rPr>
              <a:t>System.Threading.Tasks</a:t>
            </a:r>
            <a:r>
              <a:rPr lang="en-US" sz="1400" dirty="0">
                <a:latin typeface="Consolas"/>
              </a:rPr>
              <a:t>;</a:t>
            </a: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b="1" dirty="0">
                <a:latin typeface="Consolas"/>
              </a:rPr>
              <a:t>namespace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latin typeface="Consolas"/>
              </a:rPr>
              <a:t>Middleware.Demo</a:t>
            </a:r>
            <a:endParaRPr lang="en-US" sz="1400" dirty="0"/>
          </a:p>
          <a:p>
            <a:pPr>
              <a:buNone/>
            </a:pPr>
            <a:r>
              <a:rPr lang="en-US" sz="1400" dirty="0">
                <a:latin typeface="Consolas"/>
              </a:rPr>
              <a:t>{</a:t>
            </a:r>
            <a:endParaRPr lang="en-US" sz="1400" dirty="0"/>
          </a:p>
          <a:p>
            <a:pPr>
              <a:buNone/>
            </a:pPr>
            <a:r>
              <a:rPr lang="en-US" sz="1400" dirty="0">
                <a:latin typeface="Consolas"/>
              </a:rPr>
              <a:t>    </a:t>
            </a:r>
            <a:r>
              <a:rPr lang="en-US" sz="1400" b="1" dirty="0">
                <a:latin typeface="Consolas"/>
              </a:rPr>
              <a:t>public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b="1" dirty="0">
                <a:latin typeface="Consolas"/>
              </a:rPr>
              <a:t>class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latin typeface="Consolas"/>
              </a:rPr>
              <a:t>CustomMiddleware</a:t>
            </a:r>
            <a:endParaRPr lang="en-US" sz="1400" dirty="0"/>
          </a:p>
          <a:p>
            <a:pPr>
              <a:buNone/>
            </a:pPr>
            <a:r>
              <a:rPr lang="en-US" sz="1400" dirty="0">
                <a:latin typeface="Consolas"/>
              </a:rPr>
              <a:t>    {</a:t>
            </a:r>
            <a:endParaRPr lang="en-US" sz="1400" dirty="0"/>
          </a:p>
          <a:p>
            <a:pPr>
              <a:buNone/>
            </a:pPr>
            <a:r>
              <a:rPr lang="en-US" sz="1400" dirty="0">
                <a:latin typeface="Consolas"/>
              </a:rPr>
              <a:t>        </a:t>
            </a:r>
            <a:r>
              <a:rPr lang="en-US" sz="1400" b="1" dirty="0">
                <a:latin typeface="Consolas"/>
              </a:rPr>
              <a:t>private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b="1" dirty="0" err="1">
                <a:latin typeface="Consolas"/>
              </a:rPr>
              <a:t>readonly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latin typeface="Consolas"/>
              </a:rPr>
              <a:t>RequestDelegate</a:t>
            </a:r>
            <a:r>
              <a:rPr lang="en-US" sz="1400" dirty="0">
                <a:latin typeface="Consolas"/>
              </a:rPr>
              <a:t> next;</a:t>
            </a: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>
                <a:latin typeface="Consolas"/>
              </a:rPr>
              <a:t>        </a:t>
            </a:r>
            <a:r>
              <a:rPr lang="en-US" sz="1400" b="1" dirty="0">
                <a:latin typeface="Consolas"/>
              </a:rPr>
              <a:t>public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latin typeface="Consolas"/>
              </a:rPr>
              <a:t>CustomMiddleware</a:t>
            </a:r>
            <a:r>
              <a:rPr lang="en-US" sz="1400" dirty="0">
                <a:latin typeface="Consolas"/>
              </a:rPr>
              <a:t>(</a:t>
            </a:r>
            <a:r>
              <a:rPr lang="en-US" sz="1400" dirty="0" err="1">
                <a:latin typeface="Consolas"/>
              </a:rPr>
              <a:t>RequestDelegate</a:t>
            </a:r>
            <a:r>
              <a:rPr lang="en-US" sz="1400" dirty="0">
                <a:latin typeface="Consolas"/>
              </a:rPr>
              <a:t> next)</a:t>
            </a:r>
            <a:endParaRPr lang="en-US" sz="1400" dirty="0"/>
          </a:p>
          <a:p>
            <a:pPr>
              <a:buNone/>
            </a:pPr>
            <a:r>
              <a:rPr lang="en-US" sz="1400" dirty="0">
                <a:latin typeface="Consolas"/>
              </a:rPr>
              <a:t>        {</a:t>
            </a:r>
            <a:endParaRPr lang="en-US" sz="1400" dirty="0"/>
          </a:p>
          <a:p>
            <a:pPr>
              <a:buNone/>
            </a:pPr>
            <a:r>
              <a:rPr lang="en-US" sz="1400" dirty="0">
                <a:latin typeface="Consolas"/>
              </a:rPr>
              <a:t>            </a:t>
            </a:r>
            <a:r>
              <a:rPr lang="en-US" sz="1400" b="1" dirty="0" err="1">
                <a:latin typeface="Consolas"/>
              </a:rPr>
              <a:t>this</a:t>
            </a:r>
            <a:r>
              <a:rPr lang="en-US" sz="1400" dirty="0" err="1">
                <a:latin typeface="Consolas"/>
              </a:rPr>
              <a:t>.next</a:t>
            </a:r>
            <a:r>
              <a:rPr lang="en-US" sz="1400" dirty="0">
                <a:latin typeface="Consolas"/>
              </a:rPr>
              <a:t> = next;</a:t>
            </a:r>
            <a:endParaRPr lang="en-US" sz="1400" dirty="0"/>
          </a:p>
          <a:p>
            <a:pPr>
              <a:buNone/>
            </a:pPr>
            <a:r>
              <a:rPr lang="en-US" sz="1400" dirty="0">
                <a:latin typeface="Consolas"/>
              </a:rPr>
              <a:t>        }</a:t>
            </a: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>
                <a:latin typeface="Consolas"/>
              </a:rPr>
              <a:t>        </a:t>
            </a:r>
            <a:r>
              <a:rPr lang="en-US" sz="1400" b="1" dirty="0">
                <a:latin typeface="Consolas"/>
              </a:rPr>
              <a:t>public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b="1" dirty="0">
                <a:latin typeface="Consolas"/>
              </a:rPr>
              <a:t>async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>
                <a:latin typeface="Consolas"/>
              </a:rPr>
              <a:t>Task Invoke(</a:t>
            </a:r>
            <a:r>
              <a:rPr lang="en-US" sz="1400" dirty="0" err="1">
                <a:latin typeface="Consolas"/>
              </a:rPr>
              <a:t>HttpContext</a:t>
            </a:r>
            <a:r>
              <a:rPr lang="en-US" sz="1400" dirty="0">
                <a:latin typeface="Consolas"/>
              </a:rPr>
              <a:t> </a:t>
            </a:r>
            <a:r>
              <a:rPr lang="en-US" sz="1400" dirty="0" err="1">
                <a:latin typeface="Consolas"/>
              </a:rPr>
              <a:t>httpContext</a:t>
            </a:r>
            <a:r>
              <a:rPr lang="en-US" sz="1400" dirty="0">
                <a:latin typeface="Consolas"/>
              </a:rPr>
              <a:t>)</a:t>
            </a:r>
            <a:endParaRPr lang="en-US" sz="1400" dirty="0"/>
          </a:p>
          <a:p>
            <a:pPr>
              <a:buNone/>
            </a:pPr>
            <a:r>
              <a:rPr lang="en-US" sz="1400" dirty="0">
                <a:latin typeface="Consolas"/>
              </a:rPr>
              <a:t>        {</a:t>
            </a:r>
            <a:endParaRPr lang="en-US" sz="1400" dirty="0"/>
          </a:p>
          <a:p>
            <a:pPr>
              <a:buNone/>
            </a:pPr>
            <a:r>
              <a:rPr lang="en-US" sz="1400" dirty="0">
                <a:latin typeface="Consolas"/>
              </a:rPr>
              <a:t>            </a:t>
            </a:r>
            <a:r>
              <a:rPr lang="en-US" sz="1400" b="1" dirty="0">
                <a:latin typeface="Consolas"/>
              </a:rPr>
              <a:t>await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latin typeface="Consolas"/>
              </a:rPr>
              <a:t>httpContext.Response.WriteAsync</a:t>
            </a:r>
            <a:r>
              <a:rPr lang="en-US" sz="1400" dirty="0">
                <a:latin typeface="Consolas"/>
              </a:rPr>
              <a:t>("Inside of new custom middleware");</a:t>
            </a:r>
            <a:endParaRPr lang="en-US" sz="1400" dirty="0"/>
          </a:p>
          <a:p>
            <a:pPr>
              <a:buNone/>
            </a:pPr>
            <a:r>
              <a:rPr lang="en-US" sz="1400" dirty="0">
                <a:latin typeface="Consolas"/>
              </a:rPr>
              <a:t>            </a:t>
            </a:r>
            <a:r>
              <a:rPr lang="en-US" sz="1400" b="1" dirty="0">
                <a:latin typeface="Consolas"/>
              </a:rPr>
              <a:t>await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>
                <a:latin typeface="Consolas"/>
              </a:rPr>
              <a:t>next(</a:t>
            </a:r>
            <a:r>
              <a:rPr lang="en-US" sz="1400" dirty="0" err="1">
                <a:latin typeface="Consolas"/>
              </a:rPr>
              <a:t>httpContext</a:t>
            </a:r>
            <a:r>
              <a:rPr lang="en-US" sz="1400" dirty="0">
                <a:latin typeface="Consolas"/>
              </a:rPr>
              <a:t>);</a:t>
            </a:r>
            <a:endParaRPr lang="en-US" sz="1400" dirty="0"/>
          </a:p>
          <a:p>
            <a:pPr>
              <a:buNone/>
            </a:pPr>
            <a:r>
              <a:rPr lang="en-US" sz="1400" dirty="0">
                <a:latin typeface="Consolas"/>
              </a:rPr>
              <a:t>        }}}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13221644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TornVTI</vt:lpstr>
      <vt:lpstr>.NET core Middleware                      &amp; Custom Middleware</vt:lpstr>
      <vt:lpstr>What  is Middleware?</vt:lpstr>
      <vt:lpstr> Pictorial representation of Middleware:</vt:lpstr>
      <vt:lpstr>                                        Run():</vt:lpstr>
      <vt:lpstr>                                           Use():</vt:lpstr>
      <vt:lpstr>                                             Map():</vt:lpstr>
      <vt:lpstr>Custom Middleware</vt:lpstr>
      <vt:lpstr>Code-</vt:lpstr>
      <vt:lpstr>                              Code- To create a new custom middleware</vt:lpstr>
      <vt:lpstr>using Microsoft.AspNetCore.Builder;  namespace Middleware.Demo {     public static class MiddlewareExtension     {         public static void UseCustomExtension(this IApplicationBuilder app)         {             app.UseMiddleware&lt;CustomMiddleware&gt;();         }     } }   Output:   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Bhoomika CM</cp:lastModifiedBy>
  <cp:revision>322</cp:revision>
  <dcterms:created xsi:type="dcterms:W3CDTF">2022-10-08T07:58:12Z</dcterms:created>
  <dcterms:modified xsi:type="dcterms:W3CDTF">2022-10-08T09:38:58Z</dcterms:modified>
</cp:coreProperties>
</file>