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50" y="6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oomika Neerasa" userId="5ffb8377c6b9f408" providerId="LiveId" clId="{E35C1398-A9DC-4E6E-9BF8-88B6FADDC390}"/>
    <pc:docChg chg="modSld sldOrd">
      <pc:chgData name="Bhoomika Neerasa" userId="5ffb8377c6b9f408" providerId="LiveId" clId="{E35C1398-A9DC-4E6E-9BF8-88B6FADDC390}" dt="2025-04-01T05:20:58.156" v="24" actId="20577"/>
      <pc:docMkLst>
        <pc:docMk/>
      </pc:docMkLst>
      <pc:sldChg chg="modSp mod">
        <pc:chgData name="Bhoomika Neerasa" userId="5ffb8377c6b9f408" providerId="LiveId" clId="{E35C1398-A9DC-4E6E-9BF8-88B6FADDC390}" dt="2025-04-01T04:35:30.554" v="21" actId="20577"/>
        <pc:sldMkLst>
          <pc:docMk/>
          <pc:sldMk cId="0" sldId="258"/>
        </pc:sldMkLst>
        <pc:spChg chg="mod">
          <ac:chgData name="Bhoomika Neerasa" userId="5ffb8377c6b9f408" providerId="LiveId" clId="{E35C1398-A9DC-4E6E-9BF8-88B6FADDC390}" dt="2025-04-01T04:35:30.554" v="21" actId="20577"/>
          <ac:spMkLst>
            <pc:docMk/>
            <pc:sldMk cId="0" sldId="258"/>
            <ac:spMk id="5" creationId="{00000000-0000-0000-0000-000000000000}"/>
          </ac:spMkLst>
        </pc:spChg>
      </pc:sldChg>
      <pc:sldChg chg="ord">
        <pc:chgData name="Bhoomika Neerasa" userId="5ffb8377c6b9f408" providerId="LiveId" clId="{E35C1398-A9DC-4E6E-9BF8-88B6FADDC390}" dt="2025-04-01T04:33:36.419" v="1"/>
        <pc:sldMkLst>
          <pc:docMk/>
          <pc:sldMk cId="0" sldId="259"/>
        </pc:sldMkLst>
      </pc:sldChg>
      <pc:sldChg chg="modSp mod">
        <pc:chgData name="Bhoomika Neerasa" userId="5ffb8377c6b9f408" providerId="LiveId" clId="{E35C1398-A9DC-4E6E-9BF8-88B6FADDC390}" dt="2025-04-01T04:41:48.757" v="23" actId="20577"/>
        <pc:sldMkLst>
          <pc:docMk/>
          <pc:sldMk cId="0" sldId="261"/>
        </pc:sldMkLst>
        <pc:spChg chg="mod">
          <ac:chgData name="Bhoomika Neerasa" userId="5ffb8377c6b9f408" providerId="LiveId" clId="{E35C1398-A9DC-4E6E-9BF8-88B6FADDC390}" dt="2025-04-01T04:41:48.757" v="23" actId="20577"/>
          <ac:spMkLst>
            <pc:docMk/>
            <pc:sldMk cId="0" sldId="261"/>
            <ac:spMk id="2" creationId="{00000000-0000-0000-0000-000000000000}"/>
          </ac:spMkLst>
        </pc:spChg>
      </pc:sldChg>
      <pc:sldChg chg="modSp mod">
        <pc:chgData name="Bhoomika Neerasa" userId="5ffb8377c6b9f408" providerId="LiveId" clId="{E35C1398-A9DC-4E6E-9BF8-88B6FADDC390}" dt="2025-04-01T05:20:58.156" v="24" actId="20577"/>
        <pc:sldMkLst>
          <pc:docMk/>
          <pc:sldMk cId="0" sldId="265"/>
        </pc:sldMkLst>
        <pc:spChg chg="mod">
          <ac:chgData name="Bhoomika Neerasa" userId="5ffb8377c6b9f408" providerId="LiveId" clId="{E35C1398-A9DC-4E6E-9BF8-88B6FADDC390}" dt="2025-04-01T05:20:58.156" v="24" actId="20577"/>
          <ac:spMkLst>
            <pc:docMk/>
            <pc:sldMk cId="0" sldId="265"/>
            <ac:spMk id="21"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1028700" y="3204029"/>
            <a:ext cx="16267263" cy="4618925"/>
          </a:xfrm>
          <a:prstGeom prst="rect">
            <a:avLst/>
          </a:prstGeom>
        </p:spPr>
        <p:txBody>
          <a:bodyPr lIns="0" tIns="0" rIns="0" bIns="0" rtlCol="0" anchor="t">
            <a:spAutoFit/>
          </a:bodyPr>
          <a:lstStyle/>
          <a:p>
            <a:pPr algn="ctr">
              <a:lnSpc>
                <a:spcPts val="11949"/>
              </a:lnSpc>
            </a:pPr>
            <a:r>
              <a:rPr lang="en-US" sz="11949">
                <a:solidFill>
                  <a:srgbClr val="000000"/>
                </a:solidFill>
                <a:latin typeface="Yeseva One"/>
                <a:ea typeface="Yeseva One"/>
                <a:cs typeface="Yeseva One"/>
                <a:sym typeface="Yeseva One"/>
              </a:rPr>
              <a:t>PERSONALITY PREDICTION VIA CV ANALYSIS</a:t>
            </a:r>
          </a:p>
        </p:txBody>
      </p:sp>
      <p:sp>
        <p:nvSpPr>
          <p:cNvPr id="3" name="Freeform 3"/>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675872">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7581898">
            <a:off x="15211273" y="-1773723"/>
            <a:ext cx="4096053" cy="7060062"/>
          </a:xfrm>
          <a:custGeom>
            <a:avLst/>
            <a:gdLst/>
            <a:ahLst/>
            <a:cxnLst/>
            <a:rect l="l" t="t" r="r" b="b"/>
            <a:pathLst>
              <a:path w="4096053" h="7060062">
                <a:moveTo>
                  <a:pt x="0" y="0"/>
                </a:moveTo>
                <a:lnTo>
                  <a:pt x="4096054" y="0"/>
                </a:lnTo>
                <a:lnTo>
                  <a:pt x="4096054"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2903672">
            <a:off x="-1560338" y="4292923"/>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5391307" y="8858250"/>
            <a:ext cx="6707296" cy="400050"/>
          </a:xfrm>
          <a:prstGeom prst="rect">
            <a:avLst/>
          </a:prstGeom>
        </p:spPr>
        <p:txBody>
          <a:bodyPr lIns="0" tIns="0" rIns="0" bIns="0" rtlCol="0" anchor="t">
            <a:spAutoFit/>
          </a:bodyPr>
          <a:lstStyle/>
          <a:p>
            <a:pPr algn="ctr">
              <a:lnSpc>
                <a:spcPts val="3000"/>
              </a:lnSpc>
              <a:spcBef>
                <a:spcPct val="0"/>
              </a:spcBef>
            </a:pPr>
            <a:r>
              <a:rPr lang="en-US" sz="3000">
                <a:solidFill>
                  <a:srgbClr val="000000"/>
                </a:solidFill>
                <a:latin typeface="Libre Baskerville"/>
                <a:ea typeface="Libre Baskerville"/>
                <a:cs typeface="Libre Baskerville"/>
                <a:sym typeface="Libre Baskerville"/>
              </a:rPr>
              <a:t>Presented By BATCH-02</a:t>
            </a:r>
          </a:p>
        </p:txBody>
      </p:sp>
      <p:sp>
        <p:nvSpPr>
          <p:cNvPr id="8" name="TextBox 8"/>
          <p:cNvSpPr txBox="1"/>
          <p:nvPr/>
        </p:nvSpPr>
        <p:spPr>
          <a:xfrm>
            <a:off x="4186438" y="1162050"/>
            <a:ext cx="9117035" cy="817243"/>
          </a:xfrm>
          <a:prstGeom prst="rect">
            <a:avLst/>
          </a:prstGeom>
        </p:spPr>
        <p:txBody>
          <a:bodyPr lIns="0" tIns="0" rIns="0" bIns="0" rtlCol="0" anchor="t">
            <a:spAutoFit/>
          </a:bodyPr>
          <a:lstStyle/>
          <a:p>
            <a:pPr algn="ctr">
              <a:lnSpc>
                <a:spcPts val="6299"/>
              </a:lnSpc>
              <a:spcBef>
                <a:spcPct val="0"/>
              </a:spcBef>
            </a:pPr>
            <a:r>
              <a:rPr lang="en-US" sz="6299">
                <a:solidFill>
                  <a:srgbClr val="000000"/>
                </a:solidFill>
                <a:latin typeface="Libre Baskerville"/>
                <a:ea typeface="Libre Baskerville"/>
                <a:cs typeface="Libre Baskerville"/>
                <a:sym typeface="Libre Baskerville"/>
              </a:rPr>
              <a:t>Mini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Shape 16"/>
        <p:cNvGrpSpPr/>
        <p:nvPr/>
      </p:nvGrpSpPr>
      <p:grpSpPr>
        <a:xfrm>
          <a:off x="0" y="0"/>
          <a:ext cx="0" cy="0"/>
          <a:chOff x="0" y="0"/>
          <a:chExt cx="0" cy="0"/>
        </a:xfrm>
      </p:grpSpPr>
      <p:sp>
        <p:nvSpPr>
          <p:cNvPr id="17" name="Google Shape;17;p1"/>
          <p:cNvSpPr/>
          <p:nvPr/>
        </p:nvSpPr>
        <p:spPr>
          <a:xfrm rot="4969302">
            <a:off x="-398763" y="-3229112"/>
            <a:ext cx="4097448" cy="7062466"/>
          </a:xfrm>
          <a:custGeom>
            <a:avLst/>
            <a:gdLst/>
            <a:ahLst/>
            <a:cxnLst/>
            <a:rect l="l" t="t" r="r" b="b"/>
            <a:pathLst>
              <a:path w="4096053" h="7060062" extrusionOk="0">
                <a:moveTo>
                  <a:pt x="0" y="0"/>
                </a:moveTo>
                <a:lnTo>
                  <a:pt x="4096053" y="0"/>
                </a:lnTo>
                <a:lnTo>
                  <a:pt x="4096053" y="7060062"/>
                </a:lnTo>
                <a:lnTo>
                  <a:pt x="0" y="7060062"/>
                </a:lnTo>
                <a:lnTo>
                  <a:pt x="0" y="0"/>
                </a:lnTo>
                <a:close/>
              </a:path>
            </a:pathLst>
          </a:custGeom>
          <a:blipFill rotWithShape="1">
            <a:blip r:embed="rId2">
              <a:alphaModFix/>
            </a:blip>
            <a:stretch>
              <a:fillRect/>
            </a:stretch>
          </a:blipFill>
          <a:ln>
            <a:noFill/>
          </a:ln>
        </p:spPr>
      </p:sp>
      <p:sp>
        <p:nvSpPr>
          <p:cNvPr id="18" name="Google Shape;18;p1"/>
          <p:cNvSpPr/>
          <p:nvPr/>
        </p:nvSpPr>
        <p:spPr>
          <a:xfrm rot="-5571744">
            <a:off x="13537083" y="5718984"/>
            <a:ext cx="4101170" cy="7068882"/>
          </a:xfrm>
          <a:custGeom>
            <a:avLst/>
            <a:gdLst/>
            <a:ahLst/>
            <a:cxnLst/>
            <a:rect l="l" t="t" r="r" b="b"/>
            <a:pathLst>
              <a:path w="4096053" h="7060062" extrusionOk="0">
                <a:moveTo>
                  <a:pt x="0" y="0"/>
                </a:moveTo>
                <a:lnTo>
                  <a:pt x="4096053" y="0"/>
                </a:lnTo>
                <a:lnTo>
                  <a:pt x="4096053" y="7060062"/>
                </a:lnTo>
                <a:lnTo>
                  <a:pt x="0" y="7060062"/>
                </a:lnTo>
                <a:lnTo>
                  <a:pt x="0" y="0"/>
                </a:lnTo>
                <a:close/>
              </a:path>
            </a:pathLst>
          </a:custGeom>
          <a:blipFill rotWithShape="1">
            <a:blip r:embed="rId2">
              <a:alphaModFix/>
            </a:blip>
            <a:stretch>
              <a:fillRect/>
            </a:stretch>
          </a:blipFill>
          <a:ln>
            <a:noFill/>
          </a:ln>
        </p:spPr>
      </p:sp>
      <p:sp>
        <p:nvSpPr>
          <p:cNvPr id="19" name="Google Shape;19;p1"/>
          <p:cNvSpPr txBox="1"/>
          <p:nvPr/>
        </p:nvSpPr>
        <p:spPr>
          <a:xfrm>
            <a:off x="422264" y="2077736"/>
            <a:ext cx="17544000" cy="16740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848" b="0" i="0" u="none" strike="noStrike" cap="none">
                <a:solidFill>
                  <a:srgbClr val="000000"/>
                </a:solidFill>
                <a:latin typeface="Libre Baskerville"/>
                <a:ea typeface="Libre Baskerville"/>
                <a:cs typeface="Libre Baskerville"/>
                <a:sym typeface="Libre Baskerville"/>
              </a:rPr>
              <a:t>.</a:t>
            </a:r>
            <a:endParaRPr/>
          </a:p>
          <a:p>
            <a:pPr marL="0" marR="0" lvl="0" indent="0" algn="l" rtl="0">
              <a:lnSpc>
                <a:spcPct val="100000"/>
              </a:lnSpc>
              <a:spcBef>
                <a:spcPts val="0"/>
              </a:spcBef>
              <a:spcAft>
                <a:spcPts val="0"/>
              </a:spcAft>
              <a:buNone/>
            </a:pPr>
            <a:endParaRPr sz="2848" b="0" i="0" u="none" strike="noStrike" cap="none">
              <a:solidFill>
                <a:srgbClr val="000000"/>
              </a:solidFill>
              <a:latin typeface="Libre Baskerville"/>
              <a:ea typeface="Libre Baskerville"/>
              <a:cs typeface="Libre Baskerville"/>
              <a:sym typeface="Libre Baskerville"/>
            </a:endParaRPr>
          </a:p>
          <a:p>
            <a:pPr marL="0" marR="0" lvl="0" indent="0" algn="l" rtl="0">
              <a:lnSpc>
                <a:spcPct val="89466"/>
              </a:lnSpc>
              <a:spcBef>
                <a:spcPts val="0"/>
              </a:spcBef>
              <a:spcAft>
                <a:spcPts val="0"/>
              </a:spcAft>
              <a:buNone/>
            </a:pPr>
            <a:endParaRPr sz="2848" b="0" i="0" u="none" strike="noStrike" cap="none">
              <a:solidFill>
                <a:srgbClr val="000000"/>
              </a:solidFill>
              <a:latin typeface="Libre Baskerville"/>
              <a:ea typeface="Libre Baskerville"/>
              <a:cs typeface="Libre Baskerville"/>
              <a:sym typeface="Libre Baskerville"/>
            </a:endParaRPr>
          </a:p>
          <a:p>
            <a:pPr marL="0" marR="0" lvl="0" indent="0" algn="l" rtl="0">
              <a:lnSpc>
                <a:spcPct val="89466"/>
              </a:lnSpc>
              <a:spcBef>
                <a:spcPts val="0"/>
              </a:spcBef>
              <a:spcAft>
                <a:spcPts val="0"/>
              </a:spcAft>
              <a:buNone/>
            </a:pPr>
            <a:endParaRPr sz="2848" b="0" i="0" u="none" strike="noStrike" cap="none">
              <a:solidFill>
                <a:srgbClr val="000000"/>
              </a:solidFill>
              <a:latin typeface="Libre Baskerville"/>
              <a:ea typeface="Libre Baskerville"/>
              <a:cs typeface="Libre Baskerville"/>
              <a:sym typeface="Libre Baskerville"/>
            </a:endParaRPr>
          </a:p>
        </p:txBody>
      </p:sp>
      <p:sp>
        <p:nvSpPr>
          <p:cNvPr id="20" name="Google Shape;20;p1"/>
          <p:cNvSpPr txBox="1"/>
          <p:nvPr/>
        </p:nvSpPr>
        <p:spPr>
          <a:xfrm>
            <a:off x="4023469" y="680315"/>
            <a:ext cx="9557700" cy="1579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6063" b="1" i="0" u="none" strike="noStrike" cap="none">
                <a:solidFill>
                  <a:srgbClr val="000000"/>
                </a:solidFill>
                <a:latin typeface="Libre Baskerville"/>
                <a:ea typeface="Libre Baskerville"/>
                <a:cs typeface="Libre Baskerville"/>
                <a:sym typeface="Libre Baskerville"/>
              </a:rPr>
              <a:t>Methodology</a:t>
            </a:r>
            <a:endParaRPr/>
          </a:p>
          <a:p>
            <a:pPr marL="0" marR="0" lvl="0" indent="0" algn="ctr" rtl="0">
              <a:lnSpc>
                <a:spcPct val="100000"/>
              </a:lnSpc>
              <a:spcBef>
                <a:spcPts val="0"/>
              </a:spcBef>
              <a:spcAft>
                <a:spcPts val="0"/>
              </a:spcAft>
              <a:buNone/>
            </a:pPr>
            <a:endParaRPr sz="6063" b="1" i="0" u="none" strike="noStrike" cap="none">
              <a:solidFill>
                <a:srgbClr val="000000"/>
              </a:solidFill>
              <a:latin typeface="Libre Baskerville"/>
              <a:ea typeface="Libre Baskerville"/>
              <a:cs typeface="Libre Baskerville"/>
              <a:sym typeface="Libre Baskerville"/>
            </a:endParaRPr>
          </a:p>
        </p:txBody>
      </p:sp>
      <p:sp>
        <p:nvSpPr>
          <p:cNvPr id="21" name="Google Shape;21;p1"/>
          <p:cNvSpPr txBox="1"/>
          <p:nvPr/>
        </p:nvSpPr>
        <p:spPr>
          <a:xfrm>
            <a:off x="601139" y="2260233"/>
            <a:ext cx="17186400" cy="807221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714" b="0" i="0" u="none" strike="noStrike" cap="none" dirty="0">
                <a:solidFill>
                  <a:srgbClr val="000000"/>
                </a:solidFill>
                <a:latin typeface="Libre Baskerville"/>
                <a:ea typeface="Libre Baskerville"/>
                <a:cs typeface="Libre Baskerville"/>
                <a:sym typeface="Libre Baskerville"/>
              </a:rPr>
              <a:t>The methodology includes data processing, developing a machine learning model and user interface design. The system is divided into two modules : Admin module and User module.</a:t>
            </a:r>
            <a:endParaRPr dirty="0"/>
          </a:p>
          <a:p>
            <a:pPr marL="0" marR="0" lvl="0" indent="0" algn="l" rtl="0">
              <a:lnSpc>
                <a:spcPct val="100000"/>
              </a:lnSpc>
              <a:spcBef>
                <a:spcPts val="0"/>
              </a:spcBef>
              <a:spcAft>
                <a:spcPts val="0"/>
              </a:spcAft>
              <a:buNone/>
            </a:pPr>
            <a:endParaRPr sz="2714" b="0" i="0" u="none" strike="noStrike" cap="none" dirty="0">
              <a:solidFill>
                <a:srgbClr val="000000"/>
              </a:solidFill>
              <a:latin typeface="Libre Baskerville"/>
              <a:ea typeface="Libre Baskerville"/>
              <a:cs typeface="Libre Baskerville"/>
              <a:sym typeface="Libre Baskerville"/>
            </a:endParaRPr>
          </a:p>
          <a:p>
            <a:pPr marL="586099" marR="0" lvl="1" indent="-293050" algn="l" rtl="0">
              <a:lnSpc>
                <a:spcPct val="100000"/>
              </a:lnSpc>
              <a:spcBef>
                <a:spcPts val="0"/>
              </a:spcBef>
              <a:spcAft>
                <a:spcPts val="0"/>
              </a:spcAft>
              <a:buClr>
                <a:srgbClr val="000000"/>
              </a:buClr>
              <a:buSzPts val="2714"/>
              <a:buFont typeface="Arial"/>
              <a:buChar char="•"/>
            </a:pPr>
            <a:r>
              <a:rPr lang="en-US" sz="2714" b="1" i="0" u="none" strike="noStrike" cap="none" dirty="0">
                <a:solidFill>
                  <a:srgbClr val="000000"/>
                </a:solidFill>
                <a:latin typeface="Libre Baskerville"/>
                <a:ea typeface="Libre Baskerville"/>
                <a:cs typeface="Libre Baskerville"/>
                <a:sym typeface="Libre Baskerville"/>
              </a:rPr>
              <a:t>Admin Module</a:t>
            </a:r>
            <a:endParaRPr dirty="0"/>
          </a:p>
          <a:p>
            <a:pPr marL="586099" marR="0" lvl="1" indent="-293050" algn="l" rtl="0">
              <a:lnSpc>
                <a:spcPct val="100000"/>
              </a:lnSpc>
              <a:spcBef>
                <a:spcPts val="0"/>
              </a:spcBef>
              <a:spcAft>
                <a:spcPts val="0"/>
              </a:spcAft>
              <a:buClr>
                <a:srgbClr val="000000"/>
              </a:buClr>
              <a:buSzPts val="2714"/>
              <a:buFont typeface="Libre Baskerville"/>
              <a:buAutoNum type="arabicPeriod"/>
            </a:pPr>
            <a:r>
              <a:rPr lang="en-US" sz="2714" b="0" i="0" u="none" strike="noStrike" cap="none" dirty="0">
                <a:solidFill>
                  <a:srgbClr val="000000"/>
                </a:solidFill>
                <a:latin typeface="Libre Baskerville"/>
                <a:ea typeface="Libre Baskerville"/>
                <a:cs typeface="Libre Baskerville"/>
                <a:sym typeface="Libre Baskerville"/>
              </a:rPr>
              <a:t>Admin has an authorized login.</a:t>
            </a:r>
            <a:endParaRPr dirty="0"/>
          </a:p>
          <a:p>
            <a:pPr marL="586099" marR="0" lvl="1" indent="-293050" algn="l" rtl="0">
              <a:lnSpc>
                <a:spcPct val="100000"/>
              </a:lnSpc>
              <a:spcBef>
                <a:spcPts val="0"/>
              </a:spcBef>
              <a:spcAft>
                <a:spcPts val="0"/>
              </a:spcAft>
              <a:buClr>
                <a:srgbClr val="000000"/>
              </a:buClr>
              <a:buSzPts val="2714"/>
              <a:buFont typeface="Libre Baskerville"/>
              <a:buAutoNum type="arabicPeriod"/>
            </a:pPr>
            <a:r>
              <a:rPr lang="en-US" sz="2714" b="0" i="0" u="none" strike="noStrike" cap="none" dirty="0">
                <a:solidFill>
                  <a:srgbClr val="000000"/>
                </a:solidFill>
                <a:latin typeface="Libre Baskerville"/>
                <a:ea typeface="Libre Baskerville"/>
                <a:cs typeface="Libre Baskerville"/>
                <a:sym typeface="Libre Baskerville"/>
              </a:rPr>
              <a:t>Manage aptitude and personality questions.</a:t>
            </a:r>
            <a:endParaRPr dirty="0"/>
          </a:p>
          <a:p>
            <a:pPr marL="586099" marR="0" lvl="1" indent="-293050" algn="l" rtl="0">
              <a:lnSpc>
                <a:spcPct val="100000"/>
              </a:lnSpc>
              <a:spcBef>
                <a:spcPts val="0"/>
              </a:spcBef>
              <a:spcAft>
                <a:spcPts val="0"/>
              </a:spcAft>
              <a:buClr>
                <a:srgbClr val="000000"/>
              </a:buClr>
              <a:buSzPts val="2714"/>
              <a:buFont typeface="Libre Baskerville"/>
              <a:buAutoNum type="arabicPeriod"/>
            </a:pPr>
            <a:r>
              <a:rPr lang="en-US" sz="2714" b="0" i="0" u="none" strike="noStrike" cap="none" dirty="0">
                <a:solidFill>
                  <a:srgbClr val="000000"/>
                </a:solidFill>
                <a:latin typeface="Libre Baskerville"/>
                <a:ea typeface="Libre Baskerville"/>
                <a:cs typeface="Libre Baskerville"/>
                <a:sym typeface="Libre Baskerville"/>
              </a:rPr>
              <a:t>Add job details and requirements.</a:t>
            </a:r>
            <a:endParaRPr dirty="0"/>
          </a:p>
          <a:p>
            <a:pPr marL="586099" marR="0" lvl="1" indent="-293050" algn="l" rtl="0">
              <a:lnSpc>
                <a:spcPct val="100000"/>
              </a:lnSpc>
              <a:spcBef>
                <a:spcPts val="0"/>
              </a:spcBef>
              <a:spcAft>
                <a:spcPts val="0"/>
              </a:spcAft>
              <a:buClr>
                <a:srgbClr val="000000"/>
              </a:buClr>
              <a:buSzPts val="2714"/>
              <a:buFont typeface="Libre Baskerville"/>
              <a:buAutoNum type="arabicPeriod"/>
            </a:pPr>
            <a:r>
              <a:rPr lang="en-US" sz="2714" b="0" i="0" u="none" strike="noStrike" cap="none" dirty="0">
                <a:solidFill>
                  <a:srgbClr val="000000"/>
                </a:solidFill>
                <a:latin typeface="Libre Baskerville"/>
                <a:ea typeface="Libre Baskerville"/>
                <a:cs typeface="Libre Baskerville"/>
                <a:sym typeface="Libre Baskerville"/>
              </a:rPr>
              <a:t>View details of the user test results, CVs and the shortlisted candidate.</a:t>
            </a:r>
          </a:p>
          <a:p>
            <a:pPr marL="293049" marR="0" lvl="1" algn="l" rtl="0">
              <a:lnSpc>
                <a:spcPct val="100000"/>
              </a:lnSpc>
              <a:spcBef>
                <a:spcPts val="0"/>
              </a:spcBef>
              <a:spcAft>
                <a:spcPts val="0"/>
              </a:spcAft>
              <a:buClr>
                <a:srgbClr val="000000"/>
              </a:buClr>
              <a:buSzPts val="2714"/>
            </a:pPr>
            <a:endParaRPr dirty="0"/>
          </a:p>
          <a:p>
            <a:pPr marL="586099" marR="0" lvl="1" indent="-293050" algn="l" rtl="0">
              <a:lnSpc>
                <a:spcPct val="100000"/>
              </a:lnSpc>
              <a:spcBef>
                <a:spcPts val="0"/>
              </a:spcBef>
              <a:spcAft>
                <a:spcPts val="0"/>
              </a:spcAft>
              <a:buClr>
                <a:srgbClr val="000000"/>
              </a:buClr>
              <a:buSzPts val="2714"/>
              <a:buFont typeface="Arial"/>
              <a:buChar char="•"/>
            </a:pPr>
            <a:r>
              <a:rPr lang="en-US" sz="2714" b="1" i="0" u="none" strike="noStrike" cap="none" dirty="0">
                <a:solidFill>
                  <a:srgbClr val="000000"/>
                </a:solidFill>
                <a:latin typeface="Libre Baskerville"/>
                <a:ea typeface="Libre Baskerville"/>
                <a:cs typeface="Libre Baskerville"/>
                <a:sym typeface="Libre Baskerville"/>
              </a:rPr>
              <a:t>User Module</a:t>
            </a:r>
            <a:endParaRPr dirty="0"/>
          </a:p>
          <a:p>
            <a:pPr marL="586099" marR="0" lvl="1" indent="-293050" algn="l" rtl="0">
              <a:lnSpc>
                <a:spcPct val="100000"/>
              </a:lnSpc>
              <a:spcBef>
                <a:spcPts val="0"/>
              </a:spcBef>
              <a:spcAft>
                <a:spcPts val="0"/>
              </a:spcAft>
              <a:buClr>
                <a:srgbClr val="000000"/>
              </a:buClr>
              <a:buSzPts val="2714"/>
              <a:buFont typeface="Libre Baskerville"/>
              <a:buAutoNum type="arabicPeriod"/>
            </a:pPr>
            <a:r>
              <a:rPr lang="en-US" sz="2714" b="0" i="0" u="none" strike="noStrike" cap="none" dirty="0">
                <a:solidFill>
                  <a:srgbClr val="000000"/>
                </a:solidFill>
                <a:latin typeface="Libre Baskerville"/>
                <a:ea typeface="Libre Baskerville"/>
                <a:cs typeface="Libre Baskerville"/>
                <a:sym typeface="Libre Baskerville"/>
              </a:rPr>
              <a:t>Register to the system.</a:t>
            </a:r>
            <a:endParaRPr dirty="0"/>
          </a:p>
          <a:p>
            <a:pPr marL="586099" marR="0" lvl="1" indent="-293050" algn="l" rtl="0">
              <a:lnSpc>
                <a:spcPct val="100000"/>
              </a:lnSpc>
              <a:spcBef>
                <a:spcPts val="0"/>
              </a:spcBef>
              <a:spcAft>
                <a:spcPts val="0"/>
              </a:spcAft>
              <a:buClr>
                <a:srgbClr val="000000"/>
              </a:buClr>
              <a:buSzPts val="2714"/>
              <a:buFont typeface="Libre Baskerville"/>
              <a:buAutoNum type="arabicPeriod"/>
            </a:pPr>
            <a:r>
              <a:rPr lang="en-US" sz="2714" b="0" i="0" u="none" strike="noStrike" cap="none" dirty="0">
                <a:solidFill>
                  <a:srgbClr val="000000"/>
                </a:solidFill>
                <a:latin typeface="Libre Baskerville"/>
                <a:ea typeface="Libre Baskerville"/>
                <a:cs typeface="Libre Baskerville"/>
                <a:sym typeface="Libre Baskerville"/>
              </a:rPr>
              <a:t>Upload CV.</a:t>
            </a:r>
            <a:endParaRPr dirty="0"/>
          </a:p>
          <a:p>
            <a:pPr marL="586099" marR="0" lvl="1" indent="-293050" algn="l" rtl="0">
              <a:lnSpc>
                <a:spcPct val="100000"/>
              </a:lnSpc>
              <a:spcBef>
                <a:spcPts val="0"/>
              </a:spcBef>
              <a:spcAft>
                <a:spcPts val="0"/>
              </a:spcAft>
              <a:buClr>
                <a:srgbClr val="000000"/>
              </a:buClr>
              <a:buSzPts val="2714"/>
              <a:buFont typeface="Libre Baskerville"/>
              <a:buAutoNum type="arabicPeriod"/>
            </a:pPr>
            <a:r>
              <a:rPr lang="en-US" sz="2714" b="0" i="0" u="none" strike="noStrike" cap="none" dirty="0">
                <a:solidFill>
                  <a:srgbClr val="000000"/>
                </a:solidFill>
                <a:latin typeface="Libre Baskerville"/>
                <a:ea typeface="Libre Baskerville"/>
                <a:cs typeface="Libre Baskerville"/>
                <a:sym typeface="Libre Baskerville"/>
              </a:rPr>
              <a:t>Attend the aptitude and personality tests.</a:t>
            </a:r>
            <a:endParaRPr dirty="0"/>
          </a:p>
          <a:p>
            <a:pPr marL="586099" marR="0" lvl="1" indent="-293050" algn="l" rtl="0">
              <a:lnSpc>
                <a:spcPct val="100000"/>
              </a:lnSpc>
              <a:spcBef>
                <a:spcPts val="0"/>
              </a:spcBef>
              <a:spcAft>
                <a:spcPts val="0"/>
              </a:spcAft>
              <a:buClr>
                <a:srgbClr val="000000"/>
              </a:buClr>
              <a:buSzPts val="2714"/>
              <a:buFont typeface="Libre Baskerville"/>
              <a:buAutoNum type="arabicPeriod"/>
            </a:pPr>
            <a:r>
              <a:rPr lang="en-US" sz="2714" b="0" i="0" u="none" strike="noStrike" cap="none" dirty="0">
                <a:solidFill>
                  <a:srgbClr val="000000"/>
                </a:solidFill>
                <a:latin typeface="Libre Baskerville"/>
                <a:ea typeface="Libre Baskerville"/>
                <a:cs typeface="Libre Baskerville"/>
                <a:sym typeface="Libre Baskerville"/>
              </a:rPr>
              <a:t>View the test score.</a:t>
            </a:r>
          </a:p>
          <a:p>
            <a:pPr marL="293049" marR="0" lvl="1" algn="l" rtl="0">
              <a:lnSpc>
                <a:spcPct val="100000"/>
              </a:lnSpc>
              <a:spcBef>
                <a:spcPts val="0"/>
              </a:spcBef>
              <a:spcAft>
                <a:spcPts val="0"/>
              </a:spcAft>
              <a:buClr>
                <a:srgbClr val="000000"/>
              </a:buClr>
              <a:buSzPts val="2714"/>
            </a:pPr>
            <a:endParaRPr dirty="0"/>
          </a:p>
          <a:p>
            <a:pPr marL="586099" marR="0" lvl="1" indent="-293050" algn="l" rtl="0">
              <a:lnSpc>
                <a:spcPct val="100000"/>
              </a:lnSpc>
              <a:spcBef>
                <a:spcPts val="0"/>
              </a:spcBef>
              <a:spcAft>
                <a:spcPts val="0"/>
              </a:spcAft>
              <a:buClr>
                <a:srgbClr val="000000"/>
              </a:buClr>
              <a:buSzPts val="2714"/>
              <a:buFont typeface="Arial"/>
              <a:buChar char="•"/>
            </a:pPr>
            <a:r>
              <a:rPr lang="en-US" sz="2714" b="1" i="0" u="none" strike="noStrike" cap="none" dirty="0">
                <a:solidFill>
                  <a:srgbClr val="000000"/>
                </a:solidFill>
                <a:latin typeface="Libre Baskerville"/>
                <a:ea typeface="Libre Baskerville"/>
                <a:cs typeface="Libre Baskerville"/>
                <a:sym typeface="Libre Baskerville"/>
              </a:rPr>
              <a:t>CV Analysis</a:t>
            </a:r>
            <a:endParaRPr dirty="0"/>
          </a:p>
          <a:p>
            <a:pPr marL="586099" marR="0" lvl="1" indent="-293050" algn="l" rtl="0">
              <a:lnSpc>
                <a:spcPct val="100000"/>
              </a:lnSpc>
              <a:spcBef>
                <a:spcPts val="0"/>
              </a:spcBef>
              <a:spcAft>
                <a:spcPts val="0"/>
              </a:spcAft>
              <a:buClr>
                <a:srgbClr val="000000"/>
              </a:buClr>
              <a:buSzPts val="2714"/>
              <a:buFont typeface="Libre Baskerville"/>
              <a:buAutoNum type="arabicPeriod"/>
            </a:pPr>
            <a:r>
              <a:rPr lang="en-US" sz="2714" b="0" i="0" u="none" strike="noStrike" cap="none" dirty="0">
                <a:solidFill>
                  <a:srgbClr val="000000"/>
                </a:solidFill>
                <a:latin typeface="Libre Baskerville"/>
                <a:ea typeface="Libre Baskerville"/>
                <a:cs typeface="Libre Baskerville"/>
                <a:sym typeface="Libre Baskerville"/>
              </a:rPr>
              <a:t>The CV data that job seekers submit is given to the system by admin.</a:t>
            </a:r>
            <a:endParaRPr dirty="0"/>
          </a:p>
          <a:p>
            <a:pPr marL="586099" marR="0" lvl="1" indent="-293050" algn="l" rtl="0">
              <a:lnSpc>
                <a:spcPct val="100000"/>
              </a:lnSpc>
              <a:spcBef>
                <a:spcPts val="0"/>
              </a:spcBef>
              <a:spcAft>
                <a:spcPts val="0"/>
              </a:spcAft>
              <a:buClr>
                <a:srgbClr val="000000"/>
              </a:buClr>
              <a:buSzPts val="2714"/>
              <a:buFont typeface="Libre Baskerville"/>
              <a:buAutoNum type="arabicPeriod"/>
            </a:pPr>
            <a:r>
              <a:rPr lang="en-US" sz="2714" b="0" i="0" u="none" strike="noStrike" cap="none" dirty="0">
                <a:solidFill>
                  <a:srgbClr val="000000"/>
                </a:solidFill>
                <a:latin typeface="Libre Baskerville"/>
                <a:ea typeface="Libre Baskerville"/>
                <a:cs typeface="Libre Baskerville"/>
                <a:sym typeface="Libre Baskerville"/>
              </a:rPr>
              <a:t>Preprocess the data and use the training model to predict the personality, match the job requirements and shortlist the candidates. </a:t>
            </a:r>
            <a:endParaRPr dirty="0"/>
          </a:p>
          <a:p>
            <a:pPr marL="0" marR="0" lvl="0" indent="0" algn="l" rtl="0">
              <a:lnSpc>
                <a:spcPct val="100000"/>
              </a:lnSpc>
              <a:spcBef>
                <a:spcPts val="0"/>
              </a:spcBef>
              <a:spcAft>
                <a:spcPts val="0"/>
              </a:spcAft>
              <a:buNone/>
            </a:pPr>
            <a:endParaRPr sz="2714" b="0" i="0" u="none" strike="noStrike" cap="none" dirty="0">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Shape 22"/>
        <p:cNvGrpSpPr/>
        <p:nvPr/>
      </p:nvGrpSpPr>
      <p:grpSpPr>
        <a:xfrm>
          <a:off x="0" y="0"/>
          <a:ext cx="0" cy="0"/>
          <a:chOff x="0" y="0"/>
          <a:chExt cx="0" cy="0"/>
        </a:xfrm>
      </p:grpSpPr>
      <p:sp>
        <p:nvSpPr>
          <p:cNvPr id="23" name="Google Shape;23;p2"/>
          <p:cNvSpPr/>
          <p:nvPr/>
        </p:nvSpPr>
        <p:spPr>
          <a:xfrm rot="4733218">
            <a:off x="187744" y="-2300652"/>
            <a:ext cx="4090840" cy="7051077"/>
          </a:xfrm>
          <a:custGeom>
            <a:avLst/>
            <a:gdLst/>
            <a:ahLst/>
            <a:cxnLst/>
            <a:rect l="l" t="t" r="r" b="b"/>
            <a:pathLst>
              <a:path w="4096053" h="7060062" extrusionOk="0">
                <a:moveTo>
                  <a:pt x="0" y="0"/>
                </a:moveTo>
                <a:lnTo>
                  <a:pt x="4096053" y="0"/>
                </a:lnTo>
                <a:lnTo>
                  <a:pt x="4096053" y="7060062"/>
                </a:lnTo>
                <a:lnTo>
                  <a:pt x="0" y="7060062"/>
                </a:lnTo>
                <a:lnTo>
                  <a:pt x="0" y="0"/>
                </a:lnTo>
                <a:close/>
              </a:path>
            </a:pathLst>
          </a:custGeom>
          <a:blipFill rotWithShape="1">
            <a:blip r:embed="rId2">
              <a:alphaModFix/>
            </a:blip>
            <a:stretch>
              <a:fillRect/>
            </a:stretch>
          </a:blipFill>
          <a:ln>
            <a:noFill/>
          </a:ln>
        </p:spPr>
      </p:sp>
      <p:sp>
        <p:nvSpPr>
          <p:cNvPr id="24" name="Google Shape;24;p2"/>
          <p:cNvSpPr/>
          <p:nvPr/>
        </p:nvSpPr>
        <p:spPr>
          <a:xfrm rot="-5979052">
            <a:off x="14972761" y="6193740"/>
            <a:ext cx="3304074" cy="5694986"/>
          </a:xfrm>
          <a:custGeom>
            <a:avLst/>
            <a:gdLst/>
            <a:ahLst/>
            <a:cxnLst/>
            <a:rect l="l" t="t" r="r" b="b"/>
            <a:pathLst>
              <a:path w="3306917" h="5699886" extrusionOk="0">
                <a:moveTo>
                  <a:pt x="0" y="0"/>
                </a:moveTo>
                <a:lnTo>
                  <a:pt x="3306917" y="0"/>
                </a:lnTo>
                <a:lnTo>
                  <a:pt x="3306917" y="5699886"/>
                </a:lnTo>
                <a:lnTo>
                  <a:pt x="0" y="5699886"/>
                </a:lnTo>
                <a:lnTo>
                  <a:pt x="0" y="0"/>
                </a:lnTo>
                <a:close/>
              </a:path>
            </a:pathLst>
          </a:custGeom>
          <a:blipFill rotWithShape="1">
            <a:blip r:embed="rId2">
              <a:alphaModFix/>
            </a:blip>
            <a:stretch>
              <a:fillRect/>
            </a:stretch>
          </a:blipFill>
          <a:ln>
            <a:noFill/>
          </a:ln>
        </p:spPr>
      </p:sp>
      <p:sp>
        <p:nvSpPr>
          <p:cNvPr id="25" name="Google Shape;25;p2"/>
          <p:cNvSpPr txBox="1"/>
          <p:nvPr/>
        </p:nvSpPr>
        <p:spPr>
          <a:xfrm>
            <a:off x="608052" y="819286"/>
            <a:ext cx="16230600" cy="8112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6061" b="0" i="0" u="none" strike="noStrike" cap="none" dirty="0">
                <a:solidFill>
                  <a:srgbClr val="000000"/>
                </a:solidFill>
                <a:latin typeface="Yeseva One"/>
                <a:ea typeface="Yeseva One"/>
                <a:cs typeface="Yeseva One"/>
                <a:sym typeface="Yeseva One"/>
              </a:rPr>
              <a:t>Technologies Used</a:t>
            </a:r>
            <a:endParaRPr dirty="0"/>
          </a:p>
        </p:txBody>
      </p:sp>
      <p:sp>
        <p:nvSpPr>
          <p:cNvPr id="26" name="Google Shape;26;p2"/>
          <p:cNvSpPr txBox="1"/>
          <p:nvPr/>
        </p:nvSpPr>
        <p:spPr>
          <a:xfrm>
            <a:off x="1967126" y="1879196"/>
            <a:ext cx="3940500" cy="53860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3500" b="0" i="0" u="none" strike="noStrike" cap="none" dirty="0">
                <a:solidFill>
                  <a:srgbClr val="000000"/>
                </a:solidFill>
                <a:latin typeface="Yeseva One"/>
                <a:ea typeface="Yeseva One"/>
                <a:cs typeface="Yeseva One"/>
                <a:sym typeface="Yeseva One"/>
              </a:rPr>
              <a:t> </a:t>
            </a:r>
            <a:r>
              <a:rPr lang="en-US" sz="3500" b="1" i="0" u="none" strike="noStrike" cap="none" dirty="0">
                <a:solidFill>
                  <a:srgbClr val="000000"/>
                </a:solidFill>
                <a:latin typeface="Libre Baskerville" panose="02000000000000000000" pitchFamily="2" charset="0"/>
                <a:ea typeface="Yeseva One"/>
                <a:cs typeface="Yeseva One"/>
                <a:sym typeface="Yeseva One"/>
              </a:rPr>
              <a:t>Frontend</a:t>
            </a:r>
            <a:endParaRPr b="1" dirty="0">
              <a:latin typeface="Libre Baskerville" panose="02000000000000000000" pitchFamily="2" charset="0"/>
            </a:endParaRPr>
          </a:p>
        </p:txBody>
      </p:sp>
      <p:sp>
        <p:nvSpPr>
          <p:cNvPr id="27" name="Google Shape;27;p2"/>
          <p:cNvSpPr txBox="1"/>
          <p:nvPr/>
        </p:nvSpPr>
        <p:spPr>
          <a:xfrm>
            <a:off x="9492496" y="1879195"/>
            <a:ext cx="3940500" cy="53860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3500" b="1" i="0" u="none" strike="noStrike" cap="none" dirty="0">
                <a:solidFill>
                  <a:srgbClr val="000000"/>
                </a:solidFill>
                <a:latin typeface="Libre Baskerville" panose="02000000000000000000" pitchFamily="2" charset="0"/>
                <a:ea typeface="Yeseva One"/>
                <a:cs typeface="Yeseva One"/>
                <a:sym typeface="Yeseva One"/>
              </a:rPr>
              <a:t>Backend</a:t>
            </a:r>
            <a:endParaRPr b="1" dirty="0">
              <a:latin typeface="Libre Baskerville" panose="02000000000000000000" pitchFamily="2" charset="0"/>
            </a:endParaRPr>
          </a:p>
        </p:txBody>
      </p:sp>
      <p:sp>
        <p:nvSpPr>
          <p:cNvPr id="28" name="Google Shape;28;p2"/>
          <p:cNvSpPr txBox="1"/>
          <p:nvPr/>
        </p:nvSpPr>
        <p:spPr>
          <a:xfrm>
            <a:off x="1672725" y="2569498"/>
            <a:ext cx="6018775" cy="1846659"/>
          </a:xfrm>
          <a:prstGeom prst="rect">
            <a:avLst/>
          </a:prstGeom>
          <a:noFill/>
          <a:ln>
            <a:noFill/>
          </a:ln>
        </p:spPr>
        <p:txBody>
          <a:bodyPr spcFirstLastPara="1" wrap="square" lIns="0" tIns="0" rIns="0" bIns="0" anchor="t" anchorCtr="0">
            <a:spAutoFit/>
          </a:bodyPr>
          <a:lstStyle/>
          <a:p>
            <a:pPr marL="647700" marR="0" lvl="1" indent="-323850" algn="just" rtl="0">
              <a:lnSpc>
                <a:spcPct val="100000"/>
              </a:lnSpc>
              <a:spcBef>
                <a:spcPts val="0"/>
              </a:spcBef>
              <a:spcAft>
                <a:spcPts val="0"/>
              </a:spcAft>
              <a:buClr>
                <a:srgbClr val="000000"/>
              </a:buClr>
              <a:buSzPts val="3000"/>
              <a:buFont typeface="Arial"/>
              <a:buChar char="•"/>
            </a:pPr>
            <a:r>
              <a:rPr lang="en-US" sz="3000" b="0" i="0" u="none" strike="noStrike" cap="none" dirty="0">
                <a:solidFill>
                  <a:srgbClr val="000000"/>
                </a:solidFill>
                <a:latin typeface="Libre Baskerville"/>
                <a:ea typeface="Libre Baskerville"/>
                <a:cs typeface="Libre Baskerville"/>
                <a:sym typeface="Libre Baskerville"/>
              </a:rPr>
              <a:t>HTML</a:t>
            </a:r>
            <a:endParaRPr dirty="0"/>
          </a:p>
          <a:p>
            <a:pPr marL="647700" marR="0" lvl="1" indent="-323850" algn="just" rtl="0">
              <a:lnSpc>
                <a:spcPct val="100000"/>
              </a:lnSpc>
              <a:spcBef>
                <a:spcPts val="0"/>
              </a:spcBef>
              <a:spcAft>
                <a:spcPts val="0"/>
              </a:spcAft>
              <a:buClr>
                <a:srgbClr val="000000"/>
              </a:buClr>
              <a:buSzPts val="3000"/>
              <a:buFont typeface="Arial"/>
              <a:buChar char="•"/>
            </a:pPr>
            <a:r>
              <a:rPr lang="en-US" sz="3000" b="0" i="0" u="none" strike="noStrike" cap="none" dirty="0">
                <a:solidFill>
                  <a:srgbClr val="000000"/>
                </a:solidFill>
                <a:latin typeface="Libre Baskerville"/>
                <a:ea typeface="Libre Baskerville"/>
                <a:cs typeface="Libre Baskerville"/>
                <a:sym typeface="Libre Baskerville"/>
              </a:rPr>
              <a:t>CSS</a:t>
            </a:r>
            <a:endParaRPr dirty="0"/>
          </a:p>
          <a:p>
            <a:pPr marL="647700" marR="0" lvl="1" indent="-323850" algn="just" rtl="0">
              <a:lnSpc>
                <a:spcPct val="100000"/>
              </a:lnSpc>
              <a:spcBef>
                <a:spcPts val="0"/>
              </a:spcBef>
              <a:spcAft>
                <a:spcPts val="0"/>
              </a:spcAft>
              <a:buClr>
                <a:srgbClr val="000000"/>
              </a:buClr>
              <a:buSzPts val="3000"/>
              <a:buFont typeface="Arial"/>
              <a:buChar char="•"/>
            </a:pPr>
            <a:r>
              <a:rPr lang="en-US" sz="3000" b="0" i="0" u="none" strike="noStrike" cap="none" dirty="0">
                <a:solidFill>
                  <a:srgbClr val="000000"/>
                </a:solidFill>
                <a:latin typeface="Libre Baskerville"/>
                <a:ea typeface="Libre Baskerville"/>
                <a:cs typeface="Libre Baskerville"/>
                <a:sym typeface="Libre Baskerville"/>
              </a:rPr>
              <a:t>JavaScript</a:t>
            </a:r>
            <a:endParaRPr dirty="0"/>
          </a:p>
          <a:p>
            <a:pPr marL="647700" marR="0" lvl="1" indent="-323850" algn="just" rtl="0">
              <a:lnSpc>
                <a:spcPct val="100000"/>
              </a:lnSpc>
              <a:spcBef>
                <a:spcPts val="0"/>
              </a:spcBef>
              <a:spcAft>
                <a:spcPts val="0"/>
              </a:spcAft>
              <a:buClr>
                <a:srgbClr val="000000"/>
              </a:buClr>
              <a:buSzPts val="3000"/>
              <a:buFont typeface="Arial"/>
              <a:buChar char="•"/>
            </a:pPr>
            <a:r>
              <a:rPr lang="en-US" sz="3000" b="0" i="0" u="none" strike="noStrike" cap="none" dirty="0">
                <a:solidFill>
                  <a:srgbClr val="000000"/>
                </a:solidFill>
                <a:latin typeface="Libre Baskerville"/>
                <a:ea typeface="Libre Baskerville"/>
                <a:cs typeface="Libre Baskerville"/>
                <a:sym typeface="Libre Baskerville"/>
              </a:rPr>
              <a:t>Bootstrap</a:t>
            </a:r>
            <a:endParaRPr dirty="0"/>
          </a:p>
        </p:txBody>
      </p:sp>
      <p:sp>
        <p:nvSpPr>
          <p:cNvPr id="29" name="Google Shape;29;p2"/>
          <p:cNvSpPr txBox="1"/>
          <p:nvPr/>
        </p:nvSpPr>
        <p:spPr>
          <a:xfrm>
            <a:off x="8448958" y="4674150"/>
            <a:ext cx="8608500" cy="538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499" b="1" i="0" u="none" strike="noStrike" cap="none">
                <a:solidFill>
                  <a:srgbClr val="000000"/>
                </a:solidFill>
                <a:latin typeface="Libre Baskerville"/>
                <a:ea typeface="Libre Baskerville"/>
                <a:cs typeface="Libre Baskerville"/>
                <a:sym typeface="Libre Baskerville"/>
              </a:rPr>
              <a:t>Machine Learning Algorithms</a:t>
            </a:r>
            <a:endParaRPr/>
          </a:p>
        </p:txBody>
      </p:sp>
      <p:sp>
        <p:nvSpPr>
          <p:cNvPr id="30" name="Google Shape;30;p2"/>
          <p:cNvSpPr txBox="1"/>
          <p:nvPr/>
        </p:nvSpPr>
        <p:spPr>
          <a:xfrm>
            <a:off x="810125" y="4674150"/>
            <a:ext cx="5735700" cy="1077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499" b="1" i="0" u="none" strike="noStrike" cap="none" dirty="0">
                <a:solidFill>
                  <a:srgbClr val="000000"/>
                </a:solidFill>
                <a:latin typeface="Libre Baskerville"/>
                <a:ea typeface="Libre Baskerville"/>
                <a:cs typeface="Libre Baskerville"/>
                <a:sym typeface="Libre Baskerville"/>
              </a:rPr>
              <a:t>Database Layer</a:t>
            </a:r>
            <a:endParaRPr dirty="0"/>
          </a:p>
          <a:p>
            <a:pPr marL="0" marR="0" lvl="0" indent="0" algn="ctr" rtl="0">
              <a:lnSpc>
                <a:spcPct val="100000"/>
              </a:lnSpc>
              <a:spcBef>
                <a:spcPts val="0"/>
              </a:spcBef>
              <a:spcAft>
                <a:spcPts val="0"/>
              </a:spcAft>
              <a:buNone/>
            </a:pPr>
            <a:endParaRPr sz="3499" b="1" i="0" u="none" strike="noStrike" cap="none" dirty="0">
              <a:solidFill>
                <a:srgbClr val="000000"/>
              </a:solidFill>
              <a:latin typeface="Libre Baskerville"/>
              <a:ea typeface="Libre Baskerville"/>
              <a:cs typeface="Libre Baskerville"/>
              <a:sym typeface="Libre Baskerville"/>
            </a:endParaRPr>
          </a:p>
        </p:txBody>
      </p:sp>
      <p:sp>
        <p:nvSpPr>
          <p:cNvPr id="31" name="Google Shape;31;p2"/>
          <p:cNvSpPr txBox="1"/>
          <p:nvPr/>
        </p:nvSpPr>
        <p:spPr>
          <a:xfrm>
            <a:off x="1529529" y="5316535"/>
            <a:ext cx="3203701" cy="461665"/>
          </a:xfrm>
          <a:prstGeom prst="rect">
            <a:avLst/>
          </a:prstGeom>
          <a:noFill/>
          <a:ln>
            <a:noFill/>
          </a:ln>
        </p:spPr>
        <p:txBody>
          <a:bodyPr spcFirstLastPara="1" wrap="square" lIns="0" tIns="0" rIns="0" bIns="0" anchor="t" anchorCtr="0">
            <a:spAutoFit/>
          </a:bodyPr>
          <a:lstStyle/>
          <a:p>
            <a:pPr marL="781050" marR="0" lvl="1" indent="-457200" algn="ctr" rtl="0">
              <a:lnSpc>
                <a:spcPct val="100000"/>
              </a:lnSpc>
              <a:spcBef>
                <a:spcPts val="0"/>
              </a:spcBef>
              <a:spcAft>
                <a:spcPts val="0"/>
              </a:spcAft>
              <a:buClr>
                <a:srgbClr val="000000"/>
              </a:buClr>
              <a:buSzPts val="3000"/>
              <a:buFont typeface="Arial" panose="020B0604020202020204" pitchFamily="34" charset="0"/>
              <a:buChar char="•"/>
            </a:pPr>
            <a:r>
              <a:rPr lang="en-US" sz="3000" b="0" i="0" u="none" strike="noStrike" cap="none" dirty="0">
                <a:solidFill>
                  <a:srgbClr val="000000"/>
                </a:solidFill>
                <a:latin typeface="Libre Baskerville"/>
                <a:ea typeface="Libre Baskerville"/>
                <a:cs typeface="Libre Baskerville"/>
                <a:sym typeface="Libre Baskerville"/>
              </a:rPr>
              <a:t> MongoDB</a:t>
            </a:r>
            <a:endParaRPr dirty="0"/>
          </a:p>
        </p:txBody>
      </p:sp>
      <p:sp>
        <p:nvSpPr>
          <p:cNvPr id="32" name="Google Shape;32;p2"/>
          <p:cNvSpPr txBox="1"/>
          <p:nvPr/>
        </p:nvSpPr>
        <p:spPr>
          <a:xfrm>
            <a:off x="9144000" y="2495300"/>
            <a:ext cx="4917900" cy="1385400"/>
          </a:xfrm>
          <a:prstGeom prst="rect">
            <a:avLst/>
          </a:prstGeom>
          <a:noFill/>
          <a:ln>
            <a:noFill/>
          </a:ln>
        </p:spPr>
        <p:txBody>
          <a:bodyPr spcFirstLastPara="1" wrap="square" lIns="0" tIns="0" rIns="0" bIns="0" anchor="t" anchorCtr="0">
            <a:spAutoFit/>
          </a:bodyPr>
          <a:lstStyle/>
          <a:p>
            <a:pPr marL="647700" marR="0" lvl="1" indent="-323850" algn="l" rtl="0">
              <a:lnSpc>
                <a:spcPct val="100000"/>
              </a:lnSpc>
              <a:spcBef>
                <a:spcPts val="0"/>
              </a:spcBef>
              <a:spcAft>
                <a:spcPts val="0"/>
              </a:spcAft>
              <a:buClr>
                <a:srgbClr val="000000"/>
              </a:buClr>
              <a:buSzPts val="3000"/>
              <a:buFont typeface="Arial"/>
              <a:buChar char="•"/>
            </a:pPr>
            <a:r>
              <a:rPr lang="en-US" sz="3000" b="0" i="0" u="none" strike="noStrike" cap="none" dirty="0">
                <a:solidFill>
                  <a:srgbClr val="000000"/>
                </a:solidFill>
                <a:latin typeface="Libre Baskerville"/>
                <a:ea typeface="Libre Baskerville"/>
                <a:cs typeface="Libre Baskerville"/>
                <a:sym typeface="Libre Baskerville"/>
              </a:rPr>
              <a:t>Flask</a:t>
            </a:r>
            <a:endParaRPr dirty="0"/>
          </a:p>
          <a:p>
            <a:pPr marL="647700" marR="0" lvl="1" indent="-323850" algn="l" rtl="0">
              <a:lnSpc>
                <a:spcPct val="100000"/>
              </a:lnSpc>
              <a:spcBef>
                <a:spcPts val="0"/>
              </a:spcBef>
              <a:spcAft>
                <a:spcPts val="0"/>
              </a:spcAft>
              <a:buClr>
                <a:srgbClr val="000000"/>
              </a:buClr>
              <a:buSzPts val="3000"/>
              <a:buFont typeface="Arial"/>
              <a:buChar char="•"/>
            </a:pPr>
            <a:r>
              <a:rPr lang="en-US" sz="3000" dirty="0">
                <a:solidFill>
                  <a:srgbClr val="000000"/>
                </a:solidFill>
                <a:latin typeface="Libre Baskerville"/>
                <a:ea typeface="Libre Baskerville"/>
                <a:cs typeface="Libre Baskerville"/>
                <a:sym typeface="Libre Baskerville"/>
              </a:rPr>
              <a:t>T</a:t>
            </a:r>
            <a:r>
              <a:rPr lang="en-US" sz="3000" b="0" i="0" u="none" strike="noStrike" cap="none" dirty="0">
                <a:solidFill>
                  <a:srgbClr val="000000"/>
                </a:solidFill>
                <a:latin typeface="Libre Baskerville"/>
                <a:ea typeface="Libre Baskerville"/>
                <a:cs typeface="Libre Baskerville"/>
                <a:sym typeface="Libre Baskerville"/>
              </a:rPr>
              <a:t>ornado server</a:t>
            </a:r>
            <a:endParaRPr dirty="0"/>
          </a:p>
          <a:p>
            <a:pPr marL="647700" marR="0" lvl="1" indent="-323850" algn="l" rtl="0">
              <a:lnSpc>
                <a:spcPct val="100000"/>
              </a:lnSpc>
              <a:spcBef>
                <a:spcPts val="0"/>
              </a:spcBef>
              <a:spcAft>
                <a:spcPts val="0"/>
              </a:spcAft>
              <a:buClr>
                <a:srgbClr val="000000"/>
              </a:buClr>
              <a:buSzPts val="3000"/>
              <a:buFont typeface="Arial"/>
              <a:buChar char="•"/>
            </a:pPr>
            <a:r>
              <a:rPr lang="en-US" sz="3000" b="0" i="0" u="none" strike="noStrike" cap="none" dirty="0">
                <a:solidFill>
                  <a:srgbClr val="000000"/>
                </a:solidFill>
                <a:latin typeface="Libre Baskerville"/>
                <a:ea typeface="Libre Baskerville"/>
                <a:cs typeface="Libre Baskerville"/>
                <a:sym typeface="Libre Baskerville"/>
              </a:rPr>
              <a:t>MongoDB</a:t>
            </a:r>
            <a:endParaRPr dirty="0"/>
          </a:p>
        </p:txBody>
      </p:sp>
      <p:sp>
        <p:nvSpPr>
          <p:cNvPr id="33" name="Google Shape;33;p2"/>
          <p:cNvSpPr txBox="1"/>
          <p:nvPr/>
        </p:nvSpPr>
        <p:spPr>
          <a:xfrm>
            <a:off x="9144000" y="5316535"/>
            <a:ext cx="5256806" cy="1661993"/>
          </a:xfrm>
          <a:prstGeom prst="rect">
            <a:avLst/>
          </a:prstGeom>
          <a:noFill/>
          <a:ln>
            <a:noFill/>
          </a:ln>
        </p:spPr>
        <p:txBody>
          <a:bodyPr spcFirstLastPara="1" wrap="square" lIns="0" tIns="0" rIns="0" bIns="0" anchor="t" anchorCtr="0">
            <a:spAutoFit/>
          </a:bodyPr>
          <a:lstStyle/>
          <a:p>
            <a:pPr marL="582932" marR="0" lvl="1" indent="-291466" algn="l" rtl="0">
              <a:lnSpc>
                <a:spcPct val="100000"/>
              </a:lnSpc>
              <a:spcBef>
                <a:spcPts val="0"/>
              </a:spcBef>
              <a:spcAft>
                <a:spcPts val="0"/>
              </a:spcAft>
              <a:buClr>
                <a:srgbClr val="000000"/>
              </a:buClr>
              <a:buSzPts val="2700"/>
              <a:buFont typeface="Arial"/>
              <a:buChar char="•"/>
            </a:pPr>
            <a:r>
              <a:rPr lang="en-US" sz="2700" dirty="0">
                <a:solidFill>
                  <a:srgbClr val="000000"/>
                </a:solidFill>
                <a:latin typeface="Libre Baskerville"/>
                <a:ea typeface="Libre Baskerville"/>
                <a:cs typeface="Libre Baskerville"/>
                <a:sym typeface="Libre Baskerville"/>
              </a:rPr>
              <a:t>L</a:t>
            </a:r>
            <a:r>
              <a:rPr lang="en-US" sz="2700" b="0" i="0" u="none" strike="noStrike" cap="none" dirty="0">
                <a:solidFill>
                  <a:srgbClr val="000000"/>
                </a:solidFill>
                <a:latin typeface="Libre Baskerville"/>
                <a:ea typeface="Libre Baskerville"/>
                <a:cs typeface="Libre Baskerville"/>
                <a:sym typeface="Libre Baskerville"/>
              </a:rPr>
              <a:t>ogistic Regression</a:t>
            </a:r>
            <a:endParaRPr dirty="0"/>
          </a:p>
          <a:p>
            <a:pPr marL="582932" marR="0" lvl="1" indent="-291466" algn="l" rtl="0">
              <a:lnSpc>
                <a:spcPct val="100000"/>
              </a:lnSpc>
              <a:spcBef>
                <a:spcPts val="0"/>
              </a:spcBef>
              <a:spcAft>
                <a:spcPts val="0"/>
              </a:spcAft>
              <a:buClr>
                <a:srgbClr val="000000"/>
              </a:buClr>
              <a:buSzPts val="2700"/>
              <a:buFont typeface="Arial"/>
              <a:buChar char="•"/>
            </a:pPr>
            <a:r>
              <a:rPr lang="en-US" sz="2700" dirty="0">
                <a:solidFill>
                  <a:srgbClr val="000000"/>
                </a:solidFill>
                <a:latin typeface="Libre Baskerville"/>
                <a:ea typeface="Libre Baskerville"/>
                <a:cs typeface="Libre Baskerville"/>
                <a:sym typeface="Libre Baskerville"/>
              </a:rPr>
              <a:t>R</a:t>
            </a:r>
            <a:r>
              <a:rPr lang="en-US" sz="2700" b="0" i="0" u="none" strike="noStrike" cap="none" dirty="0">
                <a:solidFill>
                  <a:srgbClr val="000000"/>
                </a:solidFill>
                <a:latin typeface="Libre Baskerville"/>
                <a:ea typeface="Libre Baskerville"/>
                <a:cs typeface="Libre Baskerville"/>
                <a:sym typeface="Libre Baskerville"/>
              </a:rPr>
              <a:t>andom Forest</a:t>
            </a:r>
            <a:endParaRPr dirty="0"/>
          </a:p>
          <a:p>
            <a:pPr marL="582932" marR="0" lvl="1" indent="-291466" algn="l" rtl="0">
              <a:lnSpc>
                <a:spcPct val="100000"/>
              </a:lnSpc>
              <a:spcBef>
                <a:spcPts val="0"/>
              </a:spcBef>
              <a:spcAft>
                <a:spcPts val="0"/>
              </a:spcAft>
              <a:buClr>
                <a:srgbClr val="000000"/>
              </a:buClr>
              <a:buSzPts val="2700"/>
              <a:buFont typeface="Arial"/>
              <a:buChar char="•"/>
            </a:pPr>
            <a:r>
              <a:rPr lang="en-US" sz="2700" b="0" i="0" u="none" strike="noStrike" cap="none" dirty="0">
                <a:solidFill>
                  <a:srgbClr val="000000"/>
                </a:solidFill>
                <a:latin typeface="Libre Baskerville"/>
                <a:ea typeface="Libre Baskerville"/>
                <a:cs typeface="Libre Baskerville"/>
                <a:sym typeface="Libre Baskerville"/>
              </a:rPr>
              <a:t>Support Vector Machine</a:t>
            </a:r>
            <a:endParaRPr dirty="0"/>
          </a:p>
          <a:p>
            <a:pPr marL="582932" marR="0" lvl="1" indent="-291466" algn="l" rtl="0">
              <a:lnSpc>
                <a:spcPct val="100000"/>
              </a:lnSpc>
              <a:spcBef>
                <a:spcPts val="0"/>
              </a:spcBef>
              <a:spcAft>
                <a:spcPts val="0"/>
              </a:spcAft>
              <a:buClr>
                <a:srgbClr val="000000"/>
              </a:buClr>
              <a:buSzPts val="2700"/>
              <a:buFont typeface="Arial"/>
              <a:buChar char="•"/>
            </a:pPr>
            <a:r>
              <a:rPr lang="en-US" sz="2700" dirty="0">
                <a:solidFill>
                  <a:srgbClr val="000000"/>
                </a:solidFill>
                <a:latin typeface="Libre Baskerville"/>
                <a:ea typeface="Libre Baskerville"/>
                <a:cs typeface="Libre Baskerville"/>
                <a:sym typeface="Libre Baskerville"/>
              </a:rPr>
              <a:t>D</a:t>
            </a:r>
            <a:r>
              <a:rPr lang="en-US" sz="2700" b="0" i="0" u="none" strike="noStrike" cap="none" dirty="0">
                <a:solidFill>
                  <a:srgbClr val="000000"/>
                </a:solidFill>
                <a:latin typeface="Libre Baskerville"/>
                <a:ea typeface="Libre Baskerville"/>
                <a:cs typeface="Libre Baskerville"/>
                <a:sym typeface="Libre Baskerville"/>
              </a:rPr>
              <a:t>ecision tree</a:t>
            </a:r>
            <a:endParaRPr dirty="0"/>
          </a:p>
        </p:txBody>
      </p:sp>
      <p:sp>
        <p:nvSpPr>
          <p:cNvPr id="3" name="TextBox 2">
            <a:extLst>
              <a:ext uri="{FF2B5EF4-FFF2-40B4-BE49-F238E27FC236}">
                <a16:creationId xmlns:a16="http://schemas.microsoft.com/office/drawing/2014/main" id="{6C9653D2-F913-125C-CA7A-E2ACBC0679C4}"/>
              </a:ext>
            </a:extLst>
          </p:cNvPr>
          <p:cNvSpPr txBox="1"/>
          <p:nvPr/>
        </p:nvSpPr>
        <p:spPr>
          <a:xfrm>
            <a:off x="810125" y="6198945"/>
            <a:ext cx="7351752" cy="630942"/>
          </a:xfrm>
          <a:prstGeom prst="rect">
            <a:avLst/>
          </a:prstGeom>
          <a:noFill/>
        </p:spPr>
        <p:txBody>
          <a:bodyPr wrap="square">
            <a:spAutoFit/>
          </a:bodyPr>
          <a:lstStyle/>
          <a:p>
            <a:pPr marL="0" marR="0" lvl="0" indent="0" algn="ctr" rtl="0">
              <a:lnSpc>
                <a:spcPct val="100000"/>
              </a:lnSpc>
              <a:spcBef>
                <a:spcPts val="0"/>
              </a:spcBef>
              <a:spcAft>
                <a:spcPts val="0"/>
              </a:spcAft>
              <a:buNone/>
            </a:pPr>
            <a:r>
              <a:rPr lang="en-US" sz="3500" b="1" dirty="0">
                <a:solidFill>
                  <a:srgbClr val="000000"/>
                </a:solidFill>
                <a:latin typeface="Libre Baskerville"/>
                <a:sym typeface="Libre Baskerville"/>
              </a:rPr>
              <a:t>Libraries and Packages</a:t>
            </a:r>
          </a:p>
        </p:txBody>
      </p:sp>
      <p:sp>
        <p:nvSpPr>
          <p:cNvPr id="5" name="TextBox 4">
            <a:extLst>
              <a:ext uri="{FF2B5EF4-FFF2-40B4-BE49-F238E27FC236}">
                <a16:creationId xmlns:a16="http://schemas.microsoft.com/office/drawing/2014/main" id="{3BDC1BE9-EC2C-50E2-2145-79E20C5A3A90}"/>
              </a:ext>
            </a:extLst>
          </p:cNvPr>
          <p:cNvSpPr txBox="1"/>
          <p:nvPr/>
        </p:nvSpPr>
        <p:spPr>
          <a:xfrm>
            <a:off x="1896304" y="7002615"/>
            <a:ext cx="6356555" cy="1477328"/>
          </a:xfrm>
          <a:prstGeom prst="rect">
            <a:avLst/>
          </a:prstGeom>
          <a:noFill/>
        </p:spPr>
        <p:txBody>
          <a:bodyPr wrap="square">
            <a:spAutoFit/>
          </a:bodyPr>
          <a:lstStyle/>
          <a:p>
            <a:pPr marL="457200" marR="0" lvl="0" indent="-457200" rtl="0">
              <a:lnSpc>
                <a:spcPct val="100000"/>
              </a:lnSpc>
              <a:spcBef>
                <a:spcPts val="0"/>
              </a:spcBef>
              <a:spcAft>
                <a:spcPts val="0"/>
              </a:spcAft>
              <a:buFont typeface="Arial" panose="020B0604020202020204" pitchFamily="34" charset="0"/>
              <a:buChar char="•"/>
            </a:pPr>
            <a:r>
              <a:rPr lang="en-US" sz="3000" dirty="0" err="1">
                <a:solidFill>
                  <a:srgbClr val="000000"/>
                </a:solidFill>
                <a:latin typeface="Libre Baskerville"/>
                <a:sym typeface="Libre Baskerville"/>
              </a:rPr>
              <a:t>Sklearn</a:t>
            </a:r>
            <a:endParaRPr lang="en-US" sz="3000" dirty="0">
              <a:solidFill>
                <a:srgbClr val="000000"/>
              </a:solidFill>
              <a:latin typeface="Libre Baskerville"/>
              <a:sym typeface="Libre Baskerville"/>
            </a:endParaRPr>
          </a:p>
          <a:p>
            <a:pPr marL="457200" marR="0" lvl="0" indent="-457200" rtl="0">
              <a:lnSpc>
                <a:spcPct val="100000"/>
              </a:lnSpc>
              <a:spcBef>
                <a:spcPts val="0"/>
              </a:spcBef>
              <a:spcAft>
                <a:spcPts val="0"/>
              </a:spcAft>
              <a:buFont typeface="Arial" panose="020B0604020202020204" pitchFamily="34" charset="0"/>
              <a:buChar char="•"/>
            </a:pPr>
            <a:r>
              <a:rPr lang="en-US" sz="3000" dirty="0" err="1">
                <a:solidFill>
                  <a:srgbClr val="000000"/>
                </a:solidFill>
                <a:latin typeface="Libre Baskerville"/>
                <a:sym typeface="Libre Baskerville"/>
              </a:rPr>
              <a:t>Imblearn</a:t>
            </a:r>
            <a:endParaRPr lang="en-US" sz="3000" dirty="0">
              <a:solidFill>
                <a:srgbClr val="000000"/>
              </a:solidFill>
              <a:latin typeface="Libre Baskerville"/>
              <a:sym typeface="Libre Baskerville"/>
            </a:endParaRPr>
          </a:p>
          <a:p>
            <a:pPr marL="457200" marR="0" lvl="0" indent="-457200" rtl="0">
              <a:lnSpc>
                <a:spcPct val="100000"/>
              </a:lnSpc>
              <a:spcBef>
                <a:spcPts val="0"/>
              </a:spcBef>
              <a:spcAft>
                <a:spcPts val="0"/>
              </a:spcAft>
              <a:buFont typeface="Arial" panose="020B0604020202020204" pitchFamily="34" charset="0"/>
              <a:buChar char="•"/>
            </a:pPr>
            <a:r>
              <a:rPr lang="en-US" sz="3000" dirty="0">
                <a:solidFill>
                  <a:srgbClr val="000000"/>
                </a:solidFill>
                <a:latin typeface="Libre Baskerville"/>
                <a:sym typeface="Libre Baskerville"/>
              </a:rPr>
              <a:t>PyPDF2</a:t>
            </a:r>
            <a:endParaRPr lang="en-US" sz="3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80138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6605185">
            <a:off x="14700738" y="5645113"/>
            <a:ext cx="4082965" cy="7037503"/>
          </a:xfrm>
          <a:custGeom>
            <a:avLst/>
            <a:gdLst/>
            <a:ahLst/>
            <a:cxnLst/>
            <a:rect l="l" t="t" r="r" b="b"/>
            <a:pathLst>
              <a:path w="4082965" h="7037503">
                <a:moveTo>
                  <a:pt x="0" y="0"/>
                </a:moveTo>
                <a:lnTo>
                  <a:pt x="4082966" y="0"/>
                </a:lnTo>
                <a:lnTo>
                  <a:pt x="4082966" y="7037504"/>
                </a:lnTo>
                <a:lnTo>
                  <a:pt x="0" y="70375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3308468" y="696159"/>
            <a:ext cx="11696350" cy="950882"/>
          </a:xfrm>
          <a:prstGeom prst="rect">
            <a:avLst/>
          </a:prstGeom>
        </p:spPr>
        <p:txBody>
          <a:bodyPr lIns="0" tIns="0" rIns="0" bIns="0" rtlCol="0" anchor="t">
            <a:spAutoFit/>
          </a:bodyPr>
          <a:lstStyle/>
          <a:p>
            <a:pPr algn="ctr">
              <a:lnSpc>
                <a:spcPts val="7061"/>
              </a:lnSpc>
            </a:pPr>
            <a:r>
              <a:rPr lang="en-US" sz="7061">
                <a:solidFill>
                  <a:srgbClr val="000000"/>
                </a:solidFill>
                <a:latin typeface="Yeseva One"/>
                <a:ea typeface="Yeseva One"/>
                <a:cs typeface="Yeseva One"/>
                <a:sym typeface="Yeseva One"/>
              </a:rPr>
              <a:t>End Users</a:t>
            </a:r>
          </a:p>
        </p:txBody>
      </p:sp>
      <p:sp>
        <p:nvSpPr>
          <p:cNvPr id="5" name="TextBox 5"/>
          <p:cNvSpPr txBox="1"/>
          <p:nvPr/>
        </p:nvSpPr>
        <p:spPr>
          <a:xfrm>
            <a:off x="1230877" y="3537278"/>
            <a:ext cx="4963220" cy="1543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HR professionals, recruitment managers, or employers responsible for hiring candidates.</a:t>
            </a:r>
          </a:p>
        </p:txBody>
      </p:sp>
      <p:sp>
        <p:nvSpPr>
          <p:cNvPr id="6" name="TextBox 6"/>
          <p:cNvSpPr txBox="1"/>
          <p:nvPr/>
        </p:nvSpPr>
        <p:spPr>
          <a:xfrm>
            <a:off x="6760735" y="3727778"/>
            <a:ext cx="4947821" cy="1162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Individuals looking to apply for jobs via the e-recruitment system.</a:t>
            </a:r>
          </a:p>
        </p:txBody>
      </p:sp>
      <p:sp>
        <p:nvSpPr>
          <p:cNvPr id="7" name="TextBox 7"/>
          <p:cNvSpPr txBox="1"/>
          <p:nvPr/>
        </p:nvSpPr>
        <p:spPr>
          <a:xfrm>
            <a:off x="12270531" y="3642017"/>
            <a:ext cx="4852055" cy="1543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Companies or institutions adopting the system for large-scale hiring.</a:t>
            </a:r>
          </a:p>
        </p:txBody>
      </p:sp>
      <p:sp>
        <p:nvSpPr>
          <p:cNvPr id="8" name="TextBox 8"/>
          <p:cNvSpPr txBox="1"/>
          <p:nvPr/>
        </p:nvSpPr>
        <p:spPr>
          <a:xfrm>
            <a:off x="1328165" y="2190348"/>
            <a:ext cx="4490054" cy="874395"/>
          </a:xfrm>
          <a:prstGeom prst="rect">
            <a:avLst/>
          </a:prstGeom>
        </p:spPr>
        <p:txBody>
          <a:bodyPr lIns="0" tIns="0" rIns="0" bIns="0" rtlCol="0" anchor="t">
            <a:spAutoFit/>
          </a:bodyPr>
          <a:lstStyle/>
          <a:p>
            <a:pPr algn="l">
              <a:lnSpc>
                <a:spcPts val="3300"/>
              </a:lnSpc>
            </a:pPr>
            <a:r>
              <a:rPr lang="en-US" sz="3300" b="1" dirty="0">
                <a:solidFill>
                  <a:srgbClr val="000000"/>
                </a:solidFill>
                <a:latin typeface="Libre Baskerville" panose="02000000000000000000" pitchFamily="2" charset="0"/>
                <a:ea typeface="Yeseva One"/>
                <a:cs typeface="Yeseva One"/>
                <a:sym typeface="Yeseva One"/>
              </a:rPr>
              <a:t>Recruitment Teams (Admins)</a:t>
            </a:r>
          </a:p>
        </p:txBody>
      </p:sp>
      <p:sp>
        <p:nvSpPr>
          <p:cNvPr id="9" name="TextBox 9"/>
          <p:cNvSpPr txBox="1"/>
          <p:nvPr/>
        </p:nvSpPr>
        <p:spPr>
          <a:xfrm>
            <a:off x="6760735" y="2190348"/>
            <a:ext cx="3427682" cy="874395"/>
          </a:xfrm>
          <a:prstGeom prst="rect">
            <a:avLst/>
          </a:prstGeom>
        </p:spPr>
        <p:txBody>
          <a:bodyPr lIns="0" tIns="0" rIns="0" bIns="0" rtlCol="0" anchor="t">
            <a:spAutoFit/>
          </a:bodyPr>
          <a:lstStyle/>
          <a:p>
            <a:pPr algn="l">
              <a:lnSpc>
                <a:spcPts val="3300"/>
              </a:lnSpc>
            </a:pPr>
            <a:r>
              <a:rPr lang="en-US" sz="3300" b="1" dirty="0">
                <a:solidFill>
                  <a:srgbClr val="000000"/>
                </a:solidFill>
                <a:latin typeface="Libre Baskerville" panose="02000000000000000000" pitchFamily="2" charset="0"/>
                <a:ea typeface="Yeseva One"/>
                <a:cs typeface="Yeseva One"/>
                <a:sym typeface="Yeseva One"/>
              </a:rPr>
              <a:t>Job Seekers (Candidates)</a:t>
            </a:r>
          </a:p>
        </p:txBody>
      </p:sp>
      <p:sp>
        <p:nvSpPr>
          <p:cNvPr id="10" name="TextBox 10"/>
          <p:cNvSpPr txBox="1"/>
          <p:nvPr/>
        </p:nvSpPr>
        <p:spPr>
          <a:xfrm>
            <a:off x="12185975" y="2276767"/>
            <a:ext cx="3737470" cy="908050"/>
          </a:xfrm>
          <a:prstGeom prst="rect">
            <a:avLst/>
          </a:prstGeom>
        </p:spPr>
        <p:txBody>
          <a:bodyPr lIns="0" tIns="0" rIns="0" bIns="0" rtlCol="0" anchor="t">
            <a:spAutoFit/>
          </a:bodyPr>
          <a:lstStyle/>
          <a:p>
            <a:pPr algn="l">
              <a:lnSpc>
                <a:spcPts val="3500"/>
              </a:lnSpc>
            </a:pPr>
            <a:r>
              <a:rPr lang="en-US" sz="3500" b="1" dirty="0">
                <a:solidFill>
                  <a:srgbClr val="000000"/>
                </a:solidFill>
                <a:latin typeface="Libre Baskerville" panose="02000000000000000000" pitchFamily="2" charset="0"/>
                <a:ea typeface="Yeseva One"/>
                <a:cs typeface="Yeseva One"/>
                <a:sym typeface="Yeseva One"/>
              </a:rPr>
              <a:t>Organizations or Enterprises</a:t>
            </a:r>
          </a:p>
        </p:txBody>
      </p:sp>
      <p:sp>
        <p:nvSpPr>
          <p:cNvPr id="11" name="TextBox 11"/>
          <p:cNvSpPr txBox="1"/>
          <p:nvPr/>
        </p:nvSpPr>
        <p:spPr>
          <a:xfrm>
            <a:off x="1230877" y="5848537"/>
            <a:ext cx="5529858" cy="845820"/>
          </a:xfrm>
          <a:prstGeom prst="rect">
            <a:avLst/>
          </a:prstGeom>
        </p:spPr>
        <p:txBody>
          <a:bodyPr lIns="0" tIns="0" rIns="0" bIns="0" rtlCol="0" anchor="t">
            <a:spAutoFit/>
          </a:bodyPr>
          <a:lstStyle/>
          <a:p>
            <a:pPr algn="l">
              <a:lnSpc>
                <a:spcPts val="3299"/>
              </a:lnSpc>
            </a:pPr>
            <a:r>
              <a:rPr lang="en-US" sz="3299" b="1" dirty="0">
                <a:solidFill>
                  <a:srgbClr val="000000"/>
                </a:solidFill>
                <a:latin typeface="Libre Baskerville Bold"/>
                <a:ea typeface="Libre Baskerville Bold"/>
                <a:cs typeface="Libre Baskerville Bold"/>
                <a:sym typeface="Libre Baskerville Bold"/>
              </a:rPr>
              <a:t>Software Developers and</a:t>
            </a:r>
          </a:p>
          <a:p>
            <a:pPr algn="l">
              <a:lnSpc>
                <a:spcPts val="3299"/>
              </a:lnSpc>
              <a:spcBef>
                <a:spcPct val="0"/>
              </a:spcBef>
            </a:pPr>
            <a:r>
              <a:rPr lang="en-US" sz="3299" b="1" dirty="0">
                <a:solidFill>
                  <a:srgbClr val="000000"/>
                </a:solidFill>
                <a:latin typeface="Libre Baskerville Bold"/>
                <a:ea typeface="Libre Baskerville Bold"/>
                <a:cs typeface="Libre Baskerville Bold"/>
                <a:sym typeface="Libre Baskerville Bold"/>
              </a:rPr>
              <a:t>Researchers</a:t>
            </a:r>
          </a:p>
        </p:txBody>
      </p:sp>
      <p:sp>
        <p:nvSpPr>
          <p:cNvPr id="12" name="TextBox 12"/>
          <p:cNvSpPr txBox="1"/>
          <p:nvPr/>
        </p:nvSpPr>
        <p:spPr>
          <a:xfrm>
            <a:off x="1230877" y="7156319"/>
            <a:ext cx="6606183" cy="1162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Developers and AI researchers </a:t>
            </a:r>
          </a:p>
          <a:p>
            <a:pPr algn="l">
              <a:lnSpc>
                <a:spcPts val="3000"/>
              </a:lnSpc>
            </a:pPr>
            <a:r>
              <a:rPr lang="en-US" sz="3000">
                <a:solidFill>
                  <a:srgbClr val="000000"/>
                </a:solidFill>
                <a:latin typeface="Libre Baskerville"/>
                <a:ea typeface="Libre Baskerville"/>
                <a:cs typeface="Libre Baskerville"/>
                <a:sym typeface="Libre Baskerville"/>
              </a:rPr>
              <a:t>enhancing or</a:t>
            </a:r>
          </a:p>
          <a:p>
            <a:pPr algn="l">
              <a:lnSpc>
                <a:spcPts val="3000"/>
              </a:lnSpc>
              <a:spcBef>
                <a:spcPct val="0"/>
              </a:spcBef>
            </a:pPr>
            <a:r>
              <a:rPr lang="en-US" sz="3000">
                <a:solidFill>
                  <a:srgbClr val="000000"/>
                </a:solidFill>
                <a:latin typeface="Libre Baskerville"/>
                <a:ea typeface="Libre Baskerville"/>
                <a:cs typeface="Libre Baskerville"/>
                <a:sym typeface="Libre Baskerville"/>
              </a:rPr>
              <a:t>studying e-recruitment processes.</a:t>
            </a:r>
          </a:p>
        </p:txBody>
      </p:sp>
      <p:sp>
        <p:nvSpPr>
          <p:cNvPr id="13" name="TextBox 13"/>
          <p:cNvSpPr txBox="1"/>
          <p:nvPr/>
        </p:nvSpPr>
        <p:spPr>
          <a:xfrm>
            <a:off x="9402104" y="5848537"/>
            <a:ext cx="4947821" cy="436245"/>
          </a:xfrm>
          <a:prstGeom prst="rect">
            <a:avLst/>
          </a:prstGeom>
        </p:spPr>
        <p:txBody>
          <a:bodyPr lIns="0" tIns="0" rIns="0" bIns="0" rtlCol="0" anchor="t">
            <a:spAutoFit/>
          </a:bodyPr>
          <a:lstStyle/>
          <a:p>
            <a:pPr algn="ctr">
              <a:lnSpc>
                <a:spcPts val="3299"/>
              </a:lnSpc>
              <a:spcBef>
                <a:spcPct val="0"/>
              </a:spcBef>
            </a:pPr>
            <a:r>
              <a:rPr lang="en-US" sz="3299" b="1">
                <a:solidFill>
                  <a:srgbClr val="000000"/>
                </a:solidFill>
                <a:latin typeface="Libre Baskerville Bold"/>
                <a:ea typeface="Libre Baskerville Bold"/>
                <a:cs typeface="Libre Baskerville Bold"/>
                <a:sym typeface="Libre Baskerville Bold"/>
              </a:rPr>
              <a:t>Potential Industries</a:t>
            </a:r>
          </a:p>
        </p:txBody>
      </p:sp>
      <p:sp>
        <p:nvSpPr>
          <p:cNvPr id="14" name="TextBox 14"/>
          <p:cNvSpPr txBox="1"/>
          <p:nvPr/>
        </p:nvSpPr>
        <p:spPr>
          <a:xfrm>
            <a:off x="9543819" y="6537194"/>
            <a:ext cx="7578766" cy="3067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1.IT companies.</a:t>
            </a:r>
          </a:p>
          <a:p>
            <a:pPr algn="l">
              <a:lnSpc>
                <a:spcPts val="3000"/>
              </a:lnSpc>
            </a:pPr>
            <a:r>
              <a:rPr lang="en-US" sz="3000">
                <a:solidFill>
                  <a:srgbClr val="000000"/>
                </a:solidFill>
                <a:latin typeface="Libre Baskerville"/>
                <a:ea typeface="Libre Baskerville"/>
                <a:cs typeface="Libre Baskerville"/>
                <a:sym typeface="Libre Baskerville"/>
              </a:rPr>
              <a:t>2.Educational institutions for student placements.</a:t>
            </a:r>
          </a:p>
          <a:p>
            <a:pPr algn="l">
              <a:lnSpc>
                <a:spcPts val="3000"/>
              </a:lnSpc>
            </a:pPr>
            <a:r>
              <a:rPr lang="en-US" sz="3000">
                <a:solidFill>
                  <a:srgbClr val="000000"/>
                </a:solidFill>
                <a:latin typeface="Libre Baskerville"/>
                <a:ea typeface="Libre Baskerville"/>
                <a:cs typeface="Libre Baskerville"/>
                <a:sym typeface="Libre Baskerville"/>
              </a:rPr>
              <a:t>3.Government recruitment agencies.</a:t>
            </a:r>
          </a:p>
          <a:p>
            <a:pPr algn="l">
              <a:lnSpc>
                <a:spcPts val="3000"/>
              </a:lnSpc>
            </a:pPr>
            <a:r>
              <a:rPr lang="en-US" sz="3000">
                <a:solidFill>
                  <a:srgbClr val="000000"/>
                </a:solidFill>
                <a:latin typeface="Libre Baskerville"/>
                <a:ea typeface="Libre Baskerville"/>
                <a:cs typeface="Libre Baskerville"/>
                <a:sym typeface="Libre Baskerville"/>
              </a:rPr>
              <a:t>4.Startups and SMEs seeking efficient hiring solutions.</a:t>
            </a:r>
          </a:p>
          <a:p>
            <a:pPr algn="ctr">
              <a:lnSpc>
                <a:spcPts val="3000"/>
              </a:lnSpc>
              <a:spcBef>
                <a:spcPct val="0"/>
              </a:spcBef>
            </a:pPr>
            <a:endParaRPr lang="en-US" sz="3000">
              <a:solidFill>
                <a:srgbClr val="000000"/>
              </a:solidFill>
              <a:latin typeface="Libre Baskerville"/>
              <a:ea typeface="Libre Baskerville"/>
              <a:cs typeface="Libre Baskerville"/>
              <a:sym typeface="Libre Baskerville"/>
            </a:endParaRPr>
          </a:p>
          <a:p>
            <a:pPr algn="ctr">
              <a:lnSpc>
                <a:spcPts val="3000"/>
              </a:lnSpc>
              <a:spcBef>
                <a:spcPct val="0"/>
              </a:spcBef>
            </a:pPr>
            <a:endParaRPr lang="en-US" sz="3000">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4967900">
            <a:off x="-395951" y="-3227428"/>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063884">
            <a:off x="14363991" y="6220080"/>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4" name="Table 4"/>
          <p:cNvGraphicFramePr>
            <a:graphicFrameLocks noGrp="1"/>
          </p:cNvGraphicFramePr>
          <p:nvPr/>
        </p:nvGraphicFramePr>
        <p:xfrm>
          <a:off x="954909" y="6057480"/>
          <a:ext cx="15457108" cy="2743200"/>
        </p:xfrm>
        <a:graphic>
          <a:graphicData uri="http://schemas.openxmlformats.org/drawingml/2006/table">
            <a:tbl>
              <a:tblPr/>
              <a:tblGrid>
                <a:gridCol w="5075618">
                  <a:extLst>
                    <a:ext uri="{9D8B030D-6E8A-4147-A177-3AD203B41FA5}">
                      <a16:colId xmlns:a16="http://schemas.microsoft.com/office/drawing/2014/main" val="20000"/>
                    </a:ext>
                  </a:extLst>
                </a:gridCol>
                <a:gridCol w="2250245">
                  <a:extLst>
                    <a:ext uri="{9D8B030D-6E8A-4147-A177-3AD203B41FA5}">
                      <a16:colId xmlns:a16="http://schemas.microsoft.com/office/drawing/2014/main" val="20001"/>
                    </a:ext>
                  </a:extLst>
                </a:gridCol>
                <a:gridCol w="2487791">
                  <a:extLst>
                    <a:ext uri="{9D8B030D-6E8A-4147-A177-3AD203B41FA5}">
                      <a16:colId xmlns:a16="http://schemas.microsoft.com/office/drawing/2014/main" val="20002"/>
                    </a:ext>
                  </a:extLst>
                </a:gridCol>
                <a:gridCol w="2844251">
                  <a:extLst>
                    <a:ext uri="{9D8B030D-6E8A-4147-A177-3AD203B41FA5}">
                      <a16:colId xmlns:a16="http://schemas.microsoft.com/office/drawing/2014/main" val="20003"/>
                    </a:ext>
                  </a:extLst>
                </a:gridCol>
                <a:gridCol w="2799203">
                  <a:extLst>
                    <a:ext uri="{9D8B030D-6E8A-4147-A177-3AD203B41FA5}">
                      <a16:colId xmlns:a16="http://schemas.microsoft.com/office/drawing/2014/main" val="20004"/>
                    </a:ext>
                  </a:extLst>
                </a:gridCol>
              </a:tblGrid>
              <a:tr h="914400">
                <a:tc>
                  <a:txBody>
                    <a:bodyPr/>
                    <a:lstStyle/>
                    <a:p>
                      <a:pPr algn="l">
                        <a:lnSpc>
                          <a:spcPts val="3780"/>
                        </a:lnSpc>
                        <a:defRPr/>
                      </a:pPr>
                      <a:r>
                        <a:rPr lang="en-US" sz="2700">
                          <a:solidFill>
                            <a:srgbClr val="000000"/>
                          </a:solidFill>
                          <a:latin typeface="Libre Baskerville"/>
                          <a:ea typeface="Libre Baskerville"/>
                          <a:cs typeface="Libre Baskerville"/>
                          <a:sym typeface="Libre Baskerville"/>
                        </a:rPr>
                        <a:t>Model</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3780"/>
                        </a:lnSpc>
                        <a:defRPr/>
                      </a:pPr>
                      <a:r>
                        <a:rPr lang="en-US" sz="2700">
                          <a:solidFill>
                            <a:srgbClr val="000000"/>
                          </a:solidFill>
                          <a:latin typeface="Libre Baskerville"/>
                          <a:ea typeface="Libre Baskerville"/>
                          <a:cs typeface="Libre Baskerville"/>
                          <a:sym typeface="Libre Baskerville"/>
                        </a:rPr>
                        <a:t>Accuracy</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3780"/>
                        </a:lnSpc>
                        <a:defRPr/>
                      </a:pPr>
                      <a:r>
                        <a:rPr lang="en-US" sz="2700">
                          <a:solidFill>
                            <a:srgbClr val="000000"/>
                          </a:solidFill>
                          <a:latin typeface="Libre Baskerville"/>
                          <a:ea typeface="Libre Baskerville"/>
                          <a:cs typeface="Libre Baskerville"/>
                          <a:sym typeface="Libre Baskerville"/>
                        </a:rPr>
                        <a:t>Precision</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3780"/>
                        </a:lnSpc>
                        <a:defRPr/>
                      </a:pPr>
                      <a:r>
                        <a:rPr lang="en-US" sz="2700">
                          <a:solidFill>
                            <a:srgbClr val="000000"/>
                          </a:solidFill>
                          <a:latin typeface="Libre Baskerville"/>
                          <a:ea typeface="Libre Baskerville"/>
                          <a:cs typeface="Libre Baskerville"/>
                          <a:sym typeface="Libre Baskerville"/>
                        </a:rPr>
                        <a:t>F1-score</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3780"/>
                        </a:lnSpc>
                        <a:defRPr/>
                      </a:pPr>
                      <a:r>
                        <a:rPr lang="en-US" sz="2700">
                          <a:solidFill>
                            <a:srgbClr val="000000"/>
                          </a:solidFill>
                          <a:latin typeface="Libre Baskerville"/>
                          <a:ea typeface="Libre Baskerville"/>
                          <a:cs typeface="Libre Baskerville"/>
                          <a:sym typeface="Libre Baskerville"/>
                        </a:rPr>
                        <a:t>Recall</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14400">
                <a:tc>
                  <a:txBody>
                    <a:bodyPr/>
                    <a:lstStyle/>
                    <a:p>
                      <a:pPr algn="l">
                        <a:lnSpc>
                          <a:spcPts val="3780"/>
                        </a:lnSpc>
                        <a:defRPr/>
                      </a:pPr>
                      <a:r>
                        <a:rPr lang="en-US" sz="2700">
                          <a:solidFill>
                            <a:srgbClr val="000000"/>
                          </a:solidFill>
                          <a:latin typeface="Libre Baskerville"/>
                          <a:ea typeface="Libre Baskerville"/>
                          <a:cs typeface="Libre Baskerville"/>
                          <a:sym typeface="Libre Baskerville"/>
                        </a:rPr>
                        <a:t>Logistic Regression</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3780"/>
                        </a:lnSpc>
                        <a:defRPr/>
                      </a:pPr>
                      <a:r>
                        <a:rPr lang="en-US" sz="2700">
                          <a:solidFill>
                            <a:srgbClr val="000000"/>
                          </a:solidFill>
                          <a:latin typeface="Libre Baskerville"/>
                          <a:ea typeface="Libre Baskerville"/>
                          <a:cs typeface="Libre Baskerville"/>
                          <a:sym typeface="Libre Baskerville"/>
                        </a:rPr>
                        <a:t>0.9636</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3780"/>
                        </a:lnSpc>
                        <a:defRPr/>
                      </a:pPr>
                      <a:r>
                        <a:rPr lang="en-US" sz="2700">
                          <a:solidFill>
                            <a:srgbClr val="000000"/>
                          </a:solidFill>
                          <a:latin typeface="Libre Baskerville"/>
                          <a:ea typeface="Libre Baskerville"/>
                          <a:cs typeface="Libre Baskerville"/>
                          <a:sym typeface="Libre Baskerville"/>
                        </a:rPr>
                        <a:t>0.97</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3780"/>
                        </a:lnSpc>
                        <a:defRPr/>
                      </a:pPr>
                      <a:r>
                        <a:rPr lang="en-US" sz="2700">
                          <a:solidFill>
                            <a:srgbClr val="000000"/>
                          </a:solidFill>
                          <a:latin typeface="Libre Baskerville"/>
                          <a:ea typeface="Libre Baskerville"/>
                          <a:cs typeface="Libre Baskerville"/>
                          <a:sym typeface="Libre Baskerville"/>
                        </a:rPr>
                        <a:t>0.96</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3780"/>
                        </a:lnSpc>
                        <a:defRPr/>
                      </a:pPr>
                      <a:r>
                        <a:rPr lang="en-US" sz="2700">
                          <a:solidFill>
                            <a:srgbClr val="000000"/>
                          </a:solidFill>
                          <a:latin typeface="Libre Baskerville"/>
                          <a:ea typeface="Libre Baskerville"/>
                          <a:cs typeface="Libre Baskerville"/>
                          <a:sym typeface="Libre Baskerville"/>
                        </a:rPr>
                        <a:t>0.96</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4400">
                <a:tc>
                  <a:txBody>
                    <a:bodyPr/>
                    <a:lstStyle/>
                    <a:p>
                      <a:pPr algn="l">
                        <a:lnSpc>
                          <a:spcPts val="3780"/>
                        </a:lnSpc>
                        <a:defRPr/>
                      </a:pPr>
                      <a:r>
                        <a:rPr lang="en-US" sz="2700">
                          <a:solidFill>
                            <a:srgbClr val="000000"/>
                          </a:solidFill>
                          <a:latin typeface="Libre Baskerville"/>
                          <a:ea typeface="Libre Baskerville"/>
                          <a:cs typeface="Libre Baskerville"/>
                          <a:sym typeface="Libre Baskerville"/>
                        </a:rPr>
                        <a:t>Support Vector Machine</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3780"/>
                        </a:lnSpc>
                        <a:defRPr/>
                      </a:pPr>
                      <a:r>
                        <a:rPr lang="en-US" sz="2700">
                          <a:solidFill>
                            <a:srgbClr val="000000"/>
                          </a:solidFill>
                          <a:latin typeface="Libre Baskerville"/>
                          <a:ea typeface="Libre Baskerville"/>
                          <a:cs typeface="Libre Baskerville"/>
                          <a:sym typeface="Libre Baskerville"/>
                        </a:rPr>
                        <a:t>0.9608</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3780"/>
                        </a:lnSpc>
                        <a:defRPr/>
                      </a:pPr>
                      <a:r>
                        <a:rPr lang="en-US" sz="2700">
                          <a:solidFill>
                            <a:srgbClr val="000000"/>
                          </a:solidFill>
                          <a:latin typeface="Libre Baskerville"/>
                          <a:ea typeface="Libre Baskerville"/>
                          <a:cs typeface="Libre Baskerville"/>
                          <a:sym typeface="Libre Baskerville"/>
                        </a:rPr>
                        <a:t>0.96</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3780"/>
                        </a:lnSpc>
                        <a:defRPr/>
                      </a:pPr>
                      <a:r>
                        <a:rPr lang="en-US" sz="2700">
                          <a:solidFill>
                            <a:srgbClr val="000000"/>
                          </a:solidFill>
                          <a:latin typeface="Libre Baskerville"/>
                          <a:ea typeface="Libre Baskerville"/>
                          <a:cs typeface="Libre Baskerville"/>
                          <a:sym typeface="Libre Baskerville"/>
                        </a:rPr>
                        <a:t>0.96</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3780"/>
                        </a:lnSpc>
                        <a:defRPr/>
                      </a:pPr>
                      <a:r>
                        <a:rPr lang="en-US" sz="2700">
                          <a:solidFill>
                            <a:srgbClr val="000000"/>
                          </a:solidFill>
                          <a:latin typeface="Libre Baskerville"/>
                          <a:ea typeface="Libre Baskerville"/>
                          <a:cs typeface="Libre Baskerville"/>
                          <a:sym typeface="Libre Baskerville"/>
                        </a:rPr>
                        <a:t>0.96</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5"/>
          <p:cNvSpPr txBox="1"/>
          <p:nvPr/>
        </p:nvSpPr>
        <p:spPr>
          <a:xfrm>
            <a:off x="348317" y="2937984"/>
            <a:ext cx="17939683" cy="2686652"/>
          </a:xfrm>
          <a:prstGeom prst="rect">
            <a:avLst/>
          </a:prstGeom>
        </p:spPr>
        <p:txBody>
          <a:bodyPr lIns="0" tIns="0" rIns="0" bIns="0" rtlCol="0" anchor="t">
            <a:spAutoFit/>
          </a:bodyPr>
          <a:lstStyle/>
          <a:p>
            <a:pPr algn="just">
              <a:lnSpc>
                <a:spcPts val="3023"/>
              </a:lnSpc>
            </a:pPr>
            <a:r>
              <a:rPr lang="en-US" sz="3023">
                <a:solidFill>
                  <a:srgbClr val="000000"/>
                </a:solidFill>
                <a:latin typeface="Libre Baskerville"/>
                <a:ea typeface="Libre Baskerville"/>
                <a:cs typeface="Libre Baskerville"/>
                <a:sym typeface="Libre Baskerville"/>
              </a:rPr>
              <a:t>We experimented with various ML algorithms, including Logistic Regression, Random Forest, SVM, and Decision Tree. After training and testing, Logistic Regression and Random Forest showed the highest accuracy. Logistic Regression achieved 96.36%, with SVM performing closely. The class-wise performance metrics indicate that both models effectively capture personality traits from CV text, as evidenced by high precision, recall, and F1-scores.</a:t>
            </a:r>
          </a:p>
          <a:p>
            <a:pPr algn="just">
              <a:lnSpc>
                <a:spcPts val="3023"/>
              </a:lnSpc>
              <a:spcBef>
                <a:spcPct val="0"/>
              </a:spcBef>
            </a:pPr>
            <a:endParaRPr lang="en-US" sz="3023">
              <a:solidFill>
                <a:srgbClr val="000000"/>
              </a:solidFill>
              <a:latin typeface="Libre Baskerville"/>
              <a:ea typeface="Libre Baskerville"/>
              <a:cs typeface="Libre Baskerville"/>
              <a:sym typeface="Libre Baskerville"/>
            </a:endParaRPr>
          </a:p>
        </p:txBody>
      </p:sp>
      <p:sp>
        <p:nvSpPr>
          <p:cNvPr id="6" name="TextBox 6"/>
          <p:cNvSpPr txBox="1"/>
          <p:nvPr/>
        </p:nvSpPr>
        <p:spPr>
          <a:xfrm>
            <a:off x="6913737" y="979878"/>
            <a:ext cx="3589734" cy="930272"/>
          </a:xfrm>
          <a:prstGeom prst="rect">
            <a:avLst/>
          </a:prstGeom>
        </p:spPr>
        <p:txBody>
          <a:bodyPr lIns="0" tIns="0" rIns="0" bIns="0" rtlCol="0" anchor="t">
            <a:spAutoFit/>
          </a:bodyPr>
          <a:lstStyle/>
          <a:p>
            <a:pPr algn="ctr">
              <a:lnSpc>
                <a:spcPts val="6999"/>
              </a:lnSpc>
              <a:spcBef>
                <a:spcPct val="0"/>
              </a:spcBef>
            </a:pPr>
            <a:r>
              <a:rPr lang="en-US" sz="6999" b="1">
                <a:solidFill>
                  <a:srgbClr val="000000"/>
                </a:solidFill>
                <a:latin typeface="Libre Baskerville Bold"/>
                <a:ea typeface="Libre Baskerville Bold"/>
                <a:cs typeface="Libre Baskerville Bold"/>
                <a:sym typeface="Libre Baskerville Bold"/>
              </a:rPr>
              <a:t>Results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95771" y="0"/>
            <a:ext cx="11660388" cy="4555715"/>
          </a:xfrm>
          <a:custGeom>
            <a:avLst/>
            <a:gdLst/>
            <a:ahLst/>
            <a:cxnLst/>
            <a:rect l="l" t="t" r="r" b="b"/>
            <a:pathLst>
              <a:path w="11660388" h="4555715">
                <a:moveTo>
                  <a:pt x="0" y="0"/>
                </a:moveTo>
                <a:lnTo>
                  <a:pt x="11660388" y="0"/>
                </a:lnTo>
                <a:lnTo>
                  <a:pt x="11660388" y="4555715"/>
                </a:lnTo>
                <a:lnTo>
                  <a:pt x="0" y="4555715"/>
                </a:lnTo>
                <a:lnTo>
                  <a:pt x="0" y="0"/>
                </a:lnTo>
                <a:close/>
              </a:path>
            </a:pathLst>
          </a:custGeom>
          <a:blipFill>
            <a:blip r:embed="rId2"/>
            <a:stretch>
              <a:fillRect l="-5152" r="-5152" b="-12902"/>
            </a:stretch>
          </a:blipFill>
        </p:spPr>
      </p:sp>
      <p:sp>
        <p:nvSpPr>
          <p:cNvPr id="3" name="Freeform 3"/>
          <p:cNvSpPr/>
          <p:nvPr/>
        </p:nvSpPr>
        <p:spPr>
          <a:xfrm>
            <a:off x="6997691" y="4791095"/>
            <a:ext cx="10868508" cy="5234668"/>
          </a:xfrm>
          <a:custGeom>
            <a:avLst/>
            <a:gdLst/>
            <a:ahLst/>
            <a:cxnLst/>
            <a:rect l="l" t="t" r="r" b="b"/>
            <a:pathLst>
              <a:path w="10868508" h="5234668">
                <a:moveTo>
                  <a:pt x="0" y="0"/>
                </a:moveTo>
                <a:lnTo>
                  <a:pt x="10868507" y="0"/>
                </a:lnTo>
                <a:lnTo>
                  <a:pt x="10868507" y="5234667"/>
                </a:lnTo>
                <a:lnTo>
                  <a:pt x="0" y="5234667"/>
                </a:lnTo>
                <a:lnTo>
                  <a:pt x="0" y="0"/>
                </a:lnTo>
                <a:close/>
              </a:path>
            </a:pathLst>
          </a:custGeom>
          <a:blipFill>
            <a:blip r:embed="rId3"/>
            <a:stretch>
              <a:fillRect l="-807" t="-5822" r="-807"/>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4646255" y="5515897"/>
            <a:ext cx="12240648" cy="4022564"/>
          </a:xfrm>
          <a:custGeom>
            <a:avLst/>
            <a:gdLst/>
            <a:ahLst/>
            <a:cxnLst/>
            <a:rect l="l" t="t" r="r" b="b"/>
            <a:pathLst>
              <a:path w="10736651" h="3353726">
                <a:moveTo>
                  <a:pt x="0" y="0"/>
                </a:moveTo>
                <a:lnTo>
                  <a:pt x="10736651" y="0"/>
                </a:lnTo>
                <a:lnTo>
                  <a:pt x="10736651" y="3353726"/>
                </a:lnTo>
                <a:lnTo>
                  <a:pt x="0" y="3353726"/>
                </a:lnTo>
                <a:lnTo>
                  <a:pt x="0" y="0"/>
                </a:lnTo>
                <a:close/>
              </a:path>
            </a:pathLst>
          </a:custGeom>
          <a:blipFill>
            <a:blip r:embed="rId2"/>
            <a:stretch>
              <a:fillRect b="-649"/>
            </a:stretch>
          </a:blipFill>
        </p:spPr>
      </p:sp>
      <p:sp>
        <p:nvSpPr>
          <p:cNvPr id="4" name="Freeform 3"/>
          <p:cNvSpPr/>
          <p:nvPr/>
        </p:nvSpPr>
        <p:spPr>
          <a:xfrm>
            <a:off x="666707" y="610548"/>
            <a:ext cx="13455417" cy="4532952"/>
          </a:xfrm>
          <a:custGeom>
            <a:avLst/>
            <a:gdLst/>
            <a:ahLst/>
            <a:cxnLst/>
            <a:rect l="l" t="t" r="r" b="b"/>
            <a:pathLst>
              <a:path w="13455417" h="4661134">
                <a:moveTo>
                  <a:pt x="0" y="0"/>
                </a:moveTo>
                <a:lnTo>
                  <a:pt x="13455417" y="0"/>
                </a:lnTo>
                <a:lnTo>
                  <a:pt x="13455417" y="4661135"/>
                </a:lnTo>
                <a:lnTo>
                  <a:pt x="0" y="4661135"/>
                </a:lnTo>
                <a:lnTo>
                  <a:pt x="0" y="0"/>
                </a:lnTo>
                <a:close/>
              </a:path>
            </a:pathLst>
          </a:custGeom>
          <a:blipFill>
            <a:blip r:embed="rId3"/>
            <a:stretch>
              <a:fillRect t="-5655"/>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3735384" y="5143500"/>
            <a:ext cx="13455417" cy="4684772"/>
          </a:xfrm>
          <a:custGeom>
            <a:avLst/>
            <a:gdLst/>
            <a:ahLst/>
            <a:cxnLst/>
            <a:rect l="l" t="t" r="r" b="b"/>
            <a:pathLst>
              <a:path w="13455417" h="4958730">
                <a:moveTo>
                  <a:pt x="0" y="0"/>
                </a:moveTo>
                <a:lnTo>
                  <a:pt x="13455417" y="0"/>
                </a:lnTo>
                <a:lnTo>
                  <a:pt x="13455417" y="4958730"/>
                </a:lnTo>
                <a:lnTo>
                  <a:pt x="0" y="4958730"/>
                </a:lnTo>
                <a:lnTo>
                  <a:pt x="0" y="0"/>
                </a:lnTo>
                <a:close/>
              </a:path>
            </a:pathLst>
          </a:custGeom>
          <a:blipFill>
            <a:blip r:embed="rId2"/>
            <a:stretch>
              <a:fillRect t="-21950"/>
            </a:stretch>
          </a:blipFill>
        </p:spPr>
      </p:sp>
      <p:sp>
        <p:nvSpPr>
          <p:cNvPr id="4" name="Freeform 3"/>
          <p:cNvSpPr/>
          <p:nvPr/>
        </p:nvSpPr>
        <p:spPr>
          <a:xfrm>
            <a:off x="516620" y="313697"/>
            <a:ext cx="12266895" cy="4420535"/>
          </a:xfrm>
          <a:custGeom>
            <a:avLst/>
            <a:gdLst/>
            <a:ahLst/>
            <a:cxnLst/>
            <a:rect l="l" t="t" r="r" b="b"/>
            <a:pathLst>
              <a:path w="12266895" h="5867044">
                <a:moveTo>
                  <a:pt x="0" y="0"/>
                </a:moveTo>
                <a:lnTo>
                  <a:pt x="12266895" y="0"/>
                </a:lnTo>
                <a:lnTo>
                  <a:pt x="12266895" y="5867044"/>
                </a:lnTo>
                <a:lnTo>
                  <a:pt x="0" y="5867044"/>
                </a:lnTo>
                <a:lnTo>
                  <a:pt x="0" y="0"/>
                </a:lnTo>
                <a:close/>
              </a:path>
            </a:pathLst>
          </a:custGeom>
          <a:blipFill>
            <a:blip r:embed="rId3"/>
            <a:stretch>
              <a:fillRect t="-5194"/>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3951031" y="4437893"/>
            <a:ext cx="13762840" cy="5483662"/>
          </a:xfrm>
          <a:custGeom>
            <a:avLst/>
            <a:gdLst/>
            <a:ahLst/>
            <a:cxnLst/>
            <a:rect l="l" t="t" r="r" b="b"/>
            <a:pathLst>
              <a:path w="13762840" h="5483662">
                <a:moveTo>
                  <a:pt x="0" y="0"/>
                </a:moveTo>
                <a:lnTo>
                  <a:pt x="13762841" y="0"/>
                </a:lnTo>
                <a:lnTo>
                  <a:pt x="13762841" y="5483662"/>
                </a:lnTo>
                <a:lnTo>
                  <a:pt x="0" y="5483662"/>
                </a:lnTo>
                <a:lnTo>
                  <a:pt x="0" y="0"/>
                </a:lnTo>
                <a:close/>
              </a:path>
            </a:pathLst>
          </a:custGeom>
          <a:blipFill>
            <a:blip r:embed="rId2"/>
            <a:stretch>
              <a:fillRect l="-1191" t="-26276" b="-575"/>
            </a:stretch>
          </a:blipFill>
        </p:spPr>
      </p:sp>
      <p:sp>
        <p:nvSpPr>
          <p:cNvPr id="4" name="Freeform 3"/>
          <p:cNvSpPr/>
          <p:nvPr/>
        </p:nvSpPr>
        <p:spPr>
          <a:xfrm>
            <a:off x="795355" y="365445"/>
            <a:ext cx="13762840" cy="3918790"/>
          </a:xfrm>
          <a:custGeom>
            <a:avLst/>
            <a:gdLst/>
            <a:ahLst/>
            <a:cxnLst/>
            <a:rect l="l" t="t" r="r" b="b"/>
            <a:pathLst>
              <a:path w="13762840" h="3918790">
                <a:moveTo>
                  <a:pt x="0" y="0"/>
                </a:moveTo>
                <a:lnTo>
                  <a:pt x="13762840" y="0"/>
                </a:lnTo>
                <a:lnTo>
                  <a:pt x="13762840" y="3918790"/>
                </a:lnTo>
                <a:lnTo>
                  <a:pt x="0" y="3918790"/>
                </a:lnTo>
                <a:lnTo>
                  <a:pt x="0" y="0"/>
                </a:lnTo>
                <a:close/>
              </a:path>
            </a:pathLst>
          </a:custGeom>
          <a:blipFill>
            <a:blip r:embed="rId3"/>
            <a:stretch>
              <a:fillRect t="-38191" r="-1371" b="-1209"/>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564733" y="2128946"/>
            <a:ext cx="17158533" cy="7924583"/>
          </a:xfrm>
          <a:prstGeom prst="rect">
            <a:avLst/>
          </a:prstGeom>
        </p:spPr>
        <p:txBody>
          <a:bodyPr lIns="0" tIns="0" rIns="0" bIns="0" rtlCol="0" anchor="t">
            <a:spAutoFit/>
          </a:bodyPr>
          <a:lstStyle/>
          <a:p>
            <a:pPr algn="just">
              <a:lnSpc>
                <a:spcPts val="1447"/>
              </a:lnSpc>
              <a:spcBef>
                <a:spcPct val="0"/>
              </a:spcBef>
            </a:pPr>
            <a:r>
              <a:rPr lang="en-US" sz="1447" b="1">
                <a:solidFill>
                  <a:srgbClr val="000000"/>
                </a:solidFill>
                <a:latin typeface="Libre Baskerville Bold"/>
                <a:ea typeface="Libre Baskerville Bold"/>
                <a:cs typeface="Libre Baskerville Bold"/>
                <a:sym typeface="Libre Baskerville Bold"/>
              </a:rPr>
              <a:t>             </a:t>
            </a:r>
          </a:p>
          <a:p>
            <a:pPr algn="just">
              <a:lnSpc>
                <a:spcPts val="2999"/>
              </a:lnSpc>
              <a:spcBef>
                <a:spcPct val="0"/>
              </a:spcBef>
            </a:pPr>
            <a:endParaRPr lang="en-US" sz="1447" b="1">
              <a:solidFill>
                <a:srgbClr val="000000"/>
              </a:solidFill>
              <a:latin typeface="Libre Baskerville Bold"/>
              <a:ea typeface="Libre Baskerville Bold"/>
              <a:cs typeface="Libre Baskerville Bold"/>
              <a:sym typeface="Libre Baskerville Bold"/>
            </a:endParaRPr>
          </a:p>
          <a:p>
            <a:pPr marL="647698" lvl="1" indent="-323849" algn="just">
              <a:lnSpc>
                <a:spcPts val="2999"/>
              </a:lnSpc>
              <a:buFont typeface="Arial"/>
              <a:buChar char="•"/>
            </a:pPr>
            <a:r>
              <a:rPr lang="en-US" sz="2999">
                <a:solidFill>
                  <a:srgbClr val="000000"/>
                </a:solidFill>
                <a:latin typeface="Libre Baskerville"/>
                <a:ea typeface="Libre Baskerville"/>
                <a:cs typeface="Libre Baskerville"/>
                <a:sym typeface="Libre Baskerville"/>
              </a:rPr>
              <a:t>This project successfully demonstrated the working of an E-Recruitment System in helping the recruiters to shortlist the candidates required.</a:t>
            </a:r>
          </a:p>
          <a:p>
            <a:pPr marL="647698" lvl="1" indent="-323849" algn="just">
              <a:lnSpc>
                <a:spcPts val="2999"/>
              </a:lnSpc>
              <a:buFont typeface="Arial"/>
              <a:buChar char="•"/>
            </a:pPr>
            <a:r>
              <a:rPr lang="en-US" sz="2999">
                <a:solidFill>
                  <a:srgbClr val="000000"/>
                </a:solidFill>
                <a:latin typeface="Libre Baskerville"/>
                <a:ea typeface="Libre Baskerville"/>
                <a:cs typeface="Libre Baskerville"/>
                <a:sym typeface="Libre Baskerville"/>
              </a:rPr>
              <a:t>It has concluded that machine learning models can effectively predict personality traits from CV text data.These models can be useful in automated recruitment,candidate profiling and personality assessment,reducing bias and improving hiring efficiency. </a:t>
            </a:r>
          </a:p>
          <a:p>
            <a:pPr marL="647698" lvl="1" indent="-323849" algn="just">
              <a:lnSpc>
                <a:spcPts val="2999"/>
              </a:lnSpc>
              <a:buFont typeface="Arial"/>
              <a:buChar char="•"/>
            </a:pPr>
            <a:r>
              <a:rPr lang="en-US" sz="2999">
                <a:solidFill>
                  <a:srgbClr val="000000"/>
                </a:solidFill>
                <a:latin typeface="Libre Baskerville"/>
                <a:ea typeface="Libre Baskerville"/>
                <a:cs typeface="Libre Baskerville"/>
                <a:sym typeface="Libre Baskerville"/>
              </a:rPr>
              <a:t>It also requires shortspan of hiring process reducing the manual work. </a:t>
            </a:r>
          </a:p>
          <a:p>
            <a:pPr algn="just">
              <a:lnSpc>
                <a:spcPts val="2999"/>
              </a:lnSpc>
            </a:pPr>
            <a:endParaRPr lang="en-US" sz="2999">
              <a:solidFill>
                <a:srgbClr val="000000"/>
              </a:solidFill>
              <a:latin typeface="Libre Baskerville"/>
              <a:ea typeface="Libre Baskerville"/>
              <a:cs typeface="Libre Baskerville"/>
              <a:sym typeface="Libre Baskerville"/>
            </a:endParaRPr>
          </a:p>
          <a:p>
            <a:pPr algn="just">
              <a:lnSpc>
                <a:spcPts val="2999"/>
              </a:lnSpc>
            </a:pPr>
            <a:endParaRPr lang="en-US" sz="2999">
              <a:solidFill>
                <a:srgbClr val="000000"/>
              </a:solidFill>
              <a:latin typeface="Libre Baskerville"/>
              <a:ea typeface="Libre Baskerville"/>
              <a:cs typeface="Libre Baskerville"/>
              <a:sym typeface="Libre Baskerville"/>
            </a:endParaRPr>
          </a:p>
          <a:p>
            <a:pPr algn="just">
              <a:lnSpc>
                <a:spcPts val="5999"/>
              </a:lnSpc>
              <a:spcBef>
                <a:spcPct val="0"/>
              </a:spcBef>
            </a:pPr>
            <a:r>
              <a:rPr lang="en-US" sz="5999" b="1">
                <a:solidFill>
                  <a:srgbClr val="000000"/>
                </a:solidFill>
                <a:latin typeface="Libre Baskerville Bold"/>
                <a:ea typeface="Libre Baskerville Bold"/>
                <a:cs typeface="Libre Baskerville Bold"/>
                <a:sym typeface="Libre Baskerville Bold"/>
              </a:rPr>
              <a:t>                             Future Scope</a:t>
            </a:r>
          </a:p>
          <a:p>
            <a:pPr algn="just">
              <a:lnSpc>
                <a:spcPts val="2999"/>
              </a:lnSpc>
              <a:spcBef>
                <a:spcPct val="0"/>
              </a:spcBef>
            </a:pPr>
            <a:endParaRPr lang="en-US" sz="5999" b="1">
              <a:solidFill>
                <a:srgbClr val="000000"/>
              </a:solidFill>
              <a:latin typeface="Libre Baskerville Bold"/>
              <a:ea typeface="Libre Baskerville Bold"/>
              <a:cs typeface="Libre Baskerville Bold"/>
              <a:sym typeface="Libre Baskerville Bold"/>
            </a:endParaRPr>
          </a:p>
          <a:p>
            <a:pPr marL="647698" lvl="1" indent="-323849" algn="just">
              <a:lnSpc>
                <a:spcPts val="2999"/>
              </a:lnSpc>
              <a:buFont typeface="Arial"/>
              <a:buChar char="•"/>
            </a:pPr>
            <a:r>
              <a:rPr lang="en-US" sz="2999">
                <a:solidFill>
                  <a:srgbClr val="000000"/>
                </a:solidFill>
                <a:latin typeface="Libre Baskerville"/>
                <a:ea typeface="Libre Baskerville"/>
                <a:cs typeface="Libre Baskerville"/>
                <a:sym typeface="Libre Baskerville"/>
              </a:rPr>
              <a:t>Future work can also be done by enhanced modifications,broadening and partnerships for better solutions in today’s shifting recruitment world.</a:t>
            </a:r>
          </a:p>
          <a:p>
            <a:pPr marL="647698" lvl="1" indent="-323849" algn="just">
              <a:lnSpc>
                <a:spcPts val="2999"/>
              </a:lnSpc>
              <a:buFont typeface="Arial"/>
              <a:buChar char="•"/>
            </a:pPr>
            <a:r>
              <a:rPr lang="en-US" sz="2999">
                <a:solidFill>
                  <a:srgbClr val="000000"/>
                </a:solidFill>
                <a:latin typeface="Libre Baskerville"/>
                <a:ea typeface="Libre Baskerville"/>
                <a:cs typeface="Libre Baskerville"/>
                <a:sym typeface="Libre Baskerville"/>
              </a:rPr>
              <a:t>We can add additional personality traits than those used in this paper.Multi-model approach and the expanded dataset can be included in the future.</a:t>
            </a:r>
          </a:p>
          <a:p>
            <a:pPr marL="647698" lvl="1" indent="-323849" algn="just">
              <a:lnSpc>
                <a:spcPts val="2999"/>
              </a:lnSpc>
              <a:buFont typeface="Arial"/>
              <a:buChar char="•"/>
            </a:pPr>
            <a:r>
              <a:rPr lang="en-US" sz="2999">
                <a:solidFill>
                  <a:srgbClr val="000000"/>
                </a:solidFill>
                <a:latin typeface="Libre Baskerville"/>
                <a:ea typeface="Libre Baskerville"/>
                <a:cs typeface="Libre Baskerville"/>
                <a:sym typeface="Libre Baskerville"/>
              </a:rPr>
              <a:t>The advancement in this system can ensure privacy and ethical considerations and can also be deployed into real-world to automate personality analysis for hiring candidates.</a:t>
            </a:r>
          </a:p>
          <a:p>
            <a:pPr algn="just">
              <a:lnSpc>
                <a:spcPts val="2285"/>
              </a:lnSpc>
              <a:spcBef>
                <a:spcPct val="0"/>
              </a:spcBef>
            </a:pPr>
            <a:endParaRPr lang="en-US" sz="2999">
              <a:solidFill>
                <a:srgbClr val="000000"/>
              </a:solidFill>
              <a:latin typeface="Libre Baskerville"/>
              <a:ea typeface="Libre Baskerville"/>
              <a:cs typeface="Libre Baskerville"/>
              <a:sym typeface="Libre Baskerville"/>
            </a:endParaRPr>
          </a:p>
        </p:txBody>
      </p:sp>
      <p:sp>
        <p:nvSpPr>
          <p:cNvPr id="3" name="TextBox 3"/>
          <p:cNvSpPr txBox="1"/>
          <p:nvPr/>
        </p:nvSpPr>
        <p:spPr>
          <a:xfrm>
            <a:off x="6931786" y="1143000"/>
            <a:ext cx="4814411" cy="800101"/>
          </a:xfrm>
          <a:prstGeom prst="rect">
            <a:avLst/>
          </a:prstGeom>
        </p:spPr>
        <p:txBody>
          <a:bodyPr lIns="0" tIns="0" rIns="0" bIns="0" rtlCol="0" anchor="t">
            <a:spAutoFit/>
          </a:bodyPr>
          <a:lstStyle/>
          <a:p>
            <a:pPr algn="ctr">
              <a:lnSpc>
                <a:spcPts val="6000"/>
              </a:lnSpc>
              <a:spcBef>
                <a:spcPct val="0"/>
              </a:spcBef>
            </a:pPr>
            <a:r>
              <a:rPr lang="en-US" sz="6000" b="1">
                <a:solidFill>
                  <a:srgbClr val="000000"/>
                </a:solidFill>
                <a:latin typeface="Libre Baskerville Bold"/>
                <a:ea typeface="Libre Baskerville Bold"/>
                <a:cs typeface="Libre Baskerville Bold"/>
                <a:sym typeface="Libre Baskerville Bold"/>
              </a:rPr>
              <a:t>Conclusion </a:t>
            </a:r>
          </a:p>
        </p:txBody>
      </p:sp>
      <p:sp>
        <p:nvSpPr>
          <p:cNvPr id="4" name="Freeform 4"/>
          <p:cNvSpPr/>
          <p:nvPr/>
        </p:nvSpPr>
        <p:spPr>
          <a:xfrm rot="4592145">
            <a:off x="365993" y="-2748492"/>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6097989">
            <a:off x="15545369" y="6165785"/>
            <a:ext cx="3269973" cy="5636209"/>
          </a:xfrm>
          <a:custGeom>
            <a:avLst/>
            <a:gdLst/>
            <a:ahLst/>
            <a:cxnLst/>
            <a:rect l="l" t="t" r="r" b="b"/>
            <a:pathLst>
              <a:path w="3269973" h="5636209">
                <a:moveTo>
                  <a:pt x="0" y="0"/>
                </a:moveTo>
                <a:lnTo>
                  <a:pt x="3269972" y="0"/>
                </a:lnTo>
                <a:lnTo>
                  <a:pt x="3269972" y="5636209"/>
                </a:lnTo>
                <a:lnTo>
                  <a:pt x="0" y="56362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435396" y="2245820"/>
            <a:ext cx="17852604" cy="7329507"/>
          </a:xfrm>
          <a:prstGeom prst="rect">
            <a:avLst/>
          </a:prstGeom>
        </p:spPr>
        <p:txBody>
          <a:bodyPr lIns="0" tIns="0" rIns="0" bIns="0" rtlCol="0" anchor="t">
            <a:spAutoFit/>
          </a:bodyPr>
          <a:lstStyle/>
          <a:p>
            <a:pPr algn="l">
              <a:lnSpc>
                <a:spcPts val="2600"/>
              </a:lnSpc>
              <a:spcBef>
                <a:spcPct val="0"/>
              </a:spcBef>
            </a:pPr>
            <a:r>
              <a:rPr lang="en-US" sz="2600" dirty="0">
                <a:solidFill>
                  <a:srgbClr val="000000"/>
                </a:solidFill>
                <a:latin typeface="Libre Baskerville"/>
                <a:ea typeface="Libre Baskerville"/>
                <a:cs typeface="Libre Baskerville"/>
                <a:sym typeface="Libre Baskerville"/>
              </a:rPr>
              <a:t>[1].  Mrs. </a:t>
            </a:r>
            <a:r>
              <a:rPr lang="en-US" sz="2600" dirty="0" err="1">
                <a:solidFill>
                  <a:srgbClr val="000000"/>
                </a:solidFill>
                <a:latin typeface="Libre Baskerville"/>
                <a:ea typeface="Libre Baskerville"/>
                <a:cs typeface="Libre Baskerville"/>
                <a:sym typeface="Libre Baskerville"/>
              </a:rPr>
              <a:t>Vijayanirmala</a:t>
            </a:r>
            <a:r>
              <a:rPr lang="en-US" sz="2600" dirty="0">
                <a:solidFill>
                  <a:srgbClr val="000000"/>
                </a:solidFill>
                <a:latin typeface="Libre Baskerville"/>
                <a:ea typeface="Libre Baskerville"/>
                <a:cs typeface="Libre Baskerville"/>
                <a:sym typeface="Libre Baskerville"/>
              </a:rPr>
              <a:t> B .,Spoorthi D .,Varsha B H ., </a:t>
            </a:r>
            <a:r>
              <a:rPr lang="en-US" sz="2600" dirty="0" err="1">
                <a:solidFill>
                  <a:srgbClr val="000000"/>
                </a:solidFill>
                <a:latin typeface="Libre Baskerville"/>
                <a:ea typeface="Libre Baskerville"/>
                <a:cs typeface="Libre Baskerville"/>
                <a:sym typeface="Libre Baskerville"/>
              </a:rPr>
              <a:t>Madhialagi</a:t>
            </a:r>
            <a:r>
              <a:rPr lang="en-US" sz="2600" dirty="0">
                <a:solidFill>
                  <a:srgbClr val="000000"/>
                </a:solidFill>
                <a:latin typeface="Libre Baskerville"/>
                <a:ea typeface="Libre Baskerville"/>
                <a:cs typeface="Libre Baskerville"/>
                <a:sym typeface="Libre Baskerville"/>
              </a:rPr>
              <a:t> M., Meena  G.,”PERSONALITY PREDICTION SYSTEM”.,IJARIIE-ISSN(O)-2395-4396.,Vol-10 Issue-2 2024.</a:t>
            </a:r>
          </a:p>
          <a:p>
            <a:pPr algn="l">
              <a:lnSpc>
                <a:spcPts val="2600"/>
              </a:lnSpc>
              <a:spcBef>
                <a:spcPct val="0"/>
              </a:spcBef>
            </a:pPr>
            <a:endParaRPr lang="en-US" sz="2600" dirty="0">
              <a:solidFill>
                <a:srgbClr val="000000"/>
              </a:solidFill>
              <a:latin typeface="Libre Baskerville"/>
              <a:ea typeface="Libre Baskerville"/>
              <a:cs typeface="Libre Baskerville"/>
              <a:sym typeface="Libre Baskerville"/>
            </a:endParaRPr>
          </a:p>
          <a:p>
            <a:pPr algn="l">
              <a:lnSpc>
                <a:spcPts val="2600"/>
              </a:lnSpc>
              <a:spcBef>
                <a:spcPct val="0"/>
              </a:spcBef>
            </a:pPr>
            <a:r>
              <a:rPr lang="en-US" sz="2600" dirty="0">
                <a:solidFill>
                  <a:srgbClr val="000000"/>
                </a:solidFill>
                <a:latin typeface="Libre Baskerville"/>
                <a:ea typeface="Libre Baskerville"/>
                <a:cs typeface="Libre Baskerville"/>
                <a:sym typeface="Libre Baskerville"/>
              </a:rPr>
              <a:t>[2]. </a:t>
            </a:r>
            <a:r>
              <a:rPr lang="en-US" sz="2600" dirty="0" err="1">
                <a:solidFill>
                  <a:srgbClr val="000000"/>
                </a:solidFill>
                <a:latin typeface="Libre Baskerville"/>
                <a:ea typeface="Libre Baskerville"/>
                <a:cs typeface="Libre Baskerville"/>
                <a:sym typeface="Libre Baskerville"/>
              </a:rPr>
              <a:t>Nuthalapati</a:t>
            </a:r>
            <a:r>
              <a:rPr lang="en-US" sz="2600" dirty="0">
                <a:solidFill>
                  <a:srgbClr val="000000"/>
                </a:solidFill>
                <a:latin typeface="Libre Baskerville"/>
                <a:ea typeface="Libre Baskerville"/>
                <a:cs typeface="Libre Baskerville"/>
                <a:sym typeface="Libre Baskerville"/>
              </a:rPr>
              <a:t> Leena., </a:t>
            </a:r>
            <a:r>
              <a:rPr lang="en-US" sz="2600" dirty="0" err="1">
                <a:solidFill>
                  <a:srgbClr val="000000"/>
                </a:solidFill>
                <a:latin typeface="Libre Baskerville"/>
                <a:ea typeface="Libre Baskerville"/>
                <a:cs typeface="Libre Baskerville"/>
                <a:sym typeface="Libre Baskerville"/>
              </a:rPr>
              <a:t>Normala</a:t>
            </a:r>
            <a:r>
              <a:rPr lang="en-US" sz="2600" dirty="0">
                <a:solidFill>
                  <a:srgbClr val="000000"/>
                </a:solidFill>
                <a:latin typeface="Libre Baskerville"/>
                <a:ea typeface="Libre Baskerville"/>
                <a:cs typeface="Libre Baskerville"/>
                <a:sym typeface="Libre Baskerville"/>
              </a:rPr>
              <a:t> Sandhya.,  </a:t>
            </a:r>
            <a:r>
              <a:rPr lang="en-US" sz="2600" dirty="0" err="1">
                <a:solidFill>
                  <a:srgbClr val="000000"/>
                </a:solidFill>
                <a:latin typeface="Libre Baskerville"/>
                <a:ea typeface="Libre Baskerville"/>
                <a:cs typeface="Libre Baskerville"/>
                <a:sym typeface="Libre Baskerville"/>
              </a:rPr>
              <a:t>Reddem</a:t>
            </a:r>
            <a:r>
              <a:rPr lang="en-US" sz="2600" dirty="0">
                <a:solidFill>
                  <a:srgbClr val="000000"/>
                </a:solidFill>
                <a:latin typeface="Libre Baskerville"/>
                <a:ea typeface="Libre Baskerville"/>
                <a:cs typeface="Libre Baskerville"/>
                <a:sym typeface="Libre Baskerville"/>
              </a:rPr>
              <a:t> Sai Archana Reddy., Shaik Kasim </a:t>
            </a:r>
            <a:r>
              <a:rPr lang="en-US" sz="2600" dirty="0" err="1">
                <a:solidFill>
                  <a:srgbClr val="000000"/>
                </a:solidFill>
                <a:latin typeface="Libre Baskerville"/>
                <a:ea typeface="Libre Baskerville"/>
                <a:cs typeface="Libre Baskerville"/>
                <a:sym typeface="Libre Baskerville"/>
              </a:rPr>
              <a:t>Saheb.,”PERSONALITY</a:t>
            </a:r>
            <a:r>
              <a:rPr lang="en-US" sz="2600" dirty="0">
                <a:solidFill>
                  <a:srgbClr val="000000"/>
                </a:solidFill>
                <a:latin typeface="Libre Baskerville"/>
                <a:ea typeface="Libre Baskerville"/>
                <a:cs typeface="Libre Baskerville"/>
                <a:sym typeface="Libre Baskerville"/>
              </a:rPr>
              <a:t> PREDICTION THROUGH CV </a:t>
            </a:r>
            <a:r>
              <a:rPr lang="en-US" sz="2600" dirty="0" err="1">
                <a:solidFill>
                  <a:srgbClr val="000000"/>
                </a:solidFill>
                <a:latin typeface="Libre Baskerville"/>
                <a:ea typeface="Libre Baskerville"/>
                <a:cs typeface="Libre Baskerville"/>
                <a:sym typeface="Libre Baskerville"/>
              </a:rPr>
              <a:t>ANALYSIS”.,International</a:t>
            </a:r>
            <a:r>
              <a:rPr lang="en-US" sz="2600" dirty="0">
                <a:solidFill>
                  <a:srgbClr val="000000"/>
                </a:solidFill>
                <a:latin typeface="Libre Baskerville"/>
                <a:ea typeface="Libre Baskerville"/>
                <a:cs typeface="Libre Baskerville"/>
                <a:sym typeface="Libre Baskerville"/>
              </a:rPr>
              <a:t> Research Journal of Modernization in Engineering Technology and Science.,    Volume:04.,Issue:07.,July-2022. </a:t>
            </a:r>
          </a:p>
          <a:p>
            <a:pPr algn="l">
              <a:lnSpc>
                <a:spcPts val="2600"/>
              </a:lnSpc>
              <a:spcBef>
                <a:spcPct val="0"/>
              </a:spcBef>
            </a:pPr>
            <a:endParaRPr lang="en-US" sz="2600" dirty="0">
              <a:solidFill>
                <a:srgbClr val="000000"/>
              </a:solidFill>
              <a:latin typeface="Libre Baskerville"/>
              <a:ea typeface="Libre Baskerville"/>
              <a:cs typeface="Libre Baskerville"/>
              <a:sym typeface="Libre Baskerville"/>
            </a:endParaRPr>
          </a:p>
          <a:p>
            <a:pPr algn="l">
              <a:lnSpc>
                <a:spcPts val="2600"/>
              </a:lnSpc>
              <a:spcBef>
                <a:spcPct val="0"/>
              </a:spcBef>
            </a:pPr>
            <a:r>
              <a:rPr lang="en-US" sz="2600" dirty="0">
                <a:solidFill>
                  <a:srgbClr val="000000"/>
                </a:solidFill>
                <a:latin typeface="Libre Baskerville"/>
                <a:ea typeface="Libre Baskerville"/>
                <a:cs typeface="Libre Baskerville"/>
                <a:sym typeface="Libre Baskerville"/>
              </a:rPr>
              <a:t>[3].  Riya </a:t>
            </a:r>
            <a:r>
              <a:rPr lang="en-US" sz="2600" dirty="0" err="1">
                <a:solidFill>
                  <a:srgbClr val="000000"/>
                </a:solidFill>
                <a:latin typeface="Libre Baskerville"/>
                <a:ea typeface="Libre Baskerville"/>
                <a:cs typeface="Libre Baskerville"/>
                <a:sym typeface="Libre Baskerville"/>
              </a:rPr>
              <a:t>Dagli.,Muskaan</a:t>
            </a:r>
            <a:r>
              <a:rPr lang="en-US" sz="2600" dirty="0">
                <a:solidFill>
                  <a:srgbClr val="000000"/>
                </a:solidFill>
                <a:latin typeface="Libre Baskerville"/>
                <a:ea typeface="Libre Baskerville"/>
                <a:cs typeface="Libre Baskerville"/>
                <a:sym typeface="Libre Baskerville"/>
              </a:rPr>
              <a:t> </a:t>
            </a:r>
            <a:r>
              <a:rPr lang="en-US" sz="2600" dirty="0" err="1">
                <a:solidFill>
                  <a:srgbClr val="000000"/>
                </a:solidFill>
                <a:latin typeface="Libre Baskerville"/>
                <a:ea typeface="Libre Baskerville"/>
                <a:cs typeface="Libre Baskerville"/>
                <a:sym typeface="Libre Baskerville"/>
              </a:rPr>
              <a:t>Shaikh.,Swapnil</a:t>
            </a:r>
            <a:r>
              <a:rPr lang="en-US" sz="2600" dirty="0">
                <a:solidFill>
                  <a:srgbClr val="000000"/>
                </a:solidFill>
                <a:latin typeface="Libre Baskerville"/>
                <a:ea typeface="Libre Baskerville"/>
                <a:cs typeface="Libre Baskerville"/>
                <a:sym typeface="Libre Baskerville"/>
              </a:rPr>
              <a:t> </a:t>
            </a:r>
            <a:r>
              <a:rPr lang="en-US" sz="2600" dirty="0" err="1">
                <a:solidFill>
                  <a:srgbClr val="000000"/>
                </a:solidFill>
                <a:latin typeface="Libre Baskerville"/>
                <a:ea typeface="Libre Baskerville"/>
                <a:cs typeface="Libre Baskerville"/>
                <a:sym typeface="Libre Baskerville"/>
              </a:rPr>
              <a:t>Bhadre</a:t>
            </a:r>
            <a:r>
              <a:rPr lang="en-US" sz="2600" dirty="0">
                <a:solidFill>
                  <a:srgbClr val="000000"/>
                </a:solidFill>
                <a:latin typeface="Libre Baskerville"/>
                <a:ea typeface="Libre Baskerville"/>
                <a:cs typeface="Libre Baskerville"/>
                <a:sym typeface="Libre Baskerville"/>
              </a:rPr>
              <a:t>.,</a:t>
            </a:r>
            <a:r>
              <a:rPr lang="en-US" sz="2600" dirty="0" err="1">
                <a:solidFill>
                  <a:srgbClr val="000000"/>
                </a:solidFill>
                <a:latin typeface="Libre Baskerville"/>
                <a:ea typeface="Libre Baskerville"/>
                <a:cs typeface="Libre Baskerville"/>
                <a:sym typeface="Libre Baskerville"/>
              </a:rPr>
              <a:t>Prof.Suchetadevi</a:t>
            </a:r>
            <a:r>
              <a:rPr lang="en-US" sz="2600" dirty="0">
                <a:solidFill>
                  <a:srgbClr val="000000"/>
                </a:solidFill>
                <a:latin typeface="Libre Baskerville"/>
                <a:ea typeface="Libre Baskerville"/>
                <a:cs typeface="Libre Baskerville"/>
                <a:sym typeface="Libre Baskerville"/>
              </a:rPr>
              <a:t> </a:t>
            </a:r>
            <a:r>
              <a:rPr lang="en-US" sz="2600" dirty="0" err="1">
                <a:solidFill>
                  <a:srgbClr val="000000"/>
                </a:solidFill>
                <a:latin typeface="Libre Baskerville"/>
                <a:ea typeface="Libre Baskerville"/>
                <a:cs typeface="Libre Baskerville"/>
                <a:sym typeface="Libre Baskerville"/>
              </a:rPr>
              <a:t>Gaikwad.,”Personality</a:t>
            </a:r>
            <a:r>
              <a:rPr lang="en-US" sz="2600" dirty="0">
                <a:solidFill>
                  <a:srgbClr val="000000"/>
                </a:solidFill>
                <a:latin typeface="Libre Baskerville"/>
                <a:ea typeface="Libre Baskerville"/>
                <a:cs typeface="Libre Baskerville"/>
                <a:sym typeface="Libre Baskerville"/>
              </a:rPr>
              <a:t> Prediction and CV Analysis </a:t>
            </a:r>
            <a:r>
              <a:rPr lang="en-US" sz="2600" dirty="0" err="1">
                <a:solidFill>
                  <a:srgbClr val="000000"/>
                </a:solidFill>
                <a:latin typeface="Libre Baskerville"/>
                <a:ea typeface="Libre Baskerville"/>
                <a:cs typeface="Libre Baskerville"/>
                <a:sym typeface="Libre Baskerville"/>
              </a:rPr>
              <a:t>System”.,International</a:t>
            </a:r>
            <a:r>
              <a:rPr lang="en-US" sz="2600" dirty="0">
                <a:solidFill>
                  <a:srgbClr val="000000"/>
                </a:solidFill>
                <a:latin typeface="Libre Baskerville"/>
                <a:ea typeface="Libre Baskerville"/>
                <a:cs typeface="Libre Baskerville"/>
                <a:sym typeface="Libre Baskerville"/>
              </a:rPr>
              <a:t> Research Journal of Engineering and Technology (IRJET).,Vol:09,Issue:03,March 2022.</a:t>
            </a:r>
          </a:p>
          <a:p>
            <a:pPr algn="l">
              <a:lnSpc>
                <a:spcPts val="2600"/>
              </a:lnSpc>
              <a:spcBef>
                <a:spcPct val="0"/>
              </a:spcBef>
            </a:pPr>
            <a:endParaRPr lang="en-US" sz="2600" dirty="0">
              <a:solidFill>
                <a:srgbClr val="000000"/>
              </a:solidFill>
              <a:latin typeface="Libre Baskerville"/>
              <a:ea typeface="Libre Baskerville"/>
              <a:cs typeface="Libre Baskerville"/>
              <a:sym typeface="Libre Baskerville"/>
            </a:endParaRPr>
          </a:p>
          <a:p>
            <a:pPr algn="l">
              <a:lnSpc>
                <a:spcPts val="2600"/>
              </a:lnSpc>
              <a:spcBef>
                <a:spcPct val="0"/>
              </a:spcBef>
            </a:pPr>
            <a:r>
              <a:rPr lang="en-US" sz="2600" dirty="0">
                <a:solidFill>
                  <a:srgbClr val="000000"/>
                </a:solidFill>
                <a:latin typeface="Libre Baskerville"/>
                <a:ea typeface="Libre Baskerville"/>
                <a:cs typeface="Libre Baskerville"/>
                <a:sym typeface="Libre Baskerville"/>
              </a:rPr>
              <a:t>[4]. Rishi Jain, Krishna Jaiswal, Pratham Jain, Tanay Jain, </a:t>
            </a:r>
            <a:r>
              <a:rPr lang="en-US" sz="2600" dirty="0" err="1">
                <a:solidFill>
                  <a:srgbClr val="000000"/>
                </a:solidFill>
                <a:latin typeface="Libre Baskerville"/>
                <a:ea typeface="Libre Baskerville"/>
                <a:cs typeface="Libre Baskerville"/>
                <a:sym typeface="Libre Baskerville"/>
              </a:rPr>
              <a:t>Jainivas</a:t>
            </a:r>
            <a:r>
              <a:rPr lang="en-US" sz="2600" dirty="0">
                <a:solidFill>
                  <a:srgbClr val="000000"/>
                </a:solidFill>
                <a:latin typeface="Libre Baskerville"/>
                <a:ea typeface="Libre Baskerville"/>
                <a:cs typeface="Libre Baskerville"/>
                <a:sym typeface="Libre Baskerville"/>
              </a:rPr>
              <a:t> Anandhan, Jainil </a:t>
            </a:r>
            <a:r>
              <a:rPr lang="en-US" sz="2600" dirty="0" err="1">
                <a:solidFill>
                  <a:srgbClr val="000000"/>
                </a:solidFill>
                <a:latin typeface="Libre Baskerville"/>
                <a:ea typeface="Libre Baskerville"/>
                <a:cs typeface="Libre Baskerville"/>
                <a:sym typeface="Libre Baskerville"/>
              </a:rPr>
              <a:t>Vaidya.,”THE</a:t>
            </a:r>
            <a:r>
              <a:rPr lang="en-US" sz="2600" dirty="0">
                <a:solidFill>
                  <a:srgbClr val="000000"/>
                </a:solidFill>
                <a:latin typeface="Libre Baskerville"/>
                <a:ea typeface="Libre Baskerville"/>
                <a:cs typeface="Libre Baskerville"/>
                <a:sym typeface="Libre Baskerville"/>
              </a:rPr>
              <a:t> SCIENCE OF HIRING : Predicting Personality through CV Parsing &amp; Machine </a:t>
            </a:r>
            <a:r>
              <a:rPr lang="en-US" sz="2600" dirty="0" err="1">
                <a:solidFill>
                  <a:srgbClr val="000000"/>
                </a:solidFill>
                <a:latin typeface="Libre Baskerville"/>
                <a:ea typeface="Libre Baskerville"/>
                <a:cs typeface="Libre Baskerville"/>
                <a:sym typeface="Libre Baskerville"/>
              </a:rPr>
              <a:t>Learning”.,INTERNATIONAL</a:t>
            </a:r>
            <a:r>
              <a:rPr lang="en-US" sz="2600" dirty="0">
                <a:solidFill>
                  <a:srgbClr val="000000"/>
                </a:solidFill>
                <a:latin typeface="Libre Baskerville"/>
                <a:ea typeface="Libre Baskerville"/>
                <a:cs typeface="Libre Baskerville"/>
                <a:sym typeface="Libre Baskerville"/>
              </a:rPr>
              <a:t> JO</a:t>
            </a:r>
          </a:p>
          <a:p>
            <a:pPr algn="l">
              <a:lnSpc>
                <a:spcPts val="2600"/>
              </a:lnSpc>
              <a:spcBef>
                <a:spcPct val="0"/>
              </a:spcBef>
            </a:pPr>
            <a:r>
              <a:rPr lang="en-US" sz="2600" dirty="0">
                <a:solidFill>
                  <a:srgbClr val="000000"/>
                </a:solidFill>
                <a:latin typeface="Libre Baskerville"/>
                <a:ea typeface="Libre Baskerville"/>
                <a:cs typeface="Libre Baskerville"/>
                <a:sym typeface="Libre Baskerville"/>
              </a:rPr>
              <a:t>URNAL OF SCIENTIFIC RESEARCH IN ENGINEERING AND MANAGEMENT 07(11):1-11.,November 2023.</a:t>
            </a:r>
          </a:p>
          <a:p>
            <a:pPr algn="l">
              <a:lnSpc>
                <a:spcPts val="2600"/>
              </a:lnSpc>
              <a:spcBef>
                <a:spcPct val="0"/>
              </a:spcBef>
            </a:pPr>
            <a:endParaRPr lang="en-US" sz="2600" dirty="0">
              <a:solidFill>
                <a:srgbClr val="000000"/>
              </a:solidFill>
              <a:latin typeface="Libre Baskerville"/>
              <a:ea typeface="Libre Baskerville"/>
              <a:cs typeface="Libre Baskerville"/>
              <a:sym typeface="Libre Baskerville"/>
            </a:endParaRPr>
          </a:p>
          <a:p>
            <a:pPr algn="l">
              <a:lnSpc>
                <a:spcPts val="2600"/>
              </a:lnSpc>
              <a:spcBef>
                <a:spcPct val="0"/>
              </a:spcBef>
            </a:pPr>
            <a:r>
              <a:rPr lang="en-US" sz="2600" dirty="0">
                <a:solidFill>
                  <a:srgbClr val="000000"/>
                </a:solidFill>
                <a:latin typeface="Libre Baskerville"/>
                <a:ea typeface="Libre Baskerville"/>
                <a:cs typeface="Libre Baskerville"/>
                <a:sym typeface="Libre Baskerville"/>
              </a:rPr>
              <a:t>[5]. Rutuja </a:t>
            </a:r>
            <a:r>
              <a:rPr lang="en-US" sz="2600" dirty="0" err="1">
                <a:solidFill>
                  <a:srgbClr val="000000"/>
                </a:solidFill>
                <a:latin typeface="Libre Baskerville"/>
                <a:ea typeface="Libre Baskerville"/>
                <a:cs typeface="Libre Baskerville"/>
                <a:sym typeface="Libre Baskerville"/>
              </a:rPr>
              <a:t>Narwade</a:t>
            </a:r>
            <a:r>
              <a:rPr lang="en-US" sz="2600" dirty="0">
                <a:solidFill>
                  <a:srgbClr val="000000"/>
                </a:solidFill>
                <a:latin typeface="Libre Baskerville"/>
                <a:ea typeface="Libre Baskerville"/>
                <a:cs typeface="Libre Baskerville"/>
                <a:sym typeface="Libre Baskerville"/>
              </a:rPr>
              <a:t>, </a:t>
            </a:r>
            <a:r>
              <a:rPr lang="en-US" sz="2600" dirty="0" err="1">
                <a:solidFill>
                  <a:srgbClr val="000000"/>
                </a:solidFill>
                <a:latin typeface="Libre Baskerville"/>
                <a:ea typeface="Libre Baskerville"/>
                <a:cs typeface="Libre Baskerville"/>
                <a:sym typeface="Libre Baskerville"/>
              </a:rPr>
              <a:t>Srujami</a:t>
            </a:r>
            <a:r>
              <a:rPr lang="en-US" sz="2600" dirty="0">
                <a:solidFill>
                  <a:srgbClr val="000000"/>
                </a:solidFill>
                <a:latin typeface="Libre Baskerville"/>
                <a:ea typeface="Libre Baskerville"/>
                <a:cs typeface="Libre Baskerville"/>
                <a:sym typeface="Libre Baskerville"/>
              </a:rPr>
              <a:t> Palkar, Isha Zade Nidhi </a:t>
            </a:r>
            <a:r>
              <a:rPr lang="en-US" sz="2600" dirty="0" err="1">
                <a:solidFill>
                  <a:srgbClr val="000000"/>
                </a:solidFill>
                <a:latin typeface="Libre Baskerville"/>
                <a:ea typeface="Libre Baskerville"/>
                <a:cs typeface="Libre Baskerville"/>
                <a:sym typeface="Libre Baskerville"/>
              </a:rPr>
              <a:t>Sanghavi.,”Personality</a:t>
            </a:r>
            <a:r>
              <a:rPr lang="en-US" sz="2600" dirty="0">
                <a:solidFill>
                  <a:srgbClr val="000000"/>
                </a:solidFill>
                <a:latin typeface="Libre Baskerville"/>
                <a:ea typeface="Libre Baskerville"/>
                <a:cs typeface="Libre Baskerville"/>
                <a:sym typeface="Libre Baskerville"/>
              </a:rPr>
              <a:t> Prediction with CV </a:t>
            </a:r>
            <a:r>
              <a:rPr lang="en-US" sz="2600" dirty="0" err="1">
                <a:solidFill>
                  <a:srgbClr val="000000"/>
                </a:solidFill>
                <a:latin typeface="Libre Baskerville"/>
                <a:ea typeface="Libre Baskerville"/>
                <a:cs typeface="Libre Baskerville"/>
                <a:sym typeface="Libre Baskerville"/>
              </a:rPr>
              <a:t>Analysis”.,International</a:t>
            </a:r>
            <a:r>
              <a:rPr lang="en-US" sz="2600" dirty="0">
                <a:solidFill>
                  <a:srgbClr val="000000"/>
                </a:solidFill>
                <a:latin typeface="Libre Baskerville"/>
                <a:ea typeface="Libre Baskerville"/>
                <a:cs typeface="Libre Baskerville"/>
                <a:sym typeface="Libre Baskerville"/>
              </a:rPr>
              <a:t> Research Journal of Engineering and Technology (IRJET).,Volume: 09,Issue: 04, Apr 2022.</a:t>
            </a:r>
          </a:p>
          <a:p>
            <a:pPr algn="l">
              <a:lnSpc>
                <a:spcPts val="2600"/>
              </a:lnSpc>
              <a:spcBef>
                <a:spcPct val="0"/>
              </a:spcBef>
            </a:pPr>
            <a:endParaRPr lang="en-US" sz="2600" dirty="0">
              <a:solidFill>
                <a:srgbClr val="000000"/>
              </a:solidFill>
              <a:latin typeface="Libre Baskerville"/>
              <a:ea typeface="Libre Baskerville"/>
              <a:cs typeface="Libre Baskerville"/>
              <a:sym typeface="Libre Baskerville"/>
            </a:endParaRPr>
          </a:p>
          <a:p>
            <a:pPr algn="l">
              <a:lnSpc>
                <a:spcPts val="2500"/>
              </a:lnSpc>
              <a:spcBef>
                <a:spcPct val="0"/>
              </a:spcBef>
            </a:pPr>
            <a:endParaRPr lang="en-US" sz="2600" dirty="0">
              <a:solidFill>
                <a:srgbClr val="000000"/>
              </a:solidFill>
              <a:latin typeface="Libre Baskerville"/>
              <a:ea typeface="Libre Baskerville"/>
              <a:cs typeface="Libre Baskerville"/>
              <a:sym typeface="Libre Baskerville"/>
            </a:endParaRPr>
          </a:p>
        </p:txBody>
      </p:sp>
      <p:sp>
        <p:nvSpPr>
          <p:cNvPr id="3" name="TextBox 3"/>
          <p:cNvSpPr txBox="1"/>
          <p:nvPr/>
        </p:nvSpPr>
        <p:spPr>
          <a:xfrm>
            <a:off x="6266387" y="711673"/>
            <a:ext cx="5755226" cy="930272"/>
          </a:xfrm>
          <a:prstGeom prst="rect">
            <a:avLst/>
          </a:prstGeom>
        </p:spPr>
        <p:txBody>
          <a:bodyPr wrap="square" lIns="0" tIns="0" rIns="0" bIns="0" rtlCol="0" anchor="t">
            <a:spAutoFit/>
          </a:bodyPr>
          <a:lstStyle/>
          <a:p>
            <a:pPr algn="ctr">
              <a:lnSpc>
                <a:spcPts val="6999"/>
              </a:lnSpc>
              <a:spcBef>
                <a:spcPct val="0"/>
              </a:spcBef>
            </a:pPr>
            <a:r>
              <a:rPr lang="en-US" sz="6999" b="1" dirty="0">
                <a:solidFill>
                  <a:srgbClr val="000000"/>
                </a:solidFill>
                <a:latin typeface="Libre Baskerville Bold"/>
                <a:ea typeface="Libre Baskerville Bold"/>
                <a:cs typeface="Libre Baskerville Bold"/>
                <a:sym typeface="Libre Baskerville Bold"/>
              </a:rPr>
              <a:t>References</a:t>
            </a:r>
          </a:p>
        </p:txBody>
      </p:sp>
      <p:sp>
        <p:nvSpPr>
          <p:cNvPr id="4" name="Freeform 4"/>
          <p:cNvSpPr/>
          <p:nvPr/>
        </p:nvSpPr>
        <p:spPr>
          <a:xfrm rot="4592145">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7028694">
            <a:off x="14995316" y="5776082"/>
            <a:ext cx="4096053" cy="7060062"/>
          </a:xfrm>
          <a:custGeom>
            <a:avLst/>
            <a:gdLst/>
            <a:ahLst/>
            <a:cxnLst/>
            <a:rect l="l" t="t" r="r" b="b"/>
            <a:pathLst>
              <a:path w="4096053" h="7060062">
                <a:moveTo>
                  <a:pt x="0" y="0"/>
                </a:moveTo>
                <a:lnTo>
                  <a:pt x="4096053" y="0"/>
                </a:lnTo>
                <a:lnTo>
                  <a:pt x="4096053" y="7060061"/>
                </a:lnTo>
                <a:lnTo>
                  <a:pt x="0" y="70600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675872">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474346">
            <a:off x="-84263" y="-2250228"/>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5353998" y="1384578"/>
            <a:ext cx="6288881" cy="650874"/>
          </a:xfrm>
          <a:prstGeom prst="rect">
            <a:avLst/>
          </a:prstGeom>
        </p:spPr>
        <p:txBody>
          <a:bodyPr lIns="0" tIns="0" rIns="0" bIns="0" rtlCol="0" anchor="t">
            <a:spAutoFit/>
          </a:bodyPr>
          <a:lstStyle/>
          <a:p>
            <a:pPr algn="ctr">
              <a:lnSpc>
                <a:spcPts val="4999"/>
              </a:lnSpc>
              <a:spcBef>
                <a:spcPct val="0"/>
              </a:spcBef>
            </a:pPr>
            <a:r>
              <a:rPr lang="en-US" sz="4999" b="1">
                <a:solidFill>
                  <a:srgbClr val="000000"/>
                </a:solidFill>
                <a:latin typeface="Libre Baskerville Bold"/>
                <a:ea typeface="Libre Baskerville Bold"/>
                <a:cs typeface="Libre Baskerville Bold"/>
                <a:sym typeface="Libre Baskerville Bold"/>
              </a:rPr>
              <a:t>TEAM MEMBERS</a:t>
            </a:r>
          </a:p>
        </p:txBody>
      </p:sp>
      <p:sp>
        <p:nvSpPr>
          <p:cNvPr id="5" name="TextBox 5"/>
          <p:cNvSpPr txBox="1"/>
          <p:nvPr/>
        </p:nvSpPr>
        <p:spPr>
          <a:xfrm>
            <a:off x="5220648" y="2949904"/>
            <a:ext cx="7791688" cy="1774825"/>
          </a:xfrm>
          <a:prstGeom prst="rect">
            <a:avLst/>
          </a:prstGeom>
        </p:spPr>
        <p:txBody>
          <a:bodyPr lIns="0" tIns="0" rIns="0" bIns="0" rtlCol="0" anchor="t">
            <a:spAutoFit/>
          </a:bodyPr>
          <a:lstStyle/>
          <a:p>
            <a:pPr algn="l">
              <a:lnSpc>
                <a:spcPts val="3499"/>
              </a:lnSpc>
              <a:spcBef>
                <a:spcPct val="0"/>
              </a:spcBef>
            </a:pPr>
            <a:r>
              <a:rPr lang="en-US" sz="3499">
                <a:solidFill>
                  <a:srgbClr val="000000"/>
                </a:solidFill>
                <a:latin typeface="Libre Baskerville"/>
                <a:ea typeface="Libre Baskerville"/>
                <a:cs typeface="Libre Baskerville"/>
                <a:sym typeface="Libre Baskerville"/>
              </a:rPr>
              <a:t>22331A4241 – N. Bhoomika Sai</a:t>
            </a:r>
          </a:p>
          <a:p>
            <a:pPr algn="l">
              <a:lnSpc>
                <a:spcPts val="3499"/>
              </a:lnSpc>
              <a:spcBef>
                <a:spcPct val="0"/>
              </a:spcBef>
            </a:pPr>
            <a:r>
              <a:rPr lang="en-US" sz="3499">
                <a:solidFill>
                  <a:srgbClr val="000000"/>
                </a:solidFill>
                <a:latin typeface="Libre Baskerville"/>
                <a:ea typeface="Libre Baskerville"/>
                <a:cs typeface="Libre Baskerville"/>
                <a:sym typeface="Libre Baskerville"/>
              </a:rPr>
              <a:t>22331A4212 – D. Harshita</a:t>
            </a:r>
          </a:p>
          <a:p>
            <a:pPr algn="l">
              <a:lnSpc>
                <a:spcPts val="3499"/>
              </a:lnSpc>
              <a:spcBef>
                <a:spcPct val="0"/>
              </a:spcBef>
            </a:pPr>
            <a:r>
              <a:rPr lang="en-US" sz="3499">
                <a:solidFill>
                  <a:srgbClr val="000000"/>
                </a:solidFill>
                <a:latin typeface="Libre Baskerville"/>
                <a:ea typeface="Libre Baskerville"/>
                <a:cs typeface="Libre Baskerville"/>
                <a:sym typeface="Libre Baskerville"/>
              </a:rPr>
              <a:t>23335A4203 – K. Chandra  Sekhar</a:t>
            </a:r>
          </a:p>
          <a:p>
            <a:pPr algn="l">
              <a:lnSpc>
                <a:spcPts val="3499"/>
              </a:lnSpc>
              <a:spcBef>
                <a:spcPct val="0"/>
              </a:spcBef>
            </a:pPr>
            <a:r>
              <a:rPr lang="en-US" sz="3499">
                <a:solidFill>
                  <a:srgbClr val="000000"/>
                </a:solidFill>
                <a:latin typeface="Libre Baskerville"/>
                <a:ea typeface="Libre Baskerville"/>
                <a:cs typeface="Libre Baskerville"/>
                <a:sym typeface="Libre Baskerville"/>
              </a:rPr>
              <a:t>23335A4207 – V. Ramya Sree</a:t>
            </a:r>
          </a:p>
        </p:txBody>
      </p:sp>
      <p:sp>
        <p:nvSpPr>
          <p:cNvPr id="6" name="TextBox 6"/>
          <p:cNvSpPr txBox="1"/>
          <p:nvPr/>
        </p:nvSpPr>
        <p:spPr>
          <a:xfrm>
            <a:off x="5871973" y="5861943"/>
            <a:ext cx="5281136" cy="581024"/>
          </a:xfrm>
          <a:prstGeom prst="rect">
            <a:avLst/>
          </a:prstGeom>
        </p:spPr>
        <p:txBody>
          <a:bodyPr lIns="0" tIns="0" rIns="0" bIns="0" rtlCol="0" anchor="t">
            <a:spAutoFit/>
          </a:bodyPr>
          <a:lstStyle/>
          <a:p>
            <a:pPr algn="ctr">
              <a:lnSpc>
                <a:spcPts val="4499"/>
              </a:lnSpc>
              <a:spcBef>
                <a:spcPct val="0"/>
              </a:spcBef>
            </a:pPr>
            <a:r>
              <a:rPr lang="en-US" sz="4499" b="1">
                <a:solidFill>
                  <a:srgbClr val="000000"/>
                </a:solidFill>
                <a:latin typeface="Libre Baskerville Bold"/>
                <a:ea typeface="Libre Baskerville Bold"/>
                <a:cs typeface="Libre Baskerville Bold"/>
                <a:sym typeface="Libre Baskerville Bold"/>
              </a:rPr>
              <a:t>SUPERVISED BY</a:t>
            </a:r>
          </a:p>
        </p:txBody>
      </p:sp>
      <p:sp>
        <p:nvSpPr>
          <p:cNvPr id="7" name="TextBox 7"/>
          <p:cNvSpPr txBox="1"/>
          <p:nvPr/>
        </p:nvSpPr>
        <p:spPr>
          <a:xfrm>
            <a:off x="4725163" y="7032317"/>
            <a:ext cx="7829908" cy="1774825"/>
          </a:xfrm>
          <a:prstGeom prst="rect">
            <a:avLst/>
          </a:prstGeom>
        </p:spPr>
        <p:txBody>
          <a:bodyPr lIns="0" tIns="0" rIns="0" bIns="0" rtlCol="0" anchor="t">
            <a:spAutoFit/>
          </a:bodyPr>
          <a:lstStyle/>
          <a:p>
            <a:pPr algn="just">
              <a:lnSpc>
                <a:spcPts val="3499"/>
              </a:lnSpc>
              <a:spcBef>
                <a:spcPct val="0"/>
              </a:spcBef>
            </a:pPr>
            <a:r>
              <a:rPr lang="en-US" sz="3499">
                <a:solidFill>
                  <a:srgbClr val="000000"/>
                </a:solidFill>
                <a:latin typeface="Libre Baskerville"/>
                <a:ea typeface="Libre Baskerville"/>
                <a:cs typeface="Libre Baskerville"/>
                <a:sym typeface="Libre Baskerville"/>
              </a:rPr>
              <a:t>           Dr. P. Srinivasa Rao</a:t>
            </a:r>
          </a:p>
          <a:p>
            <a:pPr algn="just">
              <a:lnSpc>
                <a:spcPts val="3499"/>
              </a:lnSpc>
              <a:spcBef>
                <a:spcPct val="0"/>
              </a:spcBef>
            </a:pPr>
            <a:r>
              <a:rPr lang="en-US" sz="3499">
                <a:solidFill>
                  <a:srgbClr val="000000"/>
                </a:solidFill>
                <a:latin typeface="Libre Baskerville"/>
                <a:ea typeface="Libre Baskerville"/>
                <a:cs typeface="Libre Baskerville"/>
                <a:sym typeface="Libre Baskerville"/>
              </a:rPr>
              <a:t>           Associate Professor</a:t>
            </a:r>
          </a:p>
          <a:p>
            <a:pPr algn="ctr">
              <a:lnSpc>
                <a:spcPts val="3499"/>
              </a:lnSpc>
              <a:spcBef>
                <a:spcPct val="0"/>
              </a:spcBef>
            </a:pPr>
            <a:r>
              <a:rPr lang="en-US" sz="3499">
                <a:solidFill>
                  <a:srgbClr val="000000"/>
                </a:solidFill>
                <a:latin typeface="Libre Baskerville"/>
                <a:ea typeface="Libre Baskerville"/>
                <a:cs typeface="Libre Baskerville"/>
                <a:sym typeface="Libre Baskerville"/>
              </a:rPr>
              <a:t> Dept. of Data Engineering</a:t>
            </a:r>
          </a:p>
          <a:p>
            <a:pPr algn="just">
              <a:lnSpc>
                <a:spcPts val="3499"/>
              </a:lnSpc>
              <a:spcBef>
                <a:spcPct val="0"/>
              </a:spcBef>
            </a:pPr>
            <a:r>
              <a:rPr lang="en-US" sz="3499">
                <a:solidFill>
                  <a:srgbClr val="000000"/>
                </a:solidFill>
                <a:latin typeface="Libre Baskerville"/>
                <a:ea typeface="Libre Baskerville"/>
                <a:cs typeface="Libre Baskerville"/>
                <a:sym typeface="Libre Baskerville"/>
              </a:rPr>
              <a:t>  MVGR College of Engineering(A)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2827646" y="3632200"/>
            <a:ext cx="11721636" cy="3251201"/>
          </a:xfrm>
          <a:prstGeom prst="rect">
            <a:avLst/>
          </a:prstGeom>
        </p:spPr>
        <p:txBody>
          <a:bodyPr lIns="0" tIns="0" rIns="0" bIns="0" rtlCol="0" anchor="t">
            <a:spAutoFit/>
          </a:bodyPr>
          <a:lstStyle/>
          <a:p>
            <a:pPr algn="ctr">
              <a:lnSpc>
                <a:spcPts val="12500"/>
              </a:lnSpc>
            </a:pPr>
            <a:r>
              <a:rPr lang="en-US" sz="12500">
                <a:solidFill>
                  <a:srgbClr val="000000"/>
                </a:solidFill>
                <a:latin typeface="Yeseva One"/>
                <a:ea typeface="Yeseva One"/>
                <a:cs typeface="Yeseva One"/>
                <a:sym typeface="Yeseva One"/>
              </a:rPr>
              <a:t>Thank</a:t>
            </a:r>
          </a:p>
          <a:p>
            <a:pPr algn="ctr">
              <a:lnSpc>
                <a:spcPts val="12500"/>
              </a:lnSpc>
            </a:pPr>
            <a:r>
              <a:rPr lang="en-US" sz="12500">
                <a:solidFill>
                  <a:srgbClr val="000000"/>
                </a:solidFill>
                <a:latin typeface="Yeseva One"/>
                <a:ea typeface="Yeseva One"/>
                <a:cs typeface="Yeseva One"/>
                <a:sym typeface="Yeseva One"/>
              </a:rPr>
              <a:t>You</a:t>
            </a:r>
          </a:p>
        </p:txBody>
      </p:sp>
      <p:sp>
        <p:nvSpPr>
          <p:cNvPr id="3" name="Freeform 3"/>
          <p:cNvSpPr/>
          <p:nvPr/>
        </p:nvSpPr>
        <p:spPr>
          <a:xfrm rot="3245603">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7598077">
            <a:off x="12399680" y="6001359"/>
            <a:ext cx="4471695" cy="7707528"/>
          </a:xfrm>
          <a:custGeom>
            <a:avLst/>
            <a:gdLst/>
            <a:ahLst/>
            <a:cxnLst/>
            <a:rect l="l" t="t" r="r" b="b"/>
            <a:pathLst>
              <a:path w="4471695" h="7707528">
                <a:moveTo>
                  <a:pt x="0" y="0"/>
                </a:moveTo>
                <a:lnTo>
                  <a:pt x="4471695" y="0"/>
                </a:lnTo>
                <a:lnTo>
                  <a:pt x="4471695" y="7707528"/>
                </a:lnTo>
                <a:lnTo>
                  <a:pt x="0" y="77075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278059">
            <a:off x="-90251" y="5646327"/>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7572241">
            <a:off x="14566959" y="-150630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2840497" y="2002706"/>
            <a:ext cx="12607006"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Problem Statement</a:t>
            </a:r>
          </a:p>
        </p:txBody>
      </p:sp>
      <p:sp>
        <p:nvSpPr>
          <p:cNvPr id="7" name="TextBox 7"/>
          <p:cNvSpPr txBox="1"/>
          <p:nvPr/>
        </p:nvSpPr>
        <p:spPr>
          <a:xfrm>
            <a:off x="1028700" y="3868420"/>
            <a:ext cx="16388411" cy="5161280"/>
          </a:xfrm>
          <a:prstGeom prst="rect">
            <a:avLst/>
          </a:prstGeom>
        </p:spPr>
        <p:txBody>
          <a:bodyPr lIns="0" tIns="0" rIns="0" bIns="0" rtlCol="0" anchor="t">
            <a:spAutoFit/>
          </a:bodyPr>
          <a:lstStyle/>
          <a:p>
            <a:pPr algn="just">
              <a:lnSpc>
                <a:spcPts val="3699"/>
              </a:lnSpc>
              <a:spcBef>
                <a:spcPct val="0"/>
              </a:spcBef>
            </a:pPr>
            <a:r>
              <a:rPr lang="en-US" sz="3699">
                <a:solidFill>
                  <a:srgbClr val="000000"/>
                </a:solidFill>
                <a:latin typeface="Libre Baskerville"/>
                <a:ea typeface="Libre Baskerville"/>
                <a:cs typeface="Libre Baskerville"/>
                <a:sym typeface="Libre Baskerville"/>
              </a:rPr>
              <a:t>Recruitment processes in organizations often rely on conventional methods, such as manually shortlisting resumes and conducting subjective evaluations. These methods are time-consuming, prone to biases, and may fail to comprehensively assess both the professional qualifications and personality traits of candidates. This creates inefficiencies and reduces the fairness and transparency of the recruitment process. There is a need for an automated system that integrates personality evaluation with professional eligibility screening to ensure objective, data-driven, and equitable recruitment decisions.</a:t>
            </a:r>
          </a:p>
          <a:p>
            <a:pPr algn="just">
              <a:lnSpc>
                <a:spcPts val="3699"/>
              </a:lnSpc>
              <a:spcBef>
                <a:spcPct val="0"/>
              </a:spcBef>
            </a:pPr>
            <a:endParaRPr lang="en-US" sz="3699">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4757206" y="868868"/>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Abstract</a:t>
            </a:r>
          </a:p>
        </p:txBody>
      </p:sp>
      <p:sp>
        <p:nvSpPr>
          <p:cNvPr id="3" name="Freeform 3"/>
          <p:cNvSpPr/>
          <p:nvPr/>
        </p:nvSpPr>
        <p:spPr>
          <a:xfrm rot="4861783">
            <a:off x="-278353" y="-2360047"/>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7210017">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713559" y="2636877"/>
            <a:ext cx="17259300" cy="5005729"/>
          </a:xfrm>
          <a:prstGeom prst="rect">
            <a:avLst/>
          </a:prstGeom>
        </p:spPr>
        <p:txBody>
          <a:bodyPr lIns="0" tIns="0" rIns="0" bIns="0" rtlCol="0" anchor="t">
            <a:spAutoFit/>
          </a:bodyPr>
          <a:lstStyle/>
          <a:p>
            <a:pPr algn="just">
              <a:lnSpc>
                <a:spcPts val="3000"/>
              </a:lnSpc>
              <a:spcBef>
                <a:spcPct val="0"/>
              </a:spcBef>
            </a:pPr>
            <a:endParaRPr lang="en-US" sz="3000" dirty="0">
              <a:solidFill>
                <a:srgbClr val="000000"/>
              </a:solidFill>
              <a:latin typeface="Libre Baskerville"/>
              <a:ea typeface="Libre Baskerville"/>
              <a:cs typeface="Libre Baskerville"/>
              <a:sym typeface="Libre Baskerville"/>
            </a:endParaRPr>
          </a:p>
          <a:p>
            <a:pPr algn="just">
              <a:lnSpc>
                <a:spcPts val="3000"/>
              </a:lnSpc>
              <a:spcBef>
                <a:spcPct val="0"/>
              </a:spcBef>
            </a:pPr>
            <a:r>
              <a:rPr lang="en-US" sz="3000" dirty="0">
                <a:solidFill>
                  <a:srgbClr val="000000"/>
                </a:solidFill>
                <a:latin typeface="Libre Baskerville"/>
                <a:ea typeface="Libre Baskerville"/>
                <a:cs typeface="Libre Baskerville"/>
                <a:sym typeface="Libre Baskerville"/>
              </a:rPr>
              <a:t>This system streamlines recruitment through an online platform where candidates register and undergo personality assessments via Multiple-Choice Questions (MCQs). These quizzes analyze behavioral and psychological traits, while an AI-driven module evaluates CVs against a trained dataset. The system employs machine learning models such as Logistic Regression, Support Vector Machine, Decision Tree, and Random Forest for precise classification and decision-making.</a:t>
            </a:r>
          </a:p>
          <a:p>
            <a:pPr algn="just">
              <a:lnSpc>
                <a:spcPts val="3000"/>
              </a:lnSpc>
              <a:spcBef>
                <a:spcPct val="0"/>
              </a:spcBef>
            </a:pPr>
            <a:endParaRPr lang="en-US" sz="3000" dirty="0">
              <a:solidFill>
                <a:srgbClr val="000000"/>
              </a:solidFill>
              <a:latin typeface="Libre Baskerville"/>
              <a:ea typeface="Libre Baskerville"/>
              <a:cs typeface="Libre Baskerville"/>
              <a:sym typeface="Libre Baskerville"/>
            </a:endParaRPr>
          </a:p>
          <a:p>
            <a:pPr algn="just">
              <a:lnSpc>
                <a:spcPts val="3000"/>
              </a:lnSpc>
              <a:spcBef>
                <a:spcPct val="0"/>
              </a:spcBef>
            </a:pPr>
            <a:r>
              <a:rPr lang="en-US" sz="3000" dirty="0">
                <a:solidFill>
                  <a:srgbClr val="000000"/>
                </a:solidFill>
                <a:latin typeface="Libre Baskerville"/>
                <a:ea typeface="Libre Baskerville"/>
                <a:cs typeface="Libre Baskerville"/>
                <a:sym typeface="Libre Baskerville"/>
              </a:rPr>
              <a:t>By automating candidate screening, the platform enhances efficiency, transparency, and fairness. Candidates receive insights into their personality and job suitability, while recruiters access objective data for informed decision-making. This integrated approach modernizes recruitment by ensuring a perfect match between professional qualifications and personality traits, ultimately driving organizational success.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7" name="TextBox 7"/>
          <p:cNvSpPr txBox="1"/>
          <p:nvPr/>
        </p:nvSpPr>
        <p:spPr>
          <a:xfrm>
            <a:off x="3094833" y="465890"/>
            <a:ext cx="12098334" cy="930272"/>
          </a:xfrm>
          <a:prstGeom prst="rect">
            <a:avLst/>
          </a:prstGeom>
        </p:spPr>
        <p:txBody>
          <a:bodyPr lIns="0" tIns="0" rIns="0" bIns="0" rtlCol="0" anchor="t">
            <a:spAutoFit/>
          </a:bodyPr>
          <a:lstStyle/>
          <a:p>
            <a:pPr algn="ctr">
              <a:lnSpc>
                <a:spcPts val="6999"/>
              </a:lnSpc>
              <a:spcBef>
                <a:spcPct val="0"/>
              </a:spcBef>
            </a:pPr>
            <a:r>
              <a:rPr lang="en-US" sz="6999" b="1" dirty="0">
                <a:solidFill>
                  <a:srgbClr val="000000"/>
                </a:solidFill>
                <a:latin typeface="Libre Baskerville Bold"/>
                <a:ea typeface="Libre Baskerville Bold"/>
                <a:cs typeface="Libre Baskerville Bold"/>
                <a:sym typeface="Libre Baskerville Bold"/>
              </a:rPr>
              <a:t>Literature Survey</a:t>
            </a:r>
          </a:p>
        </p:txBody>
      </p:sp>
      <p:graphicFrame>
        <p:nvGraphicFramePr>
          <p:cNvPr id="8" name="Table 7">
            <a:extLst>
              <a:ext uri="{FF2B5EF4-FFF2-40B4-BE49-F238E27FC236}">
                <a16:creationId xmlns:a16="http://schemas.microsoft.com/office/drawing/2014/main" id="{D2C472D2-EAEC-9B6A-7B89-2331F2A03649}"/>
              </a:ext>
            </a:extLst>
          </p:cNvPr>
          <p:cNvGraphicFramePr>
            <a:graphicFrameLocks noGrp="1"/>
          </p:cNvGraphicFramePr>
          <p:nvPr>
            <p:extLst>
              <p:ext uri="{D42A27DB-BD31-4B8C-83A1-F6EECF244321}">
                <p14:modId xmlns:p14="http://schemas.microsoft.com/office/powerpoint/2010/main" val="1395020480"/>
              </p:ext>
            </p:extLst>
          </p:nvPr>
        </p:nvGraphicFramePr>
        <p:xfrm>
          <a:off x="693174" y="1600199"/>
          <a:ext cx="17137628" cy="8354961"/>
        </p:xfrm>
        <a:graphic>
          <a:graphicData uri="http://schemas.openxmlformats.org/drawingml/2006/table">
            <a:tbl>
              <a:tblPr/>
              <a:tblGrid>
                <a:gridCol w="4284407">
                  <a:extLst>
                    <a:ext uri="{9D8B030D-6E8A-4147-A177-3AD203B41FA5}">
                      <a16:colId xmlns:a16="http://schemas.microsoft.com/office/drawing/2014/main" val="40040321"/>
                    </a:ext>
                  </a:extLst>
                </a:gridCol>
                <a:gridCol w="4284407">
                  <a:extLst>
                    <a:ext uri="{9D8B030D-6E8A-4147-A177-3AD203B41FA5}">
                      <a16:colId xmlns:a16="http://schemas.microsoft.com/office/drawing/2014/main" val="3317568835"/>
                    </a:ext>
                  </a:extLst>
                </a:gridCol>
                <a:gridCol w="4284407">
                  <a:extLst>
                    <a:ext uri="{9D8B030D-6E8A-4147-A177-3AD203B41FA5}">
                      <a16:colId xmlns:a16="http://schemas.microsoft.com/office/drawing/2014/main" val="3425188751"/>
                    </a:ext>
                  </a:extLst>
                </a:gridCol>
                <a:gridCol w="4284407">
                  <a:extLst>
                    <a:ext uri="{9D8B030D-6E8A-4147-A177-3AD203B41FA5}">
                      <a16:colId xmlns:a16="http://schemas.microsoft.com/office/drawing/2014/main" val="549611380"/>
                    </a:ext>
                  </a:extLst>
                </a:gridCol>
              </a:tblGrid>
              <a:tr h="428317">
                <a:tc>
                  <a:txBody>
                    <a:bodyPr/>
                    <a:lstStyle/>
                    <a:p>
                      <a:r>
                        <a:rPr lang="en-IN" sz="2000" b="1" dirty="0">
                          <a:latin typeface="Libre Baskerville" panose="02000000000000000000" pitchFamily="2" charset="0"/>
                        </a:rPr>
                        <a:t>Reference</a:t>
                      </a:r>
                    </a:p>
                  </a:txBody>
                  <a:tcPr marL="43104" marR="43104" marT="21552" marB="21552" anchor="ctr">
                    <a:lnL>
                      <a:noFill/>
                    </a:lnL>
                    <a:lnR>
                      <a:noFill/>
                    </a:lnR>
                    <a:lnT>
                      <a:noFill/>
                    </a:lnT>
                    <a:lnB>
                      <a:noFill/>
                    </a:lnB>
                    <a:noFill/>
                  </a:tcPr>
                </a:tc>
                <a:tc>
                  <a:txBody>
                    <a:bodyPr/>
                    <a:lstStyle/>
                    <a:p>
                      <a:r>
                        <a:rPr lang="en-IN" sz="2000" b="1" dirty="0">
                          <a:latin typeface="Libre Baskerville" panose="02000000000000000000" pitchFamily="2" charset="0"/>
                        </a:rPr>
                        <a:t>Method/Algorithm Used</a:t>
                      </a:r>
                    </a:p>
                  </a:txBody>
                  <a:tcPr marL="43104" marR="43104" marT="21552" marB="21552" anchor="ctr">
                    <a:lnL>
                      <a:noFill/>
                    </a:lnL>
                    <a:lnR>
                      <a:noFill/>
                    </a:lnR>
                    <a:lnT>
                      <a:noFill/>
                    </a:lnT>
                    <a:lnB>
                      <a:noFill/>
                    </a:lnB>
                    <a:noFill/>
                  </a:tcPr>
                </a:tc>
                <a:tc>
                  <a:txBody>
                    <a:bodyPr/>
                    <a:lstStyle/>
                    <a:p>
                      <a:r>
                        <a:rPr lang="en-IN" sz="2000" b="1" dirty="0">
                          <a:latin typeface="Libre Baskerville" panose="02000000000000000000" pitchFamily="2" charset="0"/>
                        </a:rPr>
                        <a:t>Key Contributions</a:t>
                      </a:r>
                    </a:p>
                  </a:txBody>
                  <a:tcPr marL="43104" marR="43104" marT="21552" marB="21552" anchor="ctr">
                    <a:lnL>
                      <a:noFill/>
                    </a:lnL>
                    <a:lnR>
                      <a:noFill/>
                    </a:lnR>
                    <a:lnT>
                      <a:noFill/>
                    </a:lnT>
                    <a:lnB>
                      <a:noFill/>
                    </a:lnB>
                    <a:noFill/>
                  </a:tcPr>
                </a:tc>
                <a:tc>
                  <a:txBody>
                    <a:bodyPr/>
                    <a:lstStyle/>
                    <a:p>
                      <a:r>
                        <a:rPr lang="en-IN" sz="2000" b="1" dirty="0">
                          <a:latin typeface="Libre Baskerville" panose="02000000000000000000" pitchFamily="2" charset="0"/>
                        </a:rPr>
                        <a:t>Limitations </a:t>
                      </a:r>
                    </a:p>
                  </a:txBody>
                  <a:tcPr marL="43104" marR="43104" marT="21552" marB="21552" anchor="ctr">
                    <a:lnL>
                      <a:noFill/>
                    </a:lnL>
                    <a:lnR>
                      <a:noFill/>
                    </a:lnR>
                    <a:lnT>
                      <a:noFill/>
                    </a:lnT>
                    <a:lnB>
                      <a:noFill/>
                    </a:lnB>
                    <a:noFill/>
                  </a:tcPr>
                </a:tc>
                <a:extLst>
                  <a:ext uri="{0D108BD9-81ED-4DB2-BD59-A6C34878D82A}">
                    <a16:rowId xmlns:a16="http://schemas.microsoft.com/office/drawing/2014/main" val="2314583093"/>
                  </a:ext>
                </a:extLst>
              </a:tr>
              <a:tr h="1719594">
                <a:tc>
                  <a:txBody>
                    <a:bodyPr/>
                    <a:lstStyle/>
                    <a:p>
                      <a:r>
                        <a:rPr lang="fr-FR" sz="2000" b="0" dirty="0">
                          <a:effectLst/>
                          <a:latin typeface="Libre Baskerville" panose="02000000000000000000" pitchFamily="2" charset="0"/>
                        </a:rPr>
                        <a:t>Xinyu Shui et al. </a:t>
                      </a:r>
                    </a:p>
                  </a:txBody>
                  <a:tcPr marL="43104" marR="43104" marT="21552" marB="21552" anchor="ctr">
                    <a:lnL>
                      <a:noFill/>
                    </a:lnL>
                    <a:lnR>
                      <a:noFill/>
                    </a:lnR>
                    <a:lnT>
                      <a:noFill/>
                    </a:lnT>
                    <a:lnB>
                      <a:noFill/>
                    </a:lnB>
                    <a:noFill/>
                  </a:tcPr>
                </a:tc>
                <a:tc>
                  <a:txBody>
                    <a:bodyPr/>
                    <a:lstStyle/>
                    <a:p>
                      <a:r>
                        <a:rPr lang="en-US" sz="2000">
                          <a:effectLst/>
                          <a:latin typeface="Libre Baskerville" panose="02000000000000000000" pitchFamily="2" charset="0"/>
                        </a:rPr>
                        <a:t>Physiological signals (HR data from a commercial bracelet)</a:t>
                      </a:r>
                    </a:p>
                  </a:txBody>
                  <a:tcPr marL="43104" marR="43104" marT="21552" marB="21552" anchor="ctr">
                    <a:lnL>
                      <a:noFill/>
                    </a:lnL>
                    <a:lnR>
                      <a:noFill/>
                    </a:lnR>
                    <a:lnT>
                      <a:noFill/>
                    </a:lnT>
                    <a:lnB>
                      <a:noFill/>
                    </a:lnB>
                    <a:noFill/>
                  </a:tcPr>
                </a:tc>
                <a:tc>
                  <a:txBody>
                    <a:bodyPr/>
                    <a:lstStyle/>
                    <a:p>
                      <a:r>
                        <a:rPr lang="en-US" sz="2000">
                          <a:effectLst/>
                          <a:latin typeface="Libre Baskerville" panose="02000000000000000000" pitchFamily="2" charset="0"/>
                        </a:rPr>
                        <a:t>Explored Big-Five personality assessment through physiological signals in real-life settings</a:t>
                      </a:r>
                    </a:p>
                  </a:txBody>
                  <a:tcPr marL="43104" marR="43104" marT="21552" marB="21552" anchor="ctr">
                    <a:lnL>
                      <a:noFill/>
                    </a:lnL>
                    <a:lnR>
                      <a:noFill/>
                    </a:lnR>
                    <a:lnT>
                      <a:noFill/>
                    </a:lnT>
                    <a:lnB>
                      <a:noFill/>
                    </a:lnB>
                    <a:noFill/>
                  </a:tcPr>
                </a:tc>
                <a:tc>
                  <a:txBody>
                    <a:bodyPr/>
                    <a:lstStyle/>
                    <a:p>
                      <a:r>
                        <a:rPr lang="en-US" sz="2000">
                          <a:effectLst/>
                          <a:latin typeface="Libre Baskerville" panose="02000000000000000000" pitchFamily="2" charset="0"/>
                        </a:rPr>
                        <a:t>Limited sample size (only 80 male students), controlled environment may not generalize to real-world scenarios</a:t>
                      </a:r>
                    </a:p>
                  </a:txBody>
                  <a:tcPr marL="43104" marR="43104" marT="21552" marB="21552" anchor="ctr">
                    <a:lnL>
                      <a:noFill/>
                    </a:lnL>
                    <a:lnR>
                      <a:noFill/>
                    </a:lnR>
                    <a:lnT>
                      <a:noFill/>
                    </a:lnT>
                    <a:lnB>
                      <a:noFill/>
                    </a:lnB>
                    <a:noFill/>
                  </a:tcPr>
                </a:tc>
                <a:extLst>
                  <a:ext uri="{0D108BD9-81ED-4DB2-BD59-A6C34878D82A}">
                    <a16:rowId xmlns:a16="http://schemas.microsoft.com/office/drawing/2014/main" val="2164342147"/>
                  </a:ext>
                </a:extLst>
              </a:tr>
              <a:tr h="1383931">
                <a:tc>
                  <a:txBody>
                    <a:bodyPr/>
                    <a:lstStyle/>
                    <a:p>
                      <a:r>
                        <a:rPr lang="it-IT" sz="2000" b="0" dirty="0">
                          <a:effectLst/>
                          <a:latin typeface="Libre Baskerville" panose="02000000000000000000" pitchFamily="2" charset="0"/>
                        </a:rPr>
                        <a:t>Nandani Agarwal et al.</a:t>
                      </a:r>
                    </a:p>
                  </a:txBody>
                  <a:tcPr marL="43104" marR="43104" marT="21552" marB="21552" anchor="ctr">
                    <a:lnL>
                      <a:noFill/>
                    </a:lnL>
                    <a:lnR>
                      <a:noFill/>
                    </a:lnR>
                    <a:lnT>
                      <a:noFill/>
                    </a:lnT>
                    <a:lnB>
                      <a:noFill/>
                    </a:lnB>
                    <a:noFill/>
                  </a:tcPr>
                </a:tc>
                <a:tc>
                  <a:txBody>
                    <a:bodyPr/>
                    <a:lstStyle/>
                    <a:p>
                      <a:r>
                        <a:rPr lang="en-US" sz="2000" dirty="0">
                          <a:effectLst/>
                          <a:latin typeface="Libre Baskerville" panose="02000000000000000000" pitchFamily="2" charset="0"/>
                        </a:rPr>
                        <a:t>Machine learning Algorithms</a:t>
                      </a:r>
                    </a:p>
                  </a:txBody>
                  <a:tcPr marL="43104" marR="43104" marT="21552" marB="21552" anchor="ctr">
                    <a:lnL>
                      <a:noFill/>
                    </a:lnL>
                    <a:lnR>
                      <a:noFill/>
                    </a:lnR>
                    <a:lnT>
                      <a:noFill/>
                    </a:lnT>
                    <a:lnB>
                      <a:noFill/>
                    </a:lnB>
                    <a:noFill/>
                  </a:tcPr>
                </a:tc>
                <a:tc>
                  <a:txBody>
                    <a:bodyPr/>
                    <a:lstStyle/>
                    <a:p>
                      <a:r>
                        <a:rPr lang="en-US" sz="2000">
                          <a:effectLst/>
                          <a:latin typeface="Libre Baskerville" panose="02000000000000000000" pitchFamily="2" charset="0"/>
                        </a:rPr>
                        <a:t>Developed an automated system for predicting personality traits from resumes</a:t>
                      </a:r>
                    </a:p>
                  </a:txBody>
                  <a:tcPr marL="43104" marR="43104" marT="21552" marB="21552" anchor="ctr">
                    <a:lnL>
                      <a:noFill/>
                    </a:lnL>
                    <a:lnR>
                      <a:noFill/>
                    </a:lnR>
                    <a:lnT>
                      <a:noFill/>
                    </a:lnT>
                    <a:lnB>
                      <a:noFill/>
                    </a:lnB>
                    <a:noFill/>
                  </a:tcPr>
                </a:tc>
                <a:tc>
                  <a:txBody>
                    <a:bodyPr/>
                    <a:lstStyle/>
                    <a:p>
                      <a:r>
                        <a:rPr lang="en-US" sz="2000" dirty="0">
                          <a:effectLst/>
                          <a:latin typeface="Libre Baskerville" panose="02000000000000000000" pitchFamily="2" charset="0"/>
                        </a:rPr>
                        <a:t>Accuracy depends on CV quality; lacks multimodal personality assessment</a:t>
                      </a:r>
                    </a:p>
                  </a:txBody>
                  <a:tcPr marL="43104" marR="43104" marT="21552" marB="21552" anchor="ctr">
                    <a:lnL>
                      <a:noFill/>
                    </a:lnL>
                    <a:lnR>
                      <a:noFill/>
                    </a:lnR>
                    <a:lnT>
                      <a:noFill/>
                    </a:lnT>
                    <a:lnB>
                      <a:noFill/>
                    </a:lnB>
                    <a:noFill/>
                  </a:tcPr>
                </a:tc>
                <a:extLst>
                  <a:ext uri="{0D108BD9-81ED-4DB2-BD59-A6C34878D82A}">
                    <a16:rowId xmlns:a16="http://schemas.microsoft.com/office/drawing/2014/main" val="2077957429"/>
                  </a:ext>
                </a:extLst>
              </a:tr>
              <a:tr h="1719594">
                <a:tc>
                  <a:txBody>
                    <a:bodyPr/>
                    <a:lstStyle/>
                    <a:p>
                      <a:r>
                        <a:rPr lang="en-IN" sz="2000" b="0" dirty="0">
                          <a:effectLst/>
                          <a:latin typeface="Libre Baskerville" panose="02000000000000000000" pitchFamily="2" charset="0"/>
                        </a:rPr>
                        <a:t>Amal Khalifa Al Aamer et al. </a:t>
                      </a:r>
                    </a:p>
                  </a:txBody>
                  <a:tcPr marL="43104" marR="43104" marT="21552" marB="21552" anchor="ctr">
                    <a:lnL>
                      <a:noFill/>
                    </a:lnL>
                    <a:lnR>
                      <a:noFill/>
                    </a:lnR>
                    <a:lnT>
                      <a:noFill/>
                    </a:lnT>
                    <a:lnB>
                      <a:noFill/>
                    </a:lnB>
                    <a:noFill/>
                  </a:tcPr>
                </a:tc>
                <a:tc>
                  <a:txBody>
                    <a:bodyPr/>
                    <a:lstStyle/>
                    <a:p>
                      <a:r>
                        <a:rPr lang="en-IN" sz="2000" dirty="0">
                          <a:effectLst/>
                          <a:latin typeface="Libre Baskerville" panose="02000000000000000000" pitchFamily="2" charset="0"/>
                        </a:rPr>
                        <a:t>AI-powered recruitment system</a:t>
                      </a:r>
                    </a:p>
                  </a:txBody>
                  <a:tcPr marL="43104" marR="43104" marT="21552" marB="21552" anchor="ctr">
                    <a:lnL>
                      <a:noFill/>
                    </a:lnL>
                    <a:lnR>
                      <a:noFill/>
                    </a:lnR>
                    <a:lnT>
                      <a:noFill/>
                    </a:lnT>
                    <a:lnB>
                      <a:noFill/>
                    </a:lnB>
                    <a:noFill/>
                  </a:tcPr>
                </a:tc>
                <a:tc>
                  <a:txBody>
                    <a:bodyPr/>
                    <a:lstStyle/>
                    <a:p>
                      <a:r>
                        <a:rPr lang="en-US" sz="2000">
                          <a:effectLst/>
                          <a:latin typeface="Libre Baskerville" panose="02000000000000000000" pitchFamily="2" charset="0"/>
                        </a:rPr>
                        <a:t>Highlighted AI's role in improving HR processes with benefits such as increased productivity and accuracy</a:t>
                      </a:r>
                    </a:p>
                  </a:txBody>
                  <a:tcPr marL="43104" marR="43104" marT="21552" marB="21552" anchor="ctr">
                    <a:lnL>
                      <a:noFill/>
                    </a:lnL>
                    <a:lnR>
                      <a:noFill/>
                    </a:lnR>
                    <a:lnT>
                      <a:noFill/>
                    </a:lnT>
                    <a:lnB>
                      <a:noFill/>
                    </a:lnB>
                    <a:noFill/>
                  </a:tcPr>
                </a:tc>
                <a:tc>
                  <a:txBody>
                    <a:bodyPr/>
                    <a:lstStyle/>
                    <a:p>
                      <a:r>
                        <a:rPr lang="en-US" sz="2000">
                          <a:effectLst/>
                          <a:latin typeface="Libre Baskerville" panose="02000000000000000000" pitchFamily="2" charset="0"/>
                        </a:rPr>
                        <a:t>No specific implementation details; lacks empirical validation with real-world datasets</a:t>
                      </a:r>
                    </a:p>
                  </a:txBody>
                  <a:tcPr marL="43104" marR="43104" marT="21552" marB="21552" anchor="ctr">
                    <a:lnL>
                      <a:noFill/>
                    </a:lnL>
                    <a:lnR>
                      <a:noFill/>
                    </a:lnR>
                    <a:lnT>
                      <a:noFill/>
                    </a:lnT>
                    <a:lnB>
                      <a:noFill/>
                    </a:lnB>
                    <a:noFill/>
                  </a:tcPr>
                </a:tc>
                <a:extLst>
                  <a:ext uri="{0D108BD9-81ED-4DB2-BD59-A6C34878D82A}">
                    <a16:rowId xmlns:a16="http://schemas.microsoft.com/office/drawing/2014/main" val="3608158229"/>
                  </a:ext>
                </a:extLst>
              </a:tr>
              <a:tr h="1383931">
                <a:tc>
                  <a:txBody>
                    <a:bodyPr/>
                    <a:lstStyle/>
                    <a:p>
                      <a:r>
                        <a:rPr lang="da-DK" sz="2000" b="0" dirty="0">
                          <a:effectLst/>
                          <a:latin typeface="Libre Baskerville" panose="02000000000000000000" pitchFamily="2" charset="0"/>
                        </a:rPr>
                        <a:t>Anum Jaffar et al.</a:t>
                      </a:r>
                    </a:p>
                  </a:txBody>
                  <a:tcPr marL="43104" marR="43104" marT="21552" marB="21552" anchor="ctr">
                    <a:lnL>
                      <a:noFill/>
                    </a:lnL>
                    <a:lnR>
                      <a:noFill/>
                    </a:lnR>
                    <a:lnT>
                      <a:noFill/>
                    </a:lnT>
                    <a:lnB>
                      <a:noFill/>
                    </a:lnB>
                    <a:noFill/>
                  </a:tcPr>
                </a:tc>
                <a:tc>
                  <a:txBody>
                    <a:bodyPr/>
                    <a:lstStyle/>
                    <a:p>
                      <a:r>
                        <a:rPr lang="en-US" sz="2000" dirty="0">
                          <a:effectLst/>
                          <a:latin typeface="Libre Baskerville" panose="02000000000000000000" pitchFamily="2" charset="0"/>
                        </a:rPr>
                        <a:t>Multi-modal system (Facial expressions, body/head poses, BFI questionnaire, CNN with FER+ dataset)</a:t>
                      </a:r>
                    </a:p>
                  </a:txBody>
                  <a:tcPr marL="43104" marR="43104" marT="21552" marB="21552" anchor="ctr">
                    <a:lnL>
                      <a:noFill/>
                    </a:lnL>
                    <a:lnR>
                      <a:noFill/>
                    </a:lnR>
                    <a:lnT>
                      <a:noFill/>
                    </a:lnT>
                    <a:lnB>
                      <a:noFill/>
                    </a:lnB>
                    <a:noFill/>
                  </a:tcPr>
                </a:tc>
                <a:tc>
                  <a:txBody>
                    <a:bodyPr/>
                    <a:lstStyle/>
                    <a:p>
                      <a:r>
                        <a:rPr lang="en-US" sz="2000">
                          <a:effectLst/>
                          <a:latin typeface="Libre Baskerville" panose="02000000000000000000" pitchFamily="2" charset="0"/>
                        </a:rPr>
                        <a:t>Achieved high accuracy (95.14%) in personality prediction using non-verbal cues and expert analysis</a:t>
                      </a:r>
                    </a:p>
                  </a:txBody>
                  <a:tcPr marL="43104" marR="43104" marT="21552" marB="21552" anchor="ctr">
                    <a:lnL>
                      <a:noFill/>
                    </a:lnL>
                    <a:lnR>
                      <a:noFill/>
                    </a:lnR>
                    <a:lnT>
                      <a:noFill/>
                    </a:lnT>
                    <a:lnB>
                      <a:noFill/>
                    </a:lnB>
                    <a:noFill/>
                  </a:tcPr>
                </a:tc>
                <a:tc>
                  <a:txBody>
                    <a:bodyPr/>
                    <a:lstStyle/>
                    <a:p>
                      <a:r>
                        <a:rPr lang="en-US" sz="2000">
                          <a:effectLst/>
                          <a:latin typeface="Libre Baskerville" panose="02000000000000000000" pitchFamily="2" charset="0"/>
                        </a:rPr>
                        <a:t>Requires specialized hardware (cameras, sensors); privacy concerns in workplace applications</a:t>
                      </a:r>
                    </a:p>
                  </a:txBody>
                  <a:tcPr marL="43104" marR="43104" marT="21552" marB="21552" anchor="ctr">
                    <a:lnL>
                      <a:noFill/>
                    </a:lnL>
                    <a:lnR>
                      <a:noFill/>
                    </a:lnR>
                    <a:lnT>
                      <a:noFill/>
                    </a:lnT>
                    <a:lnB>
                      <a:noFill/>
                    </a:lnB>
                    <a:noFill/>
                  </a:tcPr>
                </a:tc>
                <a:extLst>
                  <a:ext uri="{0D108BD9-81ED-4DB2-BD59-A6C34878D82A}">
                    <a16:rowId xmlns:a16="http://schemas.microsoft.com/office/drawing/2014/main" val="700131249"/>
                  </a:ext>
                </a:extLst>
              </a:tr>
              <a:tr h="1719594">
                <a:tc>
                  <a:txBody>
                    <a:bodyPr/>
                    <a:lstStyle/>
                    <a:p>
                      <a:r>
                        <a:rPr lang="en-IN" sz="2000" b="0" dirty="0">
                          <a:effectLst/>
                          <a:latin typeface="Libre Baskerville" panose="02000000000000000000" pitchFamily="2" charset="0"/>
                        </a:rPr>
                        <a:t>Darpan Jain, Rajesh Kumar et al.</a:t>
                      </a:r>
                    </a:p>
                  </a:txBody>
                  <a:tcPr marL="43104" marR="43104" marT="21552" marB="21552" anchor="ctr">
                    <a:lnL>
                      <a:noFill/>
                    </a:lnL>
                    <a:lnR>
                      <a:noFill/>
                    </a:lnR>
                    <a:lnT>
                      <a:noFill/>
                    </a:lnT>
                    <a:lnB>
                      <a:noFill/>
                    </a:lnB>
                    <a:noFill/>
                  </a:tcPr>
                </a:tc>
                <a:tc>
                  <a:txBody>
                    <a:bodyPr/>
                    <a:lstStyle/>
                    <a:p>
                      <a:r>
                        <a:rPr lang="en-US" sz="2000" dirty="0">
                          <a:effectLst/>
                          <a:latin typeface="Libre Baskerville" panose="02000000000000000000" pitchFamily="2" charset="0"/>
                        </a:rPr>
                        <a:t>Machine learning for CV-based personality prediction</a:t>
                      </a:r>
                    </a:p>
                  </a:txBody>
                  <a:tcPr marL="43104" marR="43104" marT="21552" marB="21552" anchor="ctr">
                    <a:lnL>
                      <a:noFill/>
                    </a:lnL>
                    <a:lnR>
                      <a:noFill/>
                    </a:lnR>
                    <a:lnT>
                      <a:noFill/>
                    </a:lnT>
                    <a:lnB>
                      <a:noFill/>
                    </a:lnB>
                    <a:noFill/>
                  </a:tcPr>
                </a:tc>
                <a:tc>
                  <a:txBody>
                    <a:bodyPr/>
                    <a:lstStyle/>
                    <a:p>
                      <a:r>
                        <a:rPr lang="en-US" sz="2000" dirty="0">
                          <a:effectLst/>
                          <a:latin typeface="Libre Baskerville" panose="02000000000000000000" pitchFamily="2" charset="0"/>
                        </a:rPr>
                        <a:t>Evaluated different ML models for enhancing recruitment efficiency</a:t>
                      </a:r>
                    </a:p>
                  </a:txBody>
                  <a:tcPr marL="43104" marR="43104" marT="21552" marB="21552" anchor="ctr">
                    <a:lnL>
                      <a:noFill/>
                    </a:lnL>
                    <a:lnR>
                      <a:noFill/>
                    </a:lnR>
                    <a:lnT>
                      <a:noFill/>
                    </a:lnT>
                    <a:lnB>
                      <a:noFill/>
                    </a:lnB>
                    <a:noFill/>
                  </a:tcPr>
                </a:tc>
                <a:tc>
                  <a:txBody>
                    <a:bodyPr/>
                    <a:lstStyle/>
                    <a:p>
                      <a:r>
                        <a:rPr lang="en-US" sz="2000" dirty="0">
                          <a:effectLst/>
                          <a:latin typeface="Libre Baskerville" panose="02000000000000000000" pitchFamily="2" charset="0"/>
                        </a:rPr>
                        <a:t>Focuses only on CV analysis, missing multimodal aspects like behavior and physiological data</a:t>
                      </a:r>
                    </a:p>
                  </a:txBody>
                  <a:tcPr marL="43104" marR="43104" marT="21552" marB="21552" anchor="ctr">
                    <a:lnL>
                      <a:noFill/>
                    </a:lnL>
                    <a:lnR>
                      <a:noFill/>
                    </a:lnR>
                    <a:lnT>
                      <a:noFill/>
                    </a:lnT>
                    <a:lnB>
                      <a:noFill/>
                    </a:lnB>
                    <a:noFill/>
                  </a:tcPr>
                </a:tc>
                <a:extLst>
                  <a:ext uri="{0D108BD9-81ED-4DB2-BD59-A6C34878D82A}">
                    <a16:rowId xmlns:a16="http://schemas.microsoft.com/office/drawing/2014/main" val="1145162018"/>
                  </a:ext>
                </a:extLst>
              </a:tr>
            </a:tbl>
          </a:graphicData>
        </a:graphic>
      </p:graphicFrame>
      <p:graphicFrame>
        <p:nvGraphicFramePr>
          <p:cNvPr id="9" name="Table 8">
            <a:extLst>
              <a:ext uri="{FF2B5EF4-FFF2-40B4-BE49-F238E27FC236}">
                <a16:creationId xmlns:a16="http://schemas.microsoft.com/office/drawing/2014/main" id="{8DAD95D3-EBA1-D95D-CFFF-FBF22E946D5A}"/>
              </a:ext>
            </a:extLst>
          </p:cNvPr>
          <p:cNvGraphicFramePr>
            <a:graphicFrameLocks noGrp="1"/>
          </p:cNvGraphicFramePr>
          <p:nvPr>
            <p:extLst>
              <p:ext uri="{D42A27DB-BD31-4B8C-83A1-F6EECF244321}">
                <p14:modId xmlns:p14="http://schemas.microsoft.com/office/powerpoint/2010/main" val="2183221984"/>
              </p:ext>
            </p:extLst>
          </p:nvPr>
        </p:nvGraphicFramePr>
        <p:xfrm>
          <a:off x="457200" y="3625561"/>
          <a:ext cx="8229600" cy="450130"/>
        </p:xfrm>
        <a:graphic>
          <a:graphicData uri="http://schemas.openxmlformats.org/drawingml/2006/table">
            <a:tbl>
              <a:tblPr/>
              <a:tblGrid>
                <a:gridCol w="311085">
                  <a:extLst>
                    <a:ext uri="{9D8B030D-6E8A-4147-A177-3AD203B41FA5}">
                      <a16:colId xmlns:a16="http://schemas.microsoft.com/office/drawing/2014/main" val="2531626232"/>
                    </a:ext>
                  </a:extLst>
                </a:gridCol>
                <a:gridCol w="7918515">
                  <a:extLst>
                    <a:ext uri="{9D8B030D-6E8A-4147-A177-3AD203B41FA5}">
                      <a16:colId xmlns:a16="http://schemas.microsoft.com/office/drawing/2014/main" val="3428192614"/>
                    </a:ext>
                  </a:extLst>
                </a:gridCol>
              </a:tblGrid>
              <a:tr h="450130">
                <a:tc>
                  <a:txBody>
                    <a:bodyPr/>
                    <a:lstStyle/>
                    <a:p>
                      <a:pPr fontAlgn="t"/>
                      <a:endParaRPr lang="en-IN" sz="1700">
                        <a:effectLst/>
                      </a:endParaRPr>
                    </a:p>
                  </a:txBody>
                  <a:tcPr marL="113122" marR="113122" marT="42421" marB="42421">
                    <a:lnL>
                      <a:noFill/>
                    </a:lnL>
                    <a:lnR>
                      <a:noFill/>
                    </a:lnR>
                    <a:lnT>
                      <a:noFill/>
                    </a:lnT>
                    <a:lnB>
                      <a:noFill/>
                    </a:lnB>
                    <a:noFill/>
                  </a:tcPr>
                </a:tc>
                <a:tc>
                  <a:txBody>
                    <a:bodyPr/>
                    <a:lstStyle/>
                    <a:p>
                      <a:pPr>
                        <a:lnSpc>
                          <a:spcPts val="1500"/>
                        </a:lnSpc>
                        <a:buNone/>
                      </a:pPr>
                      <a:endParaRPr lang="en-IN" sz="1700" dirty="0">
                        <a:solidFill>
                          <a:srgbClr val="222222"/>
                        </a:solidFill>
                        <a:effectLst/>
                      </a:endParaRPr>
                    </a:p>
                  </a:txBody>
                  <a:tcPr marL="84841" marR="84841" marT="42421" marB="42421" anchor="ctr">
                    <a:lnL>
                      <a:noFill/>
                    </a:lnL>
                    <a:lnR>
                      <a:noFill/>
                    </a:lnR>
                    <a:lnT>
                      <a:noFill/>
                    </a:lnT>
                    <a:lnB>
                      <a:noFill/>
                    </a:lnB>
                    <a:noFill/>
                  </a:tcPr>
                </a:tc>
                <a:extLst>
                  <a:ext uri="{0D108BD9-81ED-4DB2-BD59-A6C34878D82A}">
                    <a16:rowId xmlns:a16="http://schemas.microsoft.com/office/drawing/2014/main" val="47643008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0" y="1271310"/>
            <a:ext cx="18288000" cy="7096558"/>
          </a:xfrm>
          <a:prstGeom prst="rect">
            <a:avLst/>
          </a:prstGeom>
        </p:spPr>
        <p:txBody>
          <a:bodyPr lIns="0" tIns="0" rIns="0" bIns="0" rtlCol="0" anchor="t">
            <a:spAutoFit/>
          </a:bodyPr>
          <a:lstStyle/>
          <a:p>
            <a:pPr marL="630515" lvl="1" indent="-315257" algn="just">
              <a:lnSpc>
                <a:spcPts val="2920"/>
              </a:lnSpc>
              <a:buFont typeface="Arial"/>
              <a:buChar char="•"/>
            </a:pPr>
            <a:endParaRPr lang="en-US" sz="2920" dirty="0">
              <a:solidFill>
                <a:srgbClr val="000000"/>
              </a:solidFill>
              <a:latin typeface="Libre Baskerville"/>
              <a:ea typeface="Libre Baskerville"/>
              <a:cs typeface="Libre Baskerville"/>
              <a:sym typeface="Libre Baskerville"/>
            </a:endParaRPr>
          </a:p>
          <a:p>
            <a:pPr marL="630515" lvl="1" indent="-315257" algn="just">
              <a:lnSpc>
                <a:spcPts val="2920"/>
              </a:lnSpc>
              <a:buFont typeface="Arial"/>
              <a:buChar char="•"/>
            </a:pPr>
            <a:r>
              <a:rPr lang="en-US" sz="2920" dirty="0">
                <a:solidFill>
                  <a:srgbClr val="000000"/>
                </a:solidFill>
                <a:latin typeface="Libre Baskerville"/>
                <a:ea typeface="Libre Baskerville"/>
                <a:cs typeface="Libre Baskerville"/>
                <a:sym typeface="Libre Baskerville"/>
              </a:rPr>
              <a:t>Resume parsing, keyword-based screening, and chatbot-based assessments.</a:t>
            </a:r>
          </a:p>
          <a:p>
            <a:pPr marL="630515" lvl="1" indent="-315257" algn="just">
              <a:lnSpc>
                <a:spcPts val="2920"/>
              </a:lnSpc>
              <a:buFont typeface="Arial"/>
              <a:buChar char="•"/>
            </a:pPr>
            <a:r>
              <a:rPr lang="en-US" sz="2920" dirty="0">
                <a:solidFill>
                  <a:srgbClr val="000000"/>
                </a:solidFill>
                <a:latin typeface="Libre Baskerville"/>
                <a:ea typeface="Libre Baskerville"/>
                <a:cs typeface="Libre Baskerville"/>
                <a:sym typeface="Libre Baskerville"/>
              </a:rPr>
              <a:t>Resume parsing systems extract structured data from CVs but do not analyze personality traits or behavioral attributes.</a:t>
            </a:r>
          </a:p>
          <a:p>
            <a:pPr marL="630515" lvl="1" indent="-315257" algn="just">
              <a:lnSpc>
                <a:spcPts val="2920"/>
              </a:lnSpc>
              <a:buFont typeface="Arial"/>
              <a:buChar char="•"/>
            </a:pPr>
            <a:r>
              <a:rPr lang="en-US" sz="2920" dirty="0">
                <a:solidFill>
                  <a:srgbClr val="000000"/>
                </a:solidFill>
                <a:latin typeface="Libre Baskerville"/>
                <a:ea typeface="Libre Baskerville"/>
                <a:cs typeface="Libre Baskerville"/>
                <a:sym typeface="Libre Baskerville"/>
              </a:rPr>
              <a:t>Keyword-based screening matches resumes with job descriptions but lacks contextual understanding, often filtering candidates based on keyword presence rather than actual relevance.</a:t>
            </a:r>
          </a:p>
          <a:p>
            <a:pPr marL="630515" lvl="1" indent="-315257" algn="just">
              <a:lnSpc>
                <a:spcPts val="2920"/>
              </a:lnSpc>
              <a:buFont typeface="Arial"/>
              <a:buChar char="•"/>
            </a:pPr>
            <a:r>
              <a:rPr lang="en-US" sz="2920" dirty="0">
                <a:solidFill>
                  <a:srgbClr val="000000"/>
                </a:solidFill>
                <a:latin typeface="Libre Baskerville"/>
                <a:ea typeface="Libre Baskerville"/>
                <a:cs typeface="Libre Baskerville"/>
                <a:sym typeface="Libre Baskerville"/>
              </a:rPr>
              <a:t>Chatbot-based hiring assistants assist in initial screening; however, they rely on predefined responses and fail to provide deep personality insights.</a:t>
            </a:r>
          </a:p>
          <a:p>
            <a:pPr algn="just">
              <a:lnSpc>
                <a:spcPts val="2920"/>
              </a:lnSpc>
            </a:pPr>
            <a:endParaRPr lang="en-US" sz="2920" dirty="0">
              <a:solidFill>
                <a:srgbClr val="000000"/>
              </a:solidFill>
              <a:latin typeface="Libre Baskerville"/>
              <a:ea typeface="Libre Baskerville"/>
              <a:cs typeface="Libre Baskerville"/>
              <a:sym typeface="Libre Baskerville"/>
            </a:endParaRPr>
          </a:p>
          <a:p>
            <a:pPr algn="just">
              <a:lnSpc>
                <a:spcPts val="6020"/>
              </a:lnSpc>
            </a:pPr>
            <a:r>
              <a:rPr lang="en-US" sz="6020" dirty="0">
                <a:solidFill>
                  <a:srgbClr val="000000"/>
                </a:solidFill>
                <a:latin typeface="Libre Baskerville"/>
                <a:ea typeface="Libre Baskerville"/>
                <a:cs typeface="Libre Baskerville"/>
                <a:sym typeface="Libre Baskerville"/>
              </a:rPr>
              <a:t>                           </a:t>
            </a:r>
            <a:r>
              <a:rPr lang="en-US" sz="6020" b="1" dirty="0">
                <a:solidFill>
                  <a:srgbClr val="000000"/>
                </a:solidFill>
                <a:latin typeface="Libre Baskerville Bold"/>
                <a:ea typeface="Libre Baskerville Bold"/>
                <a:cs typeface="Libre Baskerville Bold"/>
                <a:sym typeface="Libre Baskerville Bold"/>
              </a:rPr>
              <a:t>    Limitations</a:t>
            </a:r>
          </a:p>
          <a:p>
            <a:pPr algn="just">
              <a:lnSpc>
                <a:spcPts val="2920"/>
              </a:lnSpc>
            </a:pPr>
            <a:endParaRPr lang="en-US" sz="6020" b="1" dirty="0">
              <a:solidFill>
                <a:srgbClr val="000000"/>
              </a:solidFill>
              <a:latin typeface="Libre Baskerville Bold"/>
              <a:ea typeface="Libre Baskerville Bold"/>
              <a:cs typeface="Libre Baskerville Bold"/>
              <a:sym typeface="Libre Baskerville Bold"/>
            </a:endParaRPr>
          </a:p>
          <a:p>
            <a:pPr marL="630515" lvl="1" indent="-315257" algn="just">
              <a:lnSpc>
                <a:spcPts val="2920"/>
              </a:lnSpc>
              <a:spcBef>
                <a:spcPct val="0"/>
              </a:spcBef>
              <a:buFont typeface="Arial"/>
              <a:buChar char="•"/>
            </a:pPr>
            <a:r>
              <a:rPr lang="en-US" sz="2920" dirty="0">
                <a:solidFill>
                  <a:srgbClr val="000000"/>
                </a:solidFill>
                <a:latin typeface="Libre Baskerville"/>
                <a:ea typeface="Libre Baskerville"/>
                <a:cs typeface="Libre Baskerville"/>
                <a:sym typeface="Libre Baskerville"/>
              </a:rPr>
              <a:t>They neglecting soft skills and personality traits, which are essential for job compatibility.</a:t>
            </a:r>
          </a:p>
          <a:p>
            <a:pPr marL="630515" lvl="1" indent="-315257" algn="just">
              <a:lnSpc>
                <a:spcPts val="2920"/>
              </a:lnSpc>
              <a:buFont typeface="Arial"/>
              <a:buChar char="•"/>
            </a:pPr>
            <a:r>
              <a:rPr lang="en-US" sz="2920" dirty="0">
                <a:solidFill>
                  <a:srgbClr val="000000"/>
                </a:solidFill>
                <a:latin typeface="Libre Baskerville"/>
                <a:ea typeface="Libre Baskerville"/>
                <a:cs typeface="Libre Baskerville"/>
                <a:sym typeface="Libre Baskerville"/>
              </a:rPr>
              <a:t>Existing systems often suffer from bias in keyword matching, where qualified candidates may be overlooked simply because their resumes do not contain specific terms. </a:t>
            </a:r>
          </a:p>
          <a:p>
            <a:pPr marL="630515" lvl="1" indent="-315257" algn="just">
              <a:lnSpc>
                <a:spcPts val="2920"/>
              </a:lnSpc>
              <a:buFont typeface="Arial"/>
              <a:buChar char="•"/>
            </a:pPr>
            <a:r>
              <a:rPr lang="en-US" sz="2920" dirty="0">
                <a:solidFill>
                  <a:srgbClr val="000000"/>
                </a:solidFill>
                <a:latin typeface="Libre Baskerville"/>
                <a:ea typeface="Libre Baskerville"/>
                <a:cs typeface="Libre Baskerville"/>
                <a:sym typeface="Libre Baskerville"/>
              </a:rPr>
              <a:t>Lack advanced Natural Language Processing (NLP) capabilities to analyze text structure, sentiment, and behavioral patterns.</a:t>
            </a:r>
          </a:p>
          <a:p>
            <a:pPr marL="630515" lvl="1" indent="-315257" algn="just">
              <a:lnSpc>
                <a:spcPts val="2920"/>
              </a:lnSpc>
              <a:buFont typeface="Arial"/>
              <a:buChar char="•"/>
            </a:pPr>
            <a:r>
              <a:rPr lang="en-US" sz="2920" dirty="0">
                <a:solidFill>
                  <a:srgbClr val="000000"/>
                </a:solidFill>
                <a:latin typeface="Libre Baskerville"/>
                <a:ea typeface="Libre Baskerville"/>
                <a:cs typeface="Libre Baskerville"/>
                <a:sym typeface="Libre Baskerville"/>
              </a:rPr>
              <a:t>Limited Datasets with low accuracy algorithms.</a:t>
            </a:r>
          </a:p>
        </p:txBody>
      </p:sp>
      <p:sp>
        <p:nvSpPr>
          <p:cNvPr id="3" name="TextBox 3"/>
          <p:cNvSpPr txBox="1"/>
          <p:nvPr/>
        </p:nvSpPr>
        <p:spPr>
          <a:xfrm>
            <a:off x="1923696" y="479427"/>
            <a:ext cx="15053370" cy="781048"/>
          </a:xfrm>
          <a:prstGeom prst="rect">
            <a:avLst/>
          </a:prstGeom>
        </p:spPr>
        <p:txBody>
          <a:bodyPr lIns="0" tIns="0" rIns="0" bIns="0" rtlCol="0" anchor="t">
            <a:spAutoFit/>
          </a:bodyPr>
          <a:lstStyle/>
          <a:p>
            <a:pPr algn="ctr">
              <a:lnSpc>
                <a:spcPts val="5999"/>
              </a:lnSpc>
              <a:spcBef>
                <a:spcPct val="0"/>
              </a:spcBef>
            </a:pPr>
            <a:r>
              <a:rPr lang="en-US" sz="5999" b="1" dirty="0">
                <a:solidFill>
                  <a:srgbClr val="000000"/>
                </a:solidFill>
                <a:latin typeface="Libre Baskerville Bold"/>
                <a:ea typeface="Libre Baskerville Bold"/>
                <a:cs typeface="Libre Baskerville Bold"/>
                <a:sym typeface="Libre Baskerville Bold"/>
              </a:rPr>
              <a:t>Existing Models </a:t>
            </a:r>
          </a:p>
        </p:txBody>
      </p:sp>
      <p:sp>
        <p:nvSpPr>
          <p:cNvPr id="4" name="Freeform 4"/>
          <p:cNvSpPr/>
          <p:nvPr/>
        </p:nvSpPr>
        <p:spPr>
          <a:xfrm rot="4592145">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5400000">
            <a:off x="15670180" y="4979801"/>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Shape 35"/>
        <p:cNvGrpSpPr/>
        <p:nvPr/>
      </p:nvGrpSpPr>
      <p:grpSpPr>
        <a:xfrm>
          <a:off x="0" y="0"/>
          <a:ext cx="0" cy="0"/>
          <a:chOff x="0" y="0"/>
          <a:chExt cx="0" cy="0"/>
        </a:xfrm>
      </p:grpSpPr>
      <p:sp>
        <p:nvSpPr>
          <p:cNvPr id="36" name="Google Shape;36;p1"/>
          <p:cNvSpPr/>
          <p:nvPr/>
        </p:nvSpPr>
        <p:spPr>
          <a:xfrm rot="4593265">
            <a:off x="779172" y="-2270452"/>
            <a:ext cx="4095669" cy="7059400"/>
          </a:xfrm>
          <a:custGeom>
            <a:avLst/>
            <a:gdLst/>
            <a:ahLst/>
            <a:cxnLst/>
            <a:rect l="l" t="t" r="r" b="b"/>
            <a:pathLst>
              <a:path w="4096053" h="7060062" extrusionOk="0">
                <a:moveTo>
                  <a:pt x="0" y="0"/>
                </a:moveTo>
                <a:lnTo>
                  <a:pt x="4096053" y="0"/>
                </a:lnTo>
                <a:lnTo>
                  <a:pt x="4096053" y="7060062"/>
                </a:lnTo>
                <a:lnTo>
                  <a:pt x="0" y="7060062"/>
                </a:lnTo>
                <a:lnTo>
                  <a:pt x="0" y="0"/>
                </a:lnTo>
                <a:close/>
              </a:path>
            </a:pathLst>
          </a:custGeom>
          <a:blipFill rotWithShape="1">
            <a:blip r:embed="rId2">
              <a:alphaModFix/>
            </a:blip>
            <a:stretch>
              <a:fillRect/>
            </a:stretch>
          </a:blipFill>
          <a:ln>
            <a:noFill/>
          </a:ln>
        </p:spPr>
      </p:sp>
      <p:sp>
        <p:nvSpPr>
          <p:cNvPr id="37" name="Google Shape;37;p1"/>
          <p:cNvSpPr/>
          <p:nvPr/>
        </p:nvSpPr>
        <p:spPr>
          <a:xfrm rot="-5400000">
            <a:off x="14637629" y="5499669"/>
            <a:ext cx="4096053" cy="7060062"/>
          </a:xfrm>
          <a:custGeom>
            <a:avLst/>
            <a:gdLst/>
            <a:ahLst/>
            <a:cxnLst/>
            <a:rect l="l" t="t" r="r" b="b"/>
            <a:pathLst>
              <a:path w="4096053" h="7060062" extrusionOk="0">
                <a:moveTo>
                  <a:pt x="0" y="0"/>
                </a:moveTo>
                <a:lnTo>
                  <a:pt x="4096053" y="0"/>
                </a:lnTo>
                <a:lnTo>
                  <a:pt x="4096053" y="7060062"/>
                </a:lnTo>
                <a:lnTo>
                  <a:pt x="0" y="7060062"/>
                </a:lnTo>
                <a:lnTo>
                  <a:pt x="0" y="0"/>
                </a:lnTo>
                <a:close/>
              </a:path>
            </a:pathLst>
          </a:custGeom>
          <a:blipFill rotWithShape="1">
            <a:blip r:embed="rId2">
              <a:alphaModFix/>
            </a:blip>
            <a:stretch>
              <a:fillRect/>
            </a:stretch>
          </a:blipFill>
          <a:ln>
            <a:noFill/>
          </a:ln>
        </p:spPr>
      </p:sp>
      <p:sp>
        <p:nvSpPr>
          <p:cNvPr id="38" name="Google Shape;38;p1"/>
          <p:cNvSpPr txBox="1"/>
          <p:nvPr/>
        </p:nvSpPr>
        <p:spPr>
          <a:xfrm>
            <a:off x="572298" y="1154469"/>
            <a:ext cx="16230600" cy="13950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9060" b="0" i="0" u="none" strike="noStrike" cap="none">
                <a:solidFill>
                  <a:srgbClr val="000000"/>
                </a:solidFill>
                <a:latin typeface="Yeseva One"/>
                <a:ea typeface="Yeseva One"/>
                <a:cs typeface="Yeseva One"/>
                <a:sym typeface="Yeseva One"/>
              </a:rPr>
              <a:t>Proposed System</a:t>
            </a:r>
            <a:endParaRPr/>
          </a:p>
        </p:txBody>
      </p:sp>
      <p:sp>
        <p:nvSpPr>
          <p:cNvPr id="39" name="Google Shape;39;p1"/>
          <p:cNvSpPr txBox="1"/>
          <p:nvPr/>
        </p:nvSpPr>
        <p:spPr>
          <a:xfrm>
            <a:off x="1093133" y="3480064"/>
            <a:ext cx="4576500" cy="6927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499" b="0" i="0" u="none" strike="noStrike" cap="none">
                <a:solidFill>
                  <a:srgbClr val="000000"/>
                </a:solidFill>
                <a:latin typeface="Yeseva One"/>
                <a:ea typeface="Yeseva One"/>
                <a:cs typeface="Yeseva One"/>
                <a:sym typeface="Yeseva One"/>
              </a:rPr>
              <a:t>USER MODULE</a:t>
            </a:r>
            <a:endParaRPr/>
          </a:p>
        </p:txBody>
      </p:sp>
      <p:sp>
        <p:nvSpPr>
          <p:cNvPr id="40" name="Google Shape;40;p1"/>
          <p:cNvSpPr txBox="1"/>
          <p:nvPr/>
        </p:nvSpPr>
        <p:spPr>
          <a:xfrm>
            <a:off x="10225375" y="3429000"/>
            <a:ext cx="5053500" cy="6927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499" b="0" i="0" u="none" strike="noStrike" cap="none">
                <a:solidFill>
                  <a:srgbClr val="000000"/>
                </a:solidFill>
                <a:latin typeface="Yeseva One"/>
                <a:ea typeface="Yeseva One"/>
                <a:cs typeface="Yeseva One"/>
                <a:sym typeface="Yeseva One"/>
              </a:rPr>
              <a:t>ADMIN MODULE</a:t>
            </a:r>
            <a:endParaRPr/>
          </a:p>
        </p:txBody>
      </p:sp>
      <p:sp>
        <p:nvSpPr>
          <p:cNvPr id="41" name="Google Shape;41;p1"/>
          <p:cNvSpPr txBox="1"/>
          <p:nvPr/>
        </p:nvSpPr>
        <p:spPr>
          <a:xfrm>
            <a:off x="1093134" y="4678712"/>
            <a:ext cx="5686200" cy="44637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3599" b="0" i="0" u="none" strike="noStrike" cap="none">
                <a:solidFill>
                  <a:srgbClr val="000000"/>
                </a:solidFill>
                <a:latin typeface="Libre Baskerville"/>
                <a:ea typeface="Libre Baskerville"/>
                <a:cs typeface="Libre Baskerville"/>
                <a:sym typeface="Libre Baskerville"/>
              </a:rPr>
              <a:t>1.Registration and Login</a:t>
            </a:r>
            <a:endParaRPr/>
          </a:p>
          <a:p>
            <a:pPr marL="0" marR="0" lvl="0" indent="0" algn="l" rtl="0">
              <a:lnSpc>
                <a:spcPct val="100000"/>
              </a:lnSpc>
              <a:spcBef>
                <a:spcPts val="0"/>
              </a:spcBef>
              <a:spcAft>
                <a:spcPts val="0"/>
              </a:spcAft>
              <a:buNone/>
            </a:pPr>
            <a:endParaRPr sz="3599" b="0" i="0" u="none" strike="noStrike" cap="none">
              <a:solidFill>
                <a:srgbClr val="000000"/>
              </a:solidFill>
              <a:latin typeface="Libre Baskerville"/>
              <a:ea typeface="Libre Baskerville"/>
              <a:cs typeface="Libre Baskerville"/>
              <a:sym typeface="Libre Baskerville"/>
            </a:endParaRPr>
          </a:p>
          <a:p>
            <a:pPr marL="0" marR="0" lvl="0" indent="0" algn="l" rtl="0">
              <a:lnSpc>
                <a:spcPct val="100000"/>
              </a:lnSpc>
              <a:spcBef>
                <a:spcPts val="0"/>
              </a:spcBef>
              <a:spcAft>
                <a:spcPts val="0"/>
              </a:spcAft>
              <a:buNone/>
            </a:pPr>
            <a:r>
              <a:rPr lang="en-US" sz="3599" b="0" i="0" u="none" strike="noStrike" cap="none">
                <a:solidFill>
                  <a:srgbClr val="000000"/>
                </a:solidFill>
                <a:latin typeface="Libre Baskerville"/>
                <a:ea typeface="Libre Baskerville"/>
                <a:cs typeface="Libre Baskerville"/>
                <a:sym typeface="Libre Baskerville"/>
              </a:rPr>
              <a:t>2.Attend Tests</a:t>
            </a:r>
            <a:endParaRPr/>
          </a:p>
          <a:p>
            <a:pPr marL="0" marR="0" lvl="0" indent="0" algn="l" rtl="0">
              <a:lnSpc>
                <a:spcPct val="100000"/>
              </a:lnSpc>
              <a:spcBef>
                <a:spcPts val="0"/>
              </a:spcBef>
              <a:spcAft>
                <a:spcPts val="0"/>
              </a:spcAft>
              <a:buNone/>
            </a:pPr>
            <a:endParaRPr sz="3599" b="0" i="0" u="none" strike="noStrike" cap="none">
              <a:solidFill>
                <a:srgbClr val="000000"/>
              </a:solidFill>
              <a:latin typeface="Libre Baskerville"/>
              <a:ea typeface="Libre Baskerville"/>
              <a:cs typeface="Libre Baskerville"/>
              <a:sym typeface="Libre Baskerville"/>
            </a:endParaRPr>
          </a:p>
          <a:p>
            <a:pPr marL="0" marR="0" lvl="0" indent="0" algn="l" rtl="0">
              <a:lnSpc>
                <a:spcPct val="100000"/>
              </a:lnSpc>
              <a:spcBef>
                <a:spcPts val="0"/>
              </a:spcBef>
              <a:spcAft>
                <a:spcPts val="0"/>
              </a:spcAft>
              <a:buNone/>
            </a:pPr>
            <a:r>
              <a:rPr lang="en-US" sz="3599" b="0" i="0" u="none" strike="noStrike" cap="none">
                <a:solidFill>
                  <a:srgbClr val="000000"/>
                </a:solidFill>
                <a:latin typeface="Libre Baskerville"/>
                <a:ea typeface="Libre Baskerville"/>
                <a:cs typeface="Libre Baskerville"/>
                <a:sym typeface="Libre Baskerville"/>
              </a:rPr>
              <a:t>3.Upload CV</a:t>
            </a:r>
            <a:endParaRPr/>
          </a:p>
          <a:p>
            <a:pPr marL="0" marR="0" lvl="0" indent="0" algn="l" rtl="0">
              <a:lnSpc>
                <a:spcPct val="100000"/>
              </a:lnSpc>
              <a:spcBef>
                <a:spcPts val="0"/>
              </a:spcBef>
              <a:spcAft>
                <a:spcPts val="0"/>
              </a:spcAft>
              <a:buNone/>
            </a:pPr>
            <a:endParaRPr sz="3599" b="0" i="0" u="none" strike="noStrike" cap="none">
              <a:solidFill>
                <a:srgbClr val="000000"/>
              </a:solidFill>
              <a:latin typeface="Libre Baskerville"/>
              <a:ea typeface="Libre Baskerville"/>
              <a:cs typeface="Libre Baskerville"/>
              <a:sym typeface="Libre Baskerville"/>
            </a:endParaRPr>
          </a:p>
          <a:p>
            <a:pPr marL="0" marR="0" lvl="0" indent="0" algn="l" rtl="0">
              <a:lnSpc>
                <a:spcPct val="100000"/>
              </a:lnSpc>
              <a:spcBef>
                <a:spcPts val="0"/>
              </a:spcBef>
              <a:spcAft>
                <a:spcPts val="0"/>
              </a:spcAft>
              <a:buNone/>
            </a:pPr>
            <a:r>
              <a:rPr lang="en-US" sz="3599" b="0" i="0" u="none" strike="noStrike" cap="none">
                <a:solidFill>
                  <a:srgbClr val="000000"/>
                </a:solidFill>
                <a:latin typeface="Libre Baskerville"/>
                <a:ea typeface="Libre Baskerville"/>
                <a:cs typeface="Libre Baskerville"/>
                <a:sym typeface="Libre Baskerville"/>
              </a:rPr>
              <a:t>4.View Results</a:t>
            </a:r>
            <a:endParaRPr/>
          </a:p>
        </p:txBody>
      </p:sp>
      <p:sp>
        <p:nvSpPr>
          <p:cNvPr id="42" name="Google Shape;42;p1"/>
          <p:cNvSpPr txBox="1"/>
          <p:nvPr/>
        </p:nvSpPr>
        <p:spPr>
          <a:xfrm>
            <a:off x="10225376" y="4399700"/>
            <a:ext cx="8739300" cy="50217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3599" b="0" i="0" u="none" strike="noStrike" cap="none" dirty="0">
                <a:solidFill>
                  <a:srgbClr val="000000"/>
                </a:solidFill>
                <a:latin typeface="Libre Baskerville"/>
                <a:ea typeface="Libre Baskerville"/>
                <a:cs typeface="Libre Baskerville"/>
                <a:sym typeface="Libre Baskerville"/>
              </a:rPr>
              <a:t>1.Login</a:t>
            </a:r>
            <a:endParaRPr dirty="0"/>
          </a:p>
          <a:p>
            <a:pPr marL="0" marR="0" lvl="0" indent="0" algn="l" rtl="0">
              <a:lnSpc>
                <a:spcPct val="100000"/>
              </a:lnSpc>
              <a:spcBef>
                <a:spcPts val="0"/>
              </a:spcBef>
              <a:spcAft>
                <a:spcPts val="0"/>
              </a:spcAft>
              <a:buNone/>
            </a:pPr>
            <a:endParaRPr sz="3599" b="0" i="0" u="none" strike="noStrike" cap="none" dirty="0">
              <a:solidFill>
                <a:srgbClr val="000000"/>
              </a:solidFill>
              <a:latin typeface="Libre Baskerville"/>
              <a:ea typeface="Libre Baskerville"/>
              <a:cs typeface="Libre Baskerville"/>
              <a:sym typeface="Libre Baskerville"/>
            </a:endParaRPr>
          </a:p>
          <a:p>
            <a:pPr marL="0" marR="0" lvl="0" indent="0" algn="l" rtl="0">
              <a:lnSpc>
                <a:spcPct val="100000"/>
              </a:lnSpc>
              <a:spcBef>
                <a:spcPts val="0"/>
              </a:spcBef>
              <a:spcAft>
                <a:spcPts val="0"/>
              </a:spcAft>
              <a:buNone/>
            </a:pPr>
            <a:r>
              <a:rPr lang="en-US" sz="3599" b="0" i="0" u="none" strike="noStrike" cap="none" dirty="0">
                <a:solidFill>
                  <a:srgbClr val="000000"/>
                </a:solidFill>
                <a:latin typeface="Libre Baskerville"/>
                <a:ea typeface="Libre Baskerville"/>
                <a:cs typeface="Libre Baskerville"/>
                <a:sym typeface="Libre Baskerville"/>
              </a:rPr>
              <a:t>2.Manage Questions assessments</a:t>
            </a:r>
            <a:endParaRPr dirty="0"/>
          </a:p>
          <a:p>
            <a:pPr marL="0" marR="0" lvl="0" indent="0" algn="l" rtl="0">
              <a:lnSpc>
                <a:spcPct val="100000"/>
              </a:lnSpc>
              <a:spcBef>
                <a:spcPts val="0"/>
              </a:spcBef>
              <a:spcAft>
                <a:spcPts val="0"/>
              </a:spcAft>
              <a:buNone/>
            </a:pPr>
            <a:endParaRPr sz="3599" b="0" i="0" u="none" strike="noStrike" cap="none" dirty="0">
              <a:solidFill>
                <a:srgbClr val="000000"/>
              </a:solidFill>
              <a:latin typeface="Libre Baskerville"/>
              <a:ea typeface="Libre Baskerville"/>
              <a:cs typeface="Libre Baskerville"/>
              <a:sym typeface="Libre Baskerville"/>
            </a:endParaRPr>
          </a:p>
          <a:p>
            <a:pPr marL="0" marR="0" lvl="0" indent="0" algn="l" rtl="0">
              <a:lnSpc>
                <a:spcPct val="100000"/>
              </a:lnSpc>
              <a:spcBef>
                <a:spcPts val="0"/>
              </a:spcBef>
              <a:spcAft>
                <a:spcPts val="0"/>
              </a:spcAft>
              <a:buNone/>
            </a:pPr>
            <a:r>
              <a:rPr lang="en-US" sz="3599" b="0" i="0" u="none" strike="noStrike" cap="none" dirty="0">
                <a:solidFill>
                  <a:srgbClr val="000000"/>
                </a:solidFill>
                <a:latin typeface="Libre Baskerville"/>
                <a:ea typeface="Libre Baskerville"/>
                <a:cs typeface="Libre Baskerville"/>
                <a:sym typeface="Libre Baskerville"/>
              </a:rPr>
              <a:t>3.View details</a:t>
            </a:r>
            <a:endParaRPr dirty="0"/>
          </a:p>
          <a:p>
            <a:pPr marL="0" marR="0" lvl="0" indent="0" algn="l" rtl="0">
              <a:lnSpc>
                <a:spcPct val="100000"/>
              </a:lnSpc>
              <a:spcBef>
                <a:spcPts val="0"/>
              </a:spcBef>
              <a:spcAft>
                <a:spcPts val="0"/>
              </a:spcAft>
              <a:buNone/>
            </a:pPr>
            <a:endParaRPr sz="3599" b="0" i="0" u="none" strike="noStrike" cap="none" dirty="0">
              <a:solidFill>
                <a:srgbClr val="000000"/>
              </a:solidFill>
              <a:latin typeface="Libre Baskerville"/>
              <a:ea typeface="Libre Baskerville"/>
              <a:cs typeface="Libre Baskerville"/>
              <a:sym typeface="Libre Baskerville"/>
            </a:endParaRPr>
          </a:p>
          <a:p>
            <a:pPr marL="0" marR="0" lvl="0" indent="0" algn="l" rtl="0">
              <a:lnSpc>
                <a:spcPct val="100000"/>
              </a:lnSpc>
              <a:spcBef>
                <a:spcPts val="0"/>
              </a:spcBef>
              <a:spcAft>
                <a:spcPts val="0"/>
              </a:spcAft>
              <a:buNone/>
            </a:pPr>
            <a:r>
              <a:rPr lang="en-US" sz="3599" b="0" i="0" u="none" strike="noStrike" cap="none" dirty="0">
                <a:solidFill>
                  <a:srgbClr val="000000"/>
                </a:solidFill>
                <a:latin typeface="Libre Baskerville"/>
                <a:ea typeface="Libre Baskerville"/>
                <a:cs typeface="Libre Baskerville"/>
                <a:sym typeface="Libre Baskerville"/>
              </a:rPr>
              <a:t>4.Add job Details</a:t>
            </a:r>
            <a:endParaRPr dirty="0"/>
          </a:p>
          <a:p>
            <a:pPr marL="0" marR="0" lvl="0" indent="0" algn="l" rtl="0">
              <a:lnSpc>
                <a:spcPct val="100000"/>
              </a:lnSpc>
              <a:spcBef>
                <a:spcPts val="0"/>
              </a:spcBef>
              <a:spcAft>
                <a:spcPts val="0"/>
              </a:spcAft>
              <a:buNone/>
            </a:pPr>
            <a:endParaRPr sz="3599" b="0" i="0" u="none" strike="noStrike" cap="none" dirty="0">
              <a:solidFill>
                <a:srgbClr val="000000"/>
              </a:solidFill>
              <a:latin typeface="Libre Baskerville"/>
              <a:ea typeface="Libre Baskerville"/>
              <a:cs typeface="Libre Baskerville"/>
              <a:sym typeface="Libre Baskerville"/>
            </a:endParaRPr>
          </a:p>
          <a:p>
            <a:pPr marL="0" marR="0" lvl="0" indent="0" algn="l" rtl="0">
              <a:lnSpc>
                <a:spcPct val="100000"/>
              </a:lnSpc>
              <a:spcBef>
                <a:spcPts val="0"/>
              </a:spcBef>
              <a:spcAft>
                <a:spcPts val="0"/>
              </a:spcAft>
              <a:buNone/>
            </a:pPr>
            <a:r>
              <a:rPr lang="en-US" sz="3599" b="0" i="0" u="none" strike="noStrike" cap="none" dirty="0">
                <a:solidFill>
                  <a:srgbClr val="000000"/>
                </a:solidFill>
                <a:latin typeface="Libre Baskerville"/>
                <a:ea typeface="Libre Baskerville"/>
                <a:cs typeface="Libre Baskerville"/>
                <a:sym typeface="Libre Baskerville"/>
              </a:rPr>
              <a:t>5.Shortlist Candidate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2471014" y="968280"/>
            <a:ext cx="13345971" cy="9318720"/>
          </a:xfrm>
          <a:custGeom>
            <a:avLst/>
            <a:gdLst/>
            <a:ahLst/>
            <a:cxnLst/>
            <a:rect l="l" t="t" r="r" b="b"/>
            <a:pathLst>
              <a:path w="13345971" h="9318720">
                <a:moveTo>
                  <a:pt x="0" y="0"/>
                </a:moveTo>
                <a:lnTo>
                  <a:pt x="13345972" y="0"/>
                </a:lnTo>
                <a:lnTo>
                  <a:pt x="13345972" y="9318720"/>
                </a:lnTo>
                <a:lnTo>
                  <a:pt x="0" y="9318720"/>
                </a:lnTo>
                <a:lnTo>
                  <a:pt x="0" y="0"/>
                </a:lnTo>
                <a:close/>
              </a:path>
            </a:pathLst>
          </a:custGeom>
          <a:blipFill>
            <a:blip r:embed="rId2"/>
            <a:stretch>
              <a:fillRect/>
            </a:stretch>
          </a:blipFill>
        </p:spPr>
      </p:sp>
      <p:sp>
        <p:nvSpPr>
          <p:cNvPr id="3" name="TextBox 3"/>
          <p:cNvSpPr txBox="1"/>
          <p:nvPr/>
        </p:nvSpPr>
        <p:spPr>
          <a:xfrm>
            <a:off x="5740786" y="132719"/>
            <a:ext cx="7332622" cy="581024"/>
          </a:xfrm>
          <a:prstGeom prst="rect">
            <a:avLst/>
          </a:prstGeom>
        </p:spPr>
        <p:txBody>
          <a:bodyPr lIns="0" tIns="0" rIns="0" bIns="0" rtlCol="0" anchor="t">
            <a:spAutoFit/>
          </a:bodyPr>
          <a:lstStyle/>
          <a:p>
            <a:pPr algn="ctr">
              <a:lnSpc>
                <a:spcPts val="4499"/>
              </a:lnSpc>
              <a:spcBef>
                <a:spcPct val="0"/>
              </a:spcBef>
            </a:pPr>
            <a:r>
              <a:rPr lang="en-US" sz="4499" b="1">
                <a:solidFill>
                  <a:srgbClr val="000000"/>
                </a:solidFill>
                <a:latin typeface="Libre Baskerville Bold"/>
                <a:ea typeface="Libre Baskerville Bold"/>
                <a:cs typeface="Libre Baskerville Bold"/>
                <a:sym typeface="Libre Baskerville Bold"/>
              </a:rPr>
              <a:t>System Model</a:t>
            </a:r>
          </a:p>
        </p:txBody>
      </p:sp>
      <p:sp>
        <p:nvSpPr>
          <p:cNvPr id="4" name="Freeform 4"/>
          <p:cNvSpPr/>
          <p:nvPr/>
        </p:nvSpPr>
        <p:spPr>
          <a:xfrm rot="4859425">
            <a:off x="-330641" y="-3154425"/>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5569636">
            <a:off x="15168894" y="7104016"/>
            <a:ext cx="2499713" cy="4308569"/>
          </a:xfrm>
          <a:custGeom>
            <a:avLst/>
            <a:gdLst/>
            <a:ahLst/>
            <a:cxnLst/>
            <a:rect l="l" t="t" r="r" b="b"/>
            <a:pathLst>
              <a:path w="2499713" h="4308569">
                <a:moveTo>
                  <a:pt x="0" y="0"/>
                </a:moveTo>
                <a:lnTo>
                  <a:pt x="2499712" y="0"/>
                </a:lnTo>
                <a:lnTo>
                  <a:pt x="2499712" y="4308568"/>
                </a:lnTo>
                <a:lnTo>
                  <a:pt x="0" y="430856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Shape 43"/>
        <p:cNvGrpSpPr/>
        <p:nvPr/>
      </p:nvGrpSpPr>
      <p:grpSpPr>
        <a:xfrm>
          <a:off x="0" y="0"/>
          <a:ext cx="0" cy="0"/>
          <a:chOff x="0" y="0"/>
          <a:chExt cx="0" cy="0"/>
        </a:xfrm>
      </p:grpSpPr>
      <p:sp>
        <p:nvSpPr>
          <p:cNvPr id="44" name="Google Shape;44;p2"/>
          <p:cNvSpPr/>
          <p:nvPr/>
        </p:nvSpPr>
        <p:spPr>
          <a:xfrm>
            <a:off x="811002" y="1028700"/>
            <a:ext cx="7850514" cy="9025346"/>
          </a:xfrm>
          <a:custGeom>
            <a:avLst/>
            <a:gdLst/>
            <a:ahLst/>
            <a:cxnLst/>
            <a:rect l="l" t="t" r="r" b="b"/>
            <a:pathLst>
              <a:path w="7850514" h="9025346" extrusionOk="0">
                <a:moveTo>
                  <a:pt x="0" y="0"/>
                </a:moveTo>
                <a:lnTo>
                  <a:pt x="7850514" y="0"/>
                </a:lnTo>
                <a:lnTo>
                  <a:pt x="7850514" y="9025346"/>
                </a:lnTo>
                <a:lnTo>
                  <a:pt x="0" y="9025346"/>
                </a:lnTo>
                <a:lnTo>
                  <a:pt x="0" y="0"/>
                </a:lnTo>
                <a:close/>
              </a:path>
            </a:pathLst>
          </a:custGeom>
          <a:blipFill rotWithShape="1">
            <a:blip r:embed="rId2">
              <a:alphaModFix/>
            </a:blip>
            <a:stretch>
              <a:fillRect/>
            </a:stretch>
          </a:blipFill>
          <a:ln>
            <a:noFill/>
          </a:ln>
        </p:spPr>
      </p:sp>
      <p:sp>
        <p:nvSpPr>
          <p:cNvPr id="45" name="Google Shape;45;p2"/>
          <p:cNvSpPr/>
          <p:nvPr/>
        </p:nvSpPr>
        <p:spPr>
          <a:xfrm>
            <a:off x="9332757" y="1028700"/>
            <a:ext cx="7747786" cy="9025346"/>
          </a:xfrm>
          <a:custGeom>
            <a:avLst/>
            <a:gdLst/>
            <a:ahLst/>
            <a:cxnLst/>
            <a:rect l="l" t="t" r="r" b="b"/>
            <a:pathLst>
              <a:path w="7747786" h="9025346" extrusionOk="0">
                <a:moveTo>
                  <a:pt x="0" y="0"/>
                </a:moveTo>
                <a:lnTo>
                  <a:pt x="7747786" y="0"/>
                </a:lnTo>
                <a:lnTo>
                  <a:pt x="7747786" y="9025346"/>
                </a:lnTo>
                <a:lnTo>
                  <a:pt x="0" y="9025346"/>
                </a:lnTo>
                <a:lnTo>
                  <a:pt x="0" y="0"/>
                </a:lnTo>
                <a:close/>
              </a:path>
            </a:pathLst>
          </a:custGeom>
          <a:blipFill rotWithShape="1">
            <a:blip r:embed="rId3">
              <a:alphaModFix/>
            </a:blip>
            <a:stretch>
              <a:fillRect/>
            </a:stretch>
          </a:blipFill>
          <a:ln>
            <a:noFill/>
          </a:ln>
        </p:spPr>
      </p:sp>
      <p:sp>
        <p:nvSpPr>
          <p:cNvPr id="46" name="Google Shape;46;p2"/>
          <p:cNvSpPr/>
          <p:nvPr/>
        </p:nvSpPr>
        <p:spPr>
          <a:xfrm rot="4593265">
            <a:off x="-1019774" y="-3144147"/>
            <a:ext cx="4095669" cy="7059400"/>
          </a:xfrm>
          <a:custGeom>
            <a:avLst/>
            <a:gdLst/>
            <a:ahLst/>
            <a:cxnLst/>
            <a:rect l="l" t="t" r="r" b="b"/>
            <a:pathLst>
              <a:path w="4096053" h="7060062" extrusionOk="0">
                <a:moveTo>
                  <a:pt x="0" y="0"/>
                </a:moveTo>
                <a:lnTo>
                  <a:pt x="4096054" y="0"/>
                </a:lnTo>
                <a:lnTo>
                  <a:pt x="4096054" y="7060062"/>
                </a:lnTo>
                <a:lnTo>
                  <a:pt x="0" y="7060062"/>
                </a:lnTo>
                <a:lnTo>
                  <a:pt x="0" y="0"/>
                </a:lnTo>
                <a:close/>
              </a:path>
            </a:pathLst>
          </a:custGeom>
          <a:blipFill rotWithShape="1">
            <a:blip r:embed="rId4">
              <a:alphaModFix/>
            </a:blip>
            <a:stretch>
              <a:fillRect/>
            </a:stretch>
          </a:blipFill>
          <a:ln>
            <a:noFill/>
          </a:ln>
        </p:spPr>
      </p:sp>
      <p:sp>
        <p:nvSpPr>
          <p:cNvPr id="47" name="Google Shape;47;p2"/>
          <p:cNvSpPr txBox="1"/>
          <p:nvPr/>
        </p:nvSpPr>
        <p:spPr>
          <a:xfrm>
            <a:off x="1028700" y="443919"/>
            <a:ext cx="5840100" cy="461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000" b="1" dirty="0">
                <a:solidFill>
                  <a:srgbClr val="000000"/>
                </a:solidFill>
                <a:latin typeface="Libre Baskerville"/>
                <a:ea typeface="Libre Baskerville"/>
                <a:cs typeface="Libre Baskerville"/>
                <a:sym typeface="Libre Baskerville"/>
              </a:rPr>
              <a:t>U</a:t>
            </a:r>
            <a:r>
              <a:rPr lang="en-US" sz="3000" b="1" i="0" u="none" strike="noStrike" cap="none" dirty="0">
                <a:solidFill>
                  <a:srgbClr val="000000"/>
                </a:solidFill>
                <a:latin typeface="Libre Baskerville"/>
                <a:ea typeface="Libre Baskerville"/>
                <a:cs typeface="Libre Baskerville"/>
                <a:sym typeface="Libre Baskerville"/>
              </a:rPr>
              <a:t>ser module</a:t>
            </a:r>
            <a:endParaRPr dirty="0"/>
          </a:p>
        </p:txBody>
      </p:sp>
      <p:sp>
        <p:nvSpPr>
          <p:cNvPr id="48" name="Google Shape;48;p2"/>
          <p:cNvSpPr txBox="1"/>
          <p:nvPr/>
        </p:nvSpPr>
        <p:spPr>
          <a:xfrm>
            <a:off x="9479668" y="443919"/>
            <a:ext cx="7173600" cy="4617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3000" b="1" dirty="0">
                <a:solidFill>
                  <a:srgbClr val="000000"/>
                </a:solidFill>
                <a:latin typeface="Libre Baskerville"/>
                <a:ea typeface="Libre Baskerville"/>
                <a:cs typeface="Libre Baskerville"/>
                <a:sym typeface="Libre Baskerville"/>
              </a:rPr>
              <a:t>A</a:t>
            </a:r>
            <a:r>
              <a:rPr lang="en-US" sz="3000" b="1" i="0" u="none" strike="noStrike" cap="none" dirty="0">
                <a:solidFill>
                  <a:srgbClr val="000000"/>
                </a:solidFill>
                <a:latin typeface="Libre Baskerville"/>
                <a:ea typeface="Libre Baskerville"/>
                <a:cs typeface="Libre Baskerville"/>
                <a:sym typeface="Libre Baskerville"/>
              </a:rPr>
              <a:t>dmin module</a:t>
            </a:r>
            <a:endParaRPr dirty="0"/>
          </a:p>
        </p:txBody>
      </p:sp>
      <p:sp>
        <p:nvSpPr>
          <p:cNvPr id="49" name="Google Shape;49;p2"/>
          <p:cNvSpPr/>
          <p:nvPr/>
        </p:nvSpPr>
        <p:spPr>
          <a:xfrm rot="-7190023">
            <a:off x="15549029" y="6244850"/>
            <a:ext cx="4096181" cy="7060283"/>
          </a:xfrm>
          <a:custGeom>
            <a:avLst/>
            <a:gdLst/>
            <a:ahLst/>
            <a:cxnLst/>
            <a:rect l="l" t="t" r="r" b="b"/>
            <a:pathLst>
              <a:path w="4096053" h="7060062" extrusionOk="0">
                <a:moveTo>
                  <a:pt x="0" y="0"/>
                </a:moveTo>
                <a:lnTo>
                  <a:pt x="4096053" y="0"/>
                </a:lnTo>
                <a:lnTo>
                  <a:pt x="4096053" y="7060062"/>
                </a:lnTo>
                <a:lnTo>
                  <a:pt x="0" y="7060062"/>
                </a:lnTo>
                <a:lnTo>
                  <a:pt x="0" y="0"/>
                </a:lnTo>
                <a:close/>
              </a:path>
            </a:pathLst>
          </a:custGeom>
          <a:blipFill rotWithShape="1">
            <a:blip r:embed="rId4">
              <a:alphaModFix/>
            </a:blip>
            <a:stretch>
              <a:fillRect/>
            </a:stretch>
          </a:blipFill>
          <a:ln>
            <a:noFill/>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1393</Words>
  <Application>Microsoft Office PowerPoint</Application>
  <PresentationFormat>Custom</PresentationFormat>
  <Paragraphs>181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Libre Baskerville</vt:lpstr>
      <vt:lpstr>Libre Baskerville Bold</vt:lpstr>
      <vt:lpstr>Yeseva One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Bhoomika Neerasa</cp:lastModifiedBy>
  <cp:revision>2</cp:revision>
  <dcterms:modified xsi:type="dcterms:W3CDTF">2025-04-01T05:21:14Z</dcterms:modified>
</cp:coreProperties>
</file>