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1"/>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2" r:id="rId15"/>
    <p:sldId id="2146847061" r:id="rId16"/>
    <p:sldId id="2146847055" r:id="rId17"/>
    <p:sldId id="2146847059" r:id="rId18"/>
    <p:sldId id="21468470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BhoomikaNeerasa/Travel-Planner-Agent.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06321" y="4586365"/>
            <a:ext cx="8791392" cy="1323439"/>
          </a:xfrm>
          <a:prstGeom prst="rect">
            <a:avLst/>
          </a:prstGeom>
          <a:noFill/>
        </p:spPr>
        <p:txBody>
          <a:bodyPr wrap="square" lIns="91440" tIns="45720" rIns="91440" bIns="45720" rtlCol="0" anchor="t">
            <a:spAutoFit/>
          </a:bodyPr>
          <a:lstStyle/>
          <a:p>
            <a:r>
              <a:rPr lang="en-US" sz="2000" b="1" dirty="0">
                <a:latin typeface="Arial" pitchFamily="34" charset="0"/>
                <a:cs typeface="Arial" pitchFamily="34" charset="0"/>
              </a:rPr>
              <a:t>Presented By: Bhoomika Sai Neerasa</a:t>
            </a:r>
          </a:p>
          <a:p>
            <a:r>
              <a:rPr lang="en-US" sz="2000" b="1" dirty="0">
                <a:latin typeface="Arial" pitchFamily="34" charset="0"/>
                <a:cs typeface="Arial" pitchFamily="34" charset="0"/>
              </a:rPr>
              <a:t>Student name: Neerasa Bhoomika Sai</a:t>
            </a:r>
          </a:p>
          <a:p>
            <a:r>
              <a:rPr lang="en-US" sz="2000" b="1" dirty="0">
                <a:latin typeface="Arial"/>
                <a:cs typeface="Arial"/>
              </a:rPr>
              <a:t>College Name &amp; Department : MVGR College of Engineering &amp; CSM</a:t>
            </a:r>
          </a:p>
          <a:p>
            <a:endParaRPr lang="en-US" sz="2000" b="1" dirty="0">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68B5DCA2-01D1-3CFB-EA35-06B48D7A3A0A}"/>
              </a:ext>
            </a:extLst>
          </p:cNvPr>
          <p:cNvPicPr>
            <a:picLocks noChangeAspect="1"/>
          </p:cNvPicPr>
          <p:nvPr/>
        </p:nvPicPr>
        <p:blipFill>
          <a:blip r:embed="rId2"/>
          <a:stretch>
            <a:fillRect/>
          </a:stretch>
        </p:blipFill>
        <p:spPr>
          <a:xfrm>
            <a:off x="5234633" y="702156"/>
            <a:ext cx="6518447" cy="5621285"/>
          </a:xfrm>
          <a:prstGeom prst="rect">
            <a:avLst/>
          </a:prstGeom>
        </p:spPr>
      </p:pic>
      <p:sp>
        <p:nvSpPr>
          <p:cNvPr id="7" name="TextBox 6">
            <a:extLst>
              <a:ext uri="{FF2B5EF4-FFF2-40B4-BE49-F238E27FC236}">
                <a16:creationId xmlns:a16="http://schemas.microsoft.com/office/drawing/2014/main" id="{A25F708C-A2FA-98D8-4E4B-C7380EAF2D4D}"/>
              </a:ext>
            </a:extLst>
          </p:cNvPr>
          <p:cNvSpPr txBox="1"/>
          <p:nvPr/>
        </p:nvSpPr>
        <p:spPr>
          <a:xfrm>
            <a:off x="438920" y="1634758"/>
            <a:ext cx="4661400" cy="3416320"/>
          </a:xfrm>
          <a:prstGeom prst="rect">
            <a:avLst/>
          </a:prstGeom>
          <a:noFill/>
        </p:spPr>
        <p:txBody>
          <a:bodyPr wrap="square">
            <a:spAutoFit/>
          </a:bodyPr>
          <a:lstStyle/>
          <a:p>
            <a:pPr algn="just"/>
            <a:r>
              <a:rPr lang="en-US" dirty="0">
                <a:latin typeface="Arial" panose="020B0604020202020204" pitchFamily="34" charset="0"/>
                <a:cs typeface="Arial" panose="020B0604020202020204" pitchFamily="34" charset="0"/>
              </a:rPr>
              <a:t>This image displays a conversation between the user and the Travel Planner Agent, where the user inquires about travel options from Kolkata to Darjeeling. The agent provides multiple practical options using both train and flight, followed by a customized monsoon trip plan from Mangalore to Coorg. The response showcases the agent’s ability to handle multi-part queries, fetch real-time route information, and suggest accommodation—all tailored to seasonal preferences.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r>
              <a:rPr lang="en-US" sz="2600" dirty="0">
                <a:solidFill>
                  <a:schemeClr val="tx1"/>
                </a:solidFill>
                <a:latin typeface="Arial" panose="020B0604020202020204" pitchFamily="34" charset="0"/>
                <a:cs typeface="Arial" panose="020B0604020202020204" pitchFamily="34" charset="0"/>
              </a:rPr>
              <a:t>This AI-powered assistant transforms traditional travel planning into an </a:t>
            </a:r>
            <a:r>
              <a:rPr lang="en-US" sz="2600" b="1" dirty="0">
                <a:solidFill>
                  <a:schemeClr val="tx1"/>
                </a:solidFill>
                <a:latin typeface="Arial" panose="020B0604020202020204" pitchFamily="34" charset="0"/>
                <a:cs typeface="Arial" panose="020B0604020202020204" pitchFamily="34" charset="0"/>
              </a:rPr>
              <a:t>intelligent, adaptive, and engaging experience</a:t>
            </a:r>
            <a:r>
              <a:rPr lang="en-US" sz="2600" dirty="0">
                <a:solidFill>
                  <a:schemeClr val="tx1"/>
                </a:solidFill>
                <a:latin typeface="Arial" panose="020B0604020202020204" pitchFamily="34" charset="0"/>
                <a:cs typeface="Arial" panose="020B0604020202020204" pitchFamily="34" charset="0"/>
              </a:rPr>
              <a:t>. Built on IBM's cutting-edge AI infrastructure (Granite + Cloud Lite), the Travel Planner Agent bridges technology and convenience, redefining how individuals and families explore the world — smarter, faster, and with greater confidence.</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Link : </a:t>
            </a:r>
            <a:r>
              <a:rPr lang="en-IN" dirty="0">
                <a:hlinkClick r:id="rId2"/>
              </a:rPr>
              <a:t>https://github.com/BhoomikaNeerasa/Travel-Planner-Agent.git - </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r>
              <a:rPr lang="en-IN" sz="2600" b="1" dirty="0">
                <a:solidFill>
                  <a:schemeClr val="tx1"/>
                </a:solidFill>
                <a:latin typeface="Arial" panose="020B0604020202020204" pitchFamily="34" charset="0"/>
                <a:cs typeface="Arial" panose="020B0604020202020204" pitchFamily="34" charset="0"/>
              </a:rPr>
              <a:t>Voice Assistant Integration</a:t>
            </a:r>
            <a:r>
              <a:rPr lang="en-IN" sz="2600" dirty="0">
                <a:solidFill>
                  <a:schemeClr val="tx1"/>
                </a:solidFill>
                <a:latin typeface="Arial" panose="020B0604020202020204" pitchFamily="34" charset="0"/>
                <a:cs typeface="Arial" panose="020B0604020202020204" pitchFamily="34" charset="0"/>
              </a:rPr>
              <a:t> (e.g., via Watson Assistant or Whisper)</a:t>
            </a:r>
          </a:p>
          <a:p>
            <a:r>
              <a:rPr lang="en-IN" sz="2600" b="1" dirty="0">
                <a:solidFill>
                  <a:schemeClr val="tx1"/>
                </a:solidFill>
                <a:latin typeface="Arial" panose="020B0604020202020204" pitchFamily="34" charset="0"/>
                <a:cs typeface="Arial" panose="020B0604020202020204" pitchFamily="34" charset="0"/>
              </a:rPr>
              <a:t>Multilingual Support</a:t>
            </a:r>
            <a:r>
              <a:rPr lang="en-IN" sz="2600" dirty="0">
                <a:solidFill>
                  <a:schemeClr val="tx1"/>
                </a:solidFill>
                <a:latin typeface="Arial" panose="020B0604020202020204" pitchFamily="34" charset="0"/>
                <a:cs typeface="Arial" panose="020B0604020202020204" pitchFamily="34" charset="0"/>
              </a:rPr>
              <a:t> for global users</a:t>
            </a:r>
          </a:p>
          <a:p>
            <a:r>
              <a:rPr lang="en-IN" sz="2600" b="1" dirty="0">
                <a:solidFill>
                  <a:schemeClr val="tx1"/>
                </a:solidFill>
                <a:latin typeface="Arial" panose="020B0604020202020204" pitchFamily="34" charset="0"/>
                <a:cs typeface="Arial" panose="020B0604020202020204" pitchFamily="34" charset="0"/>
              </a:rPr>
              <a:t>Multi-Currency Budgeting Tools</a:t>
            </a:r>
            <a:endParaRPr lang="en-IN" sz="2600" dirty="0">
              <a:solidFill>
                <a:schemeClr val="tx1"/>
              </a:solidFill>
              <a:latin typeface="Arial" panose="020B0604020202020204" pitchFamily="34" charset="0"/>
              <a:cs typeface="Arial" panose="020B0604020202020204" pitchFamily="34" charset="0"/>
            </a:endParaRPr>
          </a:p>
          <a:p>
            <a:r>
              <a:rPr lang="en-IN" sz="2600" b="1" dirty="0" err="1">
                <a:solidFill>
                  <a:schemeClr val="tx1"/>
                </a:solidFill>
                <a:latin typeface="Arial" panose="020B0604020202020204" pitchFamily="34" charset="0"/>
                <a:cs typeface="Arial" panose="020B0604020202020204" pitchFamily="34" charset="0"/>
              </a:rPr>
              <a:t>Behavioral</a:t>
            </a:r>
            <a:r>
              <a:rPr lang="en-IN" sz="2600" b="1" dirty="0">
                <a:solidFill>
                  <a:schemeClr val="tx1"/>
                </a:solidFill>
                <a:latin typeface="Arial" panose="020B0604020202020204" pitchFamily="34" charset="0"/>
                <a:cs typeface="Arial" panose="020B0604020202020204" pitchFamily="34" charset="0"/>
              </a:rPr>
              <a:t> Learning</a:t>
            </a:r>
            <a:r>
              <a:rPr lang="en-IN" sz="2600" dirty="0">
                <a:solidFill>
                  <a:schemeClr val="tx1"/>
                </a:solidFill>
                <a:latin typeface="Arial" panose="020B0604020202020204" pitchFamily="34" charset="0"/>
                <a:cs typeface="Arial" panose="020B0604020202020204" pitchFamily="34" charset="0"/>
              </a:rPr>
              <a:t> for long-term personalized suggestions</a:t>
            </a:r>
          </a:p>
          <a:p>
            <a:r>
              <a:rPr lang="en-IN" sz="2600" b="1" dirty="0">
                <a:solidFill>
                  <a:schemeClr val="tx1"/>
                </a:solidFill>
                <a:latin typeface="Arial" panose="020B0604020202020204" pitchFamily="34" charset="0"/>
                <a:cs typeface="Arial" panose="020B0604020202020204" pitchFamily="34" charset="0"/>
              </a:rPr>
              <a:t>AR/VR Previews</a:t>
            </a:r>
            <a:r>
              <a:rPr lang="en-IN" sz="2600" dirty="0">
                <a:solidFill>
                  <a:schemeClr val="tx1"/>
                </a:solidFill>
                <a:latin typeface="Arial" panose="020B0604020202020204" pitchFamily="34" charset="0"/>
                <a:cs typeface="Arial" panose="020B0604020202020204" pitchFamily="34" charset="0"/>
              </a:rPr>
              <a:t> of destinations and hotel rooms</a:t>
            </a:r>
          </a:p>
          <a:p>
            <a:r>
              <a:rPr lang="en-IN" sz="2600" b="1" dirty="0">
                <a:solidFill>
                  <a:schemeClr val="tx1"/>
                </a:solidFill>
                <a:latin typeface="Arial" panose="020B0604020202020204" pitchFamily="34" charset="0"/>
                <a:cs typeface="Arial" panose="020B0604020202020204" pitchFamily="34" charset="0"/>
              </a:rPr>
              <a:t>Partnership Integrations</a:t>
            </a:r>
            <a:r>
              <a:rPr lang="en-IN" sz="2600" dirty="0">
                <a:solidFill>
                  <a:schemeClr val="tx1"/>
                </a:solidFill>
                <a:latin typeface="Arial" panose="020B0604020202020204" pitchFamily="34" charset="0"/>
                <a:cs typeface="Arial" panose="020B0604020202020204" pitchFamily="34" charset="0"/>
              </a:rPr>
              <a:t> with travel brands and platforms for discounts &amp; offers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normAutofit/>
          </a:bodyPr>
          <a:lstStyle/>
          <a:p>
            <a:r>
              <a:rPr lang="en-IN" sz="1800" dirty="0">
                <a:latin typeface="Arial" panose="020B0604020202020204" pitchFamily="34" charset="0"/>
                <a:cs typeface="Arial" panose="020B0604020202020204" pitchFamily="34" charset="0"/>
              </a:rPr>
              <a:t>Getting Started with AI</a:t>
            </a:r>
          </a:p>
        </p:txBody>
      </p:sp>
      <p:pic>
        <p:nvPicPr>
          <p:cNvPr id="5" name="Picture 4">
            <a:extLst>
              <a:ext uri="{FF2B5EF4-FFF2-40B4-BE49-F238E27FC236}">
                <a16:creationId xmlns:a16="http://schemas.microsoft.com/office/drawing/2014/main" id="{136B76EA-89FB-CE20-DA66-62165D1B74EA}"/>
              </a:ext>
            </a:extLst>
          </p:cNvPr>
          <p:cNvPicPr>
            <a:picLocks noChangeAspect="1"/>
          </p:cNvPicPr>
          <p:nvPr/>
        </p:nvPicPr>
        <p:blipFill>
          <a:blip r:embed="rId2"/>
          <a:stretch>
            <a:fillRect/>
          </a:stretch>
        </p:blipFill>
        <p:spPr>
          <a:xfrm>
            <a:off x="4312044" y="702156"/>
            <a:ext cx="7402436" cy="5709326"/>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2287806" cy="369332"/>
          </a:xfrm>
          <a:prstGeom prst="rect">
            <a:avLst/>
          </a:prstGeom>
        </p:spPr>
        <p:txBody>
          <a:bodyPr wrap="none">
            <a:spAutoFit/>
          </a:bodyPr>
          <a:lstStyle/>
          <a:p>
            <a:r>
              <a:rPr lang="en-IN" dirty="0">
                <a:latin typeface="Arial" panose="020B0604020202020204" pitchFamily="34" charset="0"/>
                <a:ea typeface="Calibri" panose="020F0502020204030204" pitchFamily="34" charset="0"/>
                <a:cs typeface="Arial" panose="020B0604020202020204" pitchFamily="34" charset="0"/>
              </a:rPr>
              <a:t>RAG LAB Certificate</a:t>
            </a:r>
          </a:p>
        </p:txBody>
      </p:sp>
      <p:pic>
        <p:nvPicPr>
          <p:cNvPr id="3" name="Picture 2">
            <a:extLst>
              <a:ext uri="{FF2B5EF4-FFF2-40B4-BE49-F238E27FC236}">
                <a16:creationId xmlns:a16="http://schemas.microsoft.com/office/drawing/2014/main" id="{85AEA50D-07C6-B475-8F36-500A2FBA7660}"/>
              </a:ext>
            </a:extLst>
          </p:cNvPr>
          <p:cNvPicPr>
            <a:picLocks noChangeAspect="1"/>
          </p:cNvPicPr>
          <p:nvPr/>
        </p:nvPicPr>
        <p:blipFill>
          <a:blip r:embed="rId2"/>
          <a:stretch>
            <a:fillRect/>
          </a:stretch>
        </p:blipFill>
        <p:spPr>
          <a:xfrm rot="5400000">
            <a:off x="4146624" y="-26572"/>
            <a:ext cx="5651547" cy="7248963"/>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lgn="just">
              <a:buNone/>
            </a:pPr>
            <a:r>
              <a:rPr lang="en-US" sz="2800" dirty="0">
                <a:solidFill>
                  <a:schemeClr val="tx1"/>
                </a:solidFill>
                <a:latin typeface="Arial" panose="020B0604020202020204" pitchFamily="34" charset="0"/>
                <a:ea typeface="Calibri" panose="020F0502020204030204" pitchFamily="34" charset="0"/>
                <a:cs typeface="Arial" panose="020B0604020202020204" pitchFamily="34" charset="0"/>
              </a:rPr>
              <a:t>Planning a trip can be overwhelming and time-consuming, especially when considering multiple destinations, accommodations, transport options, weather conditions, and local attractions. </a:t>
            </a:r>
          </a:p>
          <a:p>
            <a:pPr marL="0" indent="0">
              <a:buNone/>
            </a:pPr>
            <a:r>
              <a:rPr lang="en-US" sz="2800" dirty="0">
                <a:solidFill>
                  <a:schemeClr val="tx1"/>
                </a:solidFill>
                <a:latin typeface="Arial" panose="020B0604020202020204" pitchFamily="34" charset="0"/>
                <a:ea typeface="+mn-lt"/>
                <a:cs typeface="Arial" panose="020B0604020202020204" pitchFamily="34" charset="0"/>
              </a:rPr>
              <a:t>Proposed Solution:</a:t>
            </a:r>
            <a:br>
              <a:rPr lang="en-US" sz="2800" dirty="0">
                <a:solidFill>
                  <a:schemeClr val="tx1"/>
                </a:solidFill>
                <a:latin typeface="Arial" panose="020B0604020202020204" pitchFamily="34" charset="0"/>
                <a:ea typeface="+mn-lt"/>
                <a:cs typeface="Arial" panose="020B0604020202020204" pitchFamily="34" charset="0"/>
              </a:rPr>
            </a:br>
            <a:r>
              <a:rPr lang="en-US" sz="2800" dirty="0">
                <a:solidFill>
                  <a:schemeClr val="tx1"/>
                </a:solidFill>
                <a:latin typeface="Arial" panose="020B0604020202020204" pitchFamily="34" charset="0"/>
                <a:ea typeface="Calibri" panose="020F0502020204030204" pitchFamily="34" charset="0"/>
                <a:cs typeface="Arial" panose="020B0604020202020204" pitchFamily="34" charset="0"/>
              </a:rPr>
              <a:t>The </a:t>
            </a:r>
            <a:r>
              <a:rPr lang="en-US" sz="2800" b="1" dirty="0">
                <a:solidFill>
                  <a:schemeClr val="tx1"/>
                </a:solidFill>
                <a:latin typeface="Arial" panose="020B0604020202020204" pitchFamily="34" charset="0"/>
                <a:ea typeface="Calibri" panose="020F0502020204030204" pitchFamily="34" charset="0"/>
                <a:cs typeface="Arial" panose="020B0604020202020204" pitchFamily="34" charset="0"/>
              </a:rPr>
              <a:t>Travel Planner Agent</a:t>
            </a:r>
            <a:r>
              <a:rPr lang="en-US" sz="2800" dirty="0">
                <a:solidFill>
                  <a:schemeClr val="tx1"/>
                </a:solidFill>
                <a:latin typeface="Arial" panose="020B0604020202020204" pitchFamily="34" charset="0"/>
                <a:ea typeface="Calibri" panose="020F0502020204030204" pitchFamily="34" charset="0"/>
                <a:cs typeface="Arial" panose="020B0604020202020204" pitchFamily="34" charset="0"/>
              </a:rPr>
              <a:t> aims to eliminate the hassle of manual planning automatically by deeply understanding user preferences, budgets, and travel goals, the agent delivers customized plans that enhance convenience and satisfaction.</a:t>
            </a:r>
          </a:p>
          <a:p>
            <a:pPr marL="0" indent="0" algn="just">
              <a:buNone/>
            </a:pPr>
            <a:endParaRPr lang="en-US" sz="28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80720"/>
            <a:ext cx="11029616" cy="551732"/>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87742"/>
          </a:xfrm>
        </p:spPr>
        <p:txBody>
          <a:bodyPr vert="horz" lIns="91440" tIns="45720" rIns="91440" bIns="45720" rtlCol="0" anchor="ctr">
            <a:noAutofit/>
          </a:bodyPr>
          <a:lstStyle/>
          <a:p>
            <a:pPr algn="just">
              <a:lnSpc>
                <a:spcPct val="100000"/>
              </a:lnSpc>
            </a:pP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IBM Cloud Lite Services</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 – Cloud hosting and scalable backend deployment.</a:t>
            </a:r>
          </a:p>
          <a:p>
            <a:pPr algn="just">
              <a:lnSpc>
                <a:spcPct val="100000"/>
              </a:lnSpc>
            </a:pP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Foundation Models for Natural Language &amp; Vision Understanding</a:t>
            </a:r>
            <a:r>
              <a:rPr lang="en-IN" sz="2200" dirty="0">
                <a:solidFill>
                  <a:schemeClr val="tx1"/>
                </a:solidFill>
                <a:latin typeface="Arial" panose="020B0604020202020204" pitchFamily="34" charset="0"/>
                <a:ea typeface="Calibri" panose="020F0502020204030204" pitchFamily="34" charset="0"/>
                <a:cs typeface="Arial" panose="020B0604020202020204" pitchFamily="34" charset="0"/>
              </a:rPr>
              <a:t>:</a:t>
            </a:r>
          </a:p>
          <a:p>
            <a:pPr marL="0" indent="0" algn="just">
              <a:lnSpc>
                <a:spcPct val="100000"/>
              </a:lnSpc>
              <a:buNone/>
            </a:pP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1. IBM Granite Foundation Models</a:t>
            </a:r>
            <a:r>
              <a:rPr lang="en-IN" sz="2200" dirty="0">
                <a:solidFill>
                  <a:schemeClr val="tx1"/>
                </a:solidFill>
                <a:latin typeface="Arial" panose="020B0604020202020204" pitchFamily="34" charset="0"/>
                <a:ea typeface="Calibri" panose="020F0502020204030204" pitchFamily="34" charset="0"/>
                <a:cs typeface="Arial" panose="020B0604020202020204" pitchFamily="34" charset="0"/>
              </a:rPr>
              <a:t> – </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For natural language understanding and decision-making.</a:t>
            </a:r>
            <a:endParaRPr lang="en-IN" sz="2200" dirty="0">
              <a:solidFill>
                <a:schemeClr val="tx1"/>
              </a:solidFill>
              <a:latin typeface="Arial" panose="020B0604020202020204" pitchFamily="34" charset="0"/>
              <a:ea typeface="Calibri" panose="020F0502020204030204" pitchFamily="34" charset="0"/>
              <a:cs typeface="Arial" panose="020B0604020202020204" pitchFamily="34" charset="0"/>
            </a:endParaRPr>
          </a:p>
          <a:p>
            <a:pPr marL="0" indent="0" algn="just">
              <a:lnSpc>
                <a:spcPct val="100000"/>
              </a:lnSpc>
              <a:buNone/>
            </a:pP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2. </a:t>
            </a:r>
            <a:r>
              <a:rPr lang="en-IN" sz="2200" b="1" dirty="0" err="1">
                <a:solidFill>
                  <a:schemeClr val="tx1"/>
                </a:solidFill>
                <a:latin typeface="Arial" panose="020B0604020202020204" pitchFamily="34" charset="0"/>
                <a:ea typeface="Calibri" panose="020F0502020204030204" pitchFamily="34" charset="0"/>
                <a:cs typeface="Arial" panose="020B0604020202020204" pitchFamily="34" charset="0"/>
              </a:rPr>
              <a:t>LLaMA</a:t>
            </a: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 3–3 Instruct (Meta AI)</a:t>
            </a:r>
            <a:r>
              <a:rPr lang="en-IN" sz="2200" dirty="0">
                <a:solidFill>
                  <a:schemeClr val="tx1"/>
                </a:solidFill>
                <a:latin typeface="Arial" panose="020B0604020202020204" pitchFamily="34" charset="0"/>
                <a:ea typeface="Calibri" panose="020F0502020204030204" pitchFamily="34" charset="0"/>
                <a:cs typeface="Arial" panose="020B0604020202020204" pitchFamily="34" charset="0"/>
              </a:rPr>
              <a:t> – </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Handles complex user instructions and planning queries</a:t>
            </a:r>
            <a:r>
              <a:rPr lang="en-IN" sz="2200" dirty="0">
                <a:solidFill>
                  <a:schemeClr val="tx1"/>
                </a:solidFill>
                <a:latin typeface="Arial" panose="020B0604020202020204" pitchFamily="34" charset="0"/>
                <a:ea typeface="Calibri" panose="020F0502020204030204" pitchFamily="34" charset="0"/>
                <a:cs typeface="Arial" panose="020B0604020202020204" pitchFamily="34" charset="0"/>
              </a:rPr>
              <a:t>.</a:t>
            </a:r>
          </a:p>
          <a:p>
            <a:pPr marL="0" indent="0" algn="just">
              <a:lnSpc>
                <a:spcPct val="100000"/>
              </a:lnSpc>
              <a:buNone/>
            </a:pP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3. </a:t>
            </a:r>
            <a:r>
              <a:rPr lang="en-IN" sz="2200" b="1" dirty="0" err="1">
                <a:solidFill>
                  <a:schemeClr val="tx1"/>
                </a:solidFill>
                <a:latin typeface="Arial" panose="020B0604020202020204" pitchFamily="34" charset="0"/>
                <a:ea typeface="Calibri" panose="020F0502020204030204" pitchFamily="34" charset="0"/>
                <a:cs typeface="Arial" panose="020B0604020202020204" pitchFamily="34" charset="0"/>
              </a:rPr>
              <a:t>LLaMA</a:t>
            </a:r>
            <a:r>
              <a:rPr lang="en-IN" sz="2200" b="1" dirty="0">
                <a:solidFill>
                  <a:schemeClr val="tx1"/>
                </a:solidFill>
                <a:latin typeface="Arial" panose="020B0604020202020204" pitchFamily="34" charset="0"/>
                <a:ea typeface="Calibri" panose="020F0502020204030204" pitchFamily="34" charset="0"/>
                <a:cs typeface="Arial" panose="020B0604020202020204" pitchFamily="34" charset="0"/>
              </a:rPr>
              <a:t> 3–2 Vision Instruct</a:t>
            </a:r>
            <a:r>
              <a:rPr lang="en-IN" sz="2200" dirty="0">
                <a:solidFill>
                  <a:schemeClr val="tx1"/>
                </a:solidFill>
                <a:latin typeface="Arial" panose="020B0604020202020204" pitchFamily="34" charset="0"/>
                <a:ea typeface="Calibri" panose="020F0502020204030204" pitchFamily="34" charset="0"/>
                <a:cs typeface="Arial" panose="020B0604020202020204" pitchFamily="34" charset="0"/>
              </a:rPr>
              <a:t> – </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Supports image input and visual data processing.</a:t>
            </a:r>
          </a:p>
          <a:p>
            <a:pPr algn="just">
              <a:lnSpc>
                <a:spcPct val="100000"/>
              </a:lnSpc>
            </a:pP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Third-Party Integrations</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a:t>
            </a:r>
          </a:p>
          <a:p>
            <a:pPr marL="0" indent="0" algn="just">
              <a:lnSpc>
                <a:spcPct val="100000"/>
              </a:lnSpc>
              <a:buNone/>
            </a:pP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1. Maps APIs (Google Map)</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 – For routing, location search, and map visualizations.</a:t>
            </a:r>
          </a:p>
          <a:p>
            <a:pPr marL="0" indent="0" algn="just">
              <a:lnSpc>
                <a:spcPct val="100000"/>
              </a:lnSpc>
              <a:buNone/>
            </a:pP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2. Weather APIs (</a:t>
            </a:r>
            <a:r>
              <a:rPr lang="en-US" sz="2200" b="1" dirty="0" err="1">
                <a:solidFill>
                  <a:schemeClr val="tx1"/>
                </a:solidFill>
                <a:latin typeface="Arial" panose="020B0604020202020204" pitchFamily="34" charset="0"/>
                <a:ea typeface="Calibri" panose="020F0502020204030204" pitchFamily="34" charset="0"/>
                <a:cs typeface="Arial" panose="020B0604020202020204" pitchFamily="34" charset="0"/>
              </a:rPr>
              <a:t>OpenWeather</a:t>
            </a: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 / IBM Weather)</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 Real-time and forecast-based weather data.</a:t>
            </a:r>
          </a:p>
          <a:p>
            <a:pPr marL="0" indent="0" algn="just">
              <a:lnSpc>
                <a:spcPct val="100000"/>
              </a:lnSpc>
              <a:buNone/>
            </a:pPr>
            <a:r>
              <a:rPr lang="en-US" sz="2200" b="1" dirty="0">
                <a:solidFill>
                  <a:schemeClr val="tx1"/>
                </a:solidFill>
                <a:latin typeface="Arial" panose="020B0604020202020204" pitchFamily="34" charset="0"/>
                <a:ea typeface="Calibri" panose="020F0502020204030204" pitchFamily="34" charset="0"/>
                <a:cs typeface="Arial" panose="020B0604020202020204" pitchFamily="34" charset="0"/>
              </a:rPr>
              <a:t>3. Booking System APIs (e.g., Skyscanner, Booking.com)</a:t>
            </a:r>
            <a:r>
              <a:rPr lang="en-US" sz="2200" dirty="0">
                <a:solidFill>
                  <a:schemeClr val="tx1"/>
                </a:solidFill>
                <a:latin typeface="Arial" panose="020B0604020202020204" pitchFamily="34" charset="0"/>
                <a:ea typeface="Calibri" panose="020F0502020204030204" pitchFamily="34" charset="0"/>
                <a:cs typeface="Arial" panose="020B0604020202020204" pitchFamily="34" charset="0"/>
              </a:rPr>
              <a:t> Integration for transport, stay, and activity reservations.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5" name="Rectangle 2">
            <a:extLst>
              <a:ext uri="{FF2B5EF4-FFF2-40B4-BE49-F238E27FC236}">
                <a16:creationId xmlns:a16="http://schemas.microsoft.com/office/drawing/2014/main" id="{DDAFD7F6-B857-6396-9908-6AB8349917FC}"/>
              </a:ext>
            </a:extLst>
          </p:cNvPr>
          <p:cNvSpPr>
            <a:spLocks noGrp="1" noChangeArrowheads="1"/>
          </p:cNvSpPr>
          <p:nvPr>
            <p:ph idx="1"/>
          </p:nvPr>
        </p:nvSpPr>
        <p:spPr bwMode="auto">
          <a:xfrm>
            <a:off x="581192" y="1561197"/>
            <a:ext cx="10763747"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400" eaLnBrk="0" fontAlgn="base" hangingPunct="0">
              <a:lnSpc>
                <a:spcPct val="100000"/>
              </a:lnSpc>
              <a:spcBef>
                <a:spcPct val="0"/>
              </a:spcBef>
              <a:spcAft>
                <a:spcPct val="0"/>
              </a:spcAft>
              <a:buClrTx/>
              <a:buSzTx/>
              <a:buFont typeface="Arial" panose="020B0604020202020204" pitchFamily="34" charset="0"/>
              <a:buChar char="•"/>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Watsonx.ai Studio</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For building and testing the Travel Planner Agent using no-code agentic workflows.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Watsonx.ai Runtime</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Handles real-time execution of the deployed agent and APIs.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IBM Cloud Agent Lab</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Used to design the agent’s logic and connect it with APIs and models.</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IBM Granite Foundation Models</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Powers the AI's natural language understanding and conversation.</a:t>
            </a:r>
          </a:p>
          <a:p>
            <a:pPr marR="0" lvl="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Meta </a:t>
            </a:r>
            <a:r>
              <a:rPr kumimoji="0" lang="en-US" altLang="en-US" sz="2400" b="1"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LLaMA</a:t>
            </a: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3 (Vision &amp; Instruct)</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Used for advanced reasoning, multimodal support (images + text), and intelligent responses based on user preferences.</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22867" y="63965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 name="Rectangle 2">
            <a:extLst>
              <a:ext uri="{FF2B5EF4-FFF2-40B4-BE49-F238E27FC236}">
                <a16:creationId xmlns:a16="http://schemas.microsoft.com/office/drawing/2014/main" id="{DB365D2F-3FE2-A8F9-2F64-E3A91824995D}"/>
              </a:ext>
            </a:extLst>
          </p:cNvPr>
          <p:cNvSpPr>
            <a:spLocks noGrp="1" noChangeArrowheads="1"/>
          </p:cNvSpPr>
          <p:nvPr>
            <p:ph idx="1"/>
          </p:nvPr>
        </p:nvSpPr>
        <p:spPr bwMode="auto">
          <a:xfrm>
            <a:off x="539515" y="1293519"/>
            <a:ext cx="11112968"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Real-Time Itinerary Updates</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Adapts instantly to changing travel plans or delays.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Personalized Trip Plans</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Tailors destinations, activities, and stays based on user preferences, budget, and history.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Smart Integration</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Connected with Maps, Weather, and Booking APIs for seamless travel guidance.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Auto-Booking &amp; Optimization</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Suggests and manages bookings while optimizing time and routes.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AI-Powered Responses</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Powered by Granite &amp; </a:t>
            </a:r>
            <a:r>
              <a:rPr kumimoji="0" lang="en-US" altLang="en-US" sz="2400" b="0" i="0" u="none" strike="noStrike" cap="none" normalizeH="0" baseline="0" dirty="0" err="1">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LLaMA</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3 foundation models for intelligent travel advice.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Multimodal Support</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Accepts text/image inputs for enriched interaction and context understanding.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All-in-One Platform</a:t>
            </a: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 – One-stop solution for planning, managing, and adjusting trips.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4" name="Rectangle 1">
            <a:extLst>
              <a:ext uri="{FF2B5EF4-FFF2-40B4-BE49-F238E27FC236}">
                <a16:creationId xmlns:a16="http://schemas.microsoft.com/office/drawing/2014/main" id="{F9A2B2C4-D791-4836-D89A-21886710D1D4}"/>
              </a:ext>
            </a:extLst>
          </p:cNvPr>
          <p:cNvSpPr>
            <a:spLocks noGrp="1" noChangeArrowheads="1"/>
          </p:cNvSpPr>
          <p:nvPr>
            <p:ph idx="1"/>
          </p:nvPr>
        </p:nvSpPr>
        <p:spPr bwMode="auto">
          <a:xfrm>
            <a:off x="703112" y="1510952"/>
            <a:ext cx="10239208"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Solo Travelers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Families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Business Professionals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Vacation Planners and Agencies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ea typeface="Calibri" panose="020F0502020204030204" pitchFamily="34" charset="0"/>
                <a:cs typeface="Arial" panose="020B0604020202020204" pitchFamily="34" charset="0"/>
              </a:rPr>
              <a:t>Backpackers and Frequent Flyers</a:t>
            </a: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482FD337-68A9-A06D-48DA-122C5558AFF6}"/>
              </a:ext>
            </a:extLst>
          </p:cNvPr>
          <p:cNvSpPr txBox="1"/>
          <p:nvPr/>
        </p:nvSpPr>
        <p:spPr>
          <a:xfrm>
            <a:off x="581192" y="1465779"/>
            <a:ext cx="5057608" cy="2862322"/>
          </a:xfrm>
          <a:prstGeom prst="rect">
            <a:avLst/>
          </a:prstGeom>
          <a:noFill/>
        </p:spPr>
        <p:txBody>
          <a:bodyPr wrap="square">
            <a:spAutoFit/>
          </a:bodyPr>
          <a:lstStyle/>
          <a:p>
            <a:pPr algn="just"/>
            <a:r>
              <a:rPr lang="en-US" dirty="0">
                <a:latin typeface="Arial" panose="020B0604020202020204" pitchFamily="34" charset="0"/>
                <a:ea typeface="Calibri" panose="020F0502020204030204" pitchFamily="34" charset="0"/>
                <a:cs typeface="Arial" panose="020B0604020202020204" pitchFamily="34" charset="0"/>
              </a:rPr>
              <a:t>The image shows the live </a:t>
            </a:r>
            <a:r>
              <a:rPr lang="en-US" b="1" dirty="0">
                <a:latin typeface="Arial" panose="020B0604020202020204" pitchFamily="34" charset="0"/>
                <a:ea typeface="Calibri" panose="020F0502020204030204" pitchFamily="34" charset="0"/>
                <a:cs typeface="Arial" panose="020B0604020202020204" pitchFamily="34" charset="0"/>
              </a:rPr>
              <a:t>Agent Preview</a:t>
            </a:r>
            <a:r>
              <a:rPr lang="en-US" dirty="0">
                <a:latin typeface="Arial" panose="020B0604020202020204" pitchFamily="34" charset="0"/>
                <a:ea typeface="Calibri" panose="020F0502020204030204" pitchFamily="34" charset="0"/>
                <a:cs typeface="Arial" panose="020B0604020202020204" pitchFamily="34" charset="0"/>
              </a:rPr>
              <a:t> of the </a:t>
            </a:r>
            <a:r>
              <a:rPr lang="en-US" b="1" dirty="0" err="1">
                <a:latin typeface="Arial" panose="020B0604020202020204" pitchFamily="34" charset="0"/>
                <a:ea typeface="Calibri" panose="020F0502020204030204" pitchFamily="34" charset="0"/>
                <a:cs typeface="Arial" panose="020B0604020202020204" pitchFamily="34" charset="0"/>
              </a:rPr>
              <a:t>Travel_Agent</a:t>
            </a:r>
            <a:r>
              <a:rPr lang="en-US" dirty="0">
                <a:latin typeface="Arial" panose="020B0604020202020204" pitchFamily="34" charset="0"/>
                <a:ea typeface="Calibri" panose="020F0502020204030204" pitchFamily="34" charset="0"/>
                <a:cs typeface="Arial" panose="020B0604020202020204" pitchFamily="34" charset="0"/>
              </a:rPr>
              <a:t>, where the assistant welcomes users and introduces its purpose. It showcases a clean interface with a friendly </a:t>
            </a:r>
            <a:r>
              <a:rPr lang="en-US" dirty="0" err="1">
                <a:latin typeface="Arial" panose="020B0604020202020204" pitchFamily="34" charset="0"/>
                <a:ea typeface="Calibri" panose="020F0502020204030204" pitchFamily="34" charset="0"/>
                <a:cs typeface="Arial" panose="020B0604020202020204" pitchFamily="34" charset="0"/>
              </a:rPr>
              <a:t>greeting:</a:t>
            </a:r>
            <a:r>
              <a:rPr lang="en-US" b="1" dirty="0" err="1">
                <a:latin typeface="Arial" panose="020B0604020202020204" pitchFamily="34" charset="0"/>
                <a:ea typeface="Calibri" panose="020F0502020204030204" pitchFamily="34" charset="0"/>
                <a:cs typeface="Arial" panose="020B0604020202020204" pitchFamily="34" charset="0"/>
              </a:rPr>
              <a:t>"Hi</a:t>
            </a:r>
            <a:r>
              <a:rPr lang="en-US" b="1" dirty="0">
                <a:latin typeface="Arial" panose="020B0604020202020204" pitchFamily="34" charset="0"/>
                <a:ea typeface="Calibri" panose="020F0502020204030204" pitchFamily="34" charset="0"/>
                <a:cs typeface="Arial" panose="020B0604020202020204" pitchFamily="34" charset="0"/>
              </a:rPr>
              <a:t>! I'm your Travel Planner Agent, here to design smart, personalized trips just for you.“ </a:t>
            </a:r>
            <a:r>
              <a:rPr lang="en-US" dirty="0">
                <a:latin typeface="Arial" panose="020B0604020202020204" pitchFamily="34" charset="0"/>
                <a:ea typeface="Calibri" panose="020F0502020204030204" pitchFamily="34" charset="0"/>
                <a:cs typeface="Arial" panose="020B0604020202020204" pitchFamily="34" charset="0"/>
              </a:rPr>
              <a:t>This preview reflects the agent’s readiness to interact, understand user needs, and offer tailored travel solutions — all powered by agentic AI and IBM foundation models.</a:t>
            </a:r>
            <a:endParaRPr lang="en-IN" dirty="0">
              <a:latin typeface="Arial" panose="020B0604020202020204" pitchFamily="34" charset="0"/>
              <a:ea typeface="Calibri" panose="020F05020202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0CCE9B28-3145-0F3B-78D9-56D3B3A1461A}"/>
              </a:ext>
            </a:extLst>
          </p:cNvPr>
          <p:cNvPicPr>
            <a:picLocks noChangeAspect="1"/>
          </p:cNvPicPr>
          <p:nvPr/>
        </p:nvPicPr>
        <p:blipFill>
          <a:blip r:embed="rId2"/>
          <a:stretch>
            <a:fillRect/>
          </a:stretch>
        </p:blipFill>
        <p:spPr>
          <a:xfrm>
            <a:off x="5638800" y="913284"/>
            <a:ext cx="6019235" cy="524256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sp>
        <p:nvSpPr>
          <p:cNvPr id="4" name="Content Placeholder 3">
            <a:extLst>
              <a:ext uri="{FF2B5EF4-FFF2-40B4-BE49-F238E27FC236}">
                <a16:creationId xmlns:a16="http://schemas.microsoft.com/office/drawing/2014/main" id="{8A57CF50-8FAF-4169-511E-B96C502E048B}"/>
              </a:ext>
            </a:extLst>
          </p:cNvPr>
          <p:cNvSpPr>
            <a:spLocks noGrp="1"/>
          </p:cNvSpPr>
          <p:nvPr>
            <p:ph idx="1"/>
          </p:nvPr>
        </p:nvSpPr>
        <p:spPr>
          <a:xfrm>
            <a:off x="581193" y="1302026"/>
            <a:ext cx="4844248" cy="3798294"/>
          </a:xfrm>
        </p:spPr>
        <p:txBody>
          <a:bodyPr>
            <a:normAutofit/>
          </a:bodyPr>
          <a:lstStyle/>
          <a:p>
            <a:pPr marL="0" indent="0" algn="just">
              <a:buNone/>
            </a:pPr>
            <a:r>
              <a:rPr lang="en-US" sz="1800" dirty="0">
                <a:solidFill>
                  <a:schemeClr val="tx1"/>
                </a:solidFill>
                <a:latin typeface="Arial" panose="020B0604020202020204" pitchFamily="34" charset="0"/>
                <a:ea typeface="Calibri" panose="020F0502020204030204" pitchFamily="34" charset="0"/>
                <a:cs typeface="Arial" panose="020B0604020202020204" pitchFamily="34" charset="0"/>
              </a:rPr>
              <a:t>This output demonstrates the agent's ability to generate a 5-day day-wise travel plan from Hyderabad to Manali under a specified budget of ₹25,000. It includes details like transportation modes, stay costs, sightseeing locations, food recommendations, and cost estimates per day. This highlights the agent’s strength in budget management, logistics optimization, and personalized itinerary planning based on user constraints.</a:t>
            </a:r>
            <a:endParaRPr lang="en-IN" sz="1800" dirty="0">
              <a:solidFill>
                <a:schemeClr val="tx1"/>
              </a:solidFill>
              <a:latin typeface="Arial" panose="020B0604020202020204" pitchFamily="34" charset="0"/>
              <a:ea typeface="Calibri" panose="020F050202020403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94DFC9B-6E30-C64E-B4D8-144B43C280D3}"/>
              </a:ext>
            </a:extLst>
          </p:cNvPr>
          <p:cNvPicPr>
            <a:picLocks noChangeAspect="1"/>
          </p:cNvPicPr>
          <p:nvPr/>
        </p:nvPicPr>
        <p:blipFill>
          <a:blip r:embed="rId2"/>
          <a:stretch>
            <a:fillRect/>
          </a:stretch>
        </p:blipFill>
        <p:spPr>
          <a:xfrm>
            <a:off x="5640455" y="910921"/>
            <a:ext cx="5970352" cy="5244923"/>
          </a:xfrm>
          <a:prstGeom prst="rect">
            <a:avLst/>
          </a:prstGeo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216</TotalTime>
  <Words>838</Words>
  <Application>Microsoft Office PowerPoint</Application>
  <PresentationFormat>Widescreen</PresentationFormat>
  <Paragraphs>70</Paragraphs>
  <Slides>16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Calibri Light</vt:lpstr>
      <vt:lpstr>Franklin Gothic Book</vt:lpstr>
      <vt:lpstr>Franklin Gothic Demi</vt:lpstr>
      <vt:lpstr>Wingdings 2</vt: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Bhoomika Neerasa</cp:lastModifiedBy>
  <cp:revision>144</cp:revision>
  <dcterms:created xsi:type="dcterms:W3CDTF">2021-05-26T16:50:10Z</dcterms:created>
  <dcterms:modified xsi:type="dcterms:W3CDTF">2025-08-03T13:57:32Z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