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14"/>
  </p:notesMasterIdLst>
  <p:sldIdLst>
    <p:sldId id="256" r:id="rId2"/>
    <p:sldId id="257" r:id="rId3"/>
    <p:sldId id="258" r:id="rId4"/>
    <p:sldId id="266" r:id="rId5"/>
    <p:sldId id="259" r:id="rId6"/>
    <p:sldId id="268" r:id="rId7"/>
    <p:sldId id="269" r:id="rId8"/>
    <p:sldId id="261" r:id="rId9"/>
    <p:sldId id="262" r:id="rId10"/>
    <p:sldId id="263" r:id="rId11"/>
    <p:sldId id="264" r:id="rId12"/>
    <p:sldId id="265" r:id="rId13"/>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6F8CE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016155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 name="Google Shape;23;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9093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8: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8: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 name="Google Shape;74;p8: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4113700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9: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9: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9: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305762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9" name="Google Shape;89;p1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3911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 name="Google Shape;29;p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6736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4128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367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0736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1350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9224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2689738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215336769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3" name="Google Shape;13;p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alphaModFix/>
          </a:blip>
          <a:srcRect/>
          <a:stretch/>
        </p:blipFill>
        <p:spPr>
          <a:xfrm>
            <a:off x="179696" y="138752"/>
            <a:ext cx="868725" cy="972000"/>
          </a:xfrm>
          <a:prstGeom prst="rect">
            <a:avLst/>
          </a:prstGeom>
          <a:noFill/>
          <a:ln>
            <a:noFill/>
          </a:ln>
        </p:spPr>
      </p:pic>
      <p:grpSp>
        <p:nvGrpSpPr>
          <p:cNvPr id="14" name="Google Shape;14;p2"/>
          <p:cNvGrpSpPr/>
          <p:nvPr/>
        </p:nvGrpSpPr>
        <p:grpSpPr>
          <a:xfrm>
            <a:off x="1219200" y="102154"/>
            <a:ext cx="7924800" cy="1004990"/>
            <a:chOff x="1219200" y="102154"/>
            <a:chExt cx="7924800" cy="1004990"/>
          </a:xfrm>
        </p:grpSpPr>
        <p:pic>
          <p:nvPicPr>
            <p:cNvPr id="15" name="Google Shape;15;p2"/>
            <p:cNvPicPr preferRelativeResize="0"/>
            <p:nvPr/>
          </p:nvPicPr>
          <p:blipFill rotWithShape="1">
            <a:blip r:embed="rId3">
              <a:alphaModFix/>
            </a:blip>
            <a:srcRect/>
            <a:stretch/>
          </p:blipFill>
          <p:spPr>
            <a:xfrm>
              <a:off x="2702618" y="103496"/>
              <a:ext cx="1620982" cy="990600"/>
            </a:xfrm>
            <a:prstGeom prst="rect">
              <a:avLst/>
            </a:prstGeom>
            <a:noFill/>
            <a:ln>
              <a:noFill/>
            </a:ln>
          </p:spPr>
        </p:pic>
        <p:pic>
          <p:nvPicPr>
            <p:cNvPr id="16" name="Google Shape;16;p2"/>
            <p:cNvPicPr preferRelativeResize="0"/>
            <p:nvPr/>
          </p:nvPicPr>
          <p:blipFill rotWithShape="1">
            <a:blip r:embed="rId4">
              <a:alphaModFix/>
            </a:blip>
            <a:srcRect/>
            <a:stretch/>
          </p:blipFill>
          <p:spPr>
            <a:xfrm>
              <a:off x="4323600" y="106680"/>
              <a:ext cx="1620000" cy="988695"/>
            </a:xfrm>
            <a:prstGeom prst="rect">
              <a:avLst/>
            </a:prstGeom>
            <a:noFill/>
            <a:ln>
              <a:noFill/>
            </a:ln>
          </p:spPr>
        </p:pic>
        <p:pic>
          <p:nvPicPr>
            <p:cNvPr id="17" name="Google Shape;17;p2"/>
            <p:cNvPicPr preferRelativeResize="0"/>
            <p:nvPr/>
          </p:nvPicPr>
          <p:blipFill rotWithShape="1">
            <a:blip r:embed="rId5">
              <a:alphaModFix/>
            </a:blip>
            <a:srcRect/>
            <a:stretch/>
          </p:blipFill>
          <p:spPr>
            <a:xfrm>
              <a:off x="5923800" y="117144"/>
              <a:ext cx="1620000" cy="990000"/>
            </a:xfrm>
            <a:prstGeom prst="rect">
              <a:avLst/>
            </a:prstGeom>
            <a:noFill/>
            <a:ln>
              <a:noFill/>
            </a:ln>
          </p:spPr>
        </p:pic>
        <p:pic>
          <p:nvPicPr>
            <p:cNvPr id="18" name="Google Shape;18;p2"/>
            <p:cNvPicPr preferRelativeResize="0"/>
            <p:nvPr/>
          </p:nvPicPr>
          <p:blipFill rotWithShape="1">
            <a:blip r:embed="rId6">
              <a:alphaModFix/>
            </a:blip>
            <a:srcRect/>
            <a:stretch/>
          </p:blipFill>
          <p:spPr>
            <a:xfrm>
              <a:off x="7524000" y="112056"/>
              <a:ext cx="1620000" cy="990000"/>
            </a:xfrm>
            <a:prstGeom prst="rect">
              <a:avLst/>
            </a:prstGeom>
            <a:noFill/>
            <a:ln>
              <a:noFill/>
            </a:ln>
          </p:spPr>
        </p:pic>
        <p:pic>
          <p:nvPicPr>
            <p:cNvPr id="19" name="Google Shape;19;p2"/>
            <p:cNvPicPr preferRelativeResize="0"/>
            <p:nvPr/>
          </p:nvPicPr>
          <p:blipFill rotWithShape="1">
            <a:blip r:embed="rId7">
              <a:alphaModFix/>
            </a:blip>
            <a:srcRect/>
            <a:stretch/>
          </p:blipFill>
          <p:spPr>
            <a:xfrm>
              <a:off x="1219200" y="102154"/>
              <a:ext cx="1620000" cy="990000"/>
            </a:xfrm>
            <a:prstGeom prst="rect">
              <a:avLst/>
            </a:prstGeom>
            <a:noFill/>
            <a:ln>
              <a:noFill/>
            </a:ln>
          </p:spPr>
        </p:pic>
      </p:grpSp>
      <p:pic>
        <p:nvPicPr>
          <p:cNvPr id="20" name="Google Shape;20;p2"/>
          <p:cNvPicPr preferRelativeResize="0"/>
          <p:nvPr/>
        </p:nvPicPr>
        <p:blipFill rotWithShape="1">
          <a:blip r:embed="rId8">
            <a:alphaModFix/>
          </a:blip>
          <a:srcRect/>
          <a:stretch/>
        </p:blipFill>
        <p:spPr>
          <a:xfrm>
            <a:off x="7530152" y="1600200"/>
            <a:ext cx="1600200" cy="51270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3">
            <a:alphaModFix/>
          </a:blip>
          <a:srcRect/>
          <a:stretch/>
        </p:blipFill>
        <p:spPr>
          <a:xfrm>
            <a:off x="1" y="-35256"/>
            <a:ext cx="9144000" cy="6934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Google Shape;25;p3"/>
          <p:cNvSpPr/>
          <p:nvPr/>
        </p:nvSpPr>
        <p:spPr>
          <a:xfrm>
            <a:off x="411400" y="2734744"/>
            <a:ext cx="5899312" cy="708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FF0000"/>
                </a:solidFill>
                <a:latin typeface="Trebuchet MS"/>
                <a:ea typeface="Trebuchet MS"/>
                <a:cs typeface="Trebuchet MS"/>
                <a:sym typeface="Trebuchet MS"/>
              </a:rPr>
              <a:t>Project Progress Review #2</a:t>
            </a:r>
            <a:endParaRPr sz="3600" b="0" i="0" u="none" strike="noStrike" cap="none">
              <a:solidFill>
                <a:srgbClr val="FF0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rgbClr val="FF0000"/>
                </a:solidFill>
                <a:latin typeface="Trebuchet MS"/>
                <a:ea typeface="Trebuchet MS"/>
                <a:cs typeface="Trebuchet MS"/>
                <a:sym typeface="Trebuchet MS"/>
              </a:rPr>
              <a:t>(Customer Requirement Specifications)</a:t>
            </a:r>
            <a:endParaRPr sz="2500" b="0" i="0" u="none" strike="noStrike" cap="none">
              <a:solidFill>
                <a:srgbClr val="FF0000"/>
              </a:solidFill>
              <a:latin typeface="Trebuchet MS"/>
              <a:ea typeface="Trebuchet MS"/>
              <a:cs typeface="Trebuchet MS"/>
              <a:sym typeface="Trebuchet MS"/>
            </a:endParaRPr>
          </a:p>
        </p:txBody>
      </p:sp>
      <p:sp>
        <p:nvSpPr>
          <p:cNvPr id="26" name="Google Shape;26;p3"/>
          <p:cNvSpPr txBox="1"/>
          <p:nvPr/>
        </p:nvSpPr>
        <p:spPr>
          <a:xfrm>
            <a:off x="411400" y="4261911"/>
            <a:ext cx="8458200" cy="1713376"/>
          </a:xfrm>
          <a:prstGeom prst="rect">
            <a:avLst/>
          </a:prstGeom>
          <a:noFill/>
          <a:ln>
            <a:noFill/>
          </a:ln>
        </p:spPr>
        <p:txBody>
          <a:bodyPr spcFirstLastPara="1" wrap="square" lIns="91425" tIns="45700" rIns="91425" bIns="45700" anchor="t" anchorCtr="0">
            <a:noAutofit/>
          </a:bodyPr>
          <a:lstStyle/>
          <a:p>
            <a:pPr lvl="0">
              <a:buSzPts val="2000"/>
            </a:pPr>
            <a:r>
              <a:rPr lang="en-US" sz="2000" b="0" i="0" u="none" strike="noStrike" cap="none" dirty="0">
                <a:solidFill>
                  <a:srgbClr val="0033CC"/>
                </a:solidFill>
                <a:latin typeface="Trebuchet MS"/>
                <a:ea typeface="Trebuchet MS"/>
                <a:cs typeface="Trebuchet MS"/>
                <a:sym typeface="Trebuchet MS"/>
              </a:rPr>
              <a:t>Project Title     </a:t>
            </a:r>
            <a:r>
              <a:rPr lang="en-US" sz="2000" dirty="0">
                <a:solidFill>
                  <a:srgbClr val="0033CC"/>
                </a:solidFill>
                <a:latin typeface="Trebuchet MS"/>
                <a:ea typeface="Trebuchet MS"/>
                <a:cs typeface="Trebuchet MS"/>
                <a:sym typeface="Trebuchet MS"/>
              </a:rPr>
              <a:t>: Detecting Bots in Twitter  </a:t>
            </a:r>
            <a:endParaRPr sz="2000" b="0" i="0" u="none" strike="noStrike" cap="none" dirty="0">
              <a:solidFill>
                <a:srgbClr val="0033CC"/>
              </a:solidFill>
              <a:latin typeface="Trebuchet MS"/>
              <a:ea typeface="Trebuchet MS"/>
              <a:cs typeface="Trebuchet MS"/>
              <a:sym typeface="Trebuchet MS"/>
            </a:endParaRPr>
          </a:p>
          <a:p>
            <a:pPr lvl="0">
              <a:buClr>
                <a:schemeClr val="dk1"/>
              </a:buClr>
              <a:buSzPts val="2000"/>
            </a:pPr>
            <a:r>
              <a:rPr lang="en-US" sz="2000" b="0" i="0" u="none" strike="noStrike" cap="none" dirty="0">
                <a:solidFill>
                  <a:srgbClr val="0033CC"/>
                </a:solidFill>
                <a:latin typeface="Trebuchet MS"/>
                <a:ea typeface="Trebuchet MS"/>
                <a:cs typeface="Trebuchet MS"/>
                <a:sym typeface="Trebuchet MS"/>
              </a:rPr>
              <a:t>Project ID :      </a:t>
            </a:r>
            <a:r>
              <a:rPr lang="en-US" sz="2000" dirty="0">
                <a:solidFill>
                  <a:srgbClr val="0033CC"/>
                </a:solidFill>
                <a:latin typeface="Trebuchet MS"/>
                <a:ea typeface="Trebuchet MS"/>
                <a:cs typeface="Trebuchet MS"/>
                <a:sym typeface="Trebuchet MS"/>
              </a:rPr>
              <a:t>   PW19NKS01</a:t>
            </a:r>
            <a:endParaRPr sz="2000" b="0" i="0" u="none" strike="noStrike" cap="none" dirty="0">
              <a:solidFill>
                <a:srgbClr val="0033CC"/>
              </a:solidFill>
              <a:latin typeface="Trebuchet MS"/>
              <a:ea typeface="Trebuchet MS"/>
              <a:cs typeface="Trebuchet MS"/>
              <a:sym typeface="Trebuchet MS"/>
            </a:endParaRPr>
          </a:p>
          <a:p>
            <a:pPr lvl="0">
              <a:buSzPts val="2000"/>
            </a:pPr>
            <a:r>
              <a:rPr lang="en-US" sz="2000" b="0" i="0" u="none" strike="noStrike" cap="none" dirty="0">
                <a:solidFill>
                  <a:srgbClr val="0033CC"/>
                </a:solidFill>
                <a:latin typeface="Trebuchet MS"/>
                <a:ea typeface="Trebuchet MS"/>
                <a:cs typeface="Trebuchet MS"/>
                <a:sym typeface="Trebuchet MS"/>
              </a:rPr>
              <a:t>Project Guide	: </a:t>
            </a:r>
            <a:r>
              <a:rPr lang="en-US" sz="2000" dirty="0" err="1">
                <a:solidFill>
                  <a:srgbClr val="0033CC"/>
                </a:solidFill>
                <a:latin typeface="Trebuchet MS"/>
                <a:ea typeface="Trebuchet MS"/>
                <a:cs typeface="Trebuchet MS"/>
                <a:sym typeface="Trebuchet MS"/>
              </a:rPr>
              <a:t>Dr.Nagegowda</a:t>
            </a:r>
            <a:r>
              <a:rPr lang="en-US" sz="2000" dirty="0">
                <a:solidFill>
                  <a:srgbClr val="0033CC"/>
                </a:solidFill>
                <a:latin typeface="Trebuchet MS"/>
                <a:ea typeface="Trebuchet MS"/>
                <a:cs typeface="Trebuchet MS"/>
                <a:sym typeface="Trebuchet MS"/>
              </a:rPr>
              <a:t> K.S(</a:t>
            </a:r>
            <a:r>
              <a:rPr lang="en-US" sz="2000" dirty="0" err="1">
                <a:solidFill>
                  <a:srgbClr val="0033CC"/>
                </a:solidFill>
                <a:latin typeface="Trebuchet MS"/>
                <a:ea typeface="Trebuchet MS"/>
                <a:cs typeface="Trebuchet MS"/>
                <a:sym typeface="Trebuchet MS"/>
              </a:rPr>
              <a:t>AssistantProfessor</a:t>
            </a:r>
            <a:r>
              <a:rPr lang="en-US" sz="2000" dirty="0">
                <a:solidFill>
                  <a:srgbClr val="0033CC"/>
                </a:solidFill>
                <a:latin typeface="Trebuchet MS"/>
                <a:ea typeface="Trebuchet MS"/>
                <a:cs typeface="Trebuchet MS"/>
                <a:sym typeface="Trebuchet MS"/>
              </a:rPr>
              <a:t>)                </a:t>
            </a:r>
            <a:endParaRPr sz="2000" b="0" i="0" u="none" strike="noStrike" cap="none" dirty="0">
              <a:solidFill>
                <a:srgbClr val="0033CC"/>
              </a:solidFill>
              <a:latin typeface="Trebuchet MS"/>
              <a:ea typeface="Trebuchet MS"/>
              <a:cs typeface="Trebuchet MS"/>
              <a:sym typeface="Trebuchet MS"/>
            </a:endParaRPr>
          </a:p>
          <a:p>
            <a:pPr lvl="0">
              <a:buSzPts val="2000"/>
            </a:pPr>
            <a:r>
              <a:rPr lang="en-US" sz="2000" b="0" i="0" u="none" strike="noStrike" cap="none" dirty="0">
                <a:solidFill>
                  <a:srgbClr val="0033CC"/>
                </a:solidFill>
                <a:latin typeface="Trebuchet MS"/>
                <a:ea typeface="Trebuchet MS"/>
                <a:cs typeface="Trebuchet MS"/>
                <a:sym typeface="Trebuchet MS"/>
              </a:rPr>
              <a:t>Project Team 	: </a:t>
            </a:r>
            <a:r>
              <a:rPr lang="en-US" sz="2000" dirty="0">
                <a:solidFill>
                  <a:srgbClr val="0033CC"/>
                </a:solidFill>
                <a:latin typeface="Trebuchet MS"/>
                <a:ea typeface="Trebuchet MS"/>
                <a:cs typeface="Trebuchet MS"/>
                <a:sym typeface="Trebuchet MS"/>
              </a:rPr>
              <a:t>Bhoomika R Rao - 01FB15ECS069			  </a:t>
            </a:r>
            <a:r>
              <a:rPr lang="en-US" sz="2000" dirty="0" smtClean="0">
                <a:solidFill>
                  <a:srgbClr val="0033CC"/>
                </a:solidFill>
                <a:latin typeface="Trebuchet MS"/>
                <a:ea typeface="Trebuchet MS"/>
                <a:cs typeface="Trebuchet MS"/>
                <a:sym typeface="Trebuchet MS"/>
              </a:rPr>
              <a:t>		  </a:t>
            </a:r>
            <a:r>
              <a:rPr lang="en-US" sz="2000" dirty="0" err="1" smtClean="0">
                <a:solidFill>
                  <a:srgbClr val="0033CC"/>
                </a:solidFill>
                <a:latin typeface="Trebuchet MS"/>
                <a:ea typeface="Trebuchet MS"/>
                <a:cs typeface="Trebuchet MS"/>
                <a:sym typeface="Trebuchet MS"/>
              </a:rPr>
              <a:t>Preetika</a:t>
            </a:r>
            <a:r>
              <a:rPr lang="en-US" sz="2000" dirty="0" smtClean="0">
                <a:solidFill>
                  <a:srgbClr val="0033CC"/>
                </a:solidFill>
                <a:latin typeface="Trebuchet MS"/>
                <a:ea typeface="Trebuchet MS"/>
                <a:cs typeface="Trebuchet MS"/>
                <a:sym typeface="Trebuchet MS"/>
              </a:rPr>
              <a:t> </a:t>
            </a:r>
            <a:r>
              <a:rPr lang="en-US" sz="2000" dirty="0">
                <a:solidFill>
                  <a:srgbClr val="0033CC"/>
                </a:solidFill>
                <a:latin typeface="Trebuchet MS"/>
                <a:ea typeface="Trebuchet MS"/>
                <a:cs typeface="Trebuchet MS"/>
                <a:sym typeface="Trebuchet MS"/>
              </a:rPr>
              <a:t>- 01FB15ECS214</a:t>
            </a:r>
            <a:endParaRPr sz="1400" b="0" i="0" u="none" strike="noStrike" cap="none" dirty="0">
              <a:solidFill>
                <a:srgbClr val="0033CC"/>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0"/>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 name="Google Shape;77;p10"/>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dirty="0" smtClean="0">
                <a:solidFill>
                  <a:srgbClr val="FF0000"/>
                </a:solidFill>
                <a:latin typeface="Trebuchet MS"/>
                <a:sym typeface="Trebuchet MS"/>
              </a:rPr>
              <a:t>Algorithms	</a:t>
            </a:r>
            <a:endParaRPr sz="1400" b="0" i="0" u="none" strike="noStrike" cap="none" dirty="0">
              <a:solidFill>
                <a:srgbClr val="000000"/>
              </a:solidFill>
              <a:latin typeface="Arial"/>
              <a:ea typeface="Arial"/>
              <a:cs typeface="Arial"/>
              <a:sym typeface="Arial"/>
            </a:endParaRPr>
          </a:p>
        </p:txBody>
      </p:sp>
      <p:sp>
        <p:nvSpPr>
          <p:cNvPr id="78" name="Google Shape;78;p10"/>
          <p:cNvSpPr txBox="1"/>
          <p:nvPr/>
        </p:nvSpPr>
        <p:spPr>
          <a:xfrm>
            <a:off x="533400" y="1828800"/>
            <a:ext cx="6863700" cy="4724400"/>
          </a:xfrm>
          <a:prstGeom prst="rect">
            <a:avLst/>
          </a:prstGeom>
          <a:noFill/>
          <a:ln>
            <a:noFill/>
          </a:ln>
        </p:spPr>
        <p:txBody>
          <a:bodyPr spcFirstLastPara="1" wrap="square" lIns="91425" tIns="45700" rIns="91425" bIns="45700" anchor="t" anchorCtr="0">
            <a:noAutofit/>
          </a:bodyPr>
          <a:lstStyle/>
          <a:p>
            <a:pPr marL="457200" marR="0" lvl="0" indent="0" algn="just" rtl="0">
              <a:lnSpc>
                <a:spcPct val="100000"/>
              </a:lnSpc>
              <a:spcBef>
                <a:spcPts val="480"/>
              </a:spcBef>
              <a:spcAft>
                <a:spcPts val="0"/>
              </a:spcAft>
              <a:buClr>
                <a:schemeClr val="dk1"/>
              </a:buClr>
              <a:buSzPts val="1100"/>
              <a:buFont typeface="Arial"/>
              <a:buNone/>
            </a:pPr>
            <a:endParaRPr sz="1800" b="0" i="0" u="none" strike="noStrike" cap="none" dirty="0">
              <a:solidFill>
                <a:srgbClr val="0033CC"/>
              </a:solidFill>
              <a:latin typeface="Trebuchet MS"/>
              <a:ea typeface="Trebuchet MS"/>
              <a:cs typeface="Trebuchet MS"/>
              <a:sym typeface="Trebuchet MS"/>
            </a:endParaRPr>
          </a:p>
          <a:p>
            <a:pPr marL="742950" marR="0" lvl="0" indent="-285750" algn="just" rtl="0">
              <a:lnSpc>
                <a:spcPct val="100000"/>
              </a:lnSpc>
              <a:spcBef>
                <a:spcPts val="480"/>
              </a:spcBef>
              <a:spcAft>
                <a:spcPts val="0"/>
              </a:spcAft>
              <a:buClr>
                <a:schemeClr val="dk1"/>
              </a:buClr>
              <a:buSzPts val="1100"/>
              <a:buFont typeface="Arial" panose="020B0604020202020204" pitchFamily="34" charset="0"/>
              <a:buChar char="•"/>
            </a:pPr>
            <a:r>
              <a:rPr lang="en-US" sz="1800" b="0" i="0" u="none" strike="noStrike" cap="none" dirty="0" smtClean="0">
                <a:solidFill>
                  <a:srgbClr val="0033CC"/>
                </a:solidFill>
                <a:latin typeface="Trebuchet MS"/>
                <a:ea typeface="Trebuchet MS"/>
                <a:cs typeface="Trebuchet MS"/>
                <a:sym typeface="Trebuchet MS"/>
              </a:rPr>
              <a:t>Custom Classification Algorithm</a:t>
            </a:r>
          </a:p>
          <a:p>
            <a:pPr marL="742950" marR="0" lvl="0" indent="-285750" algn="just" rtl="0">
              <a:lnSpc>
                <a:spcPct val="100000"/>
              </a:lnSpc>
              <a:spcBef>
                <a:spcPts val="480"/>
              </a:spcBef>
              <a:spcAft>
                <a:spcPts val="0"/>
              </a:spcAft>
              <a:buClr>
                <a:schemeClr val="dk1"/>
              </a:buClr>
              <a:buSzPts val="1100"/>
              <a:buFont typeface="Arial" panose="020B0604020202020204" pitchFamily="34" charset="0"/>
              <a:buChar char="•"/>
            </a:pPr>
            <a:r>
              <a:rPr lang="en-US" sz="1800" dirty="0" smtClean="0">
                <a:solidFill>
                  <a:srgbClr val="0033CC"/>
                </a:solidFill>
                <a:latin typeface="Trebuchet MS"/>
                <a:ea typeface="Trebuchet MS"/>
                <a:cs typeface="Trebuchet MS"/>
                <a:sym typeface="Trebuchet MS"/>
              </a:rPr>
              <a:t>Naïve Bayes</a:t>
            </a:r>
          </a:p>
          <a:p>
            <a:pPr marL="742950" marR="0" lvl="0" indent="-285750" algn="just" rtl="0">
              <a:lnSpc>
                <a:spcPct val="100000"/>
              </a:lnSpc>
              <a:spcBef>
                <a:spcPts val="480"/>
              </a:spcBef>
              <a:spcAft>
                <a:spcPts val="0"/>
              </a:spcAft>
              <a:buClr>
                <a:schemeClr val="dk1"/>
              </a:buClr>
              <a:buSzPts val="1100"/>
              <a:buFont typeface="Arial" panose="020B0604020202020204" pitchFamily="34" charset="0"/>
              <a:buChar char="•"/>
            </a:pPr>
            <a:r>
              <a:rPr lang="en-US" sz="1800" b="0" i="0" u="none" strike="noStrike" cap="none" dirty="0" smtClean="0">
                <a:solidFill>
                  <a:srgbClr val="0033CC"/>
                </a:solidFill>
                <a:latin typeface="Trebuchet MS"/>
                <a:ea typeface="Trebuchet MS"/>
                <a:cs typeface="Trebuchet MS"/>
                <a:sym typeface="Trebuchet MS"/>
              </a:rPr>
              <a:t>Decision trees</a:t>
            </a:r>
          </a:p>
          <a:p>
            <a:pPr marL="742950" marR="0" lvl="0" indent="-285750" algn="just" rtl="0">
              <a:lnSpc>
                <a:spcPct val="100000"/>
              </a:lnSpc>
              <a:spcBef>
                <a:spcPts val="480"/>
              </a:spcBef>
              <a:spcAft>
                <a:spcPts val="0"/>
              </a:spcAft>
              <a:buClr>
                <a:schemeClr val="dk1"/>
              </a:buClr>
              <a:buSzPts val="1100"/>
              <a:buFont typeface="Arial" panose="020B0604020202020204" pitchFamily="34" charset="0"/>
              <a:buChar char="•"/>
            </a:pPr>
            <a:r>
              <a:rPr lang="en-US" sz="1800" dirty="0" smtClean="0">
                <a:solidFill>
                  <a:srgbClr val="0033CC"/>
                </a:solidFill>
                <a:latin typeface="Trebuchet MS"/>
                <a:ea typeface="Trebuchet MS"/>
                <a:cs typeface="Trebuchet MS"/>
                <a:sym typeface="Trebuchet MS"/>
              </a:rPr>
              <a:t>Random Forest</a:t>
            </a:r>
          </a:p>
          <a:p>
            <a:pPr marL="457200" marR="0" lvl="0" algn="just" rtl="0">
              <a:lnSpc>
                <a:spcPct val="100000"/>
              </a:lnSpc>
              <a:spcBef>
                <a:spcPts val="480"/>
              </a:spcBef>
              <a:spcAft>
                <a:spcPts val="0"/>
              </a:spcAft>
              <a:buClr>
                <a:schemeClr val="dk1"/>
              </a:buClr>
              <a:buSzPts val="1100"/>
            </a:pPr>
            <a:r>
              <a:rPr lang="en-US" sz="1800" b="0" i="0" u="none" strike="noStrike" cap="none" dirty="0">
                <a:solidFill>
                  <a:srgbClr val="0033CC"/>
                </a:solidFill>
                <a:latin typeface="Trebuchet MS"/>
                <a:ea typeface="Trebuchet MS"/>
                <a:cs typeface="Trebuchet MS"/>
                <a:sym typeface="Trebuchet MS"/>
              </a:rPr>
              <a:t>	</a:t>
            </a:r>
            <a:r>
              <a:rPr lang="en-US" sz="1800" b="0" i="0" u="none" strike="noStrike" cap="none" dirty="0" smtClean="0">
                <a:solidFill>
                  <a:srgbClr val="0033CC"/>
                </a:solidFill>
                <a:latin typeface="Trebuchet MS"/>
                <a:ea typeface="Trebuchet MS"/>
                <a:cs typeface="Trebuchet MS"/>
                <a:sym typeface="Trebuchet MS"/>
              </a:rPr>
              <a:t>And test for highest accuracy</a:t>
            </a:r>
            <a:endParaRPr sz="1800" b="0" i="0" u="none" strike="noStrike" cap="none" dirty="0">
              <a:solidFill>
                <a:srgbClr val="0033CC"/>
              </a:solidFill>
              <a:latin typeface="Trebuchet MS"/>
              <a:ea typeface="Trebuchet MS"/>
              <a:cs typeface="Trebuchet MS"/>
              <a:sym typeface="Trebuchet MS"/>
            </a:endParaRPr>
          </a:p>
          <a:p>
            <a:pPr marL="457200" marR="0" lvl="0" indent="0" algn="just" rtl="0">
              <a:lnSpc>
                <a:spcPct val="100000"/>
              </a:lnSpc>
              <a:spcBef>
                <a:spcPts val="480"/>
              </a:spcBef>
              <a:spcAft>
                <a:spcPts val="0"/>
              </a:spcAft>
              <a:buClr>
                <a:schemeClr val="dk1"/>
              </a:buClr>
              <a:buSzPts val="1100"/>
              <a:buFont typeface="Arial"/>
              <a:buNone/>
            </a:pPr>
            <a:endParaRPr sz="1800" b="0" i="0" u="none" strike="noStrike" cap="none" dirty="0">
              <a:solidFill>
                <a:srgbClr val="0033CC"/>
              </a:solidFill>
              <a:latin typeface="Trebuchet MS"/>
              <a:ea typeface="Trebuchet MS"/>
              <a:cs typeface="Trebuchet MS"/>
              <a:sym typeface="Trebuchet MS"/>
            </a:endParaRPr>
          </a:p>
          <a:p>
            <a:pPr marL="457200" marR="0" lvl="0" indent="0" algn="just" rtl="0">
              <a:lnSpc>
                <a:spcPct val="100000"/>
              </a:lnSpc>
              <a:spcBef>
                <a:spcPts val="480"/>
              </a:spcBef>
              <a:spcAft>
                <a:spcPts val="0"/>
              </a:spcAft>
              <a:buClr>
                <a:schemeClr val="dk1"/>
              </a:buClr>
              <a:buSzPts val="1100"/>
              <a:buFont typeface="Arial"/>
              <a:buNone/>
            </a:pPr>
            <a:endParaRPr sz="1800" b="0" i="0" u="none" strike="noStrike" cap="none" dirty="0">
              <a:solidFill>
                <a:srgbClr val="0033CC"/>
              </a:solidFill>
              <a:latin typeface="Trebuchet MS"/>
              <a:ea typeface="Trebuchet MS"/>
              <a:cs typeface="Trebuchet MS"/>
              <a:sym typeface="Trebuchet MS"/>
            </a:endParaRPr>
          </a:p>
          <a:p>
            <a:pPr marL="457200" marR="0" lvl="0" indent="0" algn="just" rtl="0">
              <a:lnSpc>
                <a:spcPct val="100000"/>
              </a:lnSpc>
              <a:spcBef>
                <a:spcPts val="480"/>
              </a:spcBef>
              <a:spcAft>
                <a:spcPts val="0"/>
              </a:spcAft>
              <a:buClr>
                <a:schemeClr val="dk1"/>
              </a:buClr>
              <a:buSzPts val="1100"/>
              <a:buFont typeface="Arial"/>
              <a:buNone/>
            </a:pPr>
            <a:endParaRPr sz="1800" b="0" i="0" u="none" strike="noStrike" cap="none" dirty="0">
              <a:solidFill>
                <a:srgbClr val="0033CC"/>
              </a:solidFill>
              <a:latin typeface="Trebuchet MS"/>
              <a:ea typeface="Trebuchet MS"/>
              <a:cs typeface="Trebuchet MS"/>
              <a:sym typeface="Trebuchet MS"/>
            </a:endParaRPr>
          </a:p>
          <a:p>
            <a:pPr marL="457200" marR="0" lvl="0" indent="0" algn="just" rtl="0">
              <a:lnSpc>
                <a:spcPct val="100000"/>
              </a:lnSpc>
              <a:spcBef>
                <a:spcPts val="480"/>
              </a:spcBef>
              <a:spcAft>
                <a:spcPts val="0"/>
              </a:spcAft>
              <a:buClr>
                <a:schemeClr val="dk1"/>
              </a:buClr>
              <a:buSzPts val="1100"/>
              <a:buFont typeface="Arial"/>
              <a:buNone/>
            </a:pPr>
            <a:endParaRPr sz="1800" b="0" i="0" u="none" strike="noStrike" cap="none" dirty="0">
              <a:solidFill>
                <a:srgbClr val="0033CC"/>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 name="Google Shape;85;p11"/>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dirty="0" smtClean="0">
                <a:solidFill>
                  <a:srgbClr val="FF0000"/>
                </a:solidFill>
                <a:latin typeface="Trebuchet MS"/>
                <a:ea typeface="Trebuchet MS"/>
                <a:cs typeface="Trebuchet MS"/>
                <a:sym typeface="Trebuchet MS"/>
              </a:rPr>
              <a:t>Tools </a:t>
            </a:r>
            <a:r>
              <a:rPr lang="en-US" sz="2400" b="0" i="0" u="none" strike="noStrike" cap="none" dirty="0">
                <a:solidFill>
                  <a:srgbClr val="FF0000"/>
                </a:solidFill>
                <a:latin typeface="Trebuchet MS"/>
                <a:ea typeface="Trebuchet MS"/>
                <a:cs typeface="Trebuchet MS"/>
                <a:sym typeface="Trebuchet MS"/>
              </a:rPr>
              <a:t>Used</a:t>
            </a:r>
            <a:endParaRPr sz="1400" b="0" i="0" u="none" strike="noStrike" cap="none" dirty="0">
              <a:solidFill>
                <a:srgbClr val="000000"/>
              </a:solidFill>
              <a:latin typeface="Arial"/>
              <a:ea typeface="Arial"/>
              <a:cs typeface="Arial"/>
              <a:sym typeface="Arial"/>
            </a:endParaRPr>
          </a:p>
        </p:txBody>
      </p:sp>
      <p:sp>
        <p:nvSpPr>
          <p:cNvPr id="86" name="Google Shape;86;p11"/>
          <p:cNvSpPr txBox="1"/>
          <p:nvPr/>
        </p:nvSpPr>
        <p:spPr>
          <a:xfrm>
            <a:off x="518409" y="1828801"/>
            <a:ext cx="6863700" cy="4724400"/>
          </a:xfrm>
          <a:prstGeom prst="rect">
            <a:avLst/>
          </a:prstGeom>
          <a:noFill/>
          <a:ln>
            <a:noFill/>
          </a:ln>
        </p:spPr>
        <p:txBody>
          <a:bodyPr spcFirstLastPara="1" wrap="square" lIns="91425" tIns="45700" rIns="91425" bIns="45700" anchor="ctr" anchorCtr="0">
            <a:noAutofit/>
          </a:bodyPr>
          <a:lstStyle/>
          <a:p>
            <a:pPr marL="2857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b="0" i="0" u="none" strike="noStrike" cap="none" dirty="0" err="1" smtClean="0">
                <a:solidFill>
                  <a:srgbClr val="0033CC"/>
                </a:solidFill>
                <a:latin typeface="Trebuchet MS"/>
                <a:ea typeface="Trebuchet MS"/>
                <a:cs typeface="Trebuchet MS"/>
                <a:sym typeface="Trebuchet MS"/>
              </a:rPr>
              <a:t>Numpy</a:t>
            </a:r>
            <a:endParaRPr lang="en-US" sz="1800" b="0" i="0" u="none" strike="noStrike" cap="none" dirty="0" smtClean="0">
              <a:solidFill>
                <a:srgbClr val="0033CC"/>
              </a:solidFill>
              <a:latin typeface="Trebuchet MS"/>
              <a:ea typeface="Trebuchet MS"/>
              <a:cs typeface="Trebuchet MS"/>
              <a:sym typeface="Trebuchet MS"/>
            </a:endParaRPr>
          </a:p>
          <a:p>
            <a:pPr marL="2857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dirty="0" smtClean="0">
                <a:solidFill>
                  <a:srgbClr val="0033CC"/>
                </a:solidFill>
                <a:latin typeface="Trebuchet MS"/>
                <a:ea typeface="Trebuchet MS"/>
                <a:cs typeface="Trebuchet MS"/>
                <a:sym typeface="Trebuchet MS"/>
              </a:rPr>
              <a:t>Pandas</a:t>
            </a:r>
          </a:p>
          <a:p>
            <a:pPr marL="2857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b="0" i="0" u="none" strike="noStrike" cap="none" dirty="0" smtClean="0">
                <a:solidFill>
                  <a:srgbClr val="0033CC"/>
                </a:solidFill>
                <a:latin typeface="Trebuchet MS"/>
                <a:ea typeface="Trebuchet MS"/>
                <a:cs typeface="Trebuchet MS"/>
                <a:sym typeface="Trebuchet MS"/>
              </a:rPr>
              <a:t>Python 3</a:t>
            </a:r>
          </a:p>
          <a:p>
            <a:pPr marL="2857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dirty="0" err="1" smtClean="0">
                <a:solidFill>
                  <a:srgbClr val="0033CC"/>
                </a:solidFill>
                <a:latin typeface="Trebuchet MS"/>
                <a:ea typeface="Trebuchet MS"/>
                <a:cs typeface="Trebuchet MS"/>
                <a:sym typeface="Trebuchet MS"/>
              </a:rPr>
              <a:t>Matplotlib</a:t>
            </a:r>
            <a:endParaRPr lang="en-US" sz="1800" dirty="0" smtClean="0">
              <a:solidFill>
                <a:srgbClr val="0033CC"/>
              </a:solidFill>
              <a:latin typeface="Trebuchet MS"/>
              <a:ea typeface="Trebuchet MS"/>
              <a:cs typeface="Trebuchet MS"/>
              <a:sym typeface="Trebuchet MS"/>
            </a:endParaRPr>
          </a:p>
          <a:p>
            <a:pPr marL="2857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b="0" i="0" u="none" strike="noStrike" cap="none" dirty="0" err="1" smtClean="0">
                <a:solidFill>
                  <a:srgbClr val="0033CC"/>
                </a:solidFill>
                <a:latin typeface="Trebuchet MS"/>
                <a:ea typeface="Trebuchet MS"/>
                <a:cs typeface="Trebuchet MS"/>
                <a:sym typeface="Trebuchet MS"/>
              </a:rPr>
              <a:t>sklearn</a:t>
            </a:r>
            <a:endParaRPr sz="1800" b="0" i="0" u="none" strike="noStrike" cap="none" dirty="0">
              <a:solidFill>
                <a:srgbClr val="0033CC"/>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p:nvPr/>
        </p:nvSpPr>
        <p:spPr>
          <a:xfrm>
            <a:off x="2847483" y="3352800"/>
            <a:ext cx="2924051"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0000"/>
                </a:solidFill>
                <a:latin typeface="Trebuchet MS"/>
                <a:ea typeface="Trebuchet MS"/>
                <a:cs typeface="Trebuchet MS"/>
                <a:sym typeface="Trebuchet MS"/>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 name="Google Shape;32;p4"/>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Project Abstract and Scope </a:t>
            </a:r>
            <a:endParaRPr sz="1400" b="0" i="0" u="none" strike="noStrike" cap="none">
              <a:solidFill>
                <a:srgbClr val="000000"/>
              </a:solidFill>
              <a:latin typeface="Arial"/>
              <a:ea typeface="Arial"/>
              <a:cs typeface="Arial"/>
              <a:sym typeface="Arial"/>
            </a:endParaRPr>
          </a:p>
        </p:txBody>
      </p:sp>
      <p:sp>
        <p:nvSpPr>
          <p:cNvPr id="33" name="Google Shape;33;p4"/>
          <p:cNvSpPr txBox="1"/>
          <p:nvPr/>
        </p:nvSpPr>
        <p:spPr>
          <a:xfrm>
            <a:off x="0" y="1617675"/>
            <a:ext cx="7374600" cy="4724400"/>
          </a:xfrm>
          <a:prstGeom prst="rect">
            <a:avLst/>
          </a:prstGeom>
          <a:noFill/>
          <a:ln>
            <a:noFill/>
          </a:ln>
        </p:spPr>
        <p:txBody>
          <a:bodyPr spcFirstLastPara="1" wrap="square" lIns="91425" tIns="45700" rIns="91425" bIns="45700" anchor="ctr" anchorCtr="0">
            <a:noAutofit/>
          </a:bodyPr>
          <a:lstStyle/>
          <a:p>
            <a:pPr marL="457200" lvl="0" algn="just">
              <a:spcBef>
                <a:spcPts val="480"/>
              </a:spcBef>
              <a:buSzPts val="1800"/>
            </a:pPr>
            <a:r>
              <a:rPr lang="en-US" sz="1800" dirty="0">
                <a:solidFill>
                  <a:srgbClr val="0033CC"/>
                </a:solidFill>
                <a:latin typeface="Trebuchet MS"/>
                <a:ea typeface="Trebuchet MS"/>
                <a:cs typeface="Trebuchet MS"/>
                <a:sym typeface="Trebuchet MS"/>
              </a:rPr>
              <a:t>Twitter bot is a program used to produce automated posts, follow Twitter users or serve as spam to entice clicks on the Twitter microblogging service. In this project, we will use Machine Learning techniques to predict weather an account on Twitter is a Bot or a real user performing significant amount of feature engineering, along with feature extraction considering around 20 features like name of the twitter account, description, profile image, inactivity, twitter posts etc. We are implementing our own custom algorithm in order to </a:t>
            </a:r>
            <a:r>
              <a:rPr lang="en-US" sz="1800" dirty="0" err="1">
                <a:solidFill>
                  <a:srgbClr val="0033CC"/>
                </a:solidFill>
                <a:latin typeface="Trebuchet MS"/>
                <a:ea typeface="Trebuchet MS"/>
                <a:cs typeface="Trebuchet MS"/>
                <a:sym typeface="Trebuchet MS"/>
              </a:rPr>
              <a:t>achive</a:t>
            </a:r>
            <a:r>
              <a:rPr lang="en-US" sz="1800" dirty="0">
                <a:solidFill>
                  <a:srgbClr val="0033CC"/>
                </a:solidFill>
                <a:latin typeface="Trebuchet MS"/>
                <a:ea typeface="Trebuchet MS"/>
                <a:cs typeface="Trebuchet MS"/>
                <a:sym typeface="Trebuchet MS"/>
              </a:rPr>
              <a:t> high accuracy.</a:t>
            </a:r>
            <a:endParaRPr sz="1800" b="0" i="0" u="none" strike="noStrike" cap="none" dirty="0">
              <a:solidFill>
                <a:srgbClr val="0033CC"/>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 name="Google Shape;39;p5"/>
          <p:cNvSpPr txBox="1"/>
          <p:nvPr/>
        </p:nvSpPr>
        <p:spPr>
          <a:xfrm>
            <a:off x="2667000" y="1143000"/>
            <a:ext cx="64770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Further Literature Survey</a:t>
            </a:r>
            <a:endParaRPr sz="1400" b="0" i="0" u="none" strike="noStrike" cap="none">
              <a:solidFill>
                <a:srgbClr val="000000"/>
              </a:solidFill>
              <a:latin typeface="Arial"/>
              <a:ea typeface="Arial"/>
              <a:cs typeface="Arial"/>
              <a:sym typeface="Arial"/>
            </a:endParaRPr>
          </a:p>
        </p:txBody>
      </p:sp>
      <p:sp>
        <p:nvSpPr>
          <p:cNvPr id="40" name="Google Shape;40;p5"/>
          <p:cNvSpPr txBox="1"/>
          <p:nvPr/>
        </p:nvSpPr>
        <p:spPr>
          <a:xfrm>
            <a:off x="0" y="1617675"/>
            <a:ext cx="7374600" cy="4724400"/>
          </a:xfrm>
          <a:prstGeom prst="rect">
            <a:avLst/>
          </a:prstGeom>
          <a:noFill/>
          <a:ln>
            <a:noFill/>
          </a:ln>
        </p:spPr>
        <p:txBody>
          <a:bodyPr spcFirstLastPara="1" wrap="square" lIns="91425" tIns="45700" rIns="91425" bIns="45700" anchor="ctr" anchorCtr="0">
            <a:noAutofit/>
          </a:bodyPr>
          <a:lstStyle/>
          <a:p>
            <a:pPr marL="742950" marR="0" lvl="0" indent="-285750" algn="just" rtl="0">
              <a:lnSpc>
                <a:spcPct val="100000"/>
              </a:lnSpc>
              <a:spcBef>
                <a:spcPts val="480"/>
              </a:spcBef>
              <a:spcAft>
                <a:spcPts val="0"/>
              </a:spcAft>
              <a:buClr>
                <a:srgbClr val="000000"/>
              </a:buClr>
              <a:buSzPts val="1800"/>
              <a:buFont typeface="Arial" panose="020B0604020202020204" pitchFamily="34" charset="0"/>
              <a:buChar char="•"/>
            </a:pPr>
            <a:r>
              <a:rPr lang="en-US" sz="1800" dirty="0" smtClean="0">
                <a:solidFill>
                  <a:srgbClr val="0033CC"/>
                </a:solidFill>
                <a:latin typeface="Trebuchet MS"/>
                <a:ea typeface="Trebuchet MS"/>
                <a:cs typeface="Trebuchet MS"/>
                <a:sym typeface="Trebuchet MS"/>
              </a:rPr>
              <a:t>Twitter is an online news and social networking service where users post and interact with messages, “tweets” restricted to 140 characters</a:t>
            </a:r>
          </a:p>
          <a:p>
            <a:pPr marL="742950" marR="0" lvl="0" indent="-285750" algn="just" rtl="0">
              <a:lnSpc>
                <a:spcPct val="100000"/>
              </a:lnSpc>
              <a:spcBef>
                <a:spcPts val="480"/>
              </a:spcBef>
              <a:spcAft>
                <a:spcPts val="0"/>
              </a:spcAft>
              <a:buClr>
                <a:srgbClr val="000000"/>
              </a:buClr>
              <a:buSzPts val="1800"/>
              <a:buFont typeface="Arial" panose="020B0604020202020204" pitchFamily="34" charset="0"/>
              <a:buChar char="•"/>
            </a:pPr>
            <a:r>
              <a:rPr lang="en-US" sz="1800" b="0" i="0" u="none" strike="noStrike" cap="none" dirty="0" smtClean="0">
                <a:solidFill>
                  <a:srgbClr val="0033CC"/>
                </a:solidFill>
                <a:latin typeface="Trebuchet MS"/>
                <a:ea typeface="Trebuchet MS"/>
                <a:cs typeface="Trebuchet MS"/>
                <a:sym typeface="Trebuchet MS"/>
              </a:rPr>
              <a:t>There are 310M monthly active twitter users and a total of 1.3 billion accounts have been created and 500M tweets per day</a:t>
            </a:r>
          </a:p>
          <a:p>
            <a:pPr marL="742950" marR="0" lvl="0" indent="-285750" algn="just" rtl="0">
              <a:lnSpc>
                <a:spcPct val="100000"/>
              </a:lnSpc>
              <a:spcBef>
                <a:spcPts val="480"/>
              </a:spcBef>
              <a:spcAft>
                <a:spcPts val="0"/>
              </a:spcAft>
              <a:buClr>
                <a:srgbClr val="000000"/>
              </a:buClr>
              <a:buSzPts val="1800"/>
              <a:buFont typeface="Arial" panose="020B0604020202020204" pitchFamily="34" charset="0"/>
              <a:buChar char="•"/>
            </a:pPr>
            <a:r>
              <a:rPr lang="en-US" sz="1800" dirty="0" smtClean="0">
                <a:solidFill>
                  <a:srgbClr val="0033CC"/>
                </a:solidFill>
                <a:latin typeface="Trebuchet MS"/>
                <a:ea typeface="Trebuchet MS"/>
                <a:cs typeface="Trebuchet MS"/>
                <a:sym typeface="Trebuchet MS"/>
              </a:rPr>
              <a:t>Since it’s such an influential platform people have developed Twitter bots</a:t>
            </a:r>
          </a:p>
          <a:p>
            <a:pPr marL="742950" marR="0" lvl="0" indent="-285750" algn="just" rtl="0">
              <a:lnSpc>
                <a:spcPct val="100000"/>
              </a:lnSpc>
              <a:spcBef>
                <a:spcPts val="480"/>
              </a:spcBef>
              <a:spcAft>
                <a:spcPts val="0"/>
              </a:spcAft>
              <a:buClr>
                <a:srgbClr val="000000"/>
              </a:buClr>
              <a:buSzPts val="1800"/>
              <a:buFont typeface="Arial" panose="020B0604020202020204" pitchFamily="34" charset="0"/>
              <a:buChar char="•"/>
            </a:pPr>
            <a:r>
              <a:rPr lang="en-US" sz="1800" dirty="0" smtClean="0">
                <a:solidFill>
                  <a:srgbClr val="0033CC"/>
                </a:solidFill>
                <a:latin typeface="Trebuchet MS"/>
                <a:ea typeface="Trebuchet MS"/>
                <a:cs typeface="Trebuchet MS"/>
                <a:sym typeface="Trebuchet MS"/>
              </a:rPr>
              <a:t>These bots are used to increase number of followers, retweeting, spamming etc. and there are about 48M bots today.</a:t>
            </a:r>
          </a:p>
          <a:p>
            <a:pPr marL="742950" marR="0" lvl="0" indent="-285750" algn="just" rtl="0">
              <a:lnSpc>
                <a:spcPct val="100000"/>
              </a:lnSpc>
              <a:spcBef>
                <a:spcPts val="480"/>
              </a:spcBef>
              <a:spcAft>
                <a:spcPts val="0"/>
              </a:spcAft>
              <a:buClr>
                <a:srgbClr val="000000"/>
              </a:buClr>
              <a:buSzPts val="1800"/>
              <a:buFont typeface="Arial" panose="020B0604020202020204" pitchFamily="34" charset="0"/>
              <a:buChar char="•"/>
            </a:pPr>
            <a:r>
              <a:rPr lang="en-US" sz="1800" dirty="0" err="1" smtClean="0">
                <a:solidFill>
                  <a:srgbClr val="0033CC"/>
                </a:solidFill>
                <a:latin typeface="Trebuchet MS"/>
                <a:ea typeface="Trebuchet MS"/>
                <a:cs typeface="Trebuchet MS"/>
                <a:sym typeface="Trebuchet MS"/>
              </a:rPr>
              <a:t>Tweepy</a:t>
            </a:r>
            <a:r>
              <a:rPr lang="en-US" sz="1800" dirty="0" smtClean="0">
                <a:solidFill>
                  <a:srgbClr val="0033CC"/>
                </a:solidFill>
                <a:latin typeface="Trebuchet MS"/>
                <a:ea typeface="Trebuchet MS"/>
                <a:cs typeface="Trebuchet MS"/>
                <a:sym typeface="Trebuchet MS"/>
              </a:rPr>
              <a:t> a REST API is a python dataset to extract  data from twitter accounts.(CSV file)</a:t>
            </a:r>
          </a:p>
          <a:p>
            <a:pPr marL="742950" marR="0" lvl="0" indent="-285750" algn="just" rtl="0">
              <a:lnSpc>
                <a:spcPct val="100000"/>
              </a:lnSpc>
              <a:spcBef>
                <a:spcPts val="480"/>
              </a:spcBef>
              <a:spcAft>
                <a:spcPts val="0"/>
              </a:spcAft>
              <a:buClr>
                <a:srgbClr val="000000"/>
              </a:buClr>
              <a:buSzPts val="1800"/>
              <a:buFont typeface="Arial" panose="020B0604020202020204" pitchFamily="34" charset="0"/>
              <a:buChar char="•"/>
            </a:pPr>
            <a:r>
              <a:rPr lang="en-US" sz="1800" dirty="0" smtClean="0">
                <a:solidFill>
                  <a:srgbClr val="0033CC"/>
                </a:solidFill>
                <a:latin typeface="Trebuchet MS"/>
                <a:ea typeface="Trebuchet MS"/>
                <a:cs typeface="Trebuchet MS"/>
                <a:sym typeface="Trebuchet MS"/>
              </a:rPr>
              <a:t>This dataset has 1056 bots and 1176 users</a:t>
            </a:r>
          </a:p>
          <a:p>
            <a:pPr marL="742950" marR="0" lvl="0" indent="-285750" algn="just" rtl="0">
              <a:lnSpc>
                <a:spcPct val="100000"/>
              </a:lnSpc>
              <a:spcBef>
                <a:spcPts val="480"/>
              </a:spcBef>
              <a:spcAft>
                <a:spcPts val="0"/>
              </a:spcAft>
              <a:buClr>
                <a:srgbClr val="000000"/>
              </a:buClr>
              <a:buSzPts val="1800"/>
              <a:buFont typeface="Arial" panose="020B0604020202020204" pitchFamily="34" charset="0"/>
              <a:buChar char="•"/>
            </a:pPr>
            <a:r>
              <a:rPr lang="en-US" sz="1800" dirty="0" smtClean="0">
                <a:solidFill>
                  <a:srgbClr val="0033CC"/>
                </a:solidFill>
                <a:latin typeface="Trebuchet MS"/>
                <a:ea typeface="Trebuchet MS"/>
                <a:cs typeface="Trebuchet MS"/>
                <a:sym typeface="Trebuchet MS"/>
              </a:rPr>
              <a:t>According to study released by University Of California 24% of tweets are done by Bots.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 name="Google Shape;39;p5"/>
          <p:cNvSpPr txBox="1"/>
          <p:nvPr/>
        </p:nvSpPr>
        <p:spPr>
          <a:xfrm>
            <a:off x="2667000" y="1143000"/>
            <a:ext cx="64770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Further Literature Survey</a:t>
            </a:r>
            <a:endParaRPr sz="1400" b="0" i="0" u="none" strike="noStrike" cap="none">
              <a:solidFill>
                <a:srgbClr val="000000"/>
              </a:solidFill>
              <a:latin typeface="Arial"/>
              <a:ea typeface="Arial"/>
              <a:cs typeface="Arial"/>
              <a:sym typeface="Arial"/>
            </a:endParaRPr>
          </a:p>
        </p:txBody>
      </p:sp>
      <p:sp>
        <p:nvSpPr>
          <p:cNvPr id="40" name="Google Shape;40;p5"/>
          <p:cNvSpPr txBox="1"/>
          <p:nvPr/>
        </p:nvSpPr>
        <p:spPr>
          <a:xfrm>
            <a:off x="0" y="1617675"/>
            <a:ext cx="7374600" cy="4724400"/>
          </a:xfrm>
          <a:prstGeom prst="rect">
            <a:avLst/>
          </a:prstGeom>
          <a:noFill/>
          <a:ln>
            <a:noFill/>
          </a:ln>
        </p:spPr>
        <p:txBody>
          <a:bodyPr spcFirstLastPara="1" wrap="square" lIns="91425" tIns="45700" rIns="91425" bIns="45700" anchor="ctr" anchorCtr="0">
            <a:noAutofit/>
          </a:bodyPr>
          <a:lstStyle/>
          <a:p>
            <a:pPr marL="457200" lvl="0" algn="just">
              <a:spcBef>
                <a:spcPts val="480"/>
              </a:spcBef>
              <a:buSzPts val="1800"/>
            </a:pPr>
            <a:r>
              <a:rPr lang="en-US" sz="1800" dirty="0">
                <a:solidFill>
                  <a:srgbClr val="0033CC"/>
                </a:solidFill>
                <a:latin typeface="Trebuchet MS"/>
                <a:ea typeface="Trebuchet MS"/>
                <a:cs typeface="Trebuchet MS"/>
                <a:sym typeface="Trebuchet MS"/>
              </a:rPr>
              <a:t>Types Of </a:t>
            </a:r>
            <a:r>
              <a:rPr lang="en-US" sz="1800" dirty="0" smtClean="0">
                <a:solidFill>
                  <a:srgbClr val="0033CC"/>
                </a:solidFill>
                <a:latin typeface="Trebuchet MS"/>
                <a:ea typeface="Trebuchet MS"/>
                <a:cs typeface="Trebuchet MS"/>
                <a:sym typeface="Trebuchet MS"/>
              </a:rPr>
              <a:t>Attributes</a:t>
            </a:r>
          </a:p>
          <a:p>
            <a:pPr marL="457200" lvl="0" algn="just">
              <a:spcBef>
                <a:spcPts val="480"/>
              </a:spcBef>
              <a:buSzPts val="1800"/>
            </a:pPr>
            <a:endParaRPr lang="en-US" sz="1800" dirty="0">
              <a:solidFill>
                <a:srgbClr val="0033CC"/>
              </a:solidFill>
              <a:latin typeface="Trebuchet MS"/>
              <a:ea typeface="Trebuchet MS"/>
              <a:cs typeface="Trebuchet MS"/>
              <a:sym typeface="Trebuchet MS"/>
            </a:endParaRPr>
          </a:p>
          <a:p>
            <a:pPr marL="742950" lvl="0" indent="-285750" algn="just">
              <a:spcBef>
                <a:spcPts val="480"/>
              </a:spcBef>
              <a:buSzPts val="1800"/>
              <a:buFont typeface="Arial" panose="020B0604020202020204" pitchFamily="34" charset="0"/>
              <a:buChar char="•"/>
            </a:pPr>
            <a:r>
              <a:rPr lang="en-US" sz="1800" dirty="0" smtClean="0">
                <a:solidFill>
                  <a:srgbClr val="0033CC"/>
                </a:solidFill>
                <a:latin typeface="Trebuchet MS"/>
                <a:ea typeface="Trebuchet MS"/>
                <a:cs typeface="Trebuchet MS"/>
                <a:sym typeface="Trebuchet MS"/>
              </a:rPr>
              <a:t>1)</a:t>
            </a:r>
            <a:r>
              <a:rPr lang="en-US" sz="1800" dirty="0" err="1" smtClean="0">
                <a:solidFill>
                  <a:srgbClr val="0033CC"/>
                </a:solidFill>
                <a:latin typeface="Trebuchet MS"/>
                <a:ea typeface="Trebuchet MS"/>
                <a:cs typeface="Trebuchet MS"/>
                <a:sym typeface="Trebuchet MS"/>
              </a:rPr>
              <a:t>Integers:ID,Friends,Followers,Favourites,Statuses,listed</a:t>
            </a:r>
            <a:r>
              <a:rPr lang="en-US" sz="1800" dirty="0" smtClean="0">
                <a:solidFill>
                  <a:srgbClr val="0033CC"/>
                </a:solidFill>
                <a:latin typeface="Trebuchet MS"/>
                <a:ea typeface="Trebuchet MS"/>
                <a:cs typeface="Trebuchet MS"/>
                <a:sym typeface="Trebuchet MS"/>
              </a:rPr>
              <a:t> 		count(tagging </a:t>
            </a:r>
            <a:r>
              <a:rPr lang="en-US" sz="1800" dirty="0">
                <a:solidFill>
                  <a:srgbClr val="0033CC"/>
                </a:solidFill>
                <a:latin typeface="Trebuchet MS"/>
                <a:ea typeface="Trebuchet MS"/>
                <a:cs typeface="Trebuchet MS"/>
                <a:sym typeface="Trebuchet MS"/>
              </a:rPr>
              <a:t>people)</a:t>
            </a:r>
          </a:p>
          <a:p>
            <a:pPr marL="742950" lvl="0" indent="-285750" algn="just">
              <a:spcBef>
                <a:spcPts val="480"/>
              </a:spcBef>
              <a:buSzPts val="1800"/>
              <a:buFont typeface="Arial" panose="020B0604020202020204" pitchFamily="34" charset="0"/>
              <a:buChar char="•"/>
            </a:pPr>
            <a:r>
              <a:rPr lang="en-US" sz="1800" dirty="0">
                <a:solidFill>
                  <a:srgbClr val="0033CC"/>
                </a:solidFill>
                <a:latin typeface="Trebuchet MS"/>
                <a:ea typeface="Trebuchet MS"/>
                <a:cs typeface="Trebuchet MS"/>
                <a:sym typeface="Trebuchet MS"/>
              </a:rPr>
              <a:t>2) String: </a:t>
            </a:r>
            <a:r>
              <a:rPr lang="en-US" sz="1800" dirty="0" err="1">
                <a:solidFill>
                  <a:srgbClr val="0033CC"/>
                </a:solidFill>
                <a:latin typeface="Trebuchet MS"/>
                <a:ea typeface="Trebuchet MS"/>
                <a:cs typeface="Trebuchet MS"/>
                <a:sym typeface="Trebuchet MS"/>
              </a:rPr>
              <a:t>Name,Location,Description,URL,Language</a:t>
            </a:r>
            <a:endParaRPr lang="en-US" sz="1800" dirty="0">
              <a:solidFill>
                <a:srgbClr val="0033CC"/>
              </a:solidFill>
              <a:latin typeface="Trebuchet MS"/>
              <a:ea typeface="Trebuchet MS"/>
              <a:cs typeface="Trebuchet MS"/>
              <a:sym typeface="Trebuchet MS"/>
            </a:endParaRPr>
          </a:p>
          <a:p>
            <a:pPr marL="742950" lvl="0" indent="-285750" algn="just">
              <a:spcBef>
                <a:spcPts val="480"/>
              </a:spcBef>
              <a:buSzPts val="1800"/>
              <a:buFont typeface="Arial" panose="020B0604020202020204" pitchFamily="34" charset="0"/>
              <a:buChar char="•"/>
            </a:pPr>
            <a:r>
              <a:rPr lang="en-US" sz="1800" dirty="0">
                <a:solidFill>
                  <a:srgbClr val="0033CC"/>
                </a:solidFill>
                <a:latin typeface="Trebuchet MS"/>
                <a:ea typeface="Trebuchet MS"/>
                <a:cs typeface="Trebuchet MS"/>
                <a:sym typeface="Trebuchet MS"/>
              </a:rPr>
              <a:t>3)Boolean: Verified </a:t>
            </a:r>
            <a:r>
              <a:rPr lang="en-US" sz="1800" dirty="0" err="1">
                <a:solidFill>
                  <a:srgbClr val="0033CC"/>
                </a:solidFill>
                <a:latin typeface="Trebuchet MS"/>
                <a:ea typeface="Trebuchet MS"/>
                <a:cs typeface="Trebuchet MS"/>
                <a:sym typeface="Trebuchet MS"/>
              </a:rPr>
              <a:t>Acoount,Default</a:t>
            </a:r>
            <a:r>
              <a:rPr lang="en-US" sz="1800" dirty="0">
                <a:solidFill>
                  <a:srgbClr val="0033CC"/>
                </a:solidFill>
                <a:latin typeface="Trebuchet MS"/>
                <a:ea typeface="Trebuchet MS"/>
                <a:cs typeface="Trebuchet MS"/>
                <a:sym typeface="Trebuchet MS"/>
              </a:rPr>
              <a:t> Profile</a:t>
            </a:r>
          </a:p>
          <a:p>
            <a:pPr marL="742950" lvl="0" indent="-285750" algn="just">
              <a:spcBef>
                <a:spcPts val="480"/>
              </a:spcBef>
              <a:buSzPts val="1800"/>
              <a:buFont typeface="Arial" panose="020B0604020202020204" pitchFamily="34" charset="0"/>
              <a:buChar char="•"/>
            </a:pPr>
            <a:r>
              <a:rPr lang="en-US" sz="1800" dirty="0">
                <a:solidFill>
                  <a:srgbClr val="0033CC"/>
                </a:solidFill>
                <a:latin typeface="Trebuchet MS"/>
                <a:ea typeface="Trebuchet MS"/>
                <a:cs typeface="Trebuchet MS"/>
                <a:sym typeface="Trebuchet MS"/>
              </a:rPr>
              <a:t>4)Date: </a:t>
            </a:r>
            <a:r>
              <a:rPr lang="en-US" sz="1800" dirty="0" err="1">
                <a:solidFill>
                  <a:srgbClr val="0033CC"/>
                </a:solidFill>
                <a:latin typeface="Trebuchet MS"/>
                <a:ea typeface="Trebuchet MS"/>
                <a:cs typeface="Trebuchet MS"/>
                <a:sym typeface="Trebuchet MS"/>
              </a:rPr>
              <a:t>CreatedAt</a:t>
            </a:r>
            <a:endParaRPr lang="en-US" sz="1800" dirty="0">
              <a:solidFill>
                <a:srgbClr val="0033CC"/>
              </a:solidFill>
              <a:latin typeface="Trebuchet MS"/>
              <a:ea typeface="Trebuchet MS"/>
              <a:cs typeface="Trebuchet MS"/>
              <a:sym typeface="Trebuchet MS"/>
            </a:endParaRPr>
          </a:p>
          <a:p>
            <a:pPr marL="742950" lvl="0" indent="-285750" algn="just">
              <a:spcBef>
                <a:spcPts val="480"/>
              </a:spcBef>
              <a:buSzPts val="1800"/>
              <a:buFont typeface="Arial" panose="020B0604020202020204" pitchFamily="34" charset="0"/>
              <a:buChar char="•"/>
            </a:pPr>
            <a:r>
              <a:rPr lang="en-US" sz="1800" dirty="0">
                <a:solidFill>
                  <a:srgbClr val="0033CC"/>
                </a:solidFill>
                <a:latin typeface="Trebuchet MS"/>
                <a:ea typeface="Trebuchet MS"/>
                <a:cs typeface="Trebuchet MS"/>
                <a:sym typeface="Trebuchet MS"/>
              </a:rPr>
              <a:t>5)</a:t>
            </a:r>
            <a:r>
              <a:rPr lang="en-US" sz="1800" dirty="0" err="1">
                <a:solidFill>
                  <a:srgbClr val="0033CC"/>
                </a:solidFill>
                <a:latin typeface="Trebuchet MS"/>
                <a:ea typeface="Trebuchet MS"/>
                <a:cs typeface="Trebuchet MS"/>
                <a:sym typeface="Trebuchet MS"/>
              </a:rPr>
              <a:t>JSON:Status</a:t>
            </a:r>
            <a:r>
              <a:rPr lang="en-US" sz="1800" dirty="0">
                <a:solidFill>
                  <a:srgbClr val="0033CC"/>
                </a:solidFill>
                <a:latin typeface="Trebuchet MS"/>
                <a:ea typeface="Trebuchet MS"/>
                <a:cs typeface="Trebuchet MS"/>
                <a:sym typeface="Trebuchet MS"/>
              </a:rPr>
              <a:t>(all tweets by the user in a </a:t>
            </a:r>
            <a:r>
              <a:rPr lang="en-US" sz="1800" dirty="0" err="1">
                <a:solidFill>
                  <a:srgbClr val="0033CC"/>
                </a:solidFill>
                <a:latin typeface="Trebuchet MS"/>
                <a:ea typeface="Trebuchet MS"/>
                <a:cs typeface="Trebuchet MS"/>
                <a:sym typeface="Trebuchet MS"/>
              </a:rPr>
              <a:t>json</a:t>
            </a:r>
            <a:r>
              <a:rPr lang="en-US" sz="1800" dirty="0">
                <a:solidFill>
                  <a:srgbClr val="0033CC"/>
                </a:solidFill>
                <a:latin typeface="Trebuchet MS"/>
                <a:ea typeface="Trebuchet MS"/>
                <a:cs typeface="Trebuchet MS"/>
                <a:sym typeface="Trebuchet MS"/>
              </a:rPr>
              <a:t> format)</a:t>
            </a:r>
          </a:p>
          <a:p>
            <a:pPr marL="742950" lvl="0" indent="-285750" algn="just">
              <a:spcBef>
                <a:spcPts val="480"/>
              </a:spcBef>
              <a:buSzPts val="1800"/>
              <a:buFont typeface="Arial" panose="020B0604020202020204" pitchFamily="34" charset="0"/>
              <a:buChar char="•"/>
            </a:pPr>
            <a:endParaRPr lang="en-US" sz="1800" dirty="0">
              <a:solidFill>
                <a:srgbClr val="0033CC"/>
              </a:solidFill>
              <a:latin typeface="Trebuchet MS"/>
              <a:ea typeface="Trebuchet MS"/>
              <a:cs typeface="Trebuchet MS"/>
              <a:sym typeface="Trebuchet MS"/>
            </a:endParaRPr>
          </a:p>
          <a:p>
            <a:pPr marL="742950" lvl="0" indent="-285750" algn="just">
              <a:spcBef>
                <a:spcPts val="480"/>
              </a:spcBef>
              <a:buSzPts val="1800"/>
              <a:buFont typeface="Arial" panose="020B0604020202020204" pitchFamily="34" charset="0"/>
              <a:buChar char="•"/>
            </a:pPr>
            <a:r>
              <a:rPr lang="en-US" sz="1800" dirty="0">
                <a:solidFill>
                  <a:srgbClr val="0033CC"/>
                </a:solidFill>
                <a:latin typeface="Trebuchet MS"/>
                <a:ea typeface="Trebuchet MS"/>
                <a:cs typeface="Trebuchet MS"/>
                <a:sym typeface="Trebuchet MS"/>
              </a:rPr>
              <a:t>Other Derived attributes like age, account has name bot in it</a:t>
            </a:r>
            <a:endParaRPr lang="en-US" sz="1800" dirty="0" smtClean="0">
              <a:solidFill>
                <a:srgbClr val="0033CC"/>
              </a:solidFill>
              <a:latin typeface="Trebuchet MS"/>
              <a:ea typeface="Trebuchet MS"/>
              <a:cs typeface="Trebuchet MS"/>
              <a:sym typeface="Trebuchet MS"/>
            </a:endParaRPr>
          </a:p>
        </p:txBody>
      </p:sp>
    </p:spTree>
    <p:extLst>
      <p:ext uri="{BB962C8B-B14F-4D97-AF65-F5344CB8AC3E}">
        <p14:creationId xmlns:p14="http://schemas.microsoft.com/office/powerpoint/2010/main" val="385616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6"/>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User Characteristics</a:t>
            </a:r>
            <a:endParaRPr sz="1400" b="0" i="0" u="none" strike="noStrike" cap="none">
              <a:solidFill>
                <a:srgbClr val="000000"/>
              </a:solidFill>
              <a:latin typeface="Arial"/>
              <a:ea typeface="Arial"/>
              <a:cs typeface="Arial"/>
              <a:sym typeface="Arial"/>
            </a:endParaRPr>
          </a:p>
        </p:txBody>
      </p:sp>
      <p:sp>
        <p:nvSpPr>
          <p:cNvPr id="47" name="Google Shape;47;p6"/>
          <p:cNvSpPr txBox="1"/>
          <p:nvPr/>
        </p:nvSpPr>
        <p:spPr>
          <a:xfrm>
            <a:off x="517000" y="2133600"/>
            <a:ext cx="7005600" cy="3733200"/>
          </a:xfrm>
          <a:prstGeom prst="rect">
            <a:avLst/>
          </a:prstGeom>
          <a:noFill/>
          <a:ln>
            <a:noFill/>
          </a:ln>
        </p:spPr>
        <p:txBody>
          <a:bodyPr spcFirstLastPara="1" wrap="square" lIns="91425" tIns="45700" rIns="91425" bIns="45700" anchor="ctr" anchorCtr="0">
            <a:noAutofit/>
          </a:bodyPr>
          <a:lstStyle/>
          <a:p>
            <a:pPr lvl="0" indent="457200" algn="just">
              <a:spcBef>
                <a:spcPts val="480"/>
              </a:spcBef>
              <a:buClr>
                <a:schemeClr val="dk1"/>
              </a:buClr>
              <a:buSzPts val="1100"/>
            </a:pPr>
            <a:r>
              <a:rPr lang="en-US" sz="1800" dirty="0" smtClean="0">
                <a:solidFill>
                  <a:srgbClr val="0033CC"/>
                </a:solidFill>
              </a:rPr>
              <a:t>Automatic </a:t>
            </a:r>
            <a:r>
              <a:rPr lang="en-US" sz="1800" dirty="0">
                <a:solidFill>
                  <a:srgbClr val="0033CC"/>
                </a:solidFill>
              </a:rPr>
              <a:t>accounts sharing random bits of information across </a:t>
            </a:r>
            <a:r>
              <a:rPr lang="en-US" sz="1800" dirty="0" smtClean="0">
                <a:solidFill>
                  <a:srgbClr val="0033CC"/>
                </a:solidFill>
              </a:rPr>
              <a:t>Twitter </a:t>
            </a:r>
            <a:r>
              <a:rPr lang="en-US" sz="1800" dirty="0">
                <a:solidFill>
                  <a:srgbClr val="0033CC"/>
                </a:solidFill>
              </a:rPr>
              <a:t>may not seem like such a bad thing, but bots are a </a:t>
            </a:r>
            <a:r>
              <a:rPr lang="en-US" sz="1800" dirty="0" smtClean="0">
                <a:solidFill>
                  <a:srgbClr val="0033CC"/>
                </a:solidFill>
              </a:rPr>
              <a:t>potentially </a:t>
            </a:r>
            <a:r>
              <a:rPr lang="en-US" sz="1800" dirty="0">
                <a:solidFill>
                  <a:srgbClr val="0033CC"/>
                </a:solidFill>
              </a:rPr>
              <a:t>serious threat to your online security. </a:t>
            </a:r>
            <a:r>
              <a:rPr lang="en-US" sz="1800" dirty="0" smtClean="0">
                <a:solidFill>
                  <a:srgbClr val="0033CC"/>
                </a:solidFill>
              </a:rPr>
              <a:t>Many	even encourage </a:t>
            </a:r>
            <a:r>
              <a:rPr lang="en-US" sz="1800" dirty="0">
                <a:solidFill>
                  <a:srgbClr val="0033CC"/>
                </a:solidFill>
              </a:rPr>
              <a:t>businesses to make poor investments.</a:t>
            </a:r>
            <a:endParaRPr sz="1400" b="0" i="0" u="none" strike="noStrike" cap="none" dirty="0">
              <a:solidFill>
                <a:srgbClr val="0033CC"/>
              </a:solidFil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 name="Google Shape;53;p7"/>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Dependencies </a:t>
            </a:r>
            <a:r>
              <a:rPr lang="en-US" sz="2400">
                <a:solidFill>
                  <a:srgbClr val="FF0000"/>
                </a:solidFill>
                <a:latin typeface="Trebuchet MS"/>
                <a:ea typeface="Trebuchet MS"/>
                <a:cs typeface="Trebuchet MS"/>
                <a:sym typeface="Trebuchet MS"/>
              </a:rPr>
              <a:t>/ Assumptions / </a:t>
            </a:r>
            <a:r>
              <a:rPr lang="en-US" sz="2400" b="0" i="0" u="none" strike="noStrike" cap="none">
                <a:solidFill>
                  <a:srgbClr val="FF0000"/>
                </a:solidFill>
                <a:latin typeface="Trebuchet MS"/>
                <a:ea typeface="Trebuchet MS"/>
                <a:cs typeface="Trebuchet MS"/>
                <a:sym typeface="Trebuchet MS"/>
              </a:rPr>
              <a:t>Risks</a:t>
            </a:r>
            <a:endParaRPr sz="1400" b="0" i="0" u="none" strike="noStrike" cap="none">
              <a:solidFill>
                <a:srgbClr val="000000"/>
              </a:solidFill>
              <a:latin typeface="Arial"/>
              <a:ea typeface="Arial"/>
              <a:cs typeface="Arial"/>
              <a:sym typeface="Arial"/>
            </a:endParaRPr>
          </a:p>
        </p:txBody>
      </p:sp>
      <p:sp>
        <p:nvSpPr>
          <p:cNvPr id="54" name="Google Shape;54;p7"/>
          <p:cNvSpPr txBox="1"/>
          <p:nvPr/>
        </p:nvSpPr>
        <p:spPr>
          <a:xfrm>
            <a:off x="563739" y="1818685"/>
            <a:ext cx="7005600" cy="47244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480"/>
              </a:spcBef>
              <a:spcAft>
                <a:spcPts val="0"/>
              </a:spcAft>
              <a:buClr>
                <a:schemeClr val="dk1"/>
              </a:buClr>
              <a:buSzPts val="1100"/>
              <a:buFont typeface="Arial"/>
              <a:buNone/>
            </a:pPr>
            <a:r>
              <a:rPr lang="en-US" sz="2400" b="0" i="0" u="none" strike="noStrike" cap="none" dirty="0" smtClean="0">
                <a:solidFill>
                  <a:srgbClr val="FF0000"/>
                </a:solidFill>
                <a:latin typeface="Times New Roman" panose="02020603050405020304" pitchFamily="18" charset="0"/>
                <a:ea typeface="Trebuchet MS"/>
                <a:cs typeface="Times New Roman" panose="02020603050405020304" pitchFamily="18" charset="0"/>
                <a:sym typeface="Trebuchet MS"/>
              </a:rPr>
              <a:t>Assumptions</a:t>
            </a:r>
          </a:p>
          <a:p>
            <a:pPr marL="342900" marR="0" lvl="0" indent="-342900" algn="just" rtl="0">
              <a:lnSpc>
                <a:spcPct val="100000"/>
              </a:lnSpc>
              <a:spcBef>
                <a:spcPts val="480"/>
              </a:spcBef>
              <a:spcAft>
                <a:spcPts val="0"/>
              </a:spcAft>
              <a:buClr>
                <a:schemeClr val="dk1"/>
              </a:buClr>
              <a:buSzPts val="1100"/>
              <a:buFont typeface="Arial" panose="020B0604020202020204" pitchFamily="34" charset="0"/>
              <a:buChar char="•"/>
            </a:pPr>
            <a:r>
              <a:rPr lang="en-US" sz="2400" dirty="0" smtClean="0">
                <a:solidFill>
                  <a:srgbClr val="0033CC"/>
                </a:solidFill>
                <a:latin typeface="Times New Roman" panose="02020603050405020304" pitchFamily="18" charset="0"/>
                <a:cs typeface="Times New Roman" panose="02020603050405020304" pitchFamily="18" charset="0"/>
                <a:sym typeface="Trebuchet MS"/>
              </a:rPr>
              <a:t>Neglecting cases like</a:t>
            </a:r>
          </a:p>
          <a:p>
            <a:pPr marL="514350" lvl="2" indent="-514350" algn="just">
              <a:spcBef>
                <a:spcPts val="480"/>
              </a:spcBef>
              <a:buClr>
                <a:schemeClr val="dk1"/>
              </a:buClr>
              <a:buSzPts val="1100"/>
              <a:buFont typeface="+mj-lt"/>
              <a:buAutoNum type="romanLcPeriod"/>
            </a:pPr>
            <a:r>
              <a:rPr lang="en-US" sz="2400" dirty="0" smtClean="0">
                <a:solidFill>
                  <a:srgbClr val="0033CC"/>
                </a:solidFill>
                <a:latin typeface="Times New Roman" panose="02020603050405020304" pitchFamily="18" charset="0"/>
                <a:cs typeface="Times New Roman" panose="02020603050405020304" pitchFamily="18" charset="0"/>
                <a:sym typeface="Trebuchet MS"/>
              </a:rPr>
              <a:t>A real user who has no image, and no friends and has some link in his description.</a:t>
            </a:r>
            <a:endParaRPr sz="2400" b="0" i="0" u="none" strike="noStrike" cap="none" dirty="0">
              <a:solidFill>
                <a:srgbClr val="0033CC"/>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2721395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 name="Google Shape;53;p7"/>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Dependencies </a:t>
            </a:r>
            <a:r>
              <a:rPr lang="en-US" sz="2400">
                <a:solidFill>
                  <a:srgbClr val="FF0000"/>
                </a:solidFill>
                <a:latin typeface="Trebuchet MS"/>
                <a:ea typeface="Trebuchet MS"/>
                <a:cs typeface="Trebuchet MS"/>
                <a:sym typeface="Trebuchet MS"/>
              </a:rPr>
              <a:t>/ Assumptions / </a:t>
            </a:r>
            <a:r>
              <a:rPr lang="en-US" sz="2400" b="0" i="0" u="none" strike="noStrike" cap="none">
                <a:solidFill>
                  <a:srgbClr val="FF0000"/>
                </a:solidFill>
                <a:latin typeface="Trebuchet MS"/>
                <a:ea typeface="Trebuchet MS"/>
                <a:cs typeface="Trebuchet MS"/>
                <a:sym typeface="Trebuchet MS"/>
              </a:rPr>
              <a:t>Risks</a:t>
            </a:r>
            <a:endParaRPr sz="1400" b="0" i="0" u="none" strike="noStrike" cap="none">
              <a:solidFill>
                <a:srgbClr val="000000"/>
              </a:solidFill>
              <a:latin typeface="Arial"/>
              <a:ea typeface="Arial"/>
              <a:cs typeface="Arial"/>
              <a:sym typeface="Arial"/>
            </a:endParaRPr>
          </a:p>
        </p:txBody>
      </p:sp>
      <p:sp>
        <p:nvSpPr>
          <p:cNvPr id="54" name="Google Shape;54;p7"/>
          <p:cNvSpPr txBox="1"/>
          <p:nvPr/>
        </p:nvSpPr>
        <p:spPr>
          <a:xfrm>
            <a:off x="554687" y="1873006"/>
            <a:ext cx="7005600" cy="47244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480"/>
              </a:spcBef>
              <a:spcAft>
                <a:spcPts val="0"/>
              </a:spcAft>
              <a:buClr>
                <a:schemeClr val="dk1"/>
              </a:buClr>
              <a:buSzPts val="1100"/>
              <a:buFont typeface="Arial"/>
              <a:buNone/>
            </a:pPr>
            <a:r>
              <a:rPr lang="en-US" sz="2400" b="0" i="0" u="none" strike="noStrike" cap="none" dirty="0" smtClean="0">
                <a:solidFill>
                  <a:srgbClr val="FF0000"/>
                </a:solidFill>
                <a:latin typeface="Times New Roman" panose="02020603050405020304" pitchFamily="18" charset="0"/>
                <a:ea typeface="Trebuchet MS"/>
                <a:cs typeface="Times New Roman" panose="02020603050405020304" pitchFamily="18" charset="0"/>
                <a:sym typeface="Trebuchet MS"/>
              </a:rPr>
              <a:t>Risks</a:t>
            </a:r>
          </a:p>
          <a:p>
            <a:pPr marL="342900" marR="0" lvl="0" indent="-342900" algn="just" rtl="0">
              <a:lnSpc>
                <a:spcPct val="100000"/>
              </a:lnSpc>
              <a:spcBef>
                <a:spcPts val="480"/>
              </a:spcBef>
              <a:spcAft>
                <a:spcPts val="0"/>
              </a:spcAft>
              <a:buClr>
                <a:schemeClr val="dk1"/>
              </a:buClr>
              <a:buSzPts val="1100"/>
              <a:buFont typeface="Arial" panose="020B0604020202020204" pitchFamily="34" charset="0"/>
              <a:buChar char="•"/>
            </a:pPr>
            <a:r>
              <a:rPr lang="en-US" sz="2400" dirty="0" smtClean="0">
                <a:solidFill>
                  <a:srgbClr val="0033CC"/>
                </a:solidFill>
                <a:latin typeface="Times New Roman" panose="02020603050405020304" pitchFamily="18" charset="0"/>
                <a:cs typeface="Times New Roman" panose="02020603050405020304" pitchFamily="18" charset="0"/>
                <a:sym typeface="Trebuchet MS"/>
              </a:rPr>
              <a:t>No classification between good and bad bots</a:t>
            </a:r>
          </a:p>
          <a:p>
            <a:pPr marL="342900" marR="0" lvl="0" indent="-342900" algn="just" rtl="0">
              <a:lnSpc>
                <a:spcPct val="100000"/>
              </a:lnSpc>
              <a:spcBef>
                <a:spcPts val="480"/>
              </a:spcBef>
              <a:spcAft>
                <a:spcPts val="0"/>
              </a:spcAft>
              <a:buClr>
                <a:schemeClr val="dk1"/>
              </a:buClr>
              <a:buSzPts val="1100"/>
              <a:buFont typeface="Arial" panose="020B0604020202020204" pitchFamily="34" charset="0"/>
              <a:buChar char="•"/>
            </a:pPr>
            <a:r>
              <a:rPr lang="en-US" sz="2400" b="0" i="0" u="none" strike="noStrike" cap="none" dirty="0" smtClean="0">
                <a:solidFill>
                  <a:srgbClr val="0033CC"/>
                </a:solidFill>
                <a:latin typeface="Times New Roman" panose="02020603050405020304" pitchFamily="18" charset="0"/>
                <a:cs typeface="Times New Roman" panose="02020603050405020304" pitchFamily="18" charset="0"/>
                <a:sym typeface="Trebuchet MS"/>
              </a:rPr>
              <a:t>It just classifies bots and real users</a:t>
            </a:r>
            <a:endParaRPr sz="2400" b="0" i="0" u="none" strike="noStrike" cap="none" dirty="0">
              <a:solidFill>
                <a:srgbClr val="0033CC"/>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00044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 name="Google Shape;61;p8"/>
          <p:cNvSpPr txBox="1"/>
          <p:nvPr/>
        </p:nvSpPr>
        <p:spPr>
          <a:xfrm>
            <a:off x="1371600" y="1143000"/>
            <a:ext cx="77724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System Architecture</a:t>
            </a:r>
            <a:endParaRPr sz="1400" b="0" i="0" u="none" strike="noStrike" cap="none">
              <a:solidFill>
                <a:srgbClr val="000000"/>
              </a:solidFill>
              <a:latin typeface="Arial"/>
              <a:ea typeface="Arial"/>
              <a:cs typeface="Arial"/>
              <a:sym typeface="Arial"/>
            </a:endParaRPr>
          </a:p>
        </p:txBody>
      </p:sp>
      <p:sp>
        <p:nvSpPr>
          <p:cNvPr id="62" name="Google Shape;62;p8"/>
          <p:cNvSpPr txBox="1"/>
          <p:nvPr/>
        </p:nvSpPr>
        <p:spPr>
          <a:xfrm>
            <a:off x="505650" y="1617675"/>
            <a:ext cx="6868544" cy="47589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480"/>
              </a:spcBef>
              <a:spcAft>
                <a:spcPts val="0"/>
              </a:spcAft>
              <a:buClr>
                <a:schemeClr val="dk1"/>
              </a:buClr>
              <a:buSzPts val="1100"/>
              <a:buFont typeface="Arial"/>
              <a:buNone/>
            </a:pPr>
            <a:endParaRPr sz="1800" b="0" i="0" u="none" strike="noStrike" cap="none" dirty="0">
              <a:solidFill>
                <a:srgbClr val="0033CC"/>
              </a:solidFill>
              <a:latin typeface="Trebuchet MS"/>
              <a:ea typeface="Trebuchet MS"/>
              <a:cs typeface="Trebuchet MS"/>
              <a:sym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042815"/>
            <a:ext cx="5347580" cy="41721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 name="Google Shape;69;p9"/>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chemeClr val="dk1"/>
              </a:buClr>
              <a:buSzPts val="2400"/>
              <a:buFont typeface="Arial"/>
              <a:buNone/>
            </a:pPr>
            <a:r>
              <a:rPr lang="en-US" sz="2400" b="0" i="0" u="none" strike="noStrike" cap="none">
                <a:solidFill>
                  <a:srgbClr val="FF0000"/>
                </a:solidFill>
                <a:latin typeface="Trebuchet MS"/>
                <a:ea typeface="Trebuchet MS"/>
                <a:cs typeface="Trebuchet MS"/>
                <a:sym typeface="Trebuchet MS"/>
              </a:rPr>
              <a:t>UI/ Use Case</a:t>
            </a:r>
            <a:endParaRPr sz="1400" b="0" i="0" u="none" strike="noStrike" cap="none">
              <a:solidFill>
                <a:srgbClr val="000000"/>
              </a:solidFill>
              <a:latin typeface="Arial"/>
              <a:ea typeface="Arial"/>
              <a:cs typeface="Arial"/>
              <a:sym typeface="Arial"/>
            </a:endParaRPr>
          </a:p>
        </p:txBody>
      </p:sp>
      <p:sp>
        <p:nvSpPr>
          <p:cNvPr id="70" name="Google Shape;70;p9"/>
          <p:cNvSpPr txBox="1"/>
          <p:nvPr/>
        </p:nvSpPr>
        <p:spPr>
          <a:xfrm>
            <a:off x="533400" y="1828800"/>
            <a:ext cx="6863700" cy="4724400"/>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00000"/>
              </a:lnSpc>
              <a:spcBef>
                <a:spcPts val="400"/>
              </a:spcBef>
              <a:spcAft>
                <a:spcPts val="0"/>
              </a:spcAft>
              <a:buClr>
                <a:schemeClr val="dk1"/>
              </a:buClr>
              <a:buSzPts val="2000"/>
              <a:buFont typeface="Arial"/>
              <a:buNone/>
            </a:pPr>
            <a:endParaRPr sz="1800" b="0" i="0" u="none" strike="noStrike" cap="none" dirty="0">
              <a:solidFill>
                <a:srgbClr val="0033CC"/>
              </a:solidFill>
              <a:latin typeface="Trebuchet MS"/>
              <a:ea typeface="Trebuchet MS"/>
              <a:cs typeface="Trebuchet MS"/>
              <a:sym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003" y="2295366"/>
            <a:ext cx="6346479" cy="2810787"/>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369</Words>
  <Application>Microsoft Office PowerPoint</Application>
  <PresentationFormat>On-screen Show (4:3)</PresentationFormat>
  <Paragraphs>58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Rao, Bhoomika</cp:lastModifiedBy>
  <cp:revision>11</cp:revision>
  <dcterms:modified xsi:type="dcterms:W3CDTF">2019-03-04T06:37:32Z</dcterms:modified>
</cp:coreProperties>
</file>