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12"/>
  </p:notesMasterIdLst>
  <p:sldIdLst>
    <p:sldId id="270" r:id="rId2"/>
    <p:sldId id="257" r:id="rId3"/>
    <p:sldId id="268" r:id="rId4"/>
    <p:sldId id="258" r:id="rId5"/>
    <p:sldId id="259" r:id="rId6"/>
    <p:sldId id="264" r:id="rId7"/>
    <p:sldId id="266" r:id="rId8"/>
    <p:sldId id="269" r:id="rId9"/>
    <p:sldId id="267" r:id="rId10"/>
    <p:sldId id="265" r:id="rId11"/>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15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None/>
              </a:p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775474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 name="Google Shape;23;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1179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0: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9" name="Google Shape;89;p1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037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2: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 name="Google Shape;29;p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855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2: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 name="Google Shape;29;p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5036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4ee63f2824_1_26: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 name="Google Shape;36;g4ee63f2824_1_26: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204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4d42416adc_0_0: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 name="Google Shape;43;g4d42416adc_0_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1750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ee63f2824_1_1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g4ee63f2824_1_15: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g4ee63f2824_1_15: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extLst>
      <p:ext uri="{BB962C8B-B14F-4D97-AF65-F5344CB8AC3E}">
        <p14:creationId xmlns:p14="http://schemas.microsoft.com/office/powerpoint/2010/main" val="3772336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ee63f2824_1_1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g4ee63f2824_1_15: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g4ee63f2824_1_15: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extLst>
      <p:ext uri="{BB962C8B-B14F-4D97-AF65-F5344CB8AC3E}">
        <p14:creationId xmlns:p14="http://schemas.microsoft.com/office/powerpoint/2010/main" val="3974879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ee63f2824_1_1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g4ee63f2824_1_15: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g4ee63f2824_1_15: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extLst>
      <p:ext uri="{BB962C8B-B14F-4D97-AF65-F5344CB8AC3E}">
        <p14:creationId xmlns:p14="http://schemas.microsoft.com/office/powerpoint/2010/main" val="3765737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ee63f2824_1_1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g4ee63f2824_1_15: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g4ee63f2824_1_15: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extLst>
      <p:ext uri="{BB962C8B-B14F-4D97-AF65-F5344CB8AC3E}">
        <p14:creationId xmlns:p14="http://schemas.microsoft.com/office/powerpoint/2010/main" val="353216343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3" name="Google Shape;13;p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alphaModFix/>
          </a:blip>
          <a:srcRect/>
          <a:stretch/>
        </p:blipFill>
        <p:spPr>
          <a:xfrm>
            <a:off x="179696" y="138752"/>
            <a:ext cx="868725" cy="972000"/>
          </a:xfrm>
          <a:prstGeom prst="rect">
            <a:avLst/>
          </a:prstGeom>
          <a:noFill/>
          <a:ln>
            <a:noFill/>
          </a:ln>
        </p:spPr>
      </p:pic>
      <p:grpSp>
        <p:nvGrpSpPr>
          <p:cNvPr id="14" name="Google Shape;14;p2"/>
          <p:cNvGrpSpPr/>
          <p:nvPr/>
        </p:nvGrpSpPr>
        <p:grpSpPr>
          <a:xfrm>
            <a:off x="1219200" y="102154"/>
            <a:ext cx="7924800" cy="1004990"/>
            <a:chOff x="1219200" y="102154"/>
            <a:chExt cx="7924800" cy="1004990"/>
          </a:xfrm>
        </p:grpSpPr>
        <p:pic>
          <p:nvPicPr>
            <p:cNvPr id="15" name="Google Shape;15;p2"/>
            <p:cNvPicPr preferRelativeResize="0"/>
            <p:nvPr/>
          </p:nvPicPr>
          <p:blipFill rotWithShape="1">
            <a:blip r:embed="rId3">
              <a:alphaModFix/>
            </a:blip>
            <a:srcRect/>
            <a:stretch/>
          </p:blipFill>
          <p:spPr>
            <a:xfrm>
              <a:off x="2702618" y="103496"/>
              <a:ext cx="1620982" cy="990600"/>
            </a:xfrm>
            <a:prstGeom prst="rect">
              <a:avLst/>
            </a:prstGeom>
            <a:noFill/>
            <a:ln>
              <a:noFill/>
            </a:ln>
          </p:spPr>
        </p:pic>
        <p:pic>
          <p:nvPicPr>
            <p:cNvPr id="16" name="Google Shape;16;p2"/>
            <p:cNvPicPr preferRelativeResize="0"/>
            <p:nvPr/>
          </p:nvPicPr>
          <p:blipFill rotWithShape="1">
            <a:blip r:embed="rId4">
              <a:alphaModFix/>
            </a:blip>
            <a:srcRect/>
            <a:stretch/>
          </p:blipFill>
          <p:spPr>
            <a:xfrm>
              <a:off x="4323600" y="106680"/>
              <a:ext cx="1620000" cy="988695"/>
            </a:xfrm>
            <a:prstGeom prst="rect">
              <a:avLst/>
            </a:prstGeom>
            <a:noFill/>
            <a:ln>
              <a:noFill/>
            </a:ln>
          </p:spPr>
        </p:pic>
        <p:pic>
          <p:nvPicPr>
            <p:cNvPr id="17" name="Google Shape;17;p2"/>
            <p:cNvPicPr preferRelativeResize="0"/>
            <p:nvPr/>
          </p:nvPicPr>
          <p:blipFill rotWithShape="1">
            <a:blip r:embed="rId5">
              <a:alphaModFix/>
            </a:blip>
            <a:srcRect/>
            <a:stretch/>
          </p:blipFill>
          <p:spPr>
            <a:xfrm>
              <a:off x="5923800" y="117144"/>
              <a:ext cx="1620000" cy="990000"/>
            </a:xfrm>
            <a:prstGeom prst="rect">
              <a:avLst/>
            </a:prstGeom>
            <a:noFill/>
            <a:ln>
              <a:noFill/>
            </a:ln>
          </p:spPr>
        </p:pic>
        <p:pic>
          <p:nvPicPr>
            <p:cNvPr id="18" name="Google Shape;18;p2"/>
            <p:cNvPicPr preferRelativeResize="0"/>
            <p:nvPr/>
          </p:nvPicPr>
          <p:blipFill rotWithShape="1">
            <a:blip r:embed="rId6">
              <a:alphaModFix/>
            </a:blip>
            <a:srcRect/>
            <a:stretch/>
          </p:blipFill>
          <p:spPr>
            <a:xfrm>
              <a:off x="7524000" y="112056"/>
              <a:ext cx="1620000" cy="990000"/>
            </a:xfrm>
            <a:prstGeom prst="rect">
              <a:avLst/>
            </a:prstGeom>
            <a:noFill/>
            <a:ln>
              <a:noFill/>
            </a:ln>
          </p:spPr>
        </p:pic>
        <p:pic>
          <p:nvPicPr>
            <p:cNvPr id="19" name="Google Shape;19;p2"/>
            <p:cNvPicPr preferRelativeResize="0"/>
            <p:nvPr/>
          </p:nvPicPr>
          <p:blipFill rotWithShape="1">
            <a:blip r:embed="rId7">
              <a:alphaModFix/>
            </a:blip>
            <a:srcRect/>
            <a:stretch/>
          </p:blipFill>
          <p:spPr>
            <a:xfrm>
              <a:off x="1219200" y="102154"/>
              <a:ext cx="1620000" cy="990000"/>
            </a:xfrm>
            <a:prstGeom prst="rect">
              <a:avLst/>
            </a:prstGeom>
            <a:noFill/>
            <a:ln>
              <a:noFill/>
            </a:ln>
          </p:spPr>
        </p:pic>
      </p:grpSp>
      <p:pic>
        <p:nvPicPr>
          <p:cNvPr id="20" name="Google Shape;20;p2"/>
          <p:cNvPicPr preferRelativeResize="0"/>
          <p:nvPr/>
        </p:nvPicPr>
        <p:blipFill rotWithShape="1">
          <a:blip r:embed="rId8">
            <a:alphaModFix/>
          </a:blip>
          <a:srcRect/>
          <a:stretch/>
        </p:blipFill>
        <p:spPr>
          <a:xfrm>
            <a:off x="7530152" y="1600200"/>
            <a:ext cx="1600200" cy="512700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3">
            <a:alphaModFix/>
          </a:blip>
          <a:srcRect/>
          <a:stretch/>
        </p:blipFill>
        <p:spPr>
          <a:xfrm>
            <a:off x="1" y="-35256"/>
            <a:ext cx="9144000" cy="6934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Google Shape;25;p3"/>
          <p:cNvSpPr/>
          <p:nvPr/>
        </p:nvSpPr>
        <p:spPr>
          <a:xfrm>
            <a:off x="411400" y="2734744"/>
            <a:ext cx="5899312" cy="708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FF0000"/>
                </a:solidFill>
                <a:latin typeface="Trebuchet MS"/>
                <a:ea typeface="Trebuchet MS"/>
                <a:cs typeface="Trebuchet MS"/>
                <a:sym typeface="Trebuchet MS"/>
              </a:rPr>
              <a:t>Project Progress Review #2</a:t>
            </a:r>
            <a:endParaRPr sz="3600" b="0" i="0" u="none" strike="noStrike" cap="none">
              <a:solidFill>
                <a:srgbClr val="FF0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rgbClr val="FF0000"/>
                </a:solidFill>
                <a:latin typeface="Trebuchet MS"/>
                <a:ea typeface="Trebuchet MS"/>
                <a:cs typeface="Trebuchet MS"/>
                <a:sym typeface="Trebuchet MS"/>
              </a:rPr>
              <a:t>(Customer Requirement Specifications)</a:t>
            </a:r>
            <a:endParaRPr sz="2500" b="0" i="0" u="none" strike="noStrike" cap="none">
              <a:solidFill>
                <a:srgbClr val="FF0000"/>
              </a:solidFill>
              <a:latin typeface="Trebuchet MS"/>
              <a:ea typeface="Trebuchet MS"/>
              <a:cs typeface="Trebuchet MS"/>
              <a:sym typeface="Trebuchet MS"/>
            </a:endParaRPr>
          </a:p>
        </p:txBody>
      </p:sp>
      <p:sp>
        <p:nvSpPr>
          <p:cNvPr id="26" name="Google Shape;26;p3"/>
          <p:cNvSpPr txBox="1"/>
          <p:nvPr/>
        </p:nvSpPr>
        <p:spPr>
          <a:xfrm>
            <a:off x="411400" y="4261911"/>
            <a:ext cx="8458200" cy="1713376"/>
          </a:xfrm>
          <a:prstGeom prst="rect">
            <a:avLst/>
          </a:prstGeom>
          <a:noFill/>
          <a:ln>
            <a:noFill/>
          </a:ln>
        </p:spPr>
        <p:txBody>
          <a:bodyPr spcFirstLastPara="1" wrap="square" lIns="91425" tIns="45700" rIns="91425" bIns="45700" anchor="t" anchorCtr="0">
            <a:noAutofit/>
          </a:bodyPr>
          <a:lstStyle/>
          <a:p>
            <a:pPr lvl="0">
              <a:buSzPts val="2000"/>
            </a:pPr>
            <a:r>
              <a:rPr lang="en-US" sz="2000" b="0" i="0" u="none" strike="noStrike" cap="none" dirty="0">
                <a:solidFill>
                  <a:srgbClr val="0033CC"/>
                </a:solidFill>
                <a:latin typeface="Trebuchet MS"/>
                <a:ea typeface="Trebuchet MS"/>
                <a:cs typeface="Trebuchet MS"/>
                <a:sym typeface="Trebuchet MS"/>
              </a:rPr>
              <a:t>Project Title     </a:t>
            </a:r>
            <a:r>
              <a:rPr lang="en-US" sz="2000" dirty="0">
                <a:solidFill>
                  <a:srgbClr val="0033CC"/>
                </a:solidFill>
                <a:latin typeface="Trebuchet MS"/>
                <a:ea typeface="Trebuchet MS"/>
                <a:cs typeface="Trebuchet MS"/>
                <a:sym typeface="Trebuchet MS"/>
              </a:rPr>
              <a:t>: Detecting Bots in Twitter  </a:t>
            </a:r>
            <a:endParaRPr sz="2000" b="0" i="0" u="none" strike="noStrike" cap="none" dirty="0">
              <a:solidFill>
                <a:srgbClr val="0033CC"/>
              </a:solidFill>
              <a:latin typeface="Trebuchet MS"/>
              <a:ea typeface="Trebuchet MS"/>
              <a:cs typeface="Trebuchet MS"/>
              <a:sym typeface="Trebuchet MS"/>
            </a:endParaRPr>
          </a:p>
          <a:p>
            <a:pPr lvl="0">
              <a:buClr>
                <a:schemeClr val="dk1"/>
              </a:buClr>
              <a:buSzPts val="2000"/>
            </a:pPr>
            <a:r>
              <a:rPr lang="en-US" sz="2000" b="0" i="0" u="none" strike="noStrike" cap="none" dirty="0">
                <a:solidFill>
                  <a:srgbClr val="0033CC"/>
                </a:solidFill>
                <a:latin typeface="Trebuchet MS"/>
                <a:ea typeface="Trebuchet MS"/>
                <a:cs typeface="Trebuchet MS"/>
                <a:sym typeface="Trebuchet MS"/>
              </a:rPr>
              <a:t>Project ID :      </a:t>
            </a:r>
            <a:r>
              <a:rPr lang="en-US" sz="2000" dirty="0">
                <a:solidFill>
                  <a:srgbClr val="0033CC"/>
                </a:solidFill>
                <a:latin typeface="Trebuchet MS"/>
                <a:ea typeface="Trebuchet MS"/>
                <a:cs typeface="Trebuchet MS"/>
                <a:sym typeface="Trebuchet MS"/>
              </a:rPr>
              <a:t>   PW19NKS01</a:t>
            </a:r>
            <a:endParaRPr sz="2000" b="0" i="0" u="none" strike="noStrike" cap="none" dirty="0">
              <a:solidFill>
                <a:srgbClr val="0033CC"/>
              </a:solidFill>
              <a:latin typeface="Trebuchet MS"/>
              <a:ea typeface="Trebuchet MS"/>
              <a:cs typeface="Trebuchet MS"/>
              <a:sym typeface="Trebuchet MS"/>
            </a:endParaRPr>
          </a:p>
          <a:p>
            <a:pPr lvl="0">
              <a:buSzPts val="2000"/>
            </a:pPr>
            <a:r>
              <a:rPr lang="en-US" sz="2000" b="0" i="0" u="none" strike="noStrike" cap="none" dirty="0">
                <a:solidFill>
                  <a:srgbClr val="0033CC"/>
                </a:solidFill>
                <a:latin typeface="Trebuchet MS"/>
                <a:ea typeface="Trebuchet MS"/>
                <a:cs typeface="Trebuchet MS"/>
                <a:sym typeface="Trebuchet MS"/>
              </a:rPr>
              <a:t>Project Guide	: </a:t>
            </a:r>
            <a:r>
              <a:rPr lang="en-US" sz="2000" dirty="0" err="1">
                <a:solidFill>
                  <a:srgbClr val="0033CC"/>
                </a:solidFill>
                <a:latin typeface="Trebuchet MS"/>
                <a:ea typeface="Trebuchet MS"/>
                <a:cs typeface="Trebuchet MS"/>
                <a:sym typeface="Trebuchet MS"/>
              </a:rPr>
              <a:t>Dr.Nagegowda</a:t>
            </a:r>
            <a:r>
              <a:rPr lang="en-US" sz="2000" dirty="0">
                <a:solidFill>
                  <a:srgbClr val="0033CC"/>
                </a:solidFill>
                <a:latin typeface="Trebuchet MS"/>
                <a:ea typeface="Trebuchet MS"/>
                <a:cs typeface="Trebuchet MS"/>
                <a:sym typeface="Trebuchet MS"/>
              </a:rPr>
              <a:t> K.S(</a:t>
            </a:r>
            <a:r>
              <a:rPr lang="en-US" sz="2000" dirty="0" err="1">
                <a:solidFill>
                  <a:srgbClr val="0033CC"/>
                </a:solidFill>
                <a:latin typeface="Trebuchet MS"/>
                <a:ea typeface="Trebuchet MS"/>
                <a:cs typeface="Trebuchet MS"/>
                <a:sym typeface="Trebuchet MS"/>
              </a:rPr>
              <a:t>AssistantProfessor</a:t>
            </a:r>
            <a:r>
              <a:rPr lang="en-US" sz="2000" dirty="0">
                <a:solidFill>
                  <a:srgbClr val="0033CC"/>
                </a:solidFill>
                <a:latin typeface="Trebuchet MS"/>
                <a:ea typeface="Trebuchet MS"/>
                <a:cs typeface="Trebuchet MS"/>
                <a:sym typeface="Trebuchet MS"/>
              </a:rPr>
              <a:t>)                </a:t>
            </a:r>
            <a:endParaRPr sz="2000" b="0" i="0" u="none" strike="noStrike" cap="none" dirty="0">
              <a:solidFill>
                <a:srgbClr val="0033CC"/>
              </a:solidFill>
              <a:latin typeface="Trebuchet MS"/>
              <a:ea typeface="Trebuchet MS"/>
              <a:cs typeface="Trebuchet MS"/>
              <a:sym typeface="Trebuchet MS"/>
            </a:endParaRPr>
          </a:p>
          <a:p>
            <a:pPr lvl="0">
              <a:buSzPts val="2000"/>
            </a:pPr>
            <a:r>
              <a:rPr lang="en-US" sz="2000" b="0" i="0" u="none" strike="noStrike" cap="none" dirty="0">
                <a:solidFill>
                  <a:srgbClr val="0033CC"/>
                </a:solidFill>
                <a:latin typeface="Trebuchet MS"/>
                <a:ea typeface="Trebuchet MS"/>
                <a:cs typeface="Trebuchet MS"/>
                <a:sym typeface="Trebuchet MS"/>
              </a:rPr>
              <a:t>Project Team 	: </a:t>
            </a:r>
            <a:r>
              <a:rPr lang="en-US" sz="2000" dirty="0">
                <a:solidFill>
                  <a:srgbClr val="0033CC"/>
                </a:solidFill>
                <a:latin typeface="Trebuchet MS"/>
                <a:ea typeface="Trebuchet MS"/>
                <a:cs typeface="Trebuchet MS"/>
                <a:sym typeface="Trebuchet MS"/>
              </a:rPr>
              <a:t>Bhoomika R Rao - 01FB15ECS069			  </a:t>
            </a:r>
            <a:r>
              <a:rPr lang="en-US" sz="2000" dirty="0" smtClean="0">
                <a:solidFill>
                  <a:srgbClr val="0033CC"/>
                </a:solidFill>
                <a:latin typeface="Trebuchet MS"/>
                <a:ea typeface="Trebuchet MS"/>
                <a:cs typeface="Trebuchet MS"/>
                <a:sym typeface="Trebuchet MS"/>
              </a:rPr>
              <a:t>		  </a:t>
            </a:r>
            <a:r>
              <a:rPr lang="en-US" sz="2000" dirty="0" err="1" smtClean="0">
                <a:solidFill>
                  <a:srgbClr val="0033CC"/>
                </a:solidFill>
                <a:latin typeface="Trebuchet MS"/>
                <a:ea typeface="Trebuchet MS"/>
                <a:cs typeface="Trebuchet MS"/>
                <a:sym typeface="Trebuchet MS"/>
              </a:rPr>
              <a:t>Preetika</a:t>
            </a:r>
            <a:r>
              <a:rPr lang="en-US" sz="2000" dirty="0" smtClean="0">
                <a:solidFill>
                  <a:srgbClr val="0033CC"/>
                </a:solidFill>
                <a:latin typeface="Trebuchet MS"/>
                <a:ea typeface="Trebuchet MS"/>
                <a:cs typeface="Trebuchet MS"/>
                <a:sym typeface="Trebuchet MS"/>
              </a:rPr>
              <a:t> </a:t>
            </a:r>
            <a:r>
              <a:rPr lang="en-US" sz="2000" dirty="0">
                <a:solidFill>
                  <a:srgbClr val="0033CC"/>
                </a:solidFill>
                <a:latin typeface="Trebuchet MS"/>
                <a:ea typeface="Trebuchet MS"/>
                <a:cs typeface="Trebuchet MS"/>
                <a:sym typeface="Trebuchet MS"/>
              </a:rPr>
              <a:t>- 01FB15ECS214</a:t>
            </a:r>
            <a:endParaRPr sz="1400" b="0" i="0" u="none" strike="noStrike" cap="none" dirty="0">
              <a:solidFill>
                <a:srgbClr val="0033CC"/>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33CC"/>
              </a:solidFill>
              <a:latin typeface="Trebuchet MS"/>
              <a:ea typeface="Trebuchet MS"/>
              <a:cs typeface="Trebuchet MS"/>
              <a:sym typeface="Trebuchet MS"/>
            </a:endParaRPr>
          </a:p>
        </p:txBody>
      </p:sp>
    </p:spTree>
    <p:extLst>
      <p:ext uri="{BB962C8B-B14F-4D97-AF65-F5344CB8AC3E}">
        <p14:creationId xmlns:p14="http://schemas.microsoft.com/office/powerpoint/2010/main" val="2320060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2"/>
          <p:cNvSpPr/>
          <p:nvPr/>
        </p:nvSpPr>
        <p:spPr>
          <a:xfrm>
            <a:off x="2847483" y="3352800"/>
            <a:ext cx="2924051"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dirty="0">
                <a:solidFill>
                  <a:srgbClr val="FF0000"/>
                </a:solidFill>
                <a:latin typeface="Trebuchet MS"/>
                <a:ea typeface="Trebuchet MS"/>
                <a:cs typeface="Trebuchet MS"/>
                <a:sym typeface="Trebuchet MS"/>
              </a:rPr>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4"/>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 name="Google Shape;32;p4"/>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Project Abstract and Scope </a:t>
            </a:r>
            <a:endParaRPr/>
          </a:p>
        </p:txBody>
      </p:sp>
      <p:sp>
        <p:nvSpPr>
          <p:cNvPr id="33" name="Google Shape;33;p4"/>
          <p:cNvSpPr txBox="1"/>
          <p:nvPr/>
        </p:nvSpPr>
        <p:spPr>
          <a:xfrm>
            <a:off x="0" y="1617675"/>
            <a:ext cx="7374600" cy="4724400"/>
          </a:xfrm>
          <a:prstGeom prst="rect">
            <a:avLst/>
          </a:prstGeom>
          <a:noFill/>
          <a:ln>
            <a:noFill/>
          </a:ln>
        </p:spPr>
        <p:txBody>
          <a:bodyPr spcFirstLastPara="1" wrap="square" lIns="91425" tIns="45700" rIns="91425" bIns="45700" anchor="ctr" anchorCtr="0">
            <a:noAutofit/>
          </a:bodyPr>
          <a:lstStyle/>
          <a:p>
            <a:pPr marL="457200" lvl="0" algn="just">
              <a:spcBef>
                <a:spcPts val="480"/>
              </a:spcBef>
            </a:pPr>
            <a:r>
              <a:rPr lang="en-US" sz="1800" dirty="0">
                <a:solidFill>
                  <a:srgbClr val="0033CC"/>
                </a:solidFill>
                <a:latin typeface="Trebuchet MS"/>
                <a:ea typeface="Trebuchet MS"/>
                <a:cs typeface="Trebuchet MS"/>
                <a:sym typeface="Trebuchet MS"/>
              </a:rPr>
              <a:t>Twitter bot is a program used to produce automated posts, follow Twitter users or serve as spam to entice clicks on the Twitter microblogging service. In this project, we will use Machine Learning techniques to predict weather an account on Twitter is a Bot or a real user performing significant amount of feature engineering, along with feature extraction considering around 20 features like name of the twitter account, description, profile image, inactivity, twitter posts etc. We are implementing our own custom algorithm in order to </a:t>
            </a:r>
            <a:r>
              <a:rPr lang="en-US" sz="1800" dirty="0" err="1">
                <a:solidFill>
                  <a:srgbClr val="0033CC"/>
                </a:solidFill>
                <a:latin typeface="Trebuchet MS"/>
                <a:ea typeface="Trebuchet MS"/>
                <a:cs typeface="Trebuchet MS"/>
                <a:sym typeface="Trebuchet MS"/>
              </a:rPr>
              <a:t>achive</a:t>
            </a:r>
            <a:r>
              <a:rPr lang="en-US" sz="1800" dirty="0">
                <a:solidFill>
                  <a:srgbClr val="0033CC"/>
                </a:solidFill>
                <a:latin typeface="Trebuchet MS"/>
                <a:ea typeface="Trebuchet MS"/>
                <a:cs typeface="Trebuchet MS"/>
                <a:sym typeface="Trebuchet MS"/>
              </a:rPr>
              <a:t> high accuracy. </a:t>
            </a:r>
            <a:endParaRPr sz="1800" b="0" i="0" u="none" strike="noStrike" cap="none" dirty="0">
              <a:solidFill>
                <a:srgbClr val="0033CC"/>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4"/>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 name="Google Shape;32;p4"/>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dirty="0" smtClean="0">
                <a:solidFill>
                  <a:srgbClr val="FF0000"/>
                </a:solidFill>
                <a:latin typeface="Trebuchet MS"/>
                <a:ea typeface="Trebuchet MS"/>
                <a:cs typeface="Trebuchet MS"/>
                <a:sym typeface="Trebuchet MS"/>
              </a:rPr>
              <a:t>Design Approach</a:t>
            </a:r>
            <a:endParaRPr dirty="0"/>
          </a:p>
        </p:txBody>
      </p:sp>
      <p:sp>
        <p:nvSpPr>
          <p:cNvPr id="33" name="Google Shape;33;p4"/>
          <p:cNvSpPr txBox="1"/>
          <p:nvPr/>
        </p:nvSpPr>
        <p:spPr>
          <a:xfrm>
            <a:off x="0" y="1617675"/>
            <a:ext cx="7374600" cy="4724400"/>
          </a:xfrm>
          <a:prstGeom prst="rect">
            <a:avLst/>
          </a:prstGeom>
          <a:noFill/>
          <a:ln>
            <a:noFill/>
          </a:ln>
        </p:spPr>
        <p:txBody>
          <a:bodyPr spcFirstLastPara="1" wrap="square" lIns="91425" tIns="45700" rIns="91425" bIns="45700" anchor="ctr" anchorCtr="0">
            <a:noAutofit/>
          </a:bodyPr>
          <a:lstStyle/>
          <a:p>
            <a:pPr marL="457200" marR="0" lvl="0" indent="0" algn="just" rtl="0">
              <a:spcBef>
                <a:spcPts val="480"/>
              </a:spcBef>
              <a:spcAft>
                <a:spcPts val="0"/>
              </a:spcAft>
              <a:buNone/>
            </a:pPr>
            <a:r>
              <a:rPr lang="en-US" sz="1800" dirty="0" smtClean="0">
                <a:solidFill>
                  <a:srgbClr val="0033CC"/>
                </a:solidFill>
                <a:latin typeface="Trebuchet MS"/>
                <a:ea typeface="Trebuchet MS"/>
                <a:cs typeface="Trebuchet MS"/>
                <a:sym typeface="Trebuchet MS"/>
              </a:rPr>
              <a:t>What is the design approach followed? And Why?</a:t>
            </a:r>
          </a:p>
          <a:p>
            <a:pPr marL="457200" marR="0" lvl="0" indent="0" algn="just" rtl="0">
              <a:spcBef>
                <a:spcPts val="480"/>
              </a:spcBef>
              <a:spcAft>
                <a:spcPts val="0"/>
              </a:spcAft>
              <a:buNone/>
            </a:pPr>
            <a:r>
              <a:rPr lang="en-US" sz="1800" dirty="0" smtClean="0">
                <a:solidFill>
                  <a:srgbClr val="0033CC"/>
                </a:solidFill>
                <a:latin typeface="Trebuchet MS"/>
                <a:ea typeface="Trebuchet MS"/>
                <a:cs typeface="Trebuchet MS"/>
                <a:sym typeface="Trebuchet MS"/>
              </a:rPr>
              <a:t>Benefits of this approach &amp; are there any drawbacks?</a:t>
            </a:r>
          </a:p>
          <a:p>
            <a:pPr marL="457200" marR="0" lvl="0" indent="0" algn="just" rtl="0">
              <a:spcBef>
                <a:spcPts val="480"/>
              </a:spcBef>
              <a:spcAft>
                <a:spcPts val="0"/>
              </a:spcAft>
              <a:buNone/>
            </a:pPr>
            <a:r>
              <a:rPr lang="en-US" sz="1800" b="0" i="0" u="none" strike="noStrike" cap="none" dirty="0" smtClean="0">
                <a:solidFill>
                  <a:srgbClr val="0033CC"/>
                </a:solidFill>
                <a:latin typeface="Trebuchet MS"/>
                <a:ea typeface="Trebuchet MS"/>
                <a:cs typeface="Trebuchet MS"/>
                <a:sym typeface="Trebuchet MS"/>
              </a:rPr>
              <a:t>Alternate design approaches, if any.</a:t>
            </a:r>
            <a:endParaRPr sz="1800" b="0" i="0" u="none" strike="noStrike" cap="none" dirty="0">
              <a:solidFill>
                <a:srgbClr val="0033CC"/>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5"/>
          <p:cNvSpPr txBox="1"/>
          <p:nvPr/>
        </p:nvSpPr>
        <p:spPr>
          <a:xfrm>
            <a:off x="1184223" y="1143000"/>
            <a:ext cx="7959777"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dirty="0" smtClean="0">
                <a:solidFill>
                  <a:srgbClr val="FF0000"/>
                </a:solidFill>
                <a:latin typeface="Trebuchet MS"/>
                <a:ea typeface="Trebuchet MS"/>
                <a:cs typeface="Trebuchet MS"/>
                <a:sym typeface="Trebuchet MS"/>
              </a:rPr>
              <a:t>Design Constraints, Assumptions &amp; Dependencies</a:t>
            </a:r>
            <a:endParaRPr dirty="0"/>
          </a:p>
        </p:txBody>
      </p:sp>
      <p:sp>
        <p:nvSpPr>
          <p:cNvPr id="40" name="Google Shape;40;p5"/>
          <p:cNvSpPr txBox="1"/>
          <p:nvPr/>
        </p:nvSpPr>
        <p:spPr>
          <a:xfrm>
            <a:off x="0" y="1617675"/>
            <a:ext cx="7374600" cy="4724400"/>
          </a:xfrm>
          <a:prstGeom prst="rect">
            <a:avLst/>
          </a:prstGeom>
          <a:noFill/>
          <a:ln>
            <a:noFill/>
          </a:ln>
        </p:spPr>
        <p:txBody>
          <a:bodyPr spcFirstLastPara="1" wrap="square" lIns="91425" tIns="45700" rIns="91425" bIns="45700" anchor="ctr" anchorCtr="0">
            <a:noAutofit/>
          </a:bodyPr>
          <a:lstStyle/>
          <a:p>
            <a:pPr marL="457200" marR="0" lvl="0" indent="0" algn="just" rtl="0">
              <a:spcBef>
                <a:spcPts val="480"/>
              </a:spcBef>
              <a:spcAft>
                <a:spcPts val="0"/>
              </a:spcAft>
              <a:buNone/>
            </a:pPr>
            <a:r>
              <a:rPr lang="en-US" sz="1800" dirty="0" smtClean="0">
                <a:solidFill>
                  <a:srgbClr val="0033CC"/>
                </a:solidFill>
                <a:latin typeface="Trebuchet MS"/>
                <a:ea typeface="Trebuchet MS"/>
                <a:cs typeface="Trebuchet MS"/>
                <a:sym typeface="Trebuchet MS"/>
              </a:rPr>
              <a:t>Discuss the design constraints and assumptions that you have made to select the design approach.</a:t>
            </a:r>
          </a:p>
          <a:p>
            <a:pPr marL="457200" marR="0" lvl="0" indent="0" algn="just" rtl="0">
              <a:spcBef>
                <a:spcPts val="480"/>
              </a:spcBef>
              <a:spcAft>
                <a:spcPts val="0"/>
              </a:spcAft>
              <a:buNone/>
            </a:pPr>
            <a:r>
              <a:rPr lang="en-US" sz="1800" dirty="0" smtClean="0">
                <a:solidFill>
                  <a:srgbClr val="0033CC"/>
                </a:solidFill>
                <a:latin typeface="Trebuchet MS"/>
                <a:ea typeface="Trebuchet MS"/>
                <a:cs typeface="Trebuchet MS"/>
                <a:sym typeface="Trebuchet MS"/>
              </a:rPr>
              <a:t>Discuss any dependencies that your design approach has and their impact on the 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6"/>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dirty="0" smtClean="0">
                <a:solidFill>
                  <a:srgbClr val="FF0000"/>
                </a:solidFill>
                <a:latin typeface="Trebuchet MS"/>
                <a:ea typeface="Trebuchet MS"/>
                <a:cs typeface="Trebuchet MS"/>
                <a:sym typeface="Trebuchet MS"/>
              </a:rPr>
              <a:t>Design Description</a:t>
            </a:r>
            <a:endParaRPr dirty="0"/>
          </a:p>
        </p:txBody>
      </p:sp>
      <p:sp>
        <p:nvSpPr>
          <p:cNvPr id="47" name="Google Shape;47;p6"/>
          <p:cNvSpPr txBox="1"/>
          <p:nvPr/>
        </p:nvSpPr>
        <p:spPr>
          <a:xfrm>
            <a:off x="517000" y="2133600"/>
            <a:ext cx="7005600" cy="3733200"/>
          </a:xfrm>
          <a:prstGeom prst="rect">
            <a:avLst/>
          </a:prstGeom>
          <a:noFill/>
          <a:ln>
            <a:noFill/>
          </a:ln>
        </p:spPr>
        <p:txBody>
          <a:bodyPr spcFirstLastPara="1" wrap="square" lIns="91425" tIns="45700" rIns="91425" bIns="45700" anchor="ctr" anchorCtr="0">
            <a:noAutofit/>
          </a:bodyPr>
          <a:lstStyle/>
          <a:p>
            <a:pPr lvl="0" algn="just" rtl="0">
              <a:spcBef>
                <a:spcPts val="480"/>
              </a:spcBef>
              <a:spcAft>
                <a:spcPts val="0"/>
              </a:spcAft>
              <a:buClr>
                <a:schemeClr val="dk1"/>
              </a:buClr>
              <a:buSzPts val="1100"/>
              <a:buFont typeface="Arial"/>
              <a:buNone/>
            </a:pPr>
            <a:r>
              <a:rPr lang="en-US" sz="1800" dirty="0" smtClean="0">
                <a:solidFill>
                  <a:srgbClr val="0033CC"/>
                </a:solidFill>
                <a:latin typeface="Trebuchet MS"/>
                <a:ea typeface="Trebuchet MS"/>
                <a:cs typeface="Trebuchet MS"/>
                <a:sym typeface="Trebuchet MS"/>
              </a:rPr>
              <a:t>Add as many slides as required to cover the following aspects:</a:t>
            </a:r>
          </a:p>
          <a:p>
            <a:pPr lvl="0" algn="just" rtl="0">
              <a:spcBef>
                <a:spcPts val="480"/>
              </a:spcBef>
              <a:spcAft>
                <a:spcPts val="0"/>
              </a:spcAft>
              <a:buClr>
                <a:schemeClr val="dk1"/>
              </a:buClr>
              <a:buSzPts val="1100"/>
              <a:buFont typeface="Arial"/>
              <a:buNone/>
            </a:pPr>
            <a:endParaRPr lang="en-US" sz="1800" dirty="0" smtClean="0">
              <a:solidFill>
                <a:srgbClr val="0033CC"/>
              </a:solidFill>
              <a:latin typeface="Trebuchet MS"/>
              <a:sym typeface="Trebuchet MS"/>
            </a:endParaRPr>
          </a:p>
          <a:p>
            <a:pPr marL="342900" lvl="0" indent="-342900" algn="just" rtl="0">
              <a:spcBef>
                <a:spcPts val="480"/>
              </a:spcBef>
              <a:spcAft>
                <a:spcPts val="0"/>
              </a:spcAft>
              <a:buClr>
                <a:srgbClr val="FF0000"/>
              </a:buClr>
              <a:buSzPct val="80000"/>
              <a:buFont typeface="Arial"/>
              <a:buAutoNum type="arabicPeriod"/>
            </a:pPr>
            <a:r>
              <a:rPr lang="en-US" sz="1800" dirty="0" smtClean="0">
                <a:solidFill>
                  <a:srgbClr val="0033CC"/>
                </a:solidFill>
                <a:latin typeface="Trebuchet MS"/>
                <a:sym typeface="Trebuchet MS"/>
              </a:rPr>
              <a:t>Master class diagram </a:t>
            </a:r>
          </a:p>
          <a:p>
            <a:pPr marL="342900" lvl="0" indent="-342900" algn="just" rtl="0">
              <a:spcBef>
                <a:spcPts val="480"/>
              </a:spcBef>
              <a:spcAft>
                <a:spcPts val="0"/>
              </a:spcAft>
              <a:buClr>
                <a:srgbClr val="FF0000"/>
              </a:buClr>
              <a:buSzPct val="80000"/>
              <a:buFont typeface="Arial"/>
              <a:buAutoNum type="arabicPeriod"/>
            </a:pPr>
            <a:r>
              <a:rPr lang="en-US" sz="1800" dirty="0" smtClean="0">
                <a:solidFill>
                  <a:srgbClr val="0033CC"/>
                </a:solidFill>
                <a:latin typeface="Trebuchet MS"/>
                <a:sym typeface="Trebuchet MS"/>
              </a:rPr>
              <a:t>ER Diagram</a:t>
            </a:r>
          </a:p>
          <a:p>
            <a:pPr marL="342900" lvl="0" indent="-342900" algn="just" rtl="0">
              <a:spcBef>
                <a:spcPts val="480"/>
              </a:spcBef>
              <a:spcAft>
                <a:spcPts val="0"/>
              </a:spcAft>
              <a:buClr>
                <a:srgbClr val="FF0000"/>
              </a:buClr>
              <a:buSzPct val="80000"/>
              <a:buFont typeface="Arial"/>
              <a:buAutoNum type="arabicPeriod"/>
            </a:pPr>
            <a:r>
              <a:rPr lang="en-US" sz="1800" dirty="0" smtClean="0">
                <a:solidFill>
                  <a:srgbClr val="0033CC"/>
                </a:solidFill>
                <a:latin typeface="Trebuchet MS"/>
                <a:sym typeface="Trebuchet MS"/>
              </a:rPr>
              <a:t>User Interface Diagrams/ Use Case Diagrams</a:t>
            </a:r>
          </a:p>
          <a:p>
            <a:pPr marL="342900" lvl="0" indent="-342900" algn="just" rtl="0">
              <a:spcBef>
                <a:spcPts val="480"/>
              </a:spcBef>
              <a:spcAft>
                <a:spcPts val="0"/>
              </a:spcAft>
              <a:buClr>
                <a:srgbClr val="FF0000"/>
              </a:buClr>
              <a:buSzPct val="80000"/>
              <a:buFont typeface="Arial"/>
              <a:buAutoNum type="arabicPeriod"/>
            </a:pPr>
            <a:r>
              <a:rPr lang="en-US" sz="1800" dirty="0" smtClean="0">
                <a:solidFill>
                  <a:srgbClr val="0033CC"/>
                </a:solidFill>
                <a:latin typeface="Trebuchet MS"/>
                <a:sym typeface="Trebuchet MS"/>
              </a:rPr>
              <a:t>Report Layouts</a:t>
            </a:r>
          </a:p>
          <a:p>
            <a:pPr marL="342900" lvl="0" indent="-342900" algn="just" rtl="0">
              <a:spcBef>
                <a:spcPts val="480"/>
              </a:spcBef>
              <a:spcAft>
                <a:spcPts val="0"/>
              </a:spcAft>
              <a:buClr>
                <a:srgbClr val="FF0000"/>
              </a:buClr>
              <a:buSzPct val="80000"/>
              <a:buFont typeface="Arial"/>
              <a:buAutoNum type="arabicPeriod"/>
            </a:pPr>
            <a:r>
              <a:rPr lang="en-US" sz="1800" dirty="0" smtClean="0">
                <a:solidFill>
                  <a:srgbClr val="0033CC"/>
                </a:solidFill>
                <a:latin typeface="Trebuchet MS"/>
                <a:sym typeface="Trebuchet MS"/>
              </a:rPr>
              <a:t>External Interfaces</a:t>
            </a:r>
          </a:p>
          <a:p>
            <a:pPr marL="342900" lvl="0" indent="-342900" algn="just" rtl="0">
              <a:spcBef>
                <a:spcPts val="480"/>
              </a:spcBef>
              <a:spcAft>
                <a:spcPts val="0"/>
              </a:spcAft>
              <a:buClr>
                <a:srgbClr val="FF0000"/>
              </a:buClr>
              <a:buSzPct val="80000"/>
              <a:buFont typeface="Arial"/>
              <a:buAutoNum type="arabicPeriod"/>
            </a:pPr>
            <a:endParaRPr dirty="0">
              <a:solidFill>
                <a:srgbClr val="0033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 name="Google Shape;85;p11"/>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Technologies Used</a:t>
            </a:r>
            <a:endParaRPr/>
          </a:p>
        </p:txBody>
      </p:sp>
      <p:sp>
        <p:nvSpPr>
          <p:cNvPr id="86" name="Google Shape;86;p11"/>
          <p:cNvSpPr txBox="1"/>
          <p:nvPr/>
        </p:nvSpPr>
        <p:spPr>
          <a:xfrm>
            <a:off x="518409" y="1828801"/>
            <a:ext cx="6863700" cy="47244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sz="1800" dirty="0">
                <a:solidFill>
                  <a:srgbClr val="0033CC"/>
                </a:solidFill>
                <a:latin typeface="Trebuchet MS"/>
                <a:ea typeface="Trebuchet MS"/>
                <a:cs typeface="Trebuchet MS"/>
                <a:sym typeface="Trebuchet MS"/>
              </a:rPr>
              <a:t>What technologies you plan to use and why</a:t>
            </a:r>
            <a:endParaRPr sz="1800" dirty="0">
              <a:solidFill>
                <a:srgbClr val="0033CC"/>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 name="Google Shape;85;p11"/>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dirty="0" smtClean="0">
                <a:solidFill>
                  <a:srgbClr val="FF0000"/>
                </a:solidFill>
                <a:latin typeface="Trebuchet MS"/>
                <a:ea typeface="Trebuchet MS"/>
                <a:cs typeface="Trebuchet MS"/>
                <a:sym typeface="Trebuchet MS"/>
              </a:rPr>
              <a:t>Project Progress So far</a:t>
            </a:r>
            <a:endParaRPr dirty="0"/>
          </a:p>
        </p:txBody>
      </p:sp>
      <p:sp>
        <p:nvSpPr>
          <p:cNvPr id="86" name="Google Shape;86;p11"/>
          <p:cNvSpPr txBox="1"/>
          <p:nvPr/>
        </p:nvSpPr>
        <p:spPr>
          <a:xfrm>
            <a:off x="518409" y="1828801"/>
            <a:ext cx="6863700" cy="3267855"/>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sz="1800" dirty="0">
                <a:solidFill>
                  <a:srgbClr val="0033CC"/>
                </a:solidFill>
                <a:latin typeface="Trebuchet MS"/>
                <a:ea typeface="Trebuchet MS"/>
                <a:cs typeface="Trebuchet MS"/>
                <a:sym typeface="Trebuchet MS"/>
              </a:rPr>
              <a:t>What </a:t>
            </a:r>
            <a:r>
              <a:rPr lang="en-US" sz="1800" dirty="0" smtClean="0">
                <a:solidFill>
                  <a:srgbClr val="0033CC"/>
                </a:solidFill>
                <a:latin typeface="Trebuchet MS"/>
                <a:ea typeface="Trebuchet MS"/>
                <a:cs typeface="Trebuchet MS"/>
                <a:sym typeface="Trebuchet MS"/>
              </a:rPr>
              <a:t>is the project progress so far?</a:t>
            </a:r>
          </a:p>
          <a:p>
            <a:pPr marL="0" marR="0" lvl="0" indent="0" algn="just" rtl="0">
              <a:lnSpc>
                <a:spcPct val="100000"/>
              </a:lnSpc>
              <a:spcBef>
                <a:spcPts val="0"/>
              </a:spcBef>
              <a:spcAft>
                <a:spcPts val="0"/>
              </a:spcAft>
              <a:buNone/>
            </a:pPr>
            <a:r>
              <a:rPr lang="en-US" sz="1800" dirty="0" smtClean="0">
                <a:solidFill>
                  <a:srgbClr val="0033CC"/>
                </a:solidFill>
                <a:latin typeface="Trebuchet MS"/>
                <a:ea typeface="Trebuchet MS"/>
                <a:cs typeface="Trebuchet MS"/>
                <a:sym typeface="Trebuchet MS"/>
              </a:rPr>
              <a:t>What is the percentage completion of the project?</a:t>
            </a:r>
            <a:endParaRPr sz="1800" dirty="0">
              <a:solidFill>
                <a:srgbClr val="0033CC"/>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 name="Google Shape;85;p11"/>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dirty="0" smtClean="0">
                <a:solidFill>
                  <a:srgbClr val="FF0000"/>
                </a:solidFill>
                <a:latin typeface="Trebuchet MS"/>
                <a:ea typeface="Trebuchet MS"/>
                <a:cs typeface="Trebuchet MS"/>
                <a:sym typeface="Trebuchet MS"/>
              </a:rPr>
              <a:t>Project Demo</a:t>
            </a:r>
            <a:endParaRPr dirty="0"/>
          </a:p>
        </p:txBody>
      </p:sp>
      <p:sp>
        <p:nvSpPr>
          <p:cNvPr id="86" name="Google Shape;86;p11"/>
          <p:cNvSpPr txBox="1"/>
          <p:nvPr/>
        </p:nvSpPr>
        <p:spPr>
          <a:xfrm>
            <a:off x="518409" y="1828801"/>
            <a:ext cx="6863700" cy="47244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sz="1800" dirty="0" smtClean="0">
                <a:solidFill>
                  <a:srgbClr val="0033CC"/>
                </a:solidFill>
                <a:latin typeface="Trebuchet MS"/>
                <a:ea typeface="Trebuchet MS"/>
                <a:cs typeface="Trebuchet MS"/>
                <a:sym typeface="Trebuchet MS"/>
              </a:rPr>
              <a:t>Prepare for a demo of the project:</a:t>
            </a:r>
          </a:p>
          <a:p>
            <a:pPr marL="719138" marR="0" lvl="0" indent="-269875" algn="just" rtl="0">
              <a:lnSpc>
                <a:spcPct val="100000"/>
              </a:lnSpc>
              <a:spcBef>
                <a:spcPts val="0"/>
              </a:spcBef>
              <a:spcAft>
                <a:spcPts val="0"/>
              </a:spcAft>
              <a:buClr>
                <a:srgbClr val="FF0000"/>
              </a:buClr>
              <a:buSzPct val="80000"/>
              <a:buFont typeface="Wingdings" pitchFamily="2" charset="2"/>
              <a:buChar char="§"/>
            </a:pPr>
            <a:r>
              <a:rPr lang="en-US" sz="1800" dirty="0" smtClean="0">
                <a:solidFill>
                  <a:srgbClr val="0033CC"/>
                </a:solidFill>
                <a:latin typeface="Trebuchet MS"/>
                <a:ea typeface="Trebuchet MS"/>
                <a:cs typeface="Trebuchet MS"/>
                <a:sym typeface="Trebuchet MS"/>
              </a:rPr>
              <a:t>It need not be complete in all respects;</a:t>
            </a:r>
          </a:p>
          <a:p>
            <a:pPr marL="719138" marR="0" lvl="0" indent="-269875" algn="just" rtl="0">
              <a:lnSpc>
                <a:spcPct val="100000"/>
              </a:lnSpc>
              <a:spcBef>
                <a:spcPts val="0"/>
              </a:spcBef>
              <a:spcAft>
                <a:spcPts val="0"/>
              </a:spcAft>
              <a:buClr>
                <a:srgbClr val="FF0000"/>
              </a:buClr>
              <a:buSzPct val="80000"/>
              <a:buFont typeface="Wingdings" pitchFamily="2" charset="2"/>
              <a:buChar char="§"/>
            </a:pPr>
            <a:r>
              <a:rPr lang="en-US" sz="1800" dirty="0" smtClean="0">
                <a:solidFill>
                  <a:srgbClr val="0033CC"/>
                </a:solidFill>
                <a:latin typeface="Trebuchet MS"/>
                <a:ea typeface="Trebuchet MS"/>
                <a:cs typeface="Trebuchet MS"/>
                <a:sym typeface="Trebuchet MS"/>
              </a:rPr>
              <a:t>Need to show working of some portions of the project</a:t>
            </a:r>
          </a:p>
          <a:p>
            <a:pPr marL="719138" marR="0" lvl="0" indent="-269875" algn="just" rtl="0">
              <a:lnSpc>
                <a:spcPct val="100000"/>
              </a:lnSpc>
              <a:spcBef>
                <a:spcPts val="0"/>
              </a:spcBef>
              <a:spcAft>
                <a:spcPts val="0"/>
              </a:spcAft>
              <a:buClr>
                <a:srgbClr val="FF0000"/>
              </a:buClr>
              <a:buSzPct val="80000"/>
              <a:buFont typeface="Wingdings" pitchFamily="2" charset="2"/>
              <a:buChar char="§"/>
            </a:pPr>
            <a:r>
              <a:rPr lang="en-US" sz="1800" dirty="0" smtClean="0">
                <a:solidFill>
                  <a:srgbClr val="0033CC"/>
                </a:solidFill>
                <a:latin typeface="Trebuchet MS"/>
                <a:ea typeface="Trebuchet MS"/>
                <a:cs typeface="Trebuchet MS"/>
                <a:sym typeface="Trebuchet MS"/>
              </a:rPr>
              <a:t>Data set creation needs to be demoed wherever applicable</a:t>
            </a:r>
          </a:p>
          <a:p>
            <a:pPr marL="0" marR="0" lvl="0" indent="0" algn="just" rtl="0">
              <a:lnSpc>
                <a:spcPct val="100000"/>
              </a:lnSpc>
              <a:spcBef>
                <a:spcPts val="0"/>
              </a:spcBef>
              <a:spcAft>
                <a:spcPts val="0"/>
              </a:spcAft>
              <a:buNone/>
            </a:pPr>
            <a:r>
              <a:rPr lang="en-US" sz="1800" dirty="0" smtClean="0">
                <a:solidFill>
                  <a:srgbClr val="0033CC"/>
                </a:solidFill>
                <a:latin typeface="Trebuchet MS"/>
                <a:ea typeface="Trebuchet MS"/>
                <a:cs typeface="Trebuchet MS"/>
                <a:sym typeface="Trebuchet MS"/>
              </a:rPr>
              <a:t> </a:t>
            </a:r>
          </a:p>
          <a:p>
            <a:pPr marL="0" marR="0" lvl="0" indent="0" algn="just" rtl="0">
              <a:lnSpc>
                <a:spcPct val="100000"/>
              </a:lnSpc>
              <a:spcBef>
                <a:spcPts val="0"/>
              </a:spcBef>
              <a:spcAft>
                <a:spcPts val="0"/>
              </a:spcAft>
              <a:buNone/>
            </a:pPr>
            <a:endParaRPr lang="en-US" sz="1800" dirty="0" smtClean="0">
              <a:solidFill>
                <a:srgbClr val="0033CC"/>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 name="Google Shape;85;p11"/>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dirty="0" smtClean="0">
                <a:solidFill>
                  <a:srgbClr val="FF0000"/>
                </a:solidFill>
                <a:latin typeface="Trebuchet MS"/>
                <a:ea typeface="Trebuchet MS"/>
                <a:cs typeface="Trebuchet MS"/>
                <a:sym typeface="Trebuchet MS"/>
              </a:rPr>
              <a:t>Project Progress So far</a:t>
            </a:r>
            <a:endParaRPr dirty="0"/>
          </a:p>
        </p:txBody>
      </p:sp>
      <p:sp>
        <p:nvSpPr>
          <p:cNvPr id="86" name="Google Shape;86;p11"/>
          <p:cNvSpPr txBox="1"/>
          <p:nvPr/>
        </p:nvSpPr>
        <p:spPr>
          <a:xfrm>
            <a:off x="518409" y="1828801"/>
            <a:ext cx="6863700" cy="47244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sz="1800" dirty="0" smtClean="0">
                <a:solidFill>
                  <a:srgbClr val="0033CC"/>
                </a:solidFill>
                <a:latin typeface="Trebuchet MS"/>
                <a:ea typeface="Trebuchet MS"/>
                <a:cs typeface="Trebuchet MS"/>
                <a:sym typeface="Trebuchet MS"/>
              </a:rPr>
              <a:t>Are you facing any technical problems? If yes, elaborate.</a:t>
            </a:r>
          </a:p>
          <a:p>
            <a:pPr marL="0" marR="0" lvl="0" indent="0" algn="just" rtl="0">
              <a:lnSpc>
                <a:spcPct val="100000"/>
              </a:lnSpc>
              <a:spcBef>
                <a:spcPts val="0"/>
              </a:spcBef>
              <a:spcAft>
                <a:spcPts val="0"/>
              </a:spcAft>
              <a:buNone/>
            </a:pPr>
            <a:endParaRPr lang="en-US" sz="1800" dirty="0" smtClean="0">
              <a:solidFill>
                <a:srgbClr val="0033CC"/>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313</Words>
  <Application>Microsoft Office PowerPoint</Application>
  <PresentationFormat>On-screen Show (4:3)</PresentationFormat>
  <Paragraphs>41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R Mallya</dc:creator>
  <cp:lastModifiedBy>Rao, Bhoomika</cp:lastModifiedBy>
  <cp:revision>19</cp:revision>
  <dcterms:modified xsi:type="dcterms:W3CDTF">2019-03-14T05:10:31Z</dcterms:modified>
</cp:coreProperties>
</file>