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70" r:id="rId19"/>
    <p:sldId id="280" r:id="rId20"/>
    <p:sldId id="271" r:id="rId21"/>
    <p:sldId id="282" r:id="rId22"/>
    <p:sldId id="284" r:id="rId23"/>
    <p:sldId id="272" r:id="rId24"/>
    <p:sldId id="273" r:id="rId25"/>
    <p:sldId id="283" r:id="rId26"/>
    <p:sldId id="274" r:id="rId27"/>
    <p:sldId id="275" r:id="rId28"/>
    <p:sldId id="276" r:id="rId29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121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10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8" name="Google Shape;88;p10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01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11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62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41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7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458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982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2" name="Google Shape;132;p16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10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7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0" name="Google Shape;140;p17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27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p18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40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54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875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48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34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23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07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37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50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47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34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0" name="Google Shape;80;p9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21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Work : 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UE15CS490(Major)/UE15CS492(Minor)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ISA(Review 5) / ESA 2019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42900" y="4119407"/>
            <a:ext cx="8458200" cy="16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33CC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 : 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Detecting Bots in Twitter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	:  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PW19NKS01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Guide	: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Dr.Nagegowda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K.S(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AssistantProfessor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)        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buClr>
                <a:srgbClr val="0033CC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r>
              <a:rPr lang="en-US" sz="18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Bhoomika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R Rao - 01FB15ECS069			  		 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8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Preetika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- 01FB15ECS214</a:t>
            </a:r>
            <a:endParaRPr sz="1800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336" y="1975638"/>
            <a:ext cx="6774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Risks</a:t>
            </a:r>
          </a:p>
          <a:p>
            <a:r>
              <a:rPr lang="en-IN" sz="2000" dirty="0">
                <a:latin typeface="+mj-lt"/>
              </a:rPr>
              <a:t>• No classification between good and bad </a:t>
            </a:r>
            <a:r>
              <a:rPr lang="en-IN" sz="2000" dirty="0" smtClean="0">
                <a:latin typeface="+mj-lt"/>
              </a:rPr>
              <a:t>bots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• It just classifies bots and real </a:t>
            </a:r>
            <a:r>
              <a:rPr lang="en-IN" sz="2000" dirty="0" smtClean="0">
                <a:latin typeface="+mj-lt"/>
              </a:rPr>
              <a:t>users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• A user having no profile image, more followers than friends, description with a link </a:t>
            </a:r>
            <a:r>
              <a:rPr lang="en-IN" sz="2000" dirty="0" smtClean="0">
                <a:latin typeface="+mj-lt"/>
              </a:rPr>
              <a:t>is more </a:t>
            </a:r>
            <a:r>
              <a:rPr lang="en-IN" sz="2000" dirty="0">
                <a:latin typeface="+mj-lt"/>
              </a:rPr>
              <a:t>likely to be classified as a Bot. Detecting such specific cases becomes a risk.</a:t>
            </a:r>
          </a:p>
        </p:txBody>
      </p:sp>
    </p:spTree>
    <p:extLst>
      <p:ext uri="{BB962C8B-B14F-4D97-AF65-F5344CB8AC3E}">
        <p14:creationId xmlns:p14="http://schemas.microsoft.com/office/powerpoint/2010/main" val="41542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7446"/>
            <a:ext cx="5347580" cy="4172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78493"/>
            <a:ext cx="6346479" cy="2810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IN" sz="2000" dirty="0"/>
              <a:t>A</a:t>
            </a:r>
            <a:r>
              <a:rPr lang="en-IN" sz="2000" dirty="0" smtClean="0"/>
              <a:t>ims </a:t>
            </a:r>
            <a:r>
              <a:rPr lang="en-IN" sz="2000" dirty="0"/>
              <a:t>to detect whether an account in twitter is a bot or a real human. </a:t>
            </a:r>
            <a:endParaRPr lang="en-IN" sz="2000" dirty="0" smtClean="0"/>
          </a:p>
          <a:p>
            <a:r>
              <a:rPr lang="en-IN" sz="2000" dirty="0" smtClean="0"/>
              <a:t>Future</a:t>
            </a:r>
            <a:r>
              <a:rPr lang="en-IN" sz="2000" dirty="0"/>
              <a:t> </a:t>
            </a:r>
            <a:r>
              <a:rPr lang="en-IN" sz="2000" dirty="0" smtClean="0"/>
              <a:t>implementations </a:t>
            </a:r>
            <a:r>
              <a:rPr lang="en-IN" sz="2000" dirty="0"/>
              <a:t>will be to detect if bot is a good or bad bot</a:t>
            </a:r>
            <a:r>
              <a:rPr lang="en-IN" sz="1800" dirty="0"/>
              <a:t>.</a:t>
            </a: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Crawler – Crawler stage extracts data from the twitter API called </a:t>
            </a:r>
            <a:r>
              <a:rPr lang="en-IN" sz="2000" dirty="0" err="1"/>
              <a:t>Tweepy</a:t>
            </a:r>
            <a:r>
              <a:rPr lang="en-IN" sz="2000" dirty="0"/>
              <a:t>.</a:t>
            </a:r>
          </a:p>
          <a:p>
            <a:r>
              <a:rPr lang="en-IN" sz="2000" dirty="0"/>
              <a:t>Duplicate Filter – Involves cleaning of data and removes duplicate account because that affects</a:t>
            </a:r>
          </a:p>
          <a:p>
            <a:r>
              <a:rPr lang="en-IN" sz="2000" dirty="0"/>
              <a:t>the accuracy rate.</a:t>
            </a:r>
          </a:p>
          <a:p>
            <a:r>
              <a:rPr lang="en-IN" sz="2000" dirty="0"/>
              <a:t>Extraction – Extraction of attributes that we require in order to perform the analysis.</a:t>
            </a:r>
          </a:p>
          <a:p>
            <a:r>
              <a:rPr lang="en-IN" sz="2000" dirty="0"/>
              <a:t>Collector – Analysis of the textual data like tweets using an algorithms like sentiment analysis.</a:t>
            </a:r>
          </a:p>
          <a:p>
            <a:r>
              <a:rPr lang="en-IN" sz="2000" dirty="0"/>
              <a:t>Bot Detector – This stage finalizes an account to be a bot or a real </a:t>
            </a:r>
            <a:r>
              <a:rPr lang="en-IN" sz="2000" dirty="0" smtClean="0"/>
              <a:t>user.</a:t>
            </a: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184223" y="1143000"/>
            <a:ext cx="79597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Dependencies:</a:t>
            </a:r>
          </a:p>
          <a:p>
            <a:r>
              <a:rPr lang="en-IN" sz="2000" dirty="0"/>
              <a:t>● Works well with Linux and Windows.</a:t>
            </a:r>
          </a:p>
          <a:p>
            <a:r>
              <a:rPr lang="en-IN" sz="2000" dirty="0"/>
              <a:t>● Install Python, </a:t>
            </a:r>
            <a:r>
              <a:rPr lang="en-IN" sz="2000" dirty="0" err="1"/>
              <a:t>pandas,numpy</a:t>
            </a:r>
            <a:r>
              <a:rPr lang="en-IN" sz="2000" dirty="0"/>
              <a:t>, </a:t>
            </a:r>
            <a:r>
              <a:rPr lang="en-IN" sz="2000" dirty="0" err="1"/>
              <a:t>sklearnlibraries</a:t>
            </a:r>
            <a:r>
              <a:rPr lang="en-IN" sz="2000" dirty="0"/>
              <a:t>.</a:t>
            </a:r>
          </a:p>
          <a:p>
            <a:r>
              <a:rPr lang="en-IN" sz="2000" dirty="0"/>
              <a:t>● Laptop specifications: 8GB RAM, Windows 10, Intel core i5, at least 3GB HDD free.</a:t>
            </a:r>
          </a:p>
          <a:p>
            <a:r>
              <a:rPr lang="en-IN" sz="2000" dirty="0"/>
              <a:t>Server specifications: Ubuntu 18.04, 32 GB RAM, at least 3GB HDD free.</a:t>
            </a:r>
            <a:endParaRPr lang="en-IN" sz="2000" dirty="0">
              <a:solidFill>
                <a:srgbClr val="0033CC"/>
              </a:solidFill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17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51459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</a:rPr>
              <a:t>UI</a:t>
            </a:r>
            <a:endParaRPr sz="1800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78493"/>
            <a:ext cx="6346479" cy="2810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7446"/>
            <a:ext cx="5347580" cy="41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1617675"/>
            <a:ext cx="7374600" cy="515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The Test strategy may be for the following types of tests: -</a:t>
            </a:r>
          </a:p>
          <a:p>
            <a:r>
              <a:rPr lang="en-IN" sz="2000" dirty="0"/>
              <a:t>· Stress Testing: It is a subset of Performance testing. We check the amount of load the</a:t>
            </a:r>
          </a:p>
          <a:p>
            <a:r>
              <a:rPr lang="en-IN" sz="2000" dirty="0"/>
              <a:t>system can bear. Greater the file size, more the time it takes to process. If the file size is </a:t>
            </a:r>
            <a:r>
              <a:rPr lang="en-IN" sz="2000" dirty="0" smtClean="0"/>
              <a:t>very huge</a:t>
            </a:r>
            <a:r>
              <a:rPr lang="en-IN" sz="2000" dirty="0"/>
              <a:t>, it could crash the system. Stress testing was performed by using exceptional </a:t>
            </a:r>
            <a:r>
              <a:rPr lang="en-IN" sz="2000" dirty="0" smtClean="0"/>
              <a:t>scenarios where </a:t>
            </a:r>
            <a:r>
              <a:rPr lang="en-IN" sz="2000" dirty="0"/>
              <a:t>the server was exposed to unusual/incorrect data and we checked how it was handled.</a:t>
            </a:r>
          </a:p>
          <a:p>
            <a:r>
              <a:rPr lang="en-IN" sz="2000" dirty="0"/>
              <a:t>· Unit Testing: In unit testing, the interface, local </a:t>
            </a:r>
            <a:r>
              <a:rPr lang="en-IN" sz="2000" dirty="0" err="1"/>
              <a:t>modules,independent</a:t>
            </a:r>
            <a:r>
              <a:rPr lang="en-IN" sz="2000" dirty="0"/>
              <a:t> paths and algorithms</a:t>
            </a:r>
          </a:p>
          <a:p>
            <a:r>
              <a:rPr lang="en-IN" sz="2000" dirty="0"/>
              <a:t>are checked. Most of the system is comprised of modules with dedicated algorithms. They </a:t>
            </a:r>
            <a:r>
              <a:rPr lang="en-IN" sz="2000" dirty="0" smtClean="0"/>
              <a:t>are checked </a:t>
            </a:r>
            <a:r>
              <a:rPr lang="en-IN" sz="2000" dirty="0"/>
              <a:t>for efficiency. For unit testing, we use individual frames generated. A video </a:t>
            </a:r>
            <a:r>
              <a:rPr lang="en-IN" sz="2000" dirty="0" smtClean="0"/>
              <a:t>generates ‘n</a:t>
            </a:r>
            <a:r>
              <a:rPr lang="en-IN" sz="2000" dirty="0"/>
              <a:t>’ frames out of which we pick one. The chosen frame is used for text localization. </a:t>
            </a:r>
            <a:r>
              <a:rPr lang="en-IN" sz="2000" dirty="0" smtClean="0"/>
              <a:t>The localized </a:t>
            </a:r>
            <a:r>
              <a:rPr lang="en-IN" sz="2000" dirty="0"/>
              <a:t>frame is </a:t>
            </a:r>
            <a:r>
              <a:rPr lang="en-IN" sz="2000" dirty="0" err="1"/>
              <a:t>inpainted</a:t>
            </a:r>
            <a:r>
              <a:rPr lang="en-IN" sz="2000" dirty="0"/>
              <a:t>. The output frame is obtained.</a:t>
            </a:r>
          </a:p>
          <a:p>
            <a:r>
              <a:rPr lang="en-IN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5" y="1228398"/>
            <a:ext cx="70420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· User Friendliness: It is a measure of how easy the usage of interface is. All the </a:t>
            </a:r>
            <a:r>
              <a:rPr lang="en-IN" sz="1800" dirty="0" smtClean="0"/>
              <a:t>options should </a:t>
            </a:r>
            <a:r>
              <a:rPr lang="en-IN" sz="1800" dirty="0"/>
              <a:t>be clearly visible and usable. The webpage is very simple. It consists of two options -</a:t>
            </a:r>
          </a:p>
          <a:p>
            <a:r>
              <a:rPr lang="en-IN" sz="1800" dirty="0"/>
              <a:t>Upload and download. The buttons are easily locatable to the user. Navigation across the </a:t>
            </a:r>
            <a:r>
              <a:rPr lang="en-IN" sz="1800" dirty="0" smtClean="0"/>
              <a:t>web pages </a:t>
            </a:r>
            <a:r>
              <a:rPr lang="en-IN" sz="1800" dirty="0"/>
              <a:t>is made user friendly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· Error recovery: This includes an important case of missing frame or interruption in </a:t>
            </a:r>
            <a:r>
              <a:rPr lang="en-IN" sz="1800" dirty="0" smtClean="0"/>
              <a:t>the execution </a:t>
            </a:r>
            <a:r>
              <a:rPr lang="en-IN" sz="1800" dirty="0"/>
              <a:t>of the code. Error recovery is done by restarting the session and the code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· Error Handling: If the code gets interrupted while execution, the buffer output has to </a:t>
            </a:r>
            <a:r>
              <a:rPr lang="en-IN" sz="1800" dirty="0" smtClean="0"/>
              <a:t>be cleared </a:t>
            </a:r>
            <a:r>
              <a:rPr lang="en-IN" sz="1800" dirty="0"/>
              <a:t>and it has to be restarted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· Batch Testing: Our mobile application is very user driven, there is not much scope </a:t>
            </a:r>
            <a:r>
              <a:rPr lang="en-IN" sz="1800" dirty="0" smtClean="0"/>
              <a:t>for creating </a:t>
            </a:r>
            <a:r>
              <a:rPr lang="en-IN" sz="1800" dirty="0"/>
              <a:t>scripts that automate the testing process by running a batch of commands sequentially.</a:t>
            </a:r>
          </a:p>
          <a:p>
            <a:r>
              <a:rPr lang="en-IN" sz="1800" dirty="0"/>
              <a:t>Uploading and downloading of the video and subtitle file is to be done manually</a:t>
            </a:r>
          </a:p>
        </p:txBody>
      </p:sp>
    </p:spTree>
    <p:extLst>
      <p:ext uri="{BB962C8B-B14F-4D97-AF65-F5344CB8AC3E}">
        <p14:creationId xmlns:p14="http://schemas.microsoft.com/office/powerpoint/2010/main" val="2104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dirty="0"/>
              <a:t>Twitter bot is used to produce automated posts, follow Twitter users or serve as spam to </a:t>
            </a:r>
            <a:r>
              <a:rPr lang="en-IN" sz="2000" dirty="0" smtClean="0"/>
              <a:t>entice clicks </a:t>
            </a:r>
            <a:r>
              <a:rPr lang="en-IN" sz="2000" dirty="0"/>
              <a:t>on the Twitter micro blogging service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Project </a:t>
            </a:r>
            <a:r>
              <a:rPr lang="en-IN" sz="2000" dirty="0"/>
              <a:t>aims to detect whether an account in twitter is a bot or a real human. </a:t>
            </a:r>
            <a:endParaRPr lang="en-IN" sz="2000" dirty="0" smtClean="0"/>
          </a:p>
          <a:p>
            <a:r>
              <a:rPr lang="en-IN" sz="2000" dirty="0" smtClean="0"/>
              <a:t>Twitter </a:t>
            </a:r>
            <a:r>
              <a:rPr lang="en-IN" sz="2000" dirty="0"/>
              <a:t>is an online news and </a:t>
            </a:r>
            <a:r>
              <a:rPr lang="en-IN" sz="2000" dirty="0" smtClean="0"/>
              <a:t>social networking </a:t>
            </a:r>
            <a:r>
              <a:rPr lang="en-IN" sz="2000" dirty="0"/>
              <a:t>service where users post and interact with messages, “tweets” restricted to </a:t>
            </a:r>
            <a:r>
              <a:rPr lang="en-IN" sz="2000" dirty="0" smtClean="0"/>
              <a:t>140 characters</a:t>
            </a:r>
            <a:r>
              <a:rPr lang="en-IN" sz="2000" dirty="0"/>
              <a:t>. There are 310M monthly active twitter users and a total of 1.3 billion accounts </a:t>
            </a:r>
            <a:r>
              <a:rPr lang="en-IN" sz="2000" dirty="0" smtClean="0"/>
              <a:t>have been </a:t>
            </a:r>
            <a:r>
              <a:rPr lang="en-IN" sz="2000" dirty="0"/>
              <a:t>created and 500M tweets per day. Since it’s such an influential platform people have</a:t>
            </a:r>
          </a:p>
          <a:p>
            <a:r>
              <a:rPr lang="en-IN" sz="2000" dirty="0"/>
              <a:t>developed Twitter bots. These bots are used to increase number of followers, </a:t>
            </a:r>
            <a:r>
              <a:rPr lang="en-IN" sz="2000" dirty="0" err="1" smtClean="0"/>
              <a:t>retweeting,spamming</a:t>
            </a:r>
            <a:r>
              <a:rPr lang="en-IN" sz="2000" dirty="0" smtClean="0"/>
              <a:t> </a:t>
            </a:r>
            <a:r>
              <a:rPr lang="en-IN" sz="2000" dirty="0"/>
              <a:t>etc. and there are about 48M bots today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83301" y="2443398"/>
            <a:ext cx="6863700" cy="326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After data analysis we </a:t>
            </a:r>
            <a:r>
              <a:rPr lang="en-IN" sz="2000" dirty="0" smtClean="0"/>
              <a:t> implemented 4 </a:t>
            </a:r>
            <a:r>
              <a:rPr lang="en-IN" sz="2000" dirty="0"/>
              <a:t>algorithms</a:t>
            </a:r>
          </a:p>
          <a:p>
            <a:r>
              <a:rPr lang="en-IN" sz="2000" dirty="0"/>
              <a:t>1. Decision Trees</a:t>
            </a:r>
          </a:p>
          <a:p>
            <a:r>
              <a:rPr lang="en-IN" sz="2000" dirty="0"/>
              <a:t>2. Random Forest</a:t>
            </a:r>
          </a:p>
          <a:p>
            <a:r>
              <a:rPr lang="en-IN" sz="2000" dirty="0"/>
              <a:t>3. Multinomial Naive Bayes</a:t>
            </a:r>
          </a:p>
          <a:p>
            <a:r>
              <a:rPr lang="en-IN" sz="2000" dirty="0"/>
              <a:t>4. Custom Classification Algorithm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5966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00000A"/>
                </a:solidFill>
                <a:latin typeface="TimesNewRomanPSMT"/>
              </a:rPr>
              <a:t>Step 1: Consider the attributes which determine a twitter account to be a bot or non bot </a:t>
            </a:r>
            <a:r>
              <a:rPr lang="en-IN" sz="2000" dirty="0" smtClean="0">
                <a:solidFill>
                  <a:srgbClr val="00000A"/>
                </a:solidFill>
                <a:latin typeface="TimesNewRomanPSMT"/>
              </a:rPr>
              <a:t>and start </a:t>
            </a:r>
            <a:r>
              <a:rPr lang="en-IN" sz="2000" dirty="0">
                <a:solidFill>
                  <a:srgbClr val="00000A"/>
                </a:solidFill>
                <a:latin typeface="TimesNewRomanPSMT"/>
              </a:rPr>
              <a:t>classifying based on that</a:t>
            </a:r>
            <a:r>
              <a:rPr lang="en-IN" sz="2000" dirty="0" smtClean="0">
                <a:solidFill>
                  <a:srgbClr val="00000A"/>
                </a:solidFill>
                <a:latin typeface="TimesNewRomanPSMT"/>
              </a:rPr>
              <a:t>.</a:t>
            </a:r>
          </a:p>
          <a:p>
            <a:r>
              <a:rPr lang="en-IN" sz="2000" dirty="0"/>
              <a:t>Step 2: Go to twitter developer section and create an app based on machine learning</a:t>
            </a:r>
          </a:p>
          <a:p>
            <a:r>
              <a:rPr lang="en-IN" sz="2000" dirty="0"/>
              <a:t>requirement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Step 3: After the classification plot is drawn as shown below </a:t>
            </a:r>
            <a:r>
              <a:rPr lang="en-IN" sz="2000" dirty="0" smtClean="0"/>
              <a:t>indicating the </a:t>
            </a:r>
            <a:r>
              <a:rPr lang="en-IN" sz="2000" dirty="0" err="1" smtClean="0"/>
              <a:t>friends:followers</a:t>
            </a:r>
            <a:r>
              <a:rPr lang="en-IN" sz="2000" dirty="0" smtClean="0"/>
              <a:t> ratio.</a:t>
            </a:r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6739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Step 4:Create a bot identification criteria based on attributes and classify the dataset randomly into train and test dataset.</a:t>
            </a:r>
          </a:p>
          <a:p>
            <a:r>
              <a:rPr lang="en-IN" sz="2000" dirty="0" smtClean="0">
                <a:solidFill>
                  <a:srgbClr val="00000A"/>
                </a:solidFill>
                <a:latin typeface="TimesNewRomanPSMT"/>
              </a:rPr>
              <a:t>Final </a:t>
            </a:r>
            <a:r>
              <a:rPr lang="en-IN" sz="2000" dirty="0">
                <a:solidFill>
                  <a:srgbClr val="00000A"/>
                </a:solidFill>
                <a:latin typeface="TimesNewRomanPSMT"/>
              </a:rPr>
              <a:t>Step: Test using the decision tree classifier .</a:t>
            </a:r>
          </a:p>
          <a:p>
            <a:r>
              <a:rPr lang="en-IN" sz="2000" dirty="0">
                <a:solidFill>
                  <a:srgbClr val="00000A"/>
                </a:solidFill>
                <a:latin typeface="TimesNewRomanPSMT"/>
              </a:rPr>
              <a:t>It gave an accuracy of 91%.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90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Completion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45276" y="2404074"/>
            <a:ext cx="6863700" cy="382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Status –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Ready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 – Fully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done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33400" y="2368448"/>
            <a:ext cx="6863700" cy="382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The result of the 4 models is as given below for the training and test dataset 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Accuracy Score </a:t>
            </a:r>
            <a:r>
              <a:rPr lang="en-IN" sz="2000" b="1" dirty="0" smtClean="0"/>
              <a:t>     Training </a:t>
            </a:r>
            <a:r>
              <a:rPr lang="en-IN" sz="2000" b="1" dirty="0"/>
              <a:t>Test </a:t>
            </a:r>
            <a:r>
              <a:rPr lang="en-IN" sz="2000" b="1" dirty="0" smtClean="0"/>
              <a:t>      </a:t>
            </a:r>
            <a:r>
              <a:rPr lang="en-IN" sz="2000" b="1" dirty="0" err="1" smtClean="0"/>
              <a:t>Test</a:t>
            </a:r>
            <a:r>
              <a:rPr lang="en-IN" sz="2000" b="1" dirty="0" smtClean="0"/>
              <a:t> </a:t>
            </a:r>
            <a:r>
              <a:rPr lang="en-IN" sz="2000" b="1" dirty="0"/>
              <a:t>Set</a:t>
            </a:r>
          </a:p>
          <a:p>
            <a:r>
              <a:rPr lang="en-IN" sz="2000" dirty="0"/>
              <a:t>Decision </a:t>
            </a:r>
            <a:r>
              <a:rPr lang="en-IN" sz="2000" dirty="0" smtClean="0"/>
              <a:t>Tree             0.8824                  0.8785</a:t>
            </a:r>
            <a:endParaRPr lang="en-IN" sz="2000" dirty="0"/>
          </a:p>
          <a:p>
            <a:r>
              <a:rPr lang="en-IN" sz="2000" dirty="0"/>
              <a:t>Multinomial </a:t>
            </a:r>
            <a:r>
              <a:rPr lang="en-IN" sz="2000" dirty="0" smtClean="0"/>
              <a:t>NB           0.5421                  0.5631</a:t>
            </a:r>
            <a:endParaRPr lang="en-IN" sz="2000" dirty="0"/>
          </a:p>
          <a:p>
            <a:r>
              <a:rPr lang="en-IN" sz="2000" dirty="0"/>
              <a:t>Random Forest </a:t>
            </a:r>
            <a:r>
              <a:rPr lang="en-IN" sz="2000" dirty="0" smtClean="0"/>
              <a:t>          0.8252                  0.7916</a:t>
            </a:r>
            <a:endParaRPr lang="en-IN" sz="2000" dirty="0"/>
          </a:p>
          <a:p>
            <a:r>
              <a:rPr lang="en-IN" sz="2000" dirty="0"/>
              <a:t>Custom </a:t>
            </a:r>
            <a:r>
              <a:rPr lang="en-IN" sz="2000" dirty="0" smtClean="0"/>
              <a:t>Classification  0.9646                  0.9385</a:t>
            </a:r>
            <a:endParaRPr lang="en-IN" sz="2000" dirty="0"/>
          </a:p>
          <a:p>
            <a:r>
              <a:rPr lang="en-IN" sz="2000" dirty="0" smtClean="0"/>
              <a:t>Algorithm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3" y="2844225"/>
            <a:ext cx="62048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A"/>
                </a:solidFill>
                <a:latin typeface="TimesNewRomanPSMT"/>
              </a:rPr>
              <a:t>In the future, we plan to make our system open source, and to implement a Web service (</a:t>
            </a:r>
            <a:r>
              <a:rPr lang="en-IN" sz="2000" dirty="0" smtClean="0">
                <a:solidFill>
                  <a:srgbClr val="00000A"/>
                </a:solidFill>
                <a:latin typeface="TimesNewRomanPSMT"/>
              </a:rPr>
              <a:t>for example</a:t>
            </a:r>
            <a:r>
              <a:rPr lang="en-IN" sz="2000" dirty="0">
                <a:solidFill>
                  <a:srgbClr val="00000A"/>
                </a:solidFill>
                <a:latin typeface="TimesNewRomanPSMT"/>
              </a:rPr>
              <a:t>, an API) to allow the research community to perform tweet-level bot detection using</a:t>
            </a:r>
          </a:p>
          <a:p>
            <a:r>
              <a:rPr lang="en-IN" sz="2000" dirty="0">
                <a:solidFill>
                  <a:srgbClr val="00000A"/>
                </a:solidFill>
                <a:latin typeface="TimesNewRomanPSMT"/>
              </a:rPr>
              <a:t>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75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Planned Effort Vs Actual Effort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33400" y="1828800"/>
            <a:ext cx="8458200" cy="35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7913" marR="0" lvl="1" indent="-265113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37" y="1607344"/>
            <a:ext cx="5496107" cy="302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59764" y="2068643"/>
            <a:ext cx="6970426" cy="427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IN" sz="2000" dirty="0" smtClean="0"/>
              <a:t>Custom classification algorithm which was basically our own algorithm.</a:t>
            </a:r>
          </a:p>
          <a:p>
            <a:pPr marL="457200" lvl="0" algn="just">
              <a:spcBef>
                <a:spcPts val="480"/>
              </a:spcBef>
              <a:buClr>
                <a:srgbClr val="0033CC"/>
              </a:buClr>
              <a:buSzPts val="1800"/>
            </a:pPr>
            <a:r>
              <a:rPr lang="en" sz="2000" dirty="0"/>
              <a:t>It is building our own classifier based on the feature extraction and engineering which meets our requirements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Profile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problem is mostly faced by common users.</a:t>
            </a:r>
            <a:r>
              <a:rPr lang="en-IN" sz="2000" dirty="0"/>
              <a:t> These include directing more visitors to certain websites which can be considered as</a:t>
            </a:r>
          </a:p>
          <a:p>
            <a:r>
              <a:rPr lang="en-IN" sz="2000" dirty="0"/>
              <a:t>spam, influence a community on a specific topic, spread misinformation, recruit people to </a:t>
            </a:r>
            <a:r>
              <a:rPr lang="en-IN" sz="2000" dirty="0" smtClean="0"/>
              <a:t>illegal organizations</a:t>
            </a:r>
            <a:r>
              <a:rPr lang="en-IN" sz="2000" dirty="0"/>
              <a:t>, manipulating people for stock market actions, and blackmailing people to </a:t>
            </a:r>
            <a:r>
              <a:rPr lang="en-IN" sz="2000" dirty="0" smtClean="0"/>
              <a:t>spread their </a:t>
            </a:r>
            <a:r>
              <a:rPr lang="en-IN" sz="2000" dirty="0"/>
              <a:t>private information by the power of these accounts.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Consequently, social bot detection is of great importance to keep people safe from these harmful effects.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307768" y="158115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 smtClean="0"/>
              <a:t>● </a:t>
            </a:r>
            <a:r>
              <a:rPr lang="en-IN" sz="2000" dirty="0" err="1"/>
              <a:t>Eiman</a:t>
            </a:r>
            <a:r>
              <a:rPr lang="en-IN" sz="2000" dirty="0"/>
              <a:t> </a:t>
            </a:r>
            <a:r>
              <a:rPr lang="en-IN" sz="2000" dirty="0" err="1"/>
              <a:t>Alothali</a:t>
            </a:r>
            <a:r>
              <a:rPr lang="en-IN" sz="2000" dirty="0"/>
              <a:t>, </a:t>
            </a:r>
            <a:r>
              <a:rPr lang="en-IN" sz="2000" dirty="0" err="1"/>
              <a:t>Nazar</a:t>
            </a:r>
            <a:r>
              <a:rPr lang="en-IN" sz="2000" dirty="0"/>
              <a:t> </a:t>
            </a:r>
            <a:r>
              <a:rPr lang="en-IN" sz="2000" dirty="0" err="1"/>
              <a:t>Zaki</a:t>
            </a:r>
            <a:r>
              <a:rPr lang="en-IN" sz="2000" dirty="0"/>
              <a:t>, </a:t>
            </a:r>
            <a:r>
              <a:rPr lang="en-IN" sz="2000" dirty="0" err="1"/>
              <a:t>Elfadil</a:t>
            </a:r>
            <a:r>
              <a:rPr lang="en-IN" sz="2000" dirty="0"/>
              <a:t> A. Mohamed, Hany </a:t>
            </a:r>
            <a:r>
              <a:rPr lang="en-IN" sz="2000" dirty="0" err="1"/>
              <a:t>Alashwal</a:t>
            </a:r>
            <a:r>
              <a:rPr lang="en-IN" sz="2000" dirty="0"/>
              <a:t>, "Detecting Social</a:t>
            </a:r>
          </a:p>
          <a:p>
            <a:r>
              <a:rPr lang="en-IN" sz="2000" dirty="0"/>
              <a:t>Bots on Twitter: A Literature Review", </a:t>
            </a:r>
            <a:r>
              <a:rPr lang="en-IN" sz="2000" i="1" dirty="0"/>
              <a:t>Innovations in Information Technology (IIT)</a:t>
            </a:r>
          </a:p>
          <a:p>
            <a:r>
              <a:rPr lang="en-IN" sz="2000" i="1" dirty="0"/>
              <a:t>2018 International Conference on </a:t>
            </a:r>
            <a:r>
              <a:rPr lang="en-IN" sz="2000" dirty="0"/>
              <a:t>, pp. 175-180, 2018.</a:t>
            </a:r>
          </a:p>
          <a:p>
            <a:r>
              <a:rPr lang="en-IN" sz="2000" dirty="0"/>
              <a:t>● Ryutaro </a:t>
            </a:r>
            <a:r>
              <a:rPr lang="en-IN" sz="2000" dirty="0" err="1"/>
              <a:t>Ushigome</a:t>
            </a:r>
            <a:r>
              <a:rPr lang="en-IN" sz="2000" dirty="0"/>
              <a:t>, Mio Suzuki, Tao Ban, Takeshi Takahashi, Daisuke Inoue, Takeshi</a:t>
            </a:r>
          </a:p>
          <a:p>
            <a:r>
              <a:rPr lang="en-IN" sz="2000" dirty="0"/>
              <a:t>Matsuda, </a:t>
            </a:r>
            <a:r>
              <a:rPr lang="en-IN" sz="2000" dirty="0" err="1"/>
              <a:t>Michio</a:t>
            </a:r>
            <a:r>
              <a:rPr lang="en-IN" sz="2000" dirty="0"/>
              <a:t> </a:t>
            </a:r>
            <a:r>
              <a:rPr lang="en-IN" sz="2000" dirty="0" err="1"/>
              <a:t>Sonoda</a:t>
            </a:r>
            <a:r>
              <a:rPr lang="en-IN" sz="2000" dirty="0"/>
              <a:t>, "Establishing Trusted and Timely Information Source using</a:t>
            </a:r>
          </a:p>
          <a:p>
            <a:r>
              <a:rPr lang="en-IN" sz="2000" dirty="0"/>
              <a:t>Social Media Services", </a:t>
            </a:r>
            <a:r>
              <a:rPr lang="en-IN" sz="2000" i="1" dirty="0"/>
              <a:t>Consumer Communications &amp; Networking Conference (CCNC)</a:t>
            </a:r>
          </a:p>
          <a:p>
            <a:r>
              <a:rPr lang="en-IN" sz="2000" i="1" dirty="0"/>
              <a:t>2019 16th IEEE Annual </a:t>
            </a:r>
            <a:r>
              <a:rPr lang="en-IN" sz="2000" dirty="0"/>
              <a:t>, pp. 1-2, 2019.</a:t>
            </a:r>
          </a:p>
          <a:p>
            <a:r>
              <a:rPr lang="en-IN" sz="2000" dirty="0"/>
              <a:t>● https://ieeexplore.ieee.org/document/8093483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136" y="1888176"/>
            <a:ext cx="7338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● </a:t>
            </a:r>
            <a:r>
              <a:rPr lang="en-IN" sz="2000" dirty="0" err="1" smtClean="0"/>
              <a:t>layton</a:t>
            </a:r>
            <a:r>
              <a:rPr lang="en-IN" sz="2000" dirty="0" smtClean="0"/>
              <a:t> </a:t>
            </a:r>
            <a:r>
              <a:rPr lang="en-IN" sz="2000" dirty="0"/>
              <a:t>Allen Davis, </a:t>
            </a:r>
            <a:r>
              <a:rPr lang="en-IN" sz="2000" dirty="0" err="1"/>
              <a:t>Onur</a:t>
            </a:r>
            <a:r>
              <a:rPr lang="en-IN" sz="2000" dirty="0"/>
              <a:t> </a:t>
            </a:r>
            <a:r>
              <a:rPr lang="en-IN" sz="2000" dirty="0" err="1"/>
              <a:t>Varol</a:t>
            </a:r>
            <a:r>
              <a:rPr lang="en-IN" sz="2000" dirty="0"/>
              <a:t>, Emilio Ferrara, Alessandro </a:t>
            </a:r>
            <a:r>
              <a:rPr lang="en-IN" sz="2000" dirty="0" err="1"/>
              <a:t>Flammini</a:t>
            </a:r>
            <a:r>
              <a:rPr lang="en-IN" sz="2000" dirty="0"/>
              <a:t>, and Filippo</a:t>
            </a:r>
          </a:p>
          <a:p>
            <a:r>
              <a:rPr lang="en-IN" sz="2000" dirty="0" err="1"/>
              <a:t>Menczer</a:t>
            </a:r>
            <a:r>
              <a:rPr lang="en-IN" sz="2000" dirty="0"/>
              <a:t>. 2016. </a:t>
            </a:r>
            <a:r>
              <a:rPr lang="en-IN" sz="2000" dirty="0" err="1"/>
              <a:t>Botornot</a:t>
            </a:r>
            <a:r>
              <a:rPr lang="en-IN" sz="2000" dirty="0"/>
              <a:t>: A system to evaluate social bots. In Proceedings of the 25th</a:t>
            </a:r>
          </a:p>
          <a:p>
            <a:r>
              <a:rPr lang="en-IN" sz="2000" dirty="0"/>
              <a:t>International Conference Companion on World Wide Web. International World Wide</a:t>
            </a:r>
          </a:p>
          <a:p>
            <a:r>
              <a:rPr lang="en-IN" sz="2000" dirty="0"/>
              <a:t>Web Conferences Steering Committee, 273–274.</a:t>
            </a:r>
          </a:p>
          <a:p>
            <a:r>
              <a:rPr lang="en-IN" sz="2000" dirty="0"/>
              <a:t>● Juan </a:t>
            </a:r>
            <a:r>
              <a:rPr lang="en-IN" sz="2000" dirty="0" err="1"/>
              <a:t>Echeverría</a:t>
            </a:r>
            <a:r>
              <a:rPr lang="en-IN" sz="2000" dirty="0"/>
              <a:t> and Shi Zhou. 2017. The ‘Star Wars’ botnet with &gt;350k Twitter bots.</a:t>
            </a:r>
          </a:p>
          <a:p>
            <a:r>
              <a:rPr lang="en-IN" sz="2000" dirty="0" err="1"/>
              <a:t>arXiv</a:t>
            </a:r>
            <a:r>
              <a:rPr lang="en-IN" sz="2000" dirty="0"/>
              <a:t> preprint arXiv:1701.02405 (2017).</a:t>
            </a:r>
          </a:p>
          <a:p>
            <a:r>
              <a:rPr lang="en-IN" sz="2000" dirty="0" err="1"/>
              <a:t>Dept</a:t>
            </a:r>
            <a:endParaRPr lang="en-IN" sz="20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5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spcBef>
                <a:spcPts val="400"/>
              </a:spcBef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psychology behind bot creation 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different machine learning algorithms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 technique to quickly organize the user accounts in clusters of abnormally correlated accounts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classification algorithm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consider Attributes like id, </a:t>
            </a:r>
            <a:r>
              <a:rPr lang="en-IN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status_count</a:t>
            </a: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IN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default_profile</a:t>
            </a: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image etc. there should be no correlation between them 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attributes like </a:t>
            </a:r>
            <a:r>
              <a:rPr lang="en-IN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followers,friends</a:t>
            </a: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verified account etc.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attributes like name, description, status for feature extraction.</a:t>
            </a:r>
            <a:endParaRPr lang="en-IN"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Your Solution is Better?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spcBef>
                <a:spcPts val="400"/>
              </a:spcBef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solutions use naive </a:t>
            </a:r>
            <a:r>
              <a:rPr lang="en-IN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bayes</a:t>
            </a: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decision trees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planning to implement our own custom algorithm based on few feature extraction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Aiming to get highest accuracy and differentiate between real twitter accounts and bots.</a:t>
            </a:r>
          </a:p>
          <a:p>
            <a:pPr marL="457200" lvl="0">
              <a:spcBef>
                <a:spcPts val="400"/>
              </a:spcBef>
            </a:pPr>
            <a:endParaRPr lang="en-IN"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89013" marR="0" lvl="1" indent="-23812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/ Methodologies 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IN" sz="2000" dirty="0" err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endParaRPr lang="en-IN" sz="20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IN" sz="20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Python3</a:t>
            </a:r>
          </a:p>
          <a:p>
            <a:pPr marL="342900" lvl="0" indent="-342900" algn="just"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IN" sz="20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</a:p>
          <a:p>
            <a:pPr marL="342900" lvl="0" indent="-342900" algn="just"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IN" sz="2000" dirty="0" err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endParaRPr lang="en-IN" sz="20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IN" sz="2000" dirty="0" err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sklearn</a:t>
            </a:r>
            <a:endParaRPr lang="en-IN" sz="20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and Risks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90900" y="1791525"/>
            <a:ext cx="77149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/>
              <a:t>Dependencies</a:t>
            </a:r>
            <a:r>
              <a:rPr lang="en-IN" sz="2000" dirty="0" smtClean="0"/>
              <a:t>:</a:t>
            </a:r>
            <a:endParaRPr lang="en-IN" sz="2000" dirty="0"/>
          </a:p>
          <a:p>
            <a:r>
              <a:rPr lang="en-IN" sz="2000" dirty="0"/>
              <a:t>● Works well with Linux and Windows.</a:t>
            </a:r>
          </a:p>
          <a:p>
            <a:r>
              <a:rPr lang="en-IN" sz="2000" dirty="0"/>
              <a:t>● Install Python, </a:t>
            </a:r>
            <a:r>
              <a:rPr lang="en-IN" sz="2000" dirty="0" err="1"/>
              <a:t>pandas,numpy</a:t>
            </a:r>
            <a:r>
              <a:rPr lang="en-IN" sz="2000" dirty="0"/>
              <a:t>, </a:t>
            </a:r>
            <a:r>
              <a:rPr lang="en-IN" sz="2000" dirty="0" err="1"/>
              <a:t>sklearnlibraries</a:t>
            </a:r>
            <a:r>
              <a:rPr lang="en-IN" sz="2000" dirty="0"/>
              <a:t>.</a:t>
            </a:r>
          </a:p>
          <a:p>
            <a:r>
              <a:rPr lang="en-IN" sz="2000" dirty="0"/>
              <a:t>● Laptop specifications: 8GB RAM, Windows 10, Intel core i5, at least 3GB HDD free.</a:t>
            </a:r>
          </a:p>
          <a:p>
            <a:r>
              <a:rPr lang="en-IN" sz="2000" dirty="0"/>
              <a:t>Server specifications: Ubuntu 18.04, 32 GB RAM, at least 3GB HDD free.</a:t>
            </a:r>
            <a:endParaRPr sz="2000" dirty="0">
              <a:solidFill>
                <a:srgbClr val="0033CC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1430</Words>
  <Application>Microsoft Office PowerPoint</Application>
  <PresentationFormat>On-screen Show (4:3)</PresentationFormat>
  <Paragraphs>147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Noto Sans Symbols</vt:lpstr>
      <vt:lpstr>TimesNewRomanPSMT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modified xsi:type="dcterms:W3CDTF">2019-04-29T03:59:05Z</dcterms:modified>
</cp:coreProperties>
</file>