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3" r:id="rId2"/>
    <p:sldId id="295" r:id="rId3"/>
    <p:sldId id="296" r:id="rId4"/>
    <p:sldId id="298" r:id="rId5"/>
    <p:sldId id="299" r:id="rId6"/>
    <p:sldId id="300" r:id="rId7"/>
    <p:sldId id="301" r:id="rId8"/>
    <p:sldId id="305" r:id="rId9"/>
    <p:sldId id="307" r:id="rId10"/>
    <p:sldId id="306" r:id="rId11"/>
    <p:sldId id="302" r:id="rId12"/>
    <p:sldId id="303" r:id="rId13"/>
    <p:sldId id="304" r:id="rId14"/>
    <p:sldId id="308" r:id="rId15"/>
    <p:sldId id="309" r:id="rId16"/>
    <p:sldId id="310" r:id="rId17"/>
    <p:sldId id="311" r:id="rId18"/>
    <p:sldId id="312" r:id="rId19"/>
    <p:sldId id="313" r:id="rId20"/>
    <p:sldId id="314" r:id="rId21"/>
    <p:sldId id="315" r:id="rId22"/>
    <p:sldId id="316" r:id="rId23"/>
    <p:sldId id="317" r:id="rId24"/>
    <p:sldId id="318" r:id="rId25"/>
    <p:sldId id="325" r:id="rId26"/>
    <p:sldId id="319" r:id="rId27"/>
    <p:sldId id="326" r:id="rId28"/>
    <p:sldId id="327" r:id="rId29"/>
    <p:sldId id="328" r:id="rId30"/>
    <p:sldId id="329" r:id="rId31"/>
    <p:sldId id="330" r:id="rId32"/>
    <p:sldId id="324" r:id="rId33"/>
    <p:sldId id="331" r:id="rId34"/>
    <p:sldId id="332" r:id="rId35"/>
    <p:sldId id="33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6C6F"/>
    <a:srgbClr val="FA6A6A"/>
    <a:srgbClr val="000066"/>
    <a:srgbClr val="CC0000"/>
    <a:srgbClr val="F87C30"/>
    <a:srgbClr val="A09D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CC0E9-26B6-4013-8FF6-B752849E1B9E}" v="1986" dt="2024-01-25T14:44:28.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C96-E1EC-DFDF-7CDE-E79286E199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260B0E-7786-E9E9-1169-3079826DB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944104-FB53-16CA-D06C-EAD68BF904A0}"/>
              </a:ext>
            </a:extLst>
          </p:cNvPr>
          <p:cNvSpPr>
            <a:spLocks noGrp="1"/>
          </p:cNvSpPr>
          <p:nvPr>
            <p:ph type="dt" sz="half" idx="10"/>
          </p:nvPr>
        </p:nvSpPr>
        <p:spPr/>
        <p:txBody>
          <a:bodyPr/>
          <a:lstStyle/>
          <a:p>
            <a:fld id="{90DD71F7-FE78-4DA8-8298-2BFAE0B01AD9}" type="datetimeFigureOut">
              <a:rPr lang="en-IN" smtClean="0"/>
              <a:t>04-07-2024</a:t>
            </a:fld>
            <a:endParaRPr lang="en-IN"/>
          </a:p>
        </p:txBody>
      </p:sp>
      <p:sp>
        <p:nvSpPr>
          <p:cNvPr id="5" name="Footer Placeholder 4">
            <a:extLst>
              <a:ext uri="{FF2B5EF4-FFF2-40B4-BE49-F238E27FC236}">
                <a16:creationId xmlns:a16="http://schemas.microsoft.com/office/drawing/2014/main" id="{8CB084C4-BB4F-E6F9-B23F-576D5927DF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C401DF-9B5E-922F-BE2C-70C512ABC5EF}"/>
              </a:ext>
            </a:extLst>
          </p:cNvPr>
          <p:cNvSpPr>
            <a:spLocks noGrp="1"/>
          </p:cNvSpPr>
          <p:nvPr>
            <p:ph type="sldNum" sz="quarter" idx="12"/>
          </p:nvPr>
        </p:nvSpPr>
        <p:spPr/>
        <p:txBody>
          <a:bodyPr/>
          <a:lstStyle/>
          <a:p>
            <a:fld id="{C7DF9F6E-9D0D-4B7E-B7AC-4EA57F0745A7}" type="slidenum">
              <a:rPr lang="en-IN" smtClean="0"/>
              <a:t>‹#›</a:t>
            </a:fld>
            <a:endParaRPr lang="en-IN"/>
          </a:p>
        </p:txBody>
      </p:sp>
    </p:spTree>
    <p:extLst>
      <p:ext uri="{BB962C8B-B14F-4D97-AF65-F5344CB8AC3E}">
        <p14:creationId xmlns:p14="http://schemas.microsoft.com/office/powerpoint/2010/main" val="35185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336B-6AD6-9063-E925-20C40639CA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F2545D-84EA-B934-210B-3D265F0B2E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EAE388-9B61-E7F2-FAAA-02C5F1ABF6E6}"/>
              </a:ext>
            </a:extLst>
          </p:cNvPr>
          <p:cNvSpPr>
            <a:spLocks noGrp="1"/>
          </p:cNvSpPr>
          <p:nvPr>
            <p:ph type="dt" sz="half" idx="10"/>
          </p:nvPr>
        </p:nvSpPr>
        <p:spPr/>
        <p:txBody>
          <a:bodyPr/>
          <a:lstStyle/>
          <a:p>
            <a:fld id="{90DD71F7-FE78-4DA8-8298-2BFAE0B01AD9}" type="datetimeFigureOut">
              <a:rPr lang="en-IN" smtClean="0"/>
              <a:t>04-07-2024</a:t>
            </a:fld>
            <a:endParaRPr lang="en-IN"/>
          </a:p>
        </p:txBody>
      </p:sp>
      <p:sp>
        <p:nvSpPr>
          <p:cNvPr id="5" name="Footer Placeholder 4">
            <a:extLst>
              <a:ext uri="{FF2B5EF4-FFF2-40B4-BE49-F238E27FC236}">
                <a16:creationId xmlns:a16="http://schemas.microsoft.com/office/drawing/2014/main" id="{FBFB9617-806D-3350-06F0-F32D61A1AE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19EF5A-4A3E-F0B1-62BA-09334288A943}"/>
              </a:ext>
            </a:extLst>
          </p:cNvPr>
          <p:cNvSpPr>
            <a:spLocks noGrp="1"/>
          </p:cNvSpPr>
          <p:nvPr>
            <p:ph type="sldNum" sz="quarter" idx="12"/>
          </p:nvPr>
        </p:nvSpPr>
        <p:spPr/>
        <p:txBody>
          <a:bodyPr/>
          <a:lstStyle/>
          <a:p>
            <a:fld id="{C7DF9F6E-9D0D-4B7E-B7AC-4EA57F0745A7}" type="slidenum">
              <a:rPr lang="en-IN" smtClean="0"/>
              <a:t>‹#›</a:t>
            </a:fld>
            <a:endParaRPr lang="en-IN"/>
          </a:p>
        </p:txBody>
      </p:sp>
    </p:spTree>
    <p:extLst>
      <p:ext uri="{BB962C8B-B14F-4D97-AF65-F5344CB8AC3E}">
        <p14:creationId xmlns:p14="http://schemas.microsoft.com/office/powerpoint/2010/main" val="2849126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74FC50-8631-A794-2C60-693341C616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F2A4A3-2D99-0C5B-8298-AEC690E635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D08B9-54D3-A40A-5A86-957248F9A961}"/>
              </a:ext>
            </a:extLst>
          </p:cNvPr>
          <p:cNvSpPr>
            <a:spLocks noGrp="1"/>
          </p:cNvSpPr>
          <p:nvPr>
            <p:ph type="dt" sz="half" idx="10"/>
          </p:nvPr>
        </p:nvSpPr>
        <p:spPr/>
        <p:txBody>
          <a:bodyPr/>
          <a:lstStyle/>
          <a:p>
            <a:fld id="{90DD71F7-FE78-4DA8-8298-2BFAE0B01AD9}" type="datetimeFigureOut">
              <a:rPr lang="en-IN" smtClean="0"/>
              <a:t>04-07-2024</a:t>
            </a:fld>
            <a:endParaRPr lang="en-IN"/>
          </a:p>
        </p:txBody>
      </p:sp>
      <p:sp>
        <p:nvSpPr>
          <p:cNvPr id="5" name="Footer Placeholder 4">
            <a:extLst>
              <a:ext uri="{FF2B5EF4-FFF2-40B4-BE49-F238E27FC236}">
                <a16:creationId xmlns:a16="http://schemas.microsoft.com/office/drawing/2014/main" id="{8AE9142F-240C-0657-C01B-2865D26617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CDAB75-281F-069D-42E8-9F36758B06F2}"/>
              </a:ext>
            </a:extLst>
          </p:cNvPr>
          <p:cNvSpPr>
            <a:spLocks noGrp="1"/>
          </p:cNvSpPr>
          <p:nvPr>
            <p:ph type="sldNum" sz="quarter" idx="12"/>
          </p:nvPr>
        </p:nvSpPr>
        <p:spPr/>
        <p:txBody>
          <a:bodyPr/>
          <a:lstStyle/>
          <a:p>
            <a:fld id="{C7DF9F6E-9D0D-4B7E-B7AC-4EA57F0745A7}" type="slidenum">
              <a:rPr lang="en-IN" smtClean="0"/>
              <a:t>‹#›</a:t>
            </a:fld>
            <a:endParaRPr lang="en-IN"/>
          </a:p>
        </p:txBody>
      </p:sp>
    </p:spTree>
    <p:extLst>
      <p:ext uri="{BB962C8B-B14F-4D97-AF65-F5344CB8AC3E}">
        <p14:creationId xmlns:p14="http://schemas.microsoft.com/office/powerpoint/2010/main" val="89785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8556-55FA-BC7E-5BE2-60486FD4B3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87A70A-E4D7-265E-02A8-66F9128C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C38D37-5597-779F-8FC8-E5E658FBBD35}"/>
              </a:ext>
            </a:extLst>
          </p:cNvPr>
          <p:cNvSpPr>
            <a:spLocks noGrp="1"/>
          </p:cNvSpPr>
          <p:nvPr>
            <p:ph type="dt" sz="half" idx="10"/>
          </p:nvPr>
        </p:nvSpPr>
        <p:spPr/>
        <p:txBody>
          <a:bodyPr/>
          <a:lstStyle/>
          <a:p>
            <a:fld id="{90DD71F7-FE78-4DA8-8298-2BFAE0B01AD9}" type="datetimeFigureOut">
              <a:rPr lang="en-IN" smtClean="0"/>
              <a:t>04-07-2024</a:t>
            </a:fld>
            <a:endParaRPr lang="en-IN"/>
          </a:p>
        </p:txBody>
      </p:sp>
      <p:sp>
        <p:nvSpPr>
          <p:cNvPr id="5" name="Footer Placeholder 4">
            <a:extLst>
              <a:ext uri="{FF2B5EF4-FFF2-40B4-BE49-F238E27FC236}">
                <a16:creationId xmlns:a16="http://schemas.microsoft.com/office/drawing/2014/main" id="{38ACB674-C830-22C0-9574-1E9EDD5B68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5648FB-6E16-70ED-68FC-246EA47795CD}"/>
              </a:ext>
            </a:extLst>
          </p:cNvPr>
          <p:cNvSpPr>
            <a:spLocks noGrp="1"/>
          </p:cNvSpPr>
          <p:nvPr>
            <p:ph type="sldNum" sz="quarter" idx="12"/>
          </p:nvPr>
        </p:nvSpPr>
        <p:spPr/>
        <p:txBody>
          <a:bodyPr/>
          <a:lstStyle/>
          <a:p>
            <a:fld id="{C7DF9F6E-9D0D-4B7E-B7AC-4EA57F0745A7}" type="slidenum">
              <a:rPr lang="en-IN" smtClean="0"/>
              <a:t>‹#›</a:t>
            </a:fld>
            <a:endParaRPr lang="en-IN"/>
          </a:p>
        </p:txBody>
      </p:sp>
    </p:spTree>
    <p:extLst>
      <p:ext uri="{BB962C8B-B14F-4D97-AF65-F5344CB8AC3E}">
        <p14:creationId xmlns:p14="http://schemas.microsoft.com/office/powerpoint/2010/main" val="35566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361A-4EA2-06DF-1811-DF04AFB4FA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0766F1-ED38-5A25-1E65-CDAA5F384C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9BA538-DA7E-36B8-EE6A-57F74764526E}"/>
              </a:ext>
            </a:extLst>
          </p:cNvPr>
          <p:cNvSpPr>
            <a:spLocks noGrp="1"/>
          </p:cNvSpPr>
          <p:nvPr>
            <p:ph type="dt" sz="half" idx="10"/>
          </p:nvPr>
        </p:nvSpPr>
        <p:spPr/>
        <p:txBody>
          <a:bodyPr/>
          <a:lstStyle/>
          <a:p>
            <a:fld id="{90DD71F7-FE78-4DA8-8298-2BFAE0B01AD9}" type="datetimeFigureOut">
              <a:rPr lang="en-IN" smtClean="0"/>
              <a:t>04-07-2024</a:t>
            </a:fld>
            <a:endParaRPr lang="en-IN"/>
          </a:p>
        </p:txBody>
      </p:sp>
      <p:sp>
        <p:nvSpPr>
          <p:cNvPr id="5" name="Footer Placeholder 4">
            <a:extLst>
              <a:ext uri="{FF2B5EF4-FFF2-40B4-BE49-F238E27FC236}">
                <a16:creationId xmlns:a16="http://schemas.microsoft.com/office/drawing/2014/main" id="{FD432739-57C3-2C2A-E539-98E4DC1231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A8F96-65DB-9E7D-2167-A9613D9344E7}"/>
              </a:ext>
            </a:extLst>
          </p:cNvPr>
          <p:cNvSpPr>
            <a:spLocks noGrp="1"/>
          </p:cNvSpPr>
          <p:nvPr>
            <p:ph type="sldNum" sz="quarter" idx="12"/>
          </p:nvPr>
        </p:nvSpPr>
        <p:spPr/>
        <p:txBody>
          <a:bodyPr/>
          <a:lstStyle/>
          <a:p>
            <a:fld id="{C7DF9F6E-9D0D-4B7E-B7AC-4EA57F0745A7}" type="slidenum">
              <a:rPr lang="en-IN" smtClean="0"/>
              <a:t>‹#›</a:t>
            </a:fld>
            <a:endParaRPr lang="en-IN"/>
          </a:p>
        </p:txBody>
      </p:sp>
    </p:spTree>
    <p:extLst>
      <p:ext uri="{BB962C8B-B14F-4D97-AF65-F5344CB8AC3E}">
        <p14:creationId xmlns:p14="http://schemas.microsoft.com/office/powerpoint/2010/main" val="149161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6DB1-7068-1B63-3AC9-B797A94CB7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11A986-D5FC-B897-1458-F7D213C3EE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2B3F66-4F64-F6A5-34D3-4AC3C97BD7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EC7A2-3962-2802-489D-680D72EFC793}"/>
              </a:ext>
            </a:extLst>
          </p:cNvPr>
          <p:cNvSpPr>
            <a:spLocks noGrp="1"/>
          </p:cNvSpPr>
          <p:nvPr>
            <p:ph type="dt" sz="half" idx="10"/>
          </p:nvPr>
        </p:nvSpPr>
        <p:spPr/>
        <p:txBody>
          <a:bodyPr/>
          <a:lstStyle/>
          <a:p>
            <a:fld id="{90DD71F7-FE78-4DA8-8298-2BFAE0B01AD9}" type="datetimeFigureOut">
              <a:rPr lang="en-IN" smtClean="0"/>
              <a:t>04-07-2024</a:t>
            </a:fld>
            <a:endParaRPr lang="en-IN"/>
          </a:p>
        </p:txBody>
      </p:sp>
      <p:sp>
        <p:nvSpPr>
          <p:cNvPr id="6" name="Footer Placeholder 5">
            <a:extLst>
              <a:ext uri="{FF2B5EF4-FFF2-40B4-BE49-F238E27FC236}">
                <a16:creationId xmlns:a16="http://schemas.microsoft.com/office/drawing/2014/main" id="{A65A1B28-4121-7B2D-7226-897E85DE10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6B2987-7B55-8195-D0E3-01BC9519BEAC}"/>
              </a:ext>
            </a:extLst>
          </p:cNvPr>
          <p:cNvSpPr>
            <a:spLocks noGrp="1"/>
          </p:cNvSpPr>
          <p:nvPr>
            <p:ph type="sldNum" sz="quarter" idx="12"/>
          </p:nvPr>
        </p:nvSpPr>
        <p:spPr/>
        <p:txBody>
          <a:bodyPr/>
          <a:lstStyle/>
          <a:p>
            <a:fld id="{C7DF9F6E-9D0D-4B7E-B7AC-4EA57F0745A7}" type="slidenum">
              <a:rPr lang="en-IN" smtClean="0"/>
              <a:t>‹#›</a:t>
            </a:fld>
            <a:endParaRPr lang="en-IN"/>
          </a:p>
        </p:txBody>
      </p:sp>
    </p:spTree>
    <p:extLst>
      <p:ext uri="{BB962C8B-B14F-4D97-AF65-F5344CB8AC3E}">
        <p14:creationId xmlns:p14="http://schemas.microsoft.com/office/powerpoint/2010/main" val="240795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7543-65BA-284F-1FB4-87528DB09F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5E2686-D1A9-5BB6-7D06-347ADD052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AD8C8F-3D95-BDC7-D9D7-6A23344B72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E40F29-9EBE-93F7-8C6B-AC284C1EA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728717-2D9E-C94D-D390-378BE96DE4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B5026D-BBB8-6413-AAE0-3A7A5B767151}"/>
              </a:ext>
            </a:extLst>
          </p:cNvPr>
          <p:cNvSpPr>
            <a:spLocks noGrp="1"/>
          </p:cNvSpPr>
          <p:nvPr>
            <p:ph type="dt" sz="half" idx="10"/>
          </p:nvPr>
        </p:nvSpPr>
        <p:spPr/>
        <p:txBody>
          <a:bodyPr/>
          <a:lstStyle/>
          <a:p>
            <a:fld id="{90DD71F7-FE78-4DA8-8298-2BFAE0B01AD9}" type="datetimeFigureOut">
              <a:rPr lang="en-IN" smtClean="0"/>
              <a:t>04-07-2024</a:t>
            </a:fld>
            <a:endParaRPr lang="en-IN"/>
          </a:p>
        </p:txBody>
      </p:sp>
      <p:sp>
        <p:nvSpPr>
          <p:cNvPr id="8" name="Footer Placeholder 7">
            <a:extLst>
              <a:ext uri="{FF2B5EF4-FFF2-40B4-BE49-F238E27FC236}">
                <a16:creationId xmlns:a16="http://schemas.microsoft.com/office/drawing/2014/main" id="{1020417D-2045-54A0-95A3-0CF06EA686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152295-CE84-2C53-252A-2F2D74620938}"/>
              </a:ext>
            </a:extLst>
          </p:cNvPr>
          <p:cNvSpPr>
            <a:spLocks noGrp="1"/>
          </p:cNvSpPr>
          <p:nvPr>
            <p:ph type="sldNum" sz="quarter" idx="12"/>
          </p:nvPr>
        </p:nvSpPr>
        <p:spPr/>
        <p:txBody>
          <a:bodyPr/>
          <a:lstStyle/>
          <a:p>
            <a:fld id="{C7DF9F6E-9D0D-4B7E-B7AC-4EA57F0745A7}" type="slidenum">
              <a:rPr lang="en-IN" smtClean="0"/>
              <a:t>‹#›</a:t>
            </a:fld>
            <a:endParaRPr lang="en-IN"/>
          </a:p>
        </p:txBody>
      </p:sp>
    </p:spTree>
    <p:extLst>
      <p:ext uri="{BB962C8B-B14F-4D97-AF65-F5344CB8AC3E}">
        <p14:creationId xmlns:p14="http://schemas.microsoft.com/office/powerpoint/2010/main" val="365771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C9B1-7B4F-A748-BCA1-278D651BD7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C931F0-4254-8D27-58C7-70CE45F0D3A0}"/>
              </a:ext>
            </a:extLst>
          </p:cNvPr>
          <p:cNvSpPr>
            <a:spLocks noGrp="1"/>
          </p:cNvSpPr>
          <p:nvPr>
            <p:ph type="dt" sz="half" idx="10"/>
          </p:nvPr>
        </p:nvSpPr>
        <p:spPr/>
        <p:txBody>
          <a:bodyPr/>
          <a:lstStyle/>
          <a:p>
            <a:fld id="{90DD71F7-FE78-4DA8-8298-2BFAE0B01AD9}" type="datetimeFigureOut">
              <a:rPr lang="en-IN" smtClean="0"/>
              <a:t>04-07-2024</a:t>
            </a:fld>
            <a:endParaRPr lang="en-IN"/>
          </a:p>
        </p:txBody>
      </p:sp>
      <p:sp>
        <p:nvSpPr>
          <p:cNvPr id="4" name="Footer Placeholder 3">
            <a:extLst>
              <a:ext uri="{FF2B5EF4-FFF2-40B4-BE49-F238E27FC236}">
                <a16:creationId xmlns:a16="http://schemas.microsoft.com/office/drawing/2014/main" id="{A5BA7568-1A84-D94D-E84C-6D2937A365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34CBBF-36DC-CA85-F08D-A39410358CBA}"/>
              </a:ext>
            </a:extLst>
          </p:cNvPr>
          <p:cNvSpPr>
            <a:spLocks noGrp="1"/>
          </p:cNvSpPr>
          <p:nvPr>
            <p:ph type="sldNum" sz="quarter" idx="12"/>
          </p:nvPr>
        </p:nvSpPr>
        <p:spPr/>
        <p:txBody>
          <a:bodyPr/>
          <a:lstStyle/>
          <a:p>
            <a:fld id="{C7DF9F6E-9D0D-4B7E-B7AC-4EA57F0745A7}" type="slidenum">
              <a:rPr lang="en-IN" smtClean="0"/>
              <a:t>‹#›</a:t>
            </a:fld>
            <a:endParaRPr lang="en-IN"/>
          </a:p>
        </p:txBody>
      </p:sp>
    </p:spTree>
    <p:extLst>
      <p:ext uri="{BB962C8B-B14F-4D97-AF65-F5344CB8AC3E}">
        <p14:creationId xmlns:p14="http://schemas.microsoft.com/office/powerpoint/2010/main" val="116702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457ACE-FE89-8227-8C43-E50E03EABC49}"/>
              </a:ext>
            </a:extLst>
          </p:cNvPr>
          <p:cNvSpPr>
            <a:spLocks noGrp="1"/>
          </p:cNvSpPr>
          <p:nvPr>
            <p:ph type="dt" sz="half" idx="10"/>
          </p:nvPr>
        </p:nvSpPr>
        <p:spPr/>
        <p:txBody>
          <a:bodyPr/>
          <a:lstStyle/>
          <a:p>
            <a:fld id="{90DD71F7-FE78-4DA8-8298-2BFAE0B01AD9}" type="datetimeFigureOut">
              <a:rPr lang="en-IN" smtClean="0"/>
              <a:t>04-07-2024</a:t>
            </a:fld>
            <a:endParaRPr lang="en-IN"/>
          </a:p>
        </p:txBody>
      </p:sp>
      <p:sp>
        <p:nvSpPr>
          <p:cNvPr id="3" name="Footer Placeholder 2">
            <a:extLst>
              <a:ext uri="{FF2B5EF4-FFF2-40B4-BE49-F238E27FC236}">
                <a16:creationId xmlns:a16="http://schemas.microsoft.com/office/drawing/2014/main" id="{2FF96C70-723F-4F0D-CD94-62A80C9169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CCFA24-F204-806F-EBCB-5A4E03D623B6}"/>
              </a:ext>
            </a:extLst>
          </p:cNvPr>
          <p:cNvSpPr>
            <a:spLocks noGrp="1"/>
          </p:cNvSpPr>
          <p:nvPr>
            <p:ph type="sldNum" sz="quarter" idx="12"/>
          </p:nvPr>
        </p:nvSpPr>
        <p:spPr/>
        <p:txBody>
          <a:bodyPr/>
          <a:lstStyle/>
          <a:p>
            <a:fld id="{C7DF9F6E-9D0D-4B7E-B7AC-4EA57F0745A7}" type="slidenum">
              <a:rPr lang="en-IN" smtClean="0"/>
              <a:t>‹#›</a:t>
            </a:fld>
            <a:endParaRPr lang="en-IN"/>
          </a:p>
        </p:txBody>
      </p:sp>
    </p:spTree>
    <p:extLst>
      <p:ext uri="{BB962C8B-B14F-4D97-AF65-F5344CB8AC3E}">
        <p14:creationId xmlns:p14="http://schemas.microsoft.com/office/powerpoint/2010/main" val="44201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4177-44A5-9AF5-F611-6D0F80D0C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16235B-9D39-1308-C61F-11657EF35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D114D3-7069-8A96-612B-EE44E8DBD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1C136-E428-BB1D-2219-29D71AA5E3DB}"/>
              </a:ext>
            </a:extLst>
          </p:cNvPr>
          <p:cNvSpPr>
            <a:spLocks noGrp="1"/>
          </p:cNvSpPr>
          <p:nvPr>
            <p:ph type="dt" sz="half" idx="10"/>
          </p:nvPr>
        </p:nvSpPr>
        <p:spPr/>
        <p:txBody>
          <a:bodyPr/>
          <a:lstStyle/>
          <a:p>
            <a:fld id="{90DD71F7-FE78-4DA8-8298-2BFAE0B01AD9}" type="datetimeFigureOut">
              <a:rPr lang="en-IN" smtClean="0"/>
              <a:t>04-07-2024</a:t>
            </a:fld>
            <a:endParaRPr lang="en-IN"/>
          </a:p>
        </p:txBody>
      </p:sp>
      <p:sp>
        <p:nvSpPr>
          <p:cNvPr id="6" name="Footer Placeholder 5">
            <a:extLst>
              <a:ext uri="{FF2B5EF4-FFF2-40B4-BE49-F238E27FC236}">
                <a16:creationId xmlns:a16="http://schemas.microsoft.com/office/drawing/2014/main" id="{E79A5B9B-4212-3917-2001-B5B16C0D7D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27AC46-11AD-EB7E-D35B-63E6A13A97AD}"/>
              </a:ext>
            </a:extLst>
          </p:cNvPr>
          <p:cNvSpPr>
            <a:spLocks noGrp="1"/>
          </p:cNvSpPr>
          <p:nvPr>
            <p:ph type="sldNum" sz="quarter" idx="12"/>
          </p:nvPr>
        </p:nvSpPr>
        <p:spPr/>
        <p:txBody>
          <a:bodyPr/>
          <a:lstStyle/>
          <a:p>
            <a:fld id="{C7DF9F6E-9D0D-4B7E-B7AC-4EA57F0745A7}" type="slidenum">
              <a:rPr lang="en-IN" smtClean="0"/>
              <a:t>‹#›</a:t>
            </a:fld>
            <a:endParaRPr lang="en-IN"/>
          </a:p>
        </p:txBody>
      </p:sp>
    </p:spTree>
    <p:extLst>
      <p:ext uri="{BB962C8B-B14F-4D97-AF65-F5344CB8AC3E}">
        <p14:creationId xmlns:p14="http://schemas.microsoft.com/office/powerpoint/2010/main" val="3034210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6D62-FC35-2D2E-3B0A-32256AC14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252804-273E-3568-C4CB-B26AC7C66E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C6C4E9-CB4B-A698-5225-15C391D82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79C17-D5EA-8881-6838-740399B08067}"/>
              </a:ext>
            </a:extLst>
          </p:cNvPr>
          <p:cNvSpPr>
            <a:spLocks noGrp="1"/>
          </p:cNvSpPr>
          <p:nvPr>
            <p:ph type="dt" sz="half" idx="10"/>
          </p:nvPr>
        </p:nvSpPr>
        <p:spPr/>
        <p:txBody>
          <a:bodyPr/>
          <a:lstStyle/>
          <a:p>
            <a:fld id="{90DD71F7-FE78-4DA8-8298-2BFAE0B01AD9}" type="datetimeFigureOut">
              <a:rPr lang="en-IN" smtClean="0"/>
              <a:t>04-07-2024</a:t>
            </a:fld>
            <a:endParaRPr lang="en-IN"/>
          </a:p>
        </p:txBody>
      </p:sp>
      <p:sp>
        <p:nvSpPr>
          <p:cNvPr id="6" name="Footer Placeholder 5">
            <a:extLst>
              <a:ext uri="{FF2B5EF4-FFF2-40B4-BE49-F238E27FC236}">
                <a16:creationId xmlns:a16="http://schemas.microsoft.com/office/drawing/2014/main" id="{587262EE-F1EC-2976-6DA5-9BEC836509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E72E7D-D417-B7AB-F32C-90C5F96618AA}"/>
              </a:ext>
            </a:extLst>
          </p:cNvPr>
          <p:cNvSpPr>
            <a:spLocks noGrp="1"/>
          </p:cNvSpPr>
          <p:nvPr>
            <p:ph type="sldNum" sz="quarter" idx="12"/>
          </p:nvPr>
        </p:nvSpPr>
        <p:spPr/>
        <p:txBody>
          <a:bodyPr/>
          <a:lstStyle/>
          <a:p>
            <a:fld id="{C7DF9F6E-9D0D-4B7E-B7AC-4EA57F0745A7}" type="slidenum">
              <a:rPr lang="en-IN" smtClean="0"/>
              <a:t>‹#›</a:t>
            </a:fld>
            <a:endParaRPr lang="en-IN"/>
          </a:p>
        </p:txBody>
      </p:sp>
    </p:spTree>
    <p:extLst>
      <p:ext uri="{BB962C8B-B14F-4D97-AF65-F5344CB8AC3E}">
        <p14:creationId xmlns:p14="http://schemas.microsoft.com/office/powerpoint/2010/main" val="128442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60000"/>
                <a:lumOff val="40000"/>
              </a:schemeClr>
            </a:gs>
            <a:gs pos="27000">
              <a:schemeClr val="accent1">
                <a:lumMod val="45000"/>
                <a:lumOff val="55000"/>
              </a:schemeClr>
            </a:gs>
            <a:gs pos="100000">
              <a:srgbClr val="FA6A6A"/>
            </a:gs>
            <a:gs pos="78000">
              <a:schemeClr val="accent1">
                <a:lumMod val="45000"/>
                <a:lumOff val="55000"/>
              </a:schemeClr>
            </a:gs>
            <a:gs pos="100000">
              <a:srgbClr val="F86C6F"/>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D5FC75-93B0-CDA0-D0B8-9DF3CE99A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CB1EDB-E9B2-DC63-3A9A-26C597070E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E382A3-47DA-D6E3-5950-14B361025C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D71F7-FE78-4DA8-8298-2BFAE0B01AD9}" type="datetimeFigureOut">
              <a:rPr lang="en-IN" smtClean="0"/>
              <a:t>04-07-2024</a:t>
            </a:fld>
            <a:endParaRPr lang="en-IN"/>
          </a:p>
        </p:txBody>
      </p:sp>
      <p:sp>
        <p:nvSpPr>
          <p:cNvPr id="5" name="Footer Placeholder 4">
            <a:extLst>
              <a:ext uri="{FF2B5EF4-FFF2-40B4-BE49-F238E27FC236}">
                <a16:creationId xmlns:a16="http://schemas.microsoft.com/office/drawing/2014/main" id="{14FE6CFA-88A9-C35B-6BB1-A36C5F1D41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8B2258-40D6-4317-BC08-BEF576774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F9F6E-9D0D-4B7E-B7AC-4EA57F0745A7}" type="slidenum">
              <a:rPr lang="en-IN" smtClean="0"/>
              <a:t>‹#›</a:t>
            </a:fld>
            <a:endParaRPr lang="en-IN"/>
          </a:p>
        </p:txBody>
      </p:sp>
    </p:spTree>
    <p:extLst>
      <p:ext uri="{BB962C8B-B14F-4D97-AF65-F5344CB8AC3E}">
        <p14:creationId xmlns:p14="http://schemas.microsoft.com/office/powerpoint/2010/main" val="2978863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hyperlink" Target="https://www.bayjoinery.com/benefits-of-hiring-a-recruiting-agency/" TargetMode="Externa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A608CE-BDA0-5898-6E80-A7A9D03C7DEE}"/>
              </a:ext>
            </a:extLst>
          </p:cNvPr>
          <p:cNvPicPr>
            <a:picLocks noChangeAspect="1"/>
          </p:cNvPicPr>
          <p:nvPr/>
        </p:nvPicPr>
        <p:blipFill>
          <a:blip r:embed="rId2"/>
          <a:stretch>
            <a:fillRect/>
          </a:stretch>
        </p:blipFill>
        <p:spPr>
          <a:xfrm>
            <a:off x="140848" y="143523"/>
            <a:ext cx="2804403" cy="2627604"/>
          </a:xfrm>
          <a:prstGeom prst="rect">
            <a:avLst/>
          </a:prstGeom>
        </p:spPr>
      </p:pic>
      <p:pic>
        <p:nvPicPr>
          <p:cNvPr id="4" name="Picture 3">
            <a:extLst>
              <a:ext uri="{FF2B5EF4-FFF2-40B4-BE49-F238E27FC236}">
                <a16:creationId xmlns:a16="http://schemas.microsoft.com/office/drawing/2014/main" id="{CD509916-0A0A-6A19-4F97-7D1661C03E0C}"/>
              </a:ext>
            </a:extLst>
          </p:cNvPr>
          <p:cNvPicPr>
            <a:picLocks noChangeAspect="1"/>
          </p:cNvPicPr>
          <p:nvPr/>
        </p:nvPicPr>
        <p:blipFill>
          <a:blip r:embed="rId3"/>
          <a:stretch>
            <a:fillRect/>
          </a:stretch>
        </p:blipFill>
        <p:spPr>
          <a:xfrm>
            <a:off x="4685732" y="1807875"/>
            <a:ext cx="6553768" cy="1926503"/>
          </a:xfrm>
          <a:prstGeom prst="rect">
            <a:avLst/>
          </a:prstGeom>
        </p:spPr>
      </p:pic>
      <p:pic>
        <p:nvPicPr>
          <p:cNvPr id="5" name="Picture 4">
            <a:extLst>
              <a:ext uri="{FF2B5EF4-FFF2-40B4-BE49-F238E27FC236}">
                <a16:creationId xmlns:a16="http://schemas.microsoft.com/office/drawing/2014/main" id="{7C13FD9E-88CF-605A-388F-9AF88FE0A684}"/>
              </a:ext>
            </a:extLst>
          </p:cNvPr>
          <p:cNvPicPr>
            <a:picLocks noChangeAspect="1"/>
          </p:cNvPicPr>
          <p:nvPr/>
        </p:nvPicPr>
        <p:blipFill>
          <a:blip r:embed="rId4"/>
          <a:stretch>
            <a:fillRect/>
          </a:stretch>
        </p:blipFill>
        <p:spPr>
          <a:xfrm>
            <a:off x="2065794" y="2947374"/>
            <a:ext cx="8498561" cy="963251"/>
          </a:xfrm>
          <a:prstGeom prst="rect">
            <a:avLst/>
          </a:prstGeom>
        </p:spPr>
      </p:pic>
      <p:pic>
        <p:nvPicPr>
          <p:cNvPr id="8" name="Picture 7">
            <a:extLst>
              <a:ext uri="{FF2B5EF4-FFF2-40B4-BE49-F238E27FC236}">
                <a16:creationId xmlns:a16="http://schemas.microsoft.com/office/drawing/2014/main" id="{13EF4B49-9E2E-1B01-ED16-568918D8EC15}"/>
              </a:ext>
            </a:extLst>
          </p:cNvPr>
          <p:cNvPicPr>
            <a:picLocks noChangeAspect="1"/>
          </p:cNvPicPr>
          <p:nvPr/>
        </p:nvPicPr>
        <p:blipFill>
          <a:blip r:embed="rId5"/>
          <a:stretch>
            <a:fillRect/>
          </a:stretch>
        </p:blipFill>
        <p:spPr>
          <a:xfrm>
            <a:off x="8623962" y="3731413"/>
            <a:ext cx="6410325" cy="859611"/>
          </a:xfrm>
          <a:prstGeom prst="rect">
            <a:avLst/>
          </a:prstGeom>
        </p:spPr>
      </p:pic>
      <p:sp>
        <p:nvSpPr>
          <p:cNvPr id="3" name="TextBox 2">
            <a:extLst>
              <a:ext uri="{FF2B5EF4-FFF2-40B4-BE49-F238E27FC236}">
                <a16:creationId xmlns:a16="http://schemas.microsoft.com/office/drawing/2014/main" id="{0D697228-0761-046A-CE57-3308E3A18ABF}"/>
              </a:ext>
            </a:extLst>
          </p:cNvPr>
          <p:cNvSpPr txBox="1"/>
          <p:nvPr/>
        </p:nvSpPr>
        <p:spPr>
          <a:xfrm>
            <a:off x="8284191" y="4588058"/>
            <a:ext cx="4476466" cy="461665"/>
          </a:xfrm>
          <a:prstGeom prst="rect">
            <a:avLst/>
          </a:prstGeom>
          <a:noFill/>
        </p:spPr>
        <p:txBody>
          <a:bodyPr wrap="square" rtlCol="0">
            <a:spAutoFit/>
          </a:bodyPr>
          <a:lstStyle/>
          <a:p>
            <a:r>
              <a:rPr lang="en-US" sz="2400" dirty="0">
                <a:latin typeface="Algerian" panose="04020705040A02060702" pitchFamily="82" charset="0"/>
              </a:rPr>
              <a:t>Bhoomika S Vempathi</a:t>
            </a:r>
            <a:endParaRPr lang="en-IN" sz="2400" dirty="0">
              <a:latin typeface="Algerian" panose="04020705040A02060702" pitchFamily="82" charset="0"/>
            </a:endParaRPr>
          </a:p>
        </p:txBody>
      </p:sp>
    </p:spTree>
    <p:extLst>
      <p:ext uri="{BB962C8B-B14F-4D97-AF65-F5344CB8AC3E}">
        <p14:creationId xmlns:p14="http://schemas.microsoft.com/office/powerpoint/2010/main" val="1704912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5FD619-B671-474B-49A1-65D3E75CA61C}"/>
              </a:ext>
            </a:extLst>
          </p:cNvPr>
          <p:cNvSpPr/>
          <p:nvPr/>
        </p:nvSpPr>
        <p:spPr>
          <a:xfrm>
            <a:off x="-590550" y="0"/>
            <a:ext cx="9648825" cy="1095375"/>
          </a:xfrm>
          <a:prstGeom prst="rect">
            <a:avLst/>
          </a:prstGeom>
          <a:noFill/>
          <a:effectLst>
            <a:outerShdw dist="50800" dir="5400000" sx="1000" sy="1000" algn="ctr" rotWithShape="0">
              <a:srgbClr val="000000">
                <a:alpha val="0"/>
              </a:srgbClr>
            </a:outerShdw>
            <a:softEdge rad="1270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latin typeface="Algerian" panose="04020705040A02060702" pitchFamily="82" charset="0"/>
              </a:rPr>
              <a:t>Importing data of Proj_table</a:t>
            </a:r>
            <a:endParaRPr lang="en-IN" sz="4000" dirty="0">
              <a:latin typeface="Algerian" panose="04020705040A02060702" pitchFamily="82" charset="0"/>
            </a:endParaRPr>
          </a:p>
        </p:txBody>
      </p:sp>
      <p:pic>
        <p:nvPicPr>
          <p:cNvPr id="6" name="Picture 5">
            <a:extLst>
              <a:ext uri="{FF2B5EF4-FFF2-40B4-BE49-F238E27FC236}">
                <a16:creationId xmlns:a16="http://schemas.microsoft.com/office/drawing/2014/main" id="{2D05F8F2-4E00-04D2-4573-4D53A852321F}"/>
              </a:ext>
            </a:extLst>
          </p:cNvPr>
          <p:cNvPicPr>
            <a:picLocks noChangeAspect="1"/>
          </p:cNvPicPr>
          <p:nvPr/>
        </p:nvPicPr>
        <p:blipFill>
          <a:blip r:embed="rId2"/>
          <a:stretch>
            <a:fillRect/>
          </a:stretch>
        </p:blipFill>
        <p:spPr>
          <a:xfrm>
            <a:off x="8102450" y="3333750"/>
            <a:ext cx="3656162" cy="3343275"/>
          </a:xfrm>
          <a:prstGeom prst="rect">
            <a:avLst/>
          </a:prstGeom>
        </p:spPr>
      </p:pic>
      <p:pic>
        <p:nvPicPr>
          <p:cNvPr id="8" name="Picture 7">
            <a:extLst>
              <a:ext uri="{FF2B5EF4-FFF2-40B4-BE49-F238E27FC236}">
                <a16:creationId xmlns:a16="http://schemas.microsoft.com/office/drawing/2014/main" id="{D43D60D5-2FF6-39C9-6298-9BFC1482D174}"/>
              </a:ext>
            </a:extLst>
          </p:cNvPr>
          <p:cNvPicPr>
            <a:picLocks noChangeAspect="1"/>
          </p:cNvPicPr>
          <p:nvPr/>
        </p:nvPicPr>
        <p:blipFill>
          <a:blip r:embed="rId3"/>
          <a:stretch>
            <a:fillRect/>
          </a:stretch>
        </p:blipFill>
        <p:spPr>
          <a:xfrm>
            <a:off x="531688" y="1209675"/>
            <a:ext cx="7050211" cy="5276850"/>
          </a:xfrm>
          <a:prstGeom prst="rect">
            <a:avLst/>
          </a:prstGeom>
        </p:spPr>
      </p:pic>
      <p:sp>
        <p:nvSpPr>
          <p:cNvPr id="9" name="Rectangle 8">
            <a:extLst>
              <a:ext uri="{FF2B5EF4-FFF2-40B4-BE49-F238E27FC236}">
                <a16:creationId xmlns:a16="http://schemas.microsoft.com/office/drawing/2014/main" id="{9B275FCA-FF28-49F9-60E6-1D6417320A5F}"/>
              </a:ext>
            </a:extLst>
          </p:cNvPr>
          <p:cNvSpPr/>
          <p:nvPr/>
        </p:nvSpPr>
        <p:spPr>
          <a:xfrm>
            <a:off x="7839074" y="1385887"/>
            <a:ext cx="4029075" cy="20431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000066"/>
                </a:solidFill>
              </a:rPr>
              <a:t>Select * from </a:t>
            </a:r>
            <a:r>
              <a:rPr lang="en-US" sz="4800" dirty="0">
                <a:solidFill>
                  <a:srgbClr val="FF0000"/>
                </a:solidFill>
              </a:rPr>
              <a:t>proj_table;</a:t>
            </a:r>
            <a:endParaRPr lang="en-IN" sz="4800" dirty="0">
              <a:solidFill>
                <a:srgbClr val="FF0000"/>
              </a:solidFill>
            </a:endParaRPr>
          </a:p>
        </p:txBody>
      </p:sp>
    </p:spTree>
    <p:extLst>
      <p:ext uri="{BB962C8B-B14F-4D97-AF65-F5344CB8AC3E}">
        <p14:creationId xmlns:p14="http://schemas.microsoft.com/office/powerpoint/2010/main" val="423225139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18E3-15D6-9C1A-F370-B9AE2051F512}"/>
              </a:ext>
            </a:extLst>
          </p:cNvPr>
          <p:cNvSpPr/>
          <p:nvPr/>
        </p:nvSpPr>
        <p:spPr>
          <a:xfrm>
            <a:off x="285750" y="333376"/>
            <a:ext cx="9563100" cy="9524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latin typeface="Algerian" panose="04020705040A02060702" pitchFamily="82" charset="0"/>
              </a:rPr>
              <a:t>Entity Relation (ER) Diagram</a:t>
            </a:r>
            <a:endParaRPr lang="en-IN" sz="4800" dirty="0">
              <a:latin typeface="Algerian" panose="04020705040A02060702" pitchFamily="82" charset="0"/>
            </a:endParaRPr>
          </a:p>
        </p:txBody>
      </p:sp>
      <p:sp>
        <p:nvSpPr>
          <p:cNvPr id="3" name="Rectangle 2">
            <a:extLst>
              <a:ext uri="{FF2B5EF4-FFF2-40B4-BE49-F238E27FC236}">
                <a16:creationId xmlns:a16="http://schemas.microsoft.com/office/drawing/2014/main" id="{5125EDD9-5D46-7F45-5D49-971D55A04D9A}"/>
              </a:ext>
            </a:extLst>
          </p:cNvPr>
          <p:cNvSpPr/>
          <p:nvPr/>
        </p:nvSpPr>
        <p:spPr>
          <a:xfrm>
            <a:off x="285750" y="1285875"/>
            <a:ext cx="9867900" cy="50006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2F9D758-E25F-A1B1-8CD6-8D619A29D28D}"/>
              </a:ext>
            </a:extLst>
          </p:cNvPr>
          <p:cNvSpPr txBox="1"/>
          <p:nvPr/>
        </p:nvSpPr>
        <p:spPr>
          <a:xfrm>
            <a:off x="285750" y="1190625"/>
            <a:ext cx="10010775" cy="5693866"/>
          </a:xfrm>
          <a:prstGeom prst="rect">
            <a:avLst/>
          </a:prstGeom>
          <a:noFill/>
        </p:spPr>
        <p:txBody>
          <a:bodyPr wrap="square">
            <a:spAutoFit/>
          </a:bodyPr>
          <a:lstStyle/>
          <a:p>
            <a:pPr algn="just"/>
            <a:r>
              <a:rPr lang="en-US" sz="2600" b="0" i="0" dirty="0">
                <a:solidFill>
                  <a:srgbClr val="1B2738"/>
                </a:solidFill>
                <a:effectLst/>
                <a:latin typeface="IBM Plex Sans" panose="020F0502020204030204" pitchFamily="34" charset="0"/>
              </a:rPr>
              <a:t>Entity-Relationship (ER) model is a visual representation of the table’s structure and the relationships between logically related tables.</a:t>
            </a:r>
          </a:p>
          <a:p>
            <a:pPr algn="l"/>
            <a:r>
              <a:rPr lang="en-US" sz="2600" b="0" i="0" dirty="0">
                <a:solidFill>
                  <a:srgbClr val="1B2738"/>
                </a:solidFill>
                <a:effectLst/>
                <a:latin typeface="IBM Plex Sans" panose="020F0502020204030204" pitchFamily="34" charset="0"/>
              </a:rPr>
              <a:t>In ER modeling the database structure is represented as a diagram known as ER diagram (ERD). An ER diagram gives a better understanding of the overall database structure. It becomes easier to map the tables, their keys, and relationships.</a:t>
            </a:r>
          </a:p>
          <a:p>
            <a:pPr algn="l"/>
            <a:endParaRPr lang="en-US" sz="2600" b="0" i="0" dirty="0">
              <a:solidFill>
                <a:srgbClr val="1B2738"/>
              </a:solidFill>
              <a:effectLst/>
              <a:latin typeface="IBM Plex Sans" panose="020F0502020204030204" pitchFamily="34" charset="0"/>
            </a:endParaRPr>
          </a:p>
          <a:p>
            <a:pPr marL="457200" indent="-457200" algn="l">
              <a:buFont typeface="Wingdings" panose="05000000000000000000" pitchFamily="2" charset="2"/>
              <a:buChar char="v"/>
            </a:pPr>
            <a:r>
              <a:rPr lang="en-US" sz="2600" b="0" i="0" dirty="0">
                <a:solidFill>
                  <a:srgbClr val="1B2738"/>
                </a:solidFill>
                <a:effectLst/>
                <a:latin typeface="IBM Plex Sans" panose="020B0503050203000203" pitchFamily="34" charset="0"/>
              </a:rPr>
              <a:t>The ER diagram displays:</a:t>
            </a:r>
          </a:p>
          <a:p>
            <a:pPr marL="457200" indent="-457200" algn="l">
              <a:buFont typeface="Wingdings" panose="05000000000000000000" pitchFamily="2" charset="2"/>
              <a:buChar char="Ø"/>
            </a:pPr>
            <a:r>
              <a:rPr lang="en-US" sz="2600" b="0" i="0" dirty="0">
                <a:solidFill>
                  <a:srgbClr val="1B2738"/>
                </a:solidFill>
                <a:effectLst/>
                <a:latin typeface="IBM Plex Sans" panose="020B0503050203000203" pitchFamily="34" charset="0"/>
              </a:rPr>
              <a:t>Table structure along with the column names and their data types</a:t>
            </a:r>
          </a:p>
          <a:p>
            <a:pPr marL="457200" indent="-457200" algn="l">
              <a:buFont typeface="Wingdings" panose="05000000000000000000" pitchFamily="2" charset="2"/>
              <a:buChar char="Ø"/>
            </a:pPr>
            <a:r>
              <a:rPr lang="en-US" sz="2600" b="0" i="0" dirty="0">
                <a:solidFill>
                  <a:srgbClr val="1B2738"/>
                </a:solidFill>
                <a:effectLst/>
                <a:latin typeface="IBM Plex Sans" panose="020B0503050203000203" pitchFamily="34" charset="0"/>
              </a:rPr>
              <a:t>Primary and foreign key constraints</a:t>
            </a:r>
          </a:p>
          <a:p>
            <a:pPr marL="457200" indent="-457200" algn="l">
              <a:buFont typeface="Wingdings" panose="05000000000000000000" pitchFamily="2" charset="2"/>
              <a:buChar char="Ø"/>
            </a:pPr>
            <a:r>
              <a:rPr lang="en-US" sz="2600" b="0" i="0" dirty="0">
                <a:solidFill>
                  <a:srgbClr val="1B2738"/>
                </a:solidFill>
                <a:effectLst/>
                <a:latin typeface="IBM Plex Sans" panose="020B0503050203000203" pitchFamily="34" charset="0"/>
              </a:rPr>
              <a:t>Relationship between table</a:t>
            </a:r>
          </a:p>
          <a:p>
            <a:endParaRPr lang="en-IN" sz="2600" dirty="0"/>
          </a:p>
        </p:txBody>
      </p:sp>
    </p:spTree>
    <p:extLst>
      <p:ext uri="{BB962C8B-B14F-4D97-AF65-F5344CB8AC3E}">
        <p14:creationId xmlns:p14="http://schemas.microsoft.com/office/powerpoint/2010/main" val="21566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E220E6-4DF4-B90E-F80D-151601DBE1A7}"/>
              </a:ext>
            </a:extLst>
          </p:cNvPr>
          <p:cNvPicPr>
            <a:picLocks noChangeAspect="1"/>
          </p:cNvPicPr>
          <p:nvPr/>
        </p:nvPicPr>
        <p:blipFill>
          <a:blip r:embed="rId2"/>
          <a:stretch>
            <a:fillRect/>
          </a:stretch>
        </p:blipFill>
        <p:spPr>
          <a:xfrm>
            <a:off x="485776" y="1590675"/>
            <a:ext cx="8239124" cy="5162550"/>
          </a:xfrm>
          <a:prstGeom prst="rect">
            <a:avLst/>
          </a:prstGeom>
          <a:gradFill>
            <a:gsLst>
              <a:gs pos="0">
                <a:schemeClr val="accent2">
                  <a:lumMod val="60000"/>
                  <a:lumOff val="40000"/>
                </a:schemeClr>
              </a:gs>
              <a:gs pos="27000">
                <a:schemeClr val="accent1">
                  <a:lumMod val="45000"/>
                  <a:lumOff val="55000"/>
                </a:schemeClr>
              </a:gs>
              <a:gs pos="100000">
                <a:srgbClr val="FA6A6A"/>
              </a:gs>
              <a:gs pos="78000">
                <a:schemeClr val="accent1">
                  <a:lumMod val="45000"/>
                  <a:lumOff val="55000"/>
                </a:schemeClr>
              </a:gs>
              <a:gs pos="100000">
                <a:srgbClr val="F86C6F"/>
              </a:gs>
            </a:gsLst>
            <a:lin ang="5400000" scaled="1"/>
          </a:gradFill>
          <a:effectLst>
            <a:outerShdw blurRad="635000" dir="10020000" algn="ctr" rotWithShape="0">
              <a:schemeClr val="tx1"/>
            </a:outerShdw>
            <a:softEdge rad="215900"/>
          </a:effectLst>
        </p:spPr>
      </p:pic>
      <p:pic>
        <p:nvPicPr>
          <p:cNvPr id="4" name="Picture 3">
            <a:extLst>
              <a:ext uri="{FF2B5EF4-FFF2-40B4-BE49-F238E27FC236}">
                <a16:creationId xmlns:a16="http://schemas.microsoft.com/office/drawing/2014/main" id="{E32D8CF5-138F-5A46-1971-146F03E92BCA}"/>
              </a:ext>
            </a:extLst>
          </p:cNvPr>
          <p:cNvPicPr>
            <a:picLocks noChangeAspect="1"/>
          </p:cNvPicPr>
          <p:nvPr/>
        </p:nvPicPr>
        <p:blipFill>
          <a:blip r:embed="rId3"/>
          <a:stretch>
            <a:fillRect/>
          </a:stretch>
        </p:blipFill>
        <p:spPr>
          <a:xfrm>
            <a:off x="9105900" y="2824718"/>
            <a:ext cx="2266949" cy="3152219"/>
          </a:xfrm>
          <a:prstGeom prst="rect">
            <a:avLst/>
          </a:prstGeom>
        </p:spPr>
      </p:pic>
      <p:sp>
        <p:nvSpPr>
          <p:cNvPr id="5" name="Rectangle 4">
            <a:extLst>
              <a:ext uri="{FF2B5EF4-FFF2-40B4-BE49-F238E27FC236}">
                <a16:creationId xmlns:a16="http://schemas.microsoft.com/office/drawing/2014/main" id="{90E4FEFA-9E29-0458-4473-6984FC5D6A00}"/>
              </a:ext>
            </a:extLst>
          </p:cNvPr>
          <p:cNvSpPr/>
          <p:nvPr/>
        </p:nvSpPr>
        <p:spPr>
          <a:xfrm>
            <a:off x="247650" y="104775"/>
            <a:ext cx="11763375" cy="13525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lgerian" panose="04020705040A02060702" pitchFamily="82" charset="0"/>
              </a:rPr>
              <a:t>ER diagram for the employee database</a:t>
            </a:r>
            <a:r>
              <a:rPr lang="en-US" sz="4000" dirty="0"/>
              <a:t>.</a:t>
            </a:r>
            <a:endParaRPr lang="en-IN" sz="4000" dirty="0"/>
          </a:p>
        </p:txBody>
      </p:sp>
    </p:spTree>
    <p:extLst>
      <p:ext uri="{BB962C8B-B14F-4D97-AF65-F5344CB8AC3E}">
        <p14:creationId xmlns:p14="http://schemas.microsoft.com/office/powerpoint/2010/main" val="164583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A07674-A236-8CDC-B6BD-13241D7C33A2}"/>
              </a:ext>
            </a:extLst>
          </p:cNvPr>
          <p:cNvSpPr/>
          <p:nvPr/>
        </p:nvSpPr>
        <p:spPr>
          <a:xfrm>
            <a:off x="142875" y="133350"/>
            <a:ext cx="12153900" cy="11715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N" sz="3200" b="0" i="0" u="none" strike="noStrike" baseline="0" dirty="0">
              <a:solidFill>
                <a:srgbClr val="000000"/>
              </a:solidFill>
              <a:latin typeface="Arial" panose="020B0604020202020204" pitchFamily="34" charset="0"/>
            </a:endParaRPr>
          </a:p>
          <a:p>
            <a:r>
              <a:rPr lang="en-US" sz="2800" b="0" i="0" u="none" strike="noStrike" baseline="0" dirty="0">
                <a:solidFill>
                  <a:schemeClr val="tx1"/>
                </a:solidFill>
                <a:latin typeface="Algerian" panose="04020705040A02060702" pitchFamily="82" charset="0"/>
              </a:rPr>
              <a:t>Query to fetch EMP_ID, FIRST_NAME, LAST_NAME, GENDER, and DEPARTMENT from the employee record table, and make a list of employees and details of their department </a:t>
            </a:r>
          </a:p>
        </p:txBody>
      </p:sp>
      <p:pic>
        <p:nvPicPr>
          <p:cNvPr id="8" name="Picture 7">
            <a:extLst>
              <a:ext uri="{FF2B5EF4-FFF2-40B4-BE49-F238E27FC236}">
                <a16:creationId xmlns:a16="http://schemas.microsoft.com/office/drawing/2014/main" id="{04742E04-76BB-4B74-475F-5372FF23743B}"/>
              </a:ext>
            </a:extLst>
          </p:cNvPr>
          <p:cNvPicPr>
            <a:picLocks noChangeAspect="1"/>
          </p:cNvPicPr>
          <p:nvPr/>
        </p:nvPicPr>
        <p:blipFill>
          <a:blip r:embed="rId2"/>
          <a:stretch>
            <a:fillRect/>
          </a:stretch>
        </p:blipFill>
        <p:spPr>
          <a:xfrm>
            <a:off x="681037" y="3187368"/>
            <a:ext cx="2976564" cy="3124200"/>
          </a:xfrm>
          <a:prstGeom prst="rect">
            <a:avLst/>
          </a:prstGeom>
        </p:spPr>
      </p:pic>
      <p:sp>
        <p:nvSpPr>
          <p:cNvPr id="11" name="TextBox 10">
            <a:extLst>
              <a:ext uri="{FF2B5EF4-FFF2-40B4-BE49-F238E27FC236}">
                <a16:creationId xmlns:a16="http://schemas.microsoft.com/office/drawing/2014/main" id="{C2026B68-636A-D448-D6CA-DBD64CB282E6}"/>
              </a:ext>
            </a:extLst>
          </p:cNvPr>
          <p:cNvSpPr txBox="1"/>
          <p:nvPr/>
        </p:nvSpPr>
        <p:spPr>
          <a:xfrm>
            <a:off x="209549" y="1960851"/>
            <a:ext cx="7724776" cy="984885"/>
          </a:xfrm>
          <a:prstGeom prst="rect">
            <a:avLst/>
          </a:prstGeom>
          <a:noFill/>
        </p:spPr>
        <p:txBody>
          <a:bodyPr wrap="square">
            <a:spAutoFit/>
          </a:bodyPr>
          <a:lstStyle/>
          <a:p>
            <a:r>
              <a:rPr lang="en-IN" sz="2900" dirty="0">
                <a:solidFill>
                  <a:srgbClr val="000066"/>
                </a:solidFill>
              </a:rPr>
              <a:t>Select  emp_id,first_name,last_name,gender,dept from </a:t>
            </a:r>
            <a:r>
              <a:rPr lang="en-IN" sz="2900" dirty="0">
                <a:solidFill>
                  <a:srgbClr val="FF0000"/>
                </a:solidFill>
              </a:rPr>
              <a:t>emp_record_table</a:t>
            </a:r>
            <a:r>
              <a:rPr lang="en-IN" sz="2900" dirty="0"/>
              <a:t>;</a:t>
            </a:r>
          </a:p>
        </p:txBody>
      </p:sp>
      <p:pic>
        <p:nvPicPr>
          <p:cNvPr id="13" name="Picture 12">
            <a:extLst>
              <a:ext uri="{FF2B5EF4-FFF2-40B4-BE49-F238E27FC236}">
                <a16:creationId xmlns:a16="http://schemas.microsoft.com/office/drawing/2014/main" id="{2D7440B7-74DA-3B26-4659-2682B6A46D93}"/>
              </a:ext>
            </a:extLst>
          </p:cNvPr>
          <p:cNvPicPr>
            <a:picLocks noChangeAspect="1"/>
          </p:cNvPicPr>
          <p:nvPr/>
        </p:nvPicPr>
        <p:blipFill>
          <a:blip r:embed="rId3"/>
          <a:stretch>
            <a:fillRect/>
          </a:stretch>
        </p:blipFill>
        <p:spPr>
          <a:xfrm>
            <a:off x="5519739" y="2736909"/>
            <a:ext cx="6167435" cy="3987741"/>
          </a:xfrm>
          <a:prstGeom prst="rect">
            <a:avLst/>
          </a:prstGeom>
        </p:spPr>
      </p:pic>
    </p:spTree>
    <p:extLst>
      <p:ext uri="{BB962C8B-B14F-4D97-AF65-F5344CB8AC3E}">
        <p14:creationId xmlns:p14="http://schemas.microsoft.com/office/powerpoint/2010/main" val="2606302973"/>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FD4290-EBB1-39BE-EBA5-1B2425F99169}"/>
              </a:ext>
            </a:extLst>
          </p:cNvPr>
          <p:cNvSpPr/>
          <p:nvPr/>
        </p:nvSpPr>
        <p:spPr>
          <a:xfrm>
            <a:off x="0" y="133350"/>
            <a:ext cx="11268075" cy="14763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D865645-3035-567D-55D1-A74CE13DE9B0}"/>
              </a:ext>
            </a:extLst>
          </p:cNvPr>
          <p:cNvSpPr txBox="1"/>
          <p:nvPr/>
        </p:nvSpPr>
        <p:spPr>
          <a:xfrm>
            <a:off x="228599" y="224730"/>
            <a:ext cx="10553701" cy="1384995"/>
          </a:xfrm>
          <a:prstGeom prst="rect">
            <a:avLst/>
          </a:prstGeom>
          <a:noFill/>
        </p:spPr>
        <p:txBody>
          <a:bodyPr wrap="square">
            <a:spAutoFit/>
          </a:bodyPr>
          <a:lstStyle/>
          <a:p>
            <a:r>
              <a:rPr lang="en-US" sz="2800" dirty="0">
                <a:latin typeface="Algerian" panose="04020705040A02060702" pitchFamily="82" charset="0"/>
              </a:rPr>
              <a:t>Query to fetch EMP_ID, FIRST_NAME, LAST_NAME, GENDER, DEPARTMENT, and EMP_RATING if the EMP_RATING is:</a:t>
            </a:r>
          </a:p>
          <a:p>
            <a:r>
              <a:rPr lang="en-US" sz="2800" dirty="0">
                <a:latin typeface="Algerian" panose="04020705040A02060702" pitchFamily="82" charset="0"/>
              </a:rPr>
              <a:t>1.  less than two</a:t>
            </a:r>
            <a:endParaRPr lang="en-IN" sz="2800" dirty="0">
              <a:latin typeface="Algerian" panose="04020705040A02060702" pitchFamily="82" charset="0"/>
            </a:endParaRPr>
          </a:p>
        </p:txBody>
      </p:sp>
      <p:sp>
        <p:nvSpPr>
          <p:cNvPr id="11" name="Rectangle 10">
            <a:extLst>
              <a:ext uri="{FF2B5EF4-FFF2-40B4-BE49-F238E27FC236}">
                <a16:creationId xmlns:a16="http://schemas.microsoft.com/office/drawing/2014/main" id="{F38B05DB-071A-6D3F-9139-FD2D28AD5D2D}"/>
              </a:ext>
            </a:extLst>
          </p:cNvPr>
          <p:cNvSpPr/>
          <p:nvPr/>
        </p:nvSpPr>
        <p:spPr>
          <a:xfrm>
            <a:off x="2747753" y="2152650"/>
            <a:ext cx="7377322" cy="1638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0066"/>
                </a:solidFill>
              </a:rPr>
              <a:t>Select emp-id, first_name, last_name, gender, dept, emp-rating</a:t>
            </a:r>
          </a:p>
          <a:p>
            <a:pPr algn="ctr"/>
            <a:r>
              <a:rPr lang="en-US" sz="3200" dirty="0">
                <a:solidFill>
                  <a:srgbClr val="000066"/>
                </a:solidFill>
              </a:rPr>
              <a:t>From</a:t>
            </a:r>
            <a:r>
              <a:rPr lang="en-US" sz="3200" dirty="0">
                <a:solidFill>
                  <a:srgbClr val="FF0000"/>
                </a:solidFill>
              </a:rPr>
              <a:t> emp_record_table</a:t>
            </a:r>
          </a:p>
          <a:p>
            <a:pPr algn="ctr"/>
            <a:r>
              <a:rPr lang="en-US" sz="3200" dirty="0">
                <a:solidFill>
                  <a:srgbClr val="FF0000"/>
                </a:solidFill>
              </a:rPr>
              <a:t>WHERE emp_rating &gt;2;</a:t>
            </a:r>
            <a:endParaRPr lang="en-IN" sz="3200" dirty="0">
              <a:solidFill>
                <a:srgbClr val="FF0000"/>
              </a:solidFill>
            </a:endParaRPr>
          </a:p>
        </p:txBody>
      </p:sp>
      <p:pic>
        <p:nvPicPr>
          <p:cNvPr id="13" name="Picture 12">
            <a:extLst>
              <a:ext uri="{FF2B5EF4-FFF2-40B4-BE49-F238E27FC236}">
                <a16:creationId xmlns:a16="http://schemas.microsoft.com/office/drawing/2014/main" id="{E4DAFA11-BC5B-2AEE-C1D1-6F850D5C0360}"/>
              </a:ext>
            </a:extLst>
          </p:cNvPr>
          <p:cNvPicPr>
            <a:picLocks noChangeAspect="1"/>
          </p:cNvPicPr>
          <p:nvPr/>
        </p:nvPicPr>
        <p:blipFill>
          <a:blip r:embed="rId2"/>
          <a:stretch>
            <a:fillRect/>
          </a:stretch>
        </p:blipFill>
        <p:spPr>
          <a:xfrm>
            <a:off x="3009899" y="4150943"/>
            <a:ext cx="7934326" cy="2183182"/>
          </a:xfrm>
          <a:prstGeom prst="rect">
            <a:avLst/>
          </a:prstGeom>
        </p:spPr>
      </p:pic>
      <p:pic>
        <p:nvPicPr>
          <p:cNvPr id="17" name="Picture 16">
            <a:extLst>
              <a:ext uri="{FF2B5EF4-FFF2-40B4-BE49-F238E27FC236}">
                <a16:creationId xmlns:a16="http://schemas.microsoft.com/office/drawing/2014/main" id="{D4B19A0A-1C72-6F52-B742-EBB7F59FAFD2}"/>
              </a:ext>
            </a:extLst>
          </p:cNvPr>
          <p:cNvPicPr>
            <a:picLocks noChangeAspect="1"/>
          </p:cNvPicPr>
          <p:nvPr/>
        </p:nvPicPr>
        <p:blipFill>
          <a:blip r:embed="rId3"/>
          <a:stretch>
            <a:fillRect/>
          </a:stretch>
        </p:blipFill>
        <p:spPr>
          <a:xfrm>
            <a:off x="58231" y="2870404"/>
            <a:ext cx="2221601" cy="2221601"/>
          </a:xfrm>
          <a:prstGeom prst="rect">
            <a:avLst/>
          </a:prstGeom>
        </p:spPr>
      </p:pic>
      <p:pic>
        <p:nvPicPr>
          <p:cNvPr id="19" name="Picture 18">
            <a:extLst>
              <a:ext uri="{FF2B5EF4-FFF2-40B4-BE49-F238E27FC236}">
                <a16:creationId xmlns:a16="http://schemas.microsoft.com/office/drawing/2014/main" id="{D6012DD2-2DEF-0DDC-0ED3-84D09FA8CC97}"/>
              </a:ext>
            </a:extLst>
          </p:cNvPr>
          <p:cNvPicPr>
            <a:picLocks noChangeAspect="1"/>
          </p:cNvPicPr>
          <p:nvPr/>
        </p:nvPicPr>
        <p:blipFill>
          <a:blip r:embed="rId4"/>
          <a:stretch>
            <a:fillRect/>
          </a:stretch>
        </p:blipFill>
        <p:spPr>
          <a:xfrm>
            <a:off x="1019988" y="2372278"/>
            <a:ext cx="1259844" cy="2361216"/>
          </a:xfrm>
          <a:prstGeom prst="rect">
            <a:avLst/>
          </a:prstGeom>
        </p:spPr>
      </p:pic>
    </p:spTree>
    <p:extLst>
      <p:ext uri="{BB962C8B-B14F-4D97-AF65-F5344CB8AC3E}">
        <p14:creationId xmlns:p14="http://schemas.microsoft.com/office/powerpoint/2010/main" val="3436572970"/>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C06785-F381-EE34-2B02-A529F14D0955}"/>
              </a:ext>
            </a:extLst>
          </p:cNvPr>
          <p:cNvSpPr txBox="1"/>
          <p:nvPr/>
        </p:nvSpPr>
        <p:spPr>
          <a:xfrm>
            <a:off x="333375" y="257741"/>
            <a:ext cx="10420350"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rPr>
              <a:t>Query to fetch EMP_ID, FIRST_NAME, LAST_NAME, GENDER, DEPARTMENT, and EMP_RATING if the EMP_RATING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black"/>
                </a:solidFill>
                <a:latin typeface="Algerian" panose="04020705040A02060702" pitchFamily="82" charset="0"/>
              </a:rPr>
              <a:t>2. greater</a:t>
            </a:r>
            <a:r>
              <a:rPr kumimoji="0" lang="en-US" sz="28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rPr>
              <a:t> than four</a:t>
            </a:r>
            <a:endParaRPr kumimoji="0" lang="en-IN" sz="28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endParaRPr>
          </a:p>
        </p:txBody>
      </p:sp>
      <p:sp>
        <p:nvSpPr>
          <p:cNvPr id="9" name="TextBox 8">
            <a:extLst>
              <a:ext uri="{FF2B5EF4-FFF2-40B4-BE49-F238E27FC236}">
                <a16:creationId xmlns:a16="http://schemas.microsoft.com/office/drawing/2014/main" id="{22FE22E9-30CE-910E-B980-36A34B1C0128}"/>
              </a:ext>
            </a:extLst>
          </p:cNvPr>
          <p:cNvSpPr txBox="1"/>
          <p:nvPr/>
        </p:nvSpPr>
        <p:spPr>
          <a:xfrm>
            <a:off x="4286250" y="1910060"/>
            <a:ext cx="7277100" cy="1815882"/>
          </a:xfrm>
          <a:prstGeom prst="rect">
            <a:avLst/>
          </a:prstGeom>
          <a:noFill/>
        </p:spPr>
        <p:txBody>
          <a:bodyPr wrap="square">
            <a:spAutoFit/>
          </a:bodyPr>
          <a:lstStyle/>
          <a:p>
            <a:pPr algn="ctr"/>
            <a:r>
              <a:rPr lang="en-US" sz="2800" dirty="0">
                <a:solidFill>
                  <a:srgbClr val="000066"/>
                </a:solidFill>
              </a:rPr>
              <a:t>Select emp-id, first_name, last_name, gender, dept, emp-rating</a:t>
            </a:r>
          </a:p>
          <a:p>
            <a:pPr algn="ctr"/>
            <a:r>
              <a:rPr lang="en-US" sz="2800" dirty="0">
                <a:solidFill>
                  <a:srgbClr val="000066"/>
                </a:solidFill>
              </a:rPr>
              <a:t>From</a:t>
            </a:r>
            <a:r>
              <a:rPr lang="en-US" sz="2800" dirty="0">
                <a:solidFill>
                  <a:srgbClr val="FF0000"/>
                </a:solidFill>
              </a:rPr>
              <a:t> emp_record_table</a:t>
            </a:r>
          </a:p>
          <a:p>
            <a:pPr algn="ctr"/>
            <a:r>
              <a:rPr lang="en-US" sz="2800" dirty="0">
                <a:solidFill>
                  <a:srgbClr val="FF0000"/>
                </a:solidFill>
              </a:rPr>
              <a:t>WHERE </a:t>
            </a:r>
            <a:r>
              <a:rPr lang="en-US" sz="2800" dirty="0" err="1">
                <a:solidFill>
                  <a:srgbClr val="FF0000"/>
                </a:solidFill>
              </a:rPr>
              <a:t>emp_rating</a:t>
            </a:r>
            <a:r>
              <a:rPr lang="en-US" sz="2800" dirty="0">
                <a:solidFill>
                  <a:srgbClr val="FF0000"/>
                </a:solidFill>
              </a:rPr>
              <a:t> &gt;4;</a:t>
            </a:r>
            <a:endParaRPr lang="en-IN" sz="2800" dirty="0">
              <a:solidFill>
                <a:srgbClr val="FF0000"/>
              </a:solidFill>
            </a:endParaRPr>
          </a:p>
        </p:txBody>
      </p:sp>
      <p:pic>
        <p:nvPicPr>
          <p:cNvPr id="13" name="Picture 12">
            <a:extLst>
              <a:ext uri="{FF2B5EF4-FFF2-40B4-BE49-F238E27FC236}">
                <a16:creationId xmlns:a16="http://schemas.microsoft.com/office/drawing/2014/main" id="{3035B848-36EE-3667-A021-E4E207AD0F10}"/>
              </a:ext>
            </a:extLst>
          </p:cNvPr>
          <p:cNvPicPr>
            <a:picLocks noChangeAspect="1"/>
          </p:cNvPicPr>
          <p:nvPr/>
        </p:nvPicPr>
        <p:blipFill>
          <a:blip r:embed="rId2"/>
          <a:stretch>
            <a:fillRect/>
          </a:stretch>
        </p:blipFill>
        <p:spPr>
          <a:xfrm>
            <a:off x="333376" y="2588837"/>
            <a:ext cx="5475178" cy="3869113"/>
          </a:xfrm>
          <a:prstGeom prst="rect">
            <a:avLst/>
          </a:prstGeom>
        </p:spPr>
      </p:pic>
      <p:pic>
        <p:nvPicPr>
          <p:cNvPr id="19" name="Picture 18">
            <a:extLst>
              <a:ext uri="{FF2B5EF4-FFF2-40B4-BE49-F238E27FC236}">
                <a16:creationId xmlns:a16="http://schemas.microsoft.com/office/drawing/2014/main" id="{CAAB90FF-8EE1-BB99-4D88-0A4F73C7927C}"/>
              </a:ext>
            </a:extLst>
          </p:cNvPr>
          <p:cNvPicPr>
            <a:picLocks noChangeAspect="1"/>
          </p:cNvPicPr>
          <p:nvPr/>
        </p:nvPicPr>
        <p:blipFill>
          <a:blip r:embed="rId3"/>
          <a:stretch>
            <a:fillRect/>
          </a:stretch>
        </p:blipFill>
        <p:spPr>
          <a:xfrm>
            <a:off x="7372350" y="3688466"/>
            <a:ext cx="3181350" cy="2628900"/>
          </a:xfrm>
          <a:prstGeom prst="rect">
            <a:avLst/>
          </a:prstGeom>
        </p:spPr>
      </p:pic>
      <p:pic>
        <p:nvPicPr>
          <p:cNvPr id="23" name="Picture 22">
            <a:extLst>
              <a:ext uri="{FF2B5EF4-FFF2-40B4-BE49-F238E27FC236}">
                <a16:creationId xmlns:a16="http://schemas.microsoft.com/office/drawing/2014/main" id="{3C7FE372-9119-C2B5-E664-25EB55AD788D}"/>
              </a:ext>
            </a:extLst>
          </p:cNvPr>
          <p:cNvPicPr>
            <a:picLocks noChangeAspect="1"/>
          </p:cNvPicPr>
          <p:nvPr/>
        </p:nvPicPr>
        <p:blipFill>
          <a:blip r:embed="rId4"/>
          <a:stretch>
            <a:fillRect/>
          </a:stretch>
        </p:blipFill>
        <p:spPr>
          <a:xfrm>
            <a:off x="8763001" y="3917066"/>
            <a:ext cx="2171700" cy="2171700"/>
          </a:xfrm>
          <a:prstGeom prst="rect">
            <a:avLst/>
          </a:prstGeom>
        </p:spPr>
      </p:pic>
    </p:spTree>
    <p:extLst>
      <p:ext uri="{BB962C8B-B14F-4D97-AF65-F5344CB8AC3E}">
        <p14:creationId xmlns:p14="http://schemas.microsoft.com/office/powerpoint/2010/main" val="19669395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EF8275-7630-C29F-C5C5-2A754F5CEE86}"/>
              </a:ext>
            </a:extLst>
          </p:cNvPr>
          <p:cNvSpPr/>
          <p:nvPr/>
        </p:nvSpPr>
        <p:spPr>
          <a:xfrm>
            <a:off x="209550" y="171450"/>
            <a:ext cx="11153775" cy="1447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rPr>
              <a:t>Query to fetch EMP_ID, FIRST_NAME, LAST_NAME, GENDER, DEPARTMENT, and EMP_RATING if the EMP_RATING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black"/>
                </a:solidFill>
                <a:latin typeface="Algerian" panose="04020705040A02060702" pitchFamily="82" charset="0"/>
              </a:rPr>
              <a:t>3.</a:t>
            </a:r>
            <a:r>
              <a:rPr kumimoji="0" lang="en-US" sz="28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rPr>
              <a:t> Between 2 and 4</a:t>
            </a:r>
            <a:endParaRPr kumimoji="0" lang="en-IN" sz="28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endParaRPr>
          </a:p>
        </p:txBody>
      </p:sp>
      <p:sp>
        <p:nvSpPr>
          <p:cNvPr id="7" name="TextBox 6">
            <a:extLst>
              <a:ext uri="{FF2B5EF4-FFF2-40B4-BE49-F238E27FC236}">
                <a16:creationId xmlns:a16="http://schemas.microsoft.com/office/drawing/2014/main" id="{D10ADD7D-D073-2128-52F7-4403CF39E135}"/>
              </a:ext>
            </a:extLst>
          </p:cNvPr>
          <p:cNvSpPr txBox="1"/>
          <p:nvPr/>
        </p:nvSpPr>
        <p:spPr>
          <a:xfrm>
            <a:off x="209550" y="1627137"/>
            <a:ext cx="11553826" cy="1477328"/>
          </a:xfrm>
          <a:prstGeom prst="rect">
            <a:avLst/>
          </a:prstGeom>
          <a:noFill/>
        </p:spPr>
        <p:txBody>
          <a:bodyPr wrap="square">
            <a:spAutoFit/>
          </a:bodyPr>
          <a:lstStyle/>
          <a:p>
            <a:r>
              <a:rPr lang="en-US" sz="3000" dirty="0">
                <a:solidFill>
                  <a:srgbClr val="000066"/>
                </a:solidFill>
              </a:rPr>
              <a:t>select emp_id, first_name, last_name, gender, dept, emp_rating</a:t>
            </a:r>
          </a:p>
          <a:p>
            <a:r>
              <a:rPr lang="en-US" sz="3000" dirty="0">
                <a:solidFill>
                  <a:srgbClr val="000066"/>
                </a:solidFill>
              </a:rPr>
              <a:t>from </a:t>
            </a:r>
            <a:r>
              <a:rPr lang="en-US" sz="3000" dirty="0">
                <a:solidFill>
                  <a:srgbClr val="FF0000"/>
                </a:solidFill>
              </a:rPr>
              <a:t>emp_record_table</a:t>
            </a:r>
          </a:p>
          <a:p>
            <a:r>
              <a:rPr lang="en-US" sz="3000" dirty="0">
                <a:solidFill>
                  <a:srgbClr val="FF0000"/>
                </a:solidFill>
              </a:rPr>
              <a:t>WHERE emp_rating between 2 and 4;</a:t>
            </a:r>
            <a:endParaRPr lang="en-IN" sz="3000" dirty="0">
              <a:solidFill>
                <a:srgbClr val="FF0000"/>
              </a:solidFill>
            </a:endParaRPr>
          </a:p>
        </p:txBody>
      </p:sp>
      <p:pic>
        <p:nvPicPr>
          <p:cNvPr id="9" name="Picture 8">
            <a:extLst>
              <a:ext uri="{FF2B5EF4-FFF2-40B4-BE49-F238E27FC236}">
                <a16:creationId xmlns:a16="http://schemas.microsoft.com/office/drawing/2014/main" id="{F214E6C8-1426-4F4E-6576-1B9FA7E5CCBC}"/>
              </a:ext>
            </a:extLst>
          </p:cNvPr>
          <p:cNvPicPr>
            <a:picLocks noChangeAspect="1"/>
          </p:cNvPicPr>
          <p:nvPr/>
        </p:nvPicPr>
        <p:blipFill>
          <a:blip r:embed="rId2"/>
          <a:stretch>
            <a:fillRect/>
          </a:stretch>
        </p:blipFill>
        <p:spPr>
          <a:xfrm>
            <a:off x="338136" y="3276600"/>
            <a:ext cx="5448301" cy="3409950"/>
          </a:xfrm>
          <a:prstGeom prst="rect">
            <a:avLst/>
          </a:prstGeom>
        </p:spPr>
      </p:pic>
      <p:pic>
        <p:nvPicPr>
          <p:cNvPr id="11" name="Picture 10">
            <a:extLst>
              <a:ext uri="{FF2B5EF4-FFF2-40B4-BE49-F238E27FC236}">
                <a16:creationId xmlns:a16="http://schemas.microsoft.com/office/drawing/2014/main" id="{A30E4B45-DCFF-E691-AFFF-F354E9AE95EA}"/>
              </a:ext>
            </a:extLst>
          </p:cNvPr>
          <p:cNvPicPr>
            <a:picLocks noChangeAspect="1"/>
          </p:cNvPicPr>
          <p:nvPr/>
        </p:nvPicPr>
        <p:blipFill>
          <a:blip r:embed="rId3"/>
          <a:stretch>
            <a:fillRect/>
          </a:stretch>
        </p:blipFill>
        <p:spPr>
          <a:xfrm>
            <a:off x="6315075" y="2543175"/>
            <a:ext cx="5448300" cy="4876800"/>
          </a:xfrm>
          <a:prstGeom prst="rect">
            <a:avLst/>
          </a:prstGeom>
        </p:spPr>
      </p:pic>
    </p:spTree>
    <p:extLst>
      <p:ext uri="{BB962C8B-B14F-4D97-AF65-F5344CB8AC3E}">
        <p14:creationId xmlns:p14="http://schemas.microsoft.com/office/powerpoint/2010/main" val="14586992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BD52D1-ADDC-C435-FD8D-1E7639055F5C}"/>
              </a:ext>
            </a:extLst>
          </p:cNvPr>
          <p:cNvSpPr/>
          <p:nvPr/>
        </p:nvSpPr>
        <p:spPr>
          <a:xfrm>
            <a:off x="195262" y="219075"/>
            <a:ext cx="11801475" cy="15811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900" dirty="0">
                <a:ln w="0"/>
                <a:solidFill>
                  <a:schemeClr val="tx1"/>
                </a:solidFill>
                <a:latin typeface="Algerian" panose="04020705040A02060702" pitchFamily="82" charset="0"/>
              </a:rPr>
              <a:t>query to concatenate the FIRST_NAME and the LAST_NAME of employees in the Finance department from the employee table and then give the resultant column alias as NAME.</a:t>
            </a:r>
            <a:endParaRPr lang="en-IN" sz="2900" dirty="0">
              <a:ln w="0"/>
              <a:solidFill>
                <a:schemeClr val="tx1"/>
              </a:solidFill>
              <a:latin typeface="Algerian" panose="04020705040A02060702" pitchFamily="82" charset="0"/>
            </a:endParaRPr>
          </a:p>
        </p:txBody>
      </p:sp>
      <p:sp>
        <p:nvSpPr>
          <p:cNvPr id="6" name="TextBox 5">
            <a:extLst>
              <a:ext uri="{FF2B5EF4-FFF2-40B4-BE49-F238E27FC236}">
                <a16:creationId xmlns:a16="http://schemas.microsoft.com/office/drawing/2014/main" id="{E6851414-B2A6-2E05-FFE2-ACD0863772F0}"/>
              </a:ext>
            </a:extLst>
          </p:cNvPr>
          <p:cNvSpPr txBox="1"/>
          <p:nvPr/>
        </p:nvSpPr>
        <p:spPr>
          <a:xfrm>
            <a:off x="195262" y="1924050"/>
            <a:ext cx="10801350" cy="1107996"/>
          </a:xfrm>
          <a:prstGeom prst="rect">
            <a:avLst/>
          </a:prstGeom>
          <a:noFill/>
        </p:spPr>
        <p:txBody>
          <a:bodyPr wrap="square">
            <a:spAutoFit/>
          </a:bodyPr>
          <a:lstStyle/>
          <a:p>
            <a:r>
              <a:rPr lang="en-US" sz="3300" dirty="0">
                <a:solidFill>
                  <a:srgbClr val="000066"/>
                </a:solidFill>
              </a:rPr>
              <a:t>Select </a:t>
            </a:r>
            <a:r>
              <a:rPr lang="en-US" sz="3300" dirty="0">
                <a:solidFill>
                  <a:srgbClr val="FF0000"/>
                </a:solidFill>
              </a:rPr>
              <a:t>CONCAT</a:t>
            </a:r>
            <a:r>
              <a:rPr lang="en-US" sz="3300" dirty="0">
                <a:solidFill>
                  <a:srgbClr val="000066"/>
                </a:solidFill>
              </a:rPr>
              <a:t> (first_name,'  ',last_name)</a:t>
            </a:r>
            <a:r>
              <a:rPr lang="en-US" sz="3300" dirty="0">
                <a:solidFill>
                  <a:srgbClr val="FF0000"/>
                </a:solidFill>
              </a:rPr>
              <a:t>AS </a:t>
            </a:r>
            <a:r>
              <a:rPr lang="en-US" sz="3300" dirty="0">
                <a:solidFill>
                  <a:srgbClr val="000066"/>
                </a:solidFill>
              </a:rPr>
              <a:t>name</a:t>
            </a:r>
            <a:r>
              <a:rPr lang="en-US" sz="3300" dirty="0"/>
              <a:t> </a:t>
            </a:r>
          </a:p>
          <a:p>
            <a:r>
              <a:rPr lang="en-US" sz="3300" dirty="0">
                <a:solidFill>
                  <a:srgbClr val="000066"/>
                </a:solidFill>
              </a:rPr>
              <a:t>from</a:t>
            </a:r>
            <a:r>
              <a:rPr lang="en-US" sz="3300" dirty="0"/>
              <a:t> </a:t>
            </a:r>
            <a:r>
              <a:rPr lang="en-US" sz="3300" dirty="0">
                <a:solidFill>
                  <a:srgbClr val="FF0000"/>
                </a:solidFill>
              </a:rPr>
              <a:t>emp_record_table where dept='finance';</a:t>
            </a:r>
            <a:endParaRPr lang="en-IN" sz="3300" dirty="0">
              <a:solidFill>
                <a:srgbClr val="FF0000"/>
              </a:solidFill>
            </a:endParaRPr>
          </a:p>
        </p:txBody>
      </p:sp>
      <p:pic>
        <p:nvPicPr>
          <p:cNvPr id="8" name="Picture 7">
            <a:extLst>
              <a:ext uri="{FF2B5EF4-FFF2-40B4-BE49-F238E27FC236}">
                <a16:creationId xmlns:a16="http://schemas.microsoft.com/office/drawing/2014/main" id="{9D5816E9-AFAA-89C5-E4D0-4D7204C226E7}"/>
              </a:ext>
            </a:extLst>
          </p:cNvPr>
          <p:cNvPicPr>
            <a:picLocks noChangeAspect="1"/>
          </p:cNvPicPr>
          <p:nvPr/>
        </p:nvPicPr>
        <p:blipFill>
          <a:blip r:embed="rId2"/>
          <a:stretch>
            <a:fillRect/>
          </a:stretch>
        </p:blipFill>
        <p:spPr>
          <a:xfrm>
            <a:off x="773218" y="3155870"/>
            <a:ext cx="5770456" cy="3359229"/>
          </a:xfrm>
          <a:prstGeom prst="rect">
            <a:avLst/>
          </a:prstGeom>
        </p:spPr>
      </p:pic>
      <p:pic>
        <p:nvPicPr>
          <p:cNvPr id="10" name="Picture 9">
            <a:extLst>
              <a:ext uri="{FF2B5EF4-FFF2-40B4-BE49-F238E27FC236}">
                <a16:creationId xmlns:a16="http://schemas.microsoft.com/office/drawing/2014/main" id="{C2109258-994E-E0F4-0146-4F63D6D01CF1}"/>
              </a:ext>
            </a:extLst>
          </p:cNvPr>
          <p:cNvPicPr>
            <a:picLocks noChangeAspect="1"/>
          </p:cNvPicPr>
          <p:nvPr/>
        </p:nvPicPr>
        <p:blipFill>
          <a:blip r:embed="rId3"/>
          <a:stretch>
            <a:fillRect/>
          </a:stretch>
        </p:blipFill>
        <p:spPr>
          <a:xfrm>
            <a:off x="7267575" y="2219325"/>
            <a:ext cx="4495800" cy="4495800"/>
          </a:xfrm>
          <a:prstGeom prst="rect">
            <a:avLst/>
          </a:prstGeom>
        </p:spPr>
      </p:pic>
    </p:spTree>
    <p:extLst>
      <p:ext uri="{BB962C8B-B14F-4D97-AF65-F5344CB8AC3E}">
        <p14:creationId xmlns:p14="http://schemas.microsoft.com/office/powerpoint/2010/main" val="26745376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98F1CD-A59E-215E-6FD7-84433840838B}"/>
              </a:ext>
            </a:extLst>
          </p:cNvPr>
          <p:cNvSpPr/>
          <p:nvPr/>
        </p:nvSpPr>
        <p:spPr>
          <a:xfrm>
            <a:off x="111967" y="177282"/>
            <a:ext cx="11084768" cy="15115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N" sz="2800" b="0" i="0" u="none" strike="noStrike" baseline="0" dirty="0">
              <a:solidFill>
                <a:srgbClr val="000000"/>
              </a:solidFill>
              <a:latin typeface="Arial" panose="020B0604020202020204" pitchFamily="34" charset="0"/>
            </a:endParaRPr>
          </a:p>
          <a:p>
            <a:r>
              <a:rPr lang="en-US" sz="2800" dirty="0">
                <a:solidFill>
                  <a:schemeClr val="tx1"/>
                </a:solidFill>
                <a:latin typeface="Algerian" panose="04020705040A02060702" pitchFamily="82" charset="0"/>
              </a:rPr>
              <a:t>Q</a:t>
            </a:r>
            <a:r>
              <a:rPr lang="en-US" sz="2800" b="0" i="0" u="none" strike="noStrike" baseline="0" dirty="0">
                <a:solidFill>
                  <a:schemeClr val="tx1"/>
                </a:solidFill>
                <a:latin typeface="Algerian" panose="04020705040A02060702" pitchFamily="82" charset="0"/>
              </a:rPr>
              <a:t>uery to list only those employees who have someone reporting to them. Also, show the number of reporters (including the President). </a:t>
            </a:r>
          </a:p>
        </p:txBody>
      </p:sp>
      <p:sp>
        <p:nvSpPr>
          <p:cNvPr id="3" name="Rectangle 2">
            <a:extLst>
              <a:ext uri="{FF2B5EF4-FFF2-40B4-BE49-F238E27FC236}">
                <a16:creationId xmlns:a16="http://schemas.microsoft.com/office/drawing/2014/main" id="{76504B82-1918-129C-E4E5-53BCAF120218}"/>
              </a:ext>
            </a:extLst>
          </p:cNvPr>
          <p:cNvSpPr/>
          <p:nvPr/>
        </p:nvSpPr>
        <p:spPr>
          <a:xfrm>
            <a:off x="0" y="1943099"/>
            <a:ext cx="6791325" cy="28098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0066"/>
                </a:solidFill>
              </a:rPr>
              <a:t>Select emp_id,first_name,last_name, </a:t>
            </a:r>
          </a:p>
          <a:p>
            <a:pPr algn="ctr"/>
            <a:r>
              <a:rPr lang="en-US" sz="2800" dirty="0">
                <a:solidFill>
                  <a:srgbClr val="CC0000"/>
                </a:solidFill>
              </a:rPr>
              <a:t>COUNT(*) AS number_of_reporters</a:t>
            </a:r>
            <a:r>
              <a:rPr lang="en-US" sz="2800" dirty="0">
                <a:solidFill>
                  <a:srgbClr val="000066"/>
                </a:solidFill>
              </a:rPr>
              <a:t> </a:t>
            </a:r>
          </a:p>
          <a:p>
            <a:pPr algn="ctr"/>
            <a:r>
              <a:rPr lang="en-US" sz="2800" dirty="0">
                <a:solidFill>
                  <a:srgbClr val="000066"/>
                </a:solidFill>
              </a:rPr>
              <a:t>from </a:t>
            </a:r>
            <a:r>
              <a:rPr lang="en-US" sz="2800" dirty="0">
                <a:solidFill>
                  <a:srgbClr val="CC0000"/>
                </a:solidFill>
              </a:rPr>
              <a:t>emp_record_table</a:t>
            </a:r>
          </a:p>
          <a:p>
            <a:pPr algn="ctr"/>
            <a:r>
              <a:rPr lang="en-US" sz="2800" dirty="0">
                <a:solidFill>
                  <a:srgbClr val="000066"/>
                </a:solidFill>
              </a:rPr>
              <a:t>WHERE </a:t>
            </a:r>
            <a:r>
              <a:rPr lang="en-US" sz="2800" dirty="0">
                <a:solidFill>
                  <a:srgbClr val="CC0000"/>
                </a:solidFill>
              </a:rPr>
              <a:t>emp_id IN(select distinct manager_id </a:t>
            </a:r>
          </a:p>
          <a:p>
            <a:pPr algn="ctr"/>
            <a:r>
              <a:rPr lang="en-US" sz="2800" dirty="0">
                <a:solidFill>
                  <a:srgbClr val="000066"/>
                </a:solidFill>
              </a:rPr>
              <a:t>from </a:t>
            </a:r>
            <a:r>
              <a:rPr lang="en-US" sz="2800" dirty="0">
                <a:solidFill>
                  <a:srgbClr val="CC0000"/>
                </a:solidFill>
              </a:rPr>
              <a:t>emp_record_table)</a:t>
            </a:r>
          </a:p>
          <a:p>
            <a:pPr algn="ctr"/>
            <a:r>
              <a:rPr lang="en-US" sz="2800" dirty="0">
                <a:solidFill>
                  <a:srgbClr val="CC0000"/>
                </a:solidFill>
              </a:rPr>
              <a:t>group by emp_id,first_name,last_name;</a:t>
            </a:r>
            <a:endParaRPr lang="en-IN" sz="2800" dirty="0">
              <a:solidFill>
                <a:srgbClr val="CC0000"/>
              </a:solidFill>
            </a:endParaRPr>
          </a:p>
        </p:txBody>
      </p:sp>
      <p:pic>
        <p:nvPicPr>
          <p:cNvPr id="7" name="Picture 6">
            <a:extLst>
              <a:ext uri="{FF2B5EF4-FFF2-40B4-BE49-F238E27FC236}">
                <a16:creationId xmlns:a16="http://schemas.microsoft.com/office/drawing/2014/main" id="{D380D4FA-E4C5-4D22-9D40-28D69ABE7545}"/>
              </a:ext>
            </a:extLst>
          </p:cNvPr>
          <p:cNvPicPr>
            <a:picLocks noChangeAspect="1"/>
          </p:cNvPicPr>
          <p:nvPr/>
        </p:nvPicPr>
        <p:blipFill>
          <a:blip r:embed="rId2"/>
          <a:stretch>
            <a:fillRect/>
          </a:stretch>
        </p:blipFill>
        <p:spPr>
          <a:xfrm>
            <a:off x="6791325" y="1688841"/>
            <a:ext cx="5181600" cy="4750059"/>
          </a:xfrm>
          <a:prstGeom prst="rect">
            <a:avLst/>
          </a:prstGeom>
        </p:spPr>
      </p:pic>
      <p:pic>
        <p:nvPicPr>
          <p:cNvPr id="9" name="Picture 8">
            <a:extLst>
              <a:ext uri="{FF2B5EF4-FFF2-40B4-BE49-F238E27FC236}">
                <a16:creationId xmlns:a16="http://schemas.microsoft.com/office/drawing/2014/main" id="{9498F832-0D4D-FA5E-1154-526C4BB3AEEA}"/>
              </a:ext>
            </a:extLst>
          </p:cNvPr>
          <p:cNvPicPr>
            <a:picLocks noChangeAspect="1"/>
          </p:cNvPicPr>
          <p:nvPr/>
        </p:nvPicPr>
        <p:blipFill>
          <a:blip r:embed="rId3"/>
          <a:stretch>
            <a:fillRect/>
          </a:stretch>
        </p:blipFill>
        <p:spPr>
          <a:xfrm>
            <a:off x="3057525" y="4829175"/>
            <a:ext cx="2724150" cy="2028825"/>
          </a:xfrm>
          <a:prstGeom prst="rect">
            <a:avLst/>
          </a:prstGeom>
        </p:spPr>
      </p:pic>
    </p:spTree>
    <p:extLst>
      <p:ext uri="{BB962C8B-B14F-4D97-AF65-F5344CB8AC3E}">
        <p14:creationId xmlns:p14="http://schemas.microsoft.com/office/powerpoint/2010/main" val="1058383204"/>
      </p:ext>
    </p:extLst>
  </p:cSld>
  <p:clrMapOvr>
    <a:masterClrMapping/>
  </p:clrMapOvr>
  <p:transition spd="slow">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5DA95E-BE4E-1197-1BC0-8178D6A9E310}"/>
              </a:ext>
            </a:extLst>
          </p:cNvPr>
          <p:cNvSpPr/>
          <p:nvPr/>
        </p:nvSpPr>
        <p:spPr>
          <a:xfrm>
            <a:off x="130629" y="167951"/>
            <a:ext cx="11877869" cy="12782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latin typeface="Algerian" panose="04020705040A02060702" pitchFamily="82" charset="0"/>
              </a:rPr>
              <a:t>Query to list down all the employees from the healthcare and finance departments using union. </a:t>
            </a:r>
          </a:p>
          <a:p>
            <a:pPr algn="ctr"/>
            <a:r>
              <a:rPr lang="en-US" sz="2800" dirty="0">
                <a:solidFill>
                  <a:schemeClr val="tx1">
                    <a:lumMod val="95000"/>
                    <a:lumOff val="5000"/>
                  </a:schemeClr>
                </a:solidFill>
                <a:latin typeface="Algerian" panose="04020705040A02060702" pitchFamily="82" charset="0"/>
              </a:rPr>
              <a:t>Take data from the employee record table.</a:t>
            </a:r>
            <a:endParaRPr lang="en-IN" sz="2800" dirty="0">
              <a:solidFill>
                <a:schemeClr val="tx1">
                  <a:lumMod val="95000"/>
                  <a:lumOff val="5000"/>
                </a:schemeClr>
              </a:solidFill>
              <a:latin typeface="Algerian" panose="04020705040A02060702" pitchFamily="82" charset="0"/>
            </a:endParaRPr>
          </a:p>
        </p:txBody>
      </p:sp>
      <p:sp>
        <p:nvSpPr>
          <p:cNvPr id="4" name="TextBox 3">
            <a:extLst>
              <a:ext uri="{FF2B5EF4-FFF2-40B4-BE49-F238E27FC236}">
                <a16:creationId xmlns:a16="http://schemas.microsoft.com/office/drawing/2014/main" id="{37E88C3F-39EC-E692-9FB2-162BC84FFCF4}"/>
              </a:ext>
            </a:extLst>
          </p:cNvPr>
          <p:cNvSpPr txBox="1"/>
          <p:nvPr/>
        </p:nvSpPr>
        <p:spPr>
          <a:xfrm>
            <a:off x="390525" y="2091035"/>
            <a:ext cx="6096000" cy="2246769"/>
          </a:xfrm>
          <a:prstGeom prst="rect">
            <a:avLst/>
          </a:prstGeom>
          <a:noFill/>
        </p:spPr>
        <p:txBody>
          <a:bodyPr wrap="square">
            <a:spAutoFit/>
          </a:bodyPr>
          <a:lstStyle/>
          <a:p>
            <a:r>
              <a:rPr lang="en-US" sz="2800" dirty="0">
                <a:solidFill>
                  <a:srgbClr val="000066"/>
                </a:solidFill>
              </a:rPr>
              <a:t>Select  * from emp_record_table</a:t>
            </a:r>
          </a:p>
          <a:p>
            <a:r>
              <a:rPr lang="en-US" sz="2800" dirty="0">
                <a:solidFill>
                  <a:srgbClr val="FF0000"/>
                </a:solidFill>
              </a:rPr>
              <a:t>WHERE dept = 'Healthcare’</a:t>
            </a:r>
          </a:p>
          <a:p>
            <a:r>
              <a:rPr lang="en-US" sz="2800" dirty="0">
                <a:solidFill>
                  <a:srgbClr val="FF0000"/>
                </a:solidFill>
              </a:rPr>
              <a:t>UNION</a:t>
            </a:r>
          </a:p>
          <a:p>
            <a:r>
              <a:rPr lang="en-US" sz="2800" dirty="0">
                <a:solidFill>
                  <a:srgbClr val="000066"/>
                </a:solidFill>
              </a:rPr>
              <a:t>Select* from emp_record_table </a:t>
            </a:r>
          </a:p>
          <a:p>
            <a:r>
              <a:rPr lang="en-US" sz="2800" dirty="0">
                <a:solidFill>
                  <a:srgbClr val="FF0000"/>
                </a:solidFill>
              </a:rPr>
              <a:t>WHERE dept = 'Finance';</a:t>
            </a:r>
            <a:endParaRPr lang="en-IN" sz="2800" dirty="0">
              <a:solidFill>
                <a:srgbClr val="FF0000"/>
              </a:solidFill>
            </a:endParaRPr>
          </a:p>
        </p:txBody>
      </p:sp>
      <p:pic>
        <p:nvPicPr>
          <p:cNvPr id="8" name="Picture 7">
            <a:extLst>
              <a:ext uri="{FF2B5EF4-FFF2-40B4-BE49-F238E27FC236}">
                <a16:creationId xmlns:a16="http://schemas.microsoft.com/office/drawing/2014/main" id="{54957D04-BA40-DF4E-C97F-18097A43F7A3}"/>
              </a:ext>
            </a:extLst>
          </p:cNvPr>
          <p:cNvPicPr>
            <a:picLocks noChangeAspect="1"/>
          </p:cNvPicPr>
          <p:nvPr/>
        </p:nvPicPr>
        <p:blipFill>
          <a:blip r:embed="rId2"/>
          <a:stretch>
            <a:fillRect/>
          </a:stretch>
        </p:blipFill>
        <p:spPr>
          <a:xfrm>
            <a:off x="390525" y="4571922"/>
            <a:ext cx="9845893" cy="2038428"/>
          </a:xfrm>
          <a:prstGeom prst="rect">
            <a:avLst/>
          </a:prstGeom>
        </p:spPr>
      </p:pic>
      <p:pic>
        <p:nvPicPr>
          <p:cNvPr id="10" name="Picture 9">
            <a:extLst>
              <a:ext uri="{FF2B5EF4-FFF2-40B4-BE49-F238E27FC236}">
                <a16:creationId xmlns:a16="http://schemas.microsoft.com/office/drawing/2014/main" id="{B00F3D61-41FF-C5BB-7A59-B1EB80872144}"/>
              </a:ext>
            </a:extLst>
          </p:cNvPr>
          <p:cNvPicPr>
            <a:picLocks noChangeAspect="1"/>
          </p:cNvPicPr>
          <p:nvPr/>
        </p:nvPicPr>
        <p:blipFill>
          <a:blip r:embed="rId3"/>
          <a:stretch>
            <a:fillRect/>
          </a:stretch>
        </p:blipFill>
        <p:spPr>
          <a:xfrm>
            <a:off x="5938838" y="1856917"/>
            <a:ext cx="2395538" cy="2395538"/>
          </a:xfrm>
          <a:prstGeom prst="rect">
            <a:avLst/>
          </a:prstGeom>
        </p:spPr>
      </p:pic>
      <p:pic>
        <p:nvPicPr>
          <p:cNvPr id="12" name="Picture 11">
            <a:extLst>
              <a:ext uri="{FF2B5EF4-FFF2-40B4-BE49-F238E27FC236}">
                <a16:creationId xmlns:a16="http://schemas.microsoft.com/office/drawing/2014/main" id="{0B12A156-C2A4-CD2C-31A3-057F3B2130E0}"/>
              </a:ext>
            </a:extLst>
          </p:cNvPr>
          <p:cNvPicPr>
            <a:picLocks noChangeAspect="1"/>
          </p:cNvPicPr>
          <p:nvPr/>
        </p:nvPicPr>
        <p:blipFill>
          <a:blip r:embed="rId4"/>
          <a:stretch>
            <a:fillRect/>
          </a:stretch>
        </p:blipFill>
        <p:spPr>
          <a:xfrm>
            <a:off x="8901929" y="1512643"/>
            <a:ext cx="2899546" cy="2899546"/>
          </a:xfrm>
          <a:prstGeom prst="rect">
            <a:avLst/>
          </a:prstGeom>
        </p:spPr>
      </p:pic>
    </p:spTree>
    <p:extLst>
      <p:ext uri="{BB962C8B-B14F-4D97-AF65-F5344CB8AC3E}">
        <p14:creationId xmlns:p14="http://schemas.microsoft.com/office/powerpoint/2010/main" val="2431948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27000">
              <a:schemeClr val="accent1">
                <a:lumMod val="45000"/>
                <a:lumOff val="55000"/>
              </a:schemeClr>
            </a:gs>
            <a:gs pos="100000">
              <a:srgbClr val="FA6A6A"/>
            </a:gs>
            <a:gs pos="78000">
              <a:schemeClr val="accent1">
                <a:lumMod val="45000"/>
                <a:lumOff val="55000"/>
              </a:schemeClr>
            </a:gs>
            <a:gs pos="100000">
              <a:srgbClr val="F86C6F"/>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44C7CE-D3D8-EA00-722D-84F2D72EA0A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90685" y="2804334"/>
            <a:ext cx="5006065" cy="4364006"/>
          </a:xfrm>
          <a:prstGeom prst="rect">
            <a:avLst/>
          </a:prstGeom>
          <a:ln>
            <a:solidFill>
              <a:schemeClr val="accent6"/>
            </a:solidFill>
          </a:ln>
          <a:effectLst>
            <a:glow>
              <a:schemeClr val="accent1">
                <a:alpha val="0"/>
              </a:schemeClr>
            </a:glow>
            <a:reflection blurRad="1270000" stA="0" dist="1270000" dir="5400000" sy="-100000" algn="bl" rotWithShape="0"/>
            <a:softEdge rad="1270000"/>
          </a:effectLst>
        </p:spPr>
      </p:pic>
      <p:sp>
        <p:nvSpPr>
          <p:cNvPr id="8" name="Rectangle 7">
            <a:extLst>
              <a:ext uri="{FF2B5EF4-FFF2-40B4-BE49-F238E27FC236}">
                <a16:creationId xmlns:a16="http://schemas.microsoft.com/office/drawing/2014/main" id="{53D7800D-95A0-CD8B-55E8-4694550F7DDB}"/>
              </a:ext>
            </a:extLst>
          </p:cNvPr>
          <p:cNvSpPr/>
          <p:nvPr/>
        </p:nvSpPr>
        <p:spPr>
          <a:xfrm>
            <a:off x="761805" y="1695449"/>
            <a:ext cx="4819650" cy="14478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rgbClr val="CC0000"/>
                </a:solidFill>
                <a:latin typeface="Bookman Old Style" panose="02050604050505020204" pitchFamily="18" charset="0"/>
              </a:rPr>
              <a:t>Project title :</a:t>
            </a:r>
          </a:p>
          <a:p>
            <a:pPr algn="ctr"/>
            <a:r>
              <a:rPr lang="en-US" sz="4400" dirty="0">
                <a:solidFill>
                  <a:srgbClr val="CC0000"/>
                </a:solidFill>
                <a:latin typeface="Bookman Old Style" panose="02050604050505020204" pitchFamily="18" charset="0"/>
              </a:rPr>
              <a:t>HR Department </a:t>
            </a:r>
            <a:endParaRPr lang="en-IN" sz="4400" dirty="0">
              <a:solidFill>
                <a:srgbClr val="CC0000"/>
              </a:solidFill>
              <a:latin typeface="Bookman Old Style" panose="02050604050505020204" pitchFamily="18" charset="0"/>
            </a:endParaRPr>
          </a:p>
        </p:txBody>
      </p:sp>
      <p:pic>
        <p:nvPicPr>
          <p:cNvPr id="1028" name="Picture 4">
            <a:extLst>
              <a:ext uri="{FF2B5EF4-FFF2-40B4-BE49-F238E27FC236}">
                <a16:creationId xmlns:a16="http://schemas.microsoft.com/office/drawing/2014/main" id="{8AE156D4-B084-BC6E-DB7D-D6B821F6CC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4278" y="3052760"/>
            <a:ext cx="4180114" cy="3118273"/>
          </a:xfrm>
          <a:prstGeom prst="rect">
            <a:avLst/>
          </a:prstGeom>
          <a:noFill/>
          <a:extLst>
            <a:ext uri="{909E8E84-426E-40DD-AFC4-6F175D3DCCD1}">
              <a14:hiddenFill xmlns:a14="http://schemas.microsoft.com/office/drawing/2010/main">
                <a:solidFill>
                  <a:srgbClr val="FFFFFF"/>
                </a:solidFill>
              </a14:hiddenFill>
            </a:ext>
          </a:extLst>
        </p:spPr>
      </p:pic>
      <p:sp>
        <p:nvSpPr>
          <p:cNvPr id="17" name="Circle: Hollow 16">
            <a:extLst>
              <a:ext uri="{FF2B5EF4-FFF2-40B4-BE49-F238E27FC236}">
                <a16:creationId xmlns:a16="http://schemas.microsoft.com/office/drawing/2014/main" id="{05E2DEBD-45A6-6E90-9897-9EC0885E5D73}"/>
              </a:ext>
            </a:extLst>
          </p:cNvPr>
          <p:cNvSpPr/>
          <p:nvPr/>
        </p:nvSpPr>
        <p:spPr>
          <a:xfrm>
            <a:off x="37905" y="76200"/>
            <a:ext cx="1447800" cy="1381125"/>
          </a:xfrm>
          <a:prstGeom prst="donu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Block Arc 17">
            <a:extLst>
              <a:ext uri="{FF2B5EF4-FFF2-40B4-BE49-F238E27FC236}">
                <a16:creationId xmlns:a16="http://schemas.microsoft.com/office/drawing/2014/main" id="{33F9521C-A652-9A2B-7048-737BECB40935}"/>
              </a:ext>
            </a:extLst>
          </p:cNvPr>
          <p:cNvSpPr/>
          <p:nvPr/>
        </p:nvSpPr>
        <p:spPr>
          <a:xfrm rot="8076551">
            <a:off x="-271600" y="289613"/>
            <a:ext cx="1889469" cy="721631"/>
          </a:xfrm>
          <a:prstGeom prst="blockArc">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4" name="Picture 23">
            <a:extLst>
              <a:ext uri="{FF2B5EF4-FFF2-40B4-BE49-F238E27FC236}">
                <a16:creationId xmlns:a16="http://schemas.microsoft.com/office/drawing/2014/main" id="{F292F0B9-60FE-D5FE-81BB-248EC2D73134}"/>
              </a:ext>
            </a:extLst>
          </p:cNvPr>
          <p:cNvPicPr>
            <a:picLocks noChangeAspect="1"/>
          </p:cNvPicPr>
          <p:nvPr/>
        </p:nvPicPr>
        <p:blipFill>
          <a:blip r:embed="rId5"/>
          <a:stretch>
            <a:fillRect/>
          </a:stretch>
        </p:blipFill>
        <p:spPr>
          <a:xfrm>
            <a:off x="5514392" y="1947084"/>
            <a:ext cx="971550" cy="971550"/>
          </a:xfrm>
          <a:prstGeom prst="rect">
            <a:avLst/>
          </a:prstGeom>
        </p:spPr>
      </p:pic>
      <p:sp>
        <p:nvSpPr>
          <p:cNvPr id="29" name="L-Shape 28">
            <a:extLst>
              <a:ext uri="{FF2B5EF4-FFF2-40B4-BE49-F238E27FC236}">
                <a16:creationId xmlns:a16="http://schemas.microsoft.com/office/drawing/2014/main" id="{CDFFDC9E-1B09-8E3C-4A10-8279B70AA849}"/>
              </a:ext>
            </a:extLst>
          </p:cNvPr>
          <p:cNvSpPr/>
          <p:nvPr/>
        </p:nvSpPr>
        <p:spPr>
          <a:xfrm rot="10800000">
            <a:off x="0" y="5934075"/>
            <a:ext cx="780855" cy="990600"/>
          </a:xfrm>
          <a:prstGeom prst="corner">
            <a:avLst/>
          </a:prstGeom>
          <a:solidFill>
            <a:srgbClr val="CC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7" name="Picture 36">
            <a:extLst>
              <a:ext uri="{FF2B5EF4-FFF2-40B4-BE49-F238E27FC236}">
                <a16:creationId xmlns:a16="http://schemas.microsoft.com/office/drawing/2014/main" id="{172A9E0A-4A54-6258-A1BB-BC05EBC5A615}"/>
              </a:ext>
            </a:extLst>
          </p:cNvPr>
          <p:cNvPicPr>
            <a:picLocks noChangeAspect="1"/>
          </p:cNvPicPr>
          <p:nvPr/>
        </p:nvPicPr>
        <p:blipFill>
          <a:blip r:embed="rId6"/>
          <a:stretch>
            <a:fillRect/>
          </a:stretch>
        </p:blipFill>
        <p:spPr>
          <a:xfrm>
            <a:off x="9858470" y="230169"/>
            <a:ext cx="2028924" cy="2028924"/>
          </a:xfrm>
          <a:prstGeom prst="rect">
            <a:avLst/>
          </a:prstGeom>
        </p:spPr>
      </p:pic>
    </p:spTree>
    <p:extLst>
      <p:ext uri="{BB962C8B-B14F-4D97-AF65-F5344CB8AC3E}">
        <p14:creationId xmlns:p14="http://schemas.microsoft.com/office/powerpoint/2010/main" val="146592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DE43B1-9603-503C-B0B6-33EFBC32B061}"/>
              </a:ext>
            </a:extLst>
          </p:cNvPr>
          <p:cNvSpPr/>
          <p:nvPr/>
        </p:nvSpPr>
        <p:spPr>
          <a:xfrm>
            <a:off x="0" y="0"/>
            <a:ext cx="11839575" cy="1600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N" sz="2800" b="0" i="0" u="none" strike="noStrike" baseline="0" dirty="0">
              <a:solidFill>
                <a:srgbClr val="000000"/>
              </a:solidFill>
              <a:latin typeface="Arial" panose="020B0604020202020204" pitchFamily="34" charset="0"/>
            </a:endParaRPr>
          </a:p>
          <a:p>
            <a:pPr algn="ctr"/>
            <a:r>
              <a:rPr lang="en-US" sz="2400" dirty="0">
                <a:solidFill>
                  <a:schemeClr val="tx1"/>
                </a:solidFill>
                <a:latin typeface="Algerian" panose="04020705040A02060702" pitchFamily="82" charset="0"/>
              </a:rPr>
              <a:t>Q</a:t>
            </a:r>
            <a:r>
              <a:rPr lang="en-US" sz="2400" b="0" i="0" u="none" strike="noStrike" baseline="0" dirty="0">
                <a:solidFill>
                  <a:schemeClr val="tx1"/>
                </a:solidFill>
                <a:latin typeface="Algerian" panose="04020705040A02060702" pitchFamily="82" charset="0"/>
              </a:rPr>
              <a:t>uery to list down employee details such as emp_id, first_name, last_name, role, department and emp_rating grouped by dept. Also include the respective employee rating along with the max emp rating for the department</a:t>
            </a:r>
            <a:r>
              <a:rPr lang="en-US" sz="1800" b="0" i="0" u="none" strike="noStrike" baseline="0" dirty="0">
                <a:solidFill>
                  <a:srgbClr val="4D565D"/>
                </a:solidFill>
                <a:latin typeface="Arial" panose="020B0604020202020204" pitchFamily="34" charset="0"/>
              </a:rPr>
              <a:t>. </a:t>
            </a:r>
            <a:endParaRPr lang="en-US" sz="1800" b="0" i="0" u="none" strike="noStrike" baseline="0" dirty="0">
              <a:solidFill>
                <a:srgbClr val="000000"/>
              </a:solidFill>
              <a:latin typeface="Arial" panose="020B0604020202020204" pitchFamily="34" charset="0"/>
            </a:endParaRPr>
          </a:p>
        </p:txBody>
      </p:sp>
      <p:sp>
        <p:nvSpPr>
          <p:cNvPr id="4" name="TextBox 3">
            <a:extLst>
              <a:ext uri="{FF2B5EF4-FFF2-40B4-BE49-F238E27FC236}">
                <a16:creationId xmlns:a16="http://schemas.microsoft.com/office/drawing/2014/main" id="{79AE088C-4B4A-FEBA-F0D0-E9B0639712DD}"/>
              </a:ext>
            </a:extLst>
          </p:cNvPr>
          <p:cNvSpPr txBox="1"/>
          <p:nvPr/>
        </p:nvSpPr>
        <p:spPr>
          <a:xfrm>
            <a:off x="352425" y="1905506"/>
            <a:ext cx="5248276" cy="3046988"/>
          </a:xfrm>
          <a:prstGeom prst="rect">
            <a:avLst/>
          </a:prstGeom>
          <a:noFill/>
        </p:spPr>
        <p:txBody>
          <a:bodyPr wrap="square">
            <a:spAutoFit/>
          </a:bodyPr>
          <a:lstStyle/>
          <a:p>
            <a:r>
              <a:rPr lang="en-US" sz="2400" dirty="0">
                <a:solidFill>
                  <a:srgbClr val="000066"/>
                </a:solidFill>
              </a:rPr>
              <a:t>Select emp_id, first_name, last_name, role, dept,emp_rating,</a:t>
            </a:r>
          </a:p>
          <a:p>
            <a:r>
              <a:rPr lang="en-US" sz="2400" dirty="0">
                <a:solidFill>
                  <a:srgbClr val="FF0000"/>
                </a:solidFill>
              </a:rPr>
              <a:t>MAX(emp_rating)</a:t>
            </a:r>
          </a:p>
          <a:p>
            <a:r>
              <a:rPr lang="en-US" sz="2400" dirty="0">
                <a:solidFill>
                  <a:srgbClr val="FF0000"/>
                </a:solidFill>
              </a:rPr>
              <a:t>AS max_emp_rating</a:t>
            </a:r>
          </a:p>
          <a:p>
            <a:r>
              <a:rPr lang="en-US" sz="2400" dirty="0">
                <a:solidFill>
                  <a:srgbClr val="000066"/>
                </a:solidFill>
              </a:rPr>
              <a:t>From emp_record_table</a:t>
            </a:r>
          </a:p>
          <a:p>
            <a:r>
              <a:rPr lang="en-US" sz="2400" dirty="0">
                <a:solidFill>
                  <a:srgbClr val="FF0000"/>
                </a:solidFill>
              </a:rPr>
              <a:t>GROUP BY </a:t>
            </a:r>
            <a:r>
              <a:rPr lang="en-US" sz="2400" dirty="0">
                <a:solidFill>
                  <a:srgbClr val="000066"/>
                </a:solidFill>
              </a:rPr>
              <a:t>dept,emp_id,first_name,last_name,role,emp_rating;</a:t>
            </a:r>
            <a:endParaRPr lang="en-IN" sz="2400" dirty="0">
              <a:solidFill>
                <a:srgbClr val="000066"/>
              </a:solidFill>
            </a:endParaRPr>
          </a:p>
        </p:txBody>
      </p:sp>
      <p:pic>
        <p:nvPicPr>
          <p:cNvPr id="6" name="Picture 5">
            <a:extLst>
              <a:ext uri="{FF2B5EF4-FFF2-40B4-BE49-F238E27FC236}">
                <a16:creationId xmlns:a16="http://schemas.microsoft.com/office/drawing/2014/main" id="{32608347-360A-EE3F-A50A-C4B591B8BFC9}"/>
              </a:ext>
            </a:extLst>
          </p:cNvPr>
          <p:cNvPicPr>
            <a:picLocks noChangeAspect="1"/>
          </p:cNvPicPr>
          <p:nvPr/>
        </p:nvPicPr>
        <p:blipFill>
          <a:blip r:embed="rId2"/>
          <a:stretch>
            <a:fillRect/>
          </a:stretch>
        </p:blipFill>
        <p:spPr>
          <a:xfrm>
            <a:off x="5691885" y="1988655"/>
            <a:ext cx="6147690" cy="4650270"/>
          </a:xfrm>
          <a:prstGeom prst="rect">
            <a:avLst/>
          </a:prstGeom>
        </p:spPr>
      </p:pic>
      <p:pic>
        <p:nvPicPr>
          <p:cNvPr id="8" name="Picture 7">
            <a:extLst>
              <a:ext uri="{FF2B5EF4-FFF2-40B4-BE49-F238E27FC236}">
                <a16:creationId xmlns:a16="http://schemas.microsoft.com/office/drawing/2014/main" id="{36A39A2C-7075-5CA7-8791-F7A9D91E21E2}"/>
              </a:ext>
            </a:extLst>
          </p:cNvPr>
          <p:cNvPicPr>
            <a:picLocks noChangeAspect="1"/>
          </p:cNvPicPr>
          <p:nvPr/>
        </p:nvPicPr>
        <p:blipFill>
          <a:blip r:embed="rId3"/>
          <a:stretch>
            <a:fillRect/>
          </a:stretch>
        </p:blipFill>
        <p:spPr>
          <a:xfrm>
            <a:off x="2505074" y="4499372"/>
            <a:ext cx="2200276" cy="2200276"/>
          </a:xfrm>
          <a:prstGeom prst="rect">
            <a:avLst/>
          </a:prstGeom>
        </p:spPr>
      </p:pic>
    </p:spTree>
    <p:extLst>
      <p:ext uri="{BB962C8B-B14F-4D97-AF65-F5344CB8AC3E}">
        <p14:creationId xmlns:p14="http://schemas.microsoft.com/office/powerpoint/2010/main" val="4948114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06AAB4-F24D-5498-A89E-FAEE3F874648}"/>
              </a:ext>
            </a:extLst>
          </p:cNvPr>
          <p:cNvSpPr/>
          <p:nvPr/>
        </p:nvSpPr>
        <p:spPr>
          <a:xfrm>
            <a:off x="114300" y="180975"/>
            <a:ext cx="11658600" cy="1428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latin typeface="Algerian" panose="04020705040A02060702" pitchFamily="82" charset="0"/>
              </a:rPr>
              <a:t>Query to calculate the minimum and the maximum salary of the employees in each role, from the employee record table.</a:t>
            </a:r>
            <a:endParaRPr lang="en-IN" sz="2800" dirty="0">
              <a:solidFill>
                <a:schemeClr val="tx1">
                  <a:lumMod val="95000"/>
                  <a:lumOff val="5000"/>
                </a:schemeClr>
              </a:solidFill>
              <a:latin typeface="Algerian" panose="04020705040A02060702" pitchFamily="82" charset="0"/>
            </a:endParaRPr>
          </a:p>
        </p:txBody>
      </p:sp>
      <p:sp>
        <p:nvSpPr>
          <p:cNvPr id="4" name="TextBox 3">
            <a:extLst>
              <a:ext uri="{FF2B5EF4-FFF2-40B4-BE49-F238E27FC236}">
                <a16:creationId xmlns:a16="http://schemas.microsoft.com/office/drawing/2014/main" id="{B357E0B1-CB57-B3E6-D2EE-F268389600C2}"/>
              </a:ext>
            </a:extLst>
          </p:cNvPr>
          <p:cNvSpPr txBox="1"/>
          <p:nvPr/>
        </p:nvSpPr>
        <p:spPr>
          <a:xfrm>
            <a:off x="6638925" y="1733550"/>
            <a:ext cx="6096000" cy="2862322"/>
          </a:xfrm>
          <a:prstGeom prst="rect">
            <a:avLst/>
          </a:prstGeom>
          <a:noFill/>
        </p:spPr>
        <p:txBody>
          <a:bodyPr wrap="square">
            <a:spAutoFit/>
          </a:bodyPr>
          <a:lstStyle/>
          <a:p>
            <a:r>
              <a:rPr lang="en-US" sz="3600" dirty="0">
                <a:solidFill>
                  <a:srgbClr val="000066"/>
                </a:solidFill>
              </a:rPr>
              <a:t>Select role,</a:t>
            </a:r>
          </a:p>
          <a:p>
            <a:r>
              <a:rPr lang="en-US" sz="3600" dirty="0">
                <a:solidFill>
                  <a:srgbClr val="FF0000"/>
                </a:solidFill>
              </a:rPr>
              <a:t>min(salary)AS min_salary,</a:t>
            </a:r>
          </a:p>
          <a:p>
            <a:r>
              <a:rPr lang="en-US" sz="3600" dirty="0">
                <a:solidFill>
                  <a:srgbClr val="FF0000"/>
                </a:solidFill>
              </a:rPr>
              <a:t>max(salary)AS max_salary</a:t>
            </a:r>
          </a:p>
          <a:p>
            <a:r>
              <a:rPr lang="en-US" sz="3600" dirty="0">
                <a:solidFill>
                  <a:srgbClr val="000066"/>
                </a:solidFill>
              </a:rPr>
              <a:t>from emp_record_table</a:t>
            </a:r>
          </a:p>
          <a:p>
            <a:r>
              <a:rPr lang="en-US" sz="3600" dirty="0">
                <a:solidFill>
                  <a:srgbClr val="FF0000"/>
                </a:solidFill>
              </a:rPr>
              <a:t>GROUP BY role;</a:t>
            </a:r>
            <a:endParaRPr lang="en-IN" sz="3600" dirty="0">
              <a:solidFill>
                <a:srgbClr val="FF0000"/>
              </a:solidFill>
            </a:endParaRPr>
          </a:p>
        </p:txBody>
      </p:sp>
      <p:pic>
        <p:nvPicPr>
          <p:cNvPr id="6" name="Picture 5">
            <a:extLst>
              <a:ext uri="{FF2B5EF4-FFF2-40B4-BE49-F238E27FC236}">
                <a16:creationId xmlns:a16="http://schemas.microsoft.com/office/drawing/2014/main" id="{C261DE4F-D4EF-A6FA-D2DF-052D57310045}"/>
              </a:ext>
            </a:extLst>
          </p:cNvPr>
          <p:cNvPicPr>
            <a:picLocks noChangeAspect="1"/>
          </p:cNvPicPr>
          <p:nvPr/>
        </p:nvPicPr>
        <p:blipFill>
          <a:blip r:embed="rId2"/>
          <a:stretch>
            <a:fillRect/>
          </a:stretch>
        </p:blipFill>
        <p:spPr>
          <a:xfrm>
            <a:off x="163580" y="1733550"/>
            <a:ext cx="6137411" cy="4718592"/>
          </a:xfrm>
          <a:prstGeom prst="rect">
            <a:avLst/>
          </a:prstGeom>
        </p:spPr>
      </p:pic>
      <p:pic>
        <p:nvPicPr>
          <p:cNvPr id="14" name="Picture 13">
            <a:extLst>
              <a:ext uri="{FF2B5EF4-FFF2-40B4-BE49-F238E27FC236}">
                <a16:creationId xmlns:a16="http://schemas.microsoft.com/office/drawing/2014/main" id="{A62B327B-ABCC-6125-6662-827E0197CFFF}"/>
              </a:ext>
            </a:extLst>
          </p:cNvPr>
          <p:cNvPicPr>
            <a:picLocks noChangeAspect="1"/>
          </p:cNvPicPr>
          <p:nvPr/>
        </p:nvPicPr>
        <p:blipFill>
          <a:blip r:embed="rId3"/>
          <a:stretch>
            <a:fillRect/>
          </a:stretch>
        </p:blipFill>
        <p:spPr>
          <a:xfrm>
            <a:off x="9233036" y="4041911"/>
            <a:ext cx="2635114" cy="2635114"/>
          </a:xfrm>
          <a:prstGeom prst="rect">
            <a:avLst/>
          </a:prstGeom>
        </p:spPr>
      </p:pic>
    </p:spTree>
    <p:extLst>
      <p:ext uri="{BB962C8B-B14F-4D97-AF65-F5344CB8AC3E}">
        <p14:creationId xmlns:p14="http://schemas.microsoft.com/office/powerpoint/2010/main" val="46206626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ECB475-6EFF-B37A-BE4A-FA8D324E70BD}"/>
              </a:ext>
            </a:extLst>
          </p:cNvPr>
          <p:cNvSpPr/>
          <p:nvPr/>
        </p:nvSpPr>
        <p:spPr>
          <a:xfrm>
            <a:off x="180975" y="85726"/>
            <a:ext cx="11410950" cy="16573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N" sz="1800" b="0" i="0" u="none" strike="noStrike" baseline="0" dirty="0">
              <a:solidFill>
                <a:srgbClr val="000000"/>
              </a:solidFill>
              <a:latin typeface="Arial" panose="020B0604020202020204" pitchFamily="34" charset="0"/>
            </a:endParaRPr>
          </a:p>
          <a:p>
            <a:pPr algn="ctr"/>
            <a:r>
              <a:rPr lang="en-US" sz="3200" dirty="0">
                <a:solidFill>
                  <a:schemeClr val="tx1">
                    <a:lumMod val="95000"/>
                    <a:lumOff val="5000"/>
                  </a:schemeClr>
                </a:solidFill>
                <a:latin typeface="Algerian" panose="04020705040A02060702" pitchFamily="82" charset="0"/>
              </a:rPr>
              <a:t>Q</a:t>
            </a:r>
            <a:r>
              <a:rPr lang="en-US" sz="3200" b="0" i="0" u="none" strike="noStrike" baseline="0" dirty="0">
                <a:solidFill>
                  <a:schemeClr val="tx1">
                    <a:lumMod val="95000"/>
                    <a:lumOff val="5000"/>
                  </a:schemeClr>
                </a:solidFill>
                <a:latin typeface="Algerian" panose="04020705040A02060702" pitchFamily="82" charset="0"/>
              </a:rPr>
              <a:t>uery to assign ranks to each employee based on their experience, from the employee record table. </a:t>
            </a:r>
          </a:p>
        </p:txBody>
      </p:sp>
      <p:sp>
        <p:nvSpPr>
          <p:cNvPr id="5" name="TextBox 4">
            <a:extLst>
              <a:ext uri="{FF2B5EF4-FFF2-40B4-BE49-F238E27FC236}">
                <a16:creationId xmlns:a16="http://schemas.microsoft.com/office/drawing/2014/main" id="{226AF3FB-6F42-CACE-E154-B531C5F5AB11}"/>
              </a:ext>
            </a:extLst>
          </p:cNvPr>
          <p:cNvSpPr txBox="1"/>
          <p:nvPr/>
        </p:nvSpPr>
        <p:spPr>
          <a:xfrm>
            <a:off x="495299" y="2266950"/>
            <a:ext cx="5391151" cy="2246769"/>
          </a:xfrm>
          <a:prstGeom prst="rect">
            <a:avLst/>
          </a:prstGeom>
          <a:noFill/>
        </p:spPr>
        <p:txBody>
          <a:bodyPr wrap="square">
            <a:spAutoFit/>
          </a:bodyPr>
          <a:lstStyle/>
          <a:p>
            <a:r>
              <a:rPr lang="en-US" sz="2800" dirty="0">
                <a:solidFill>
                  <a:srgbClr val="000066"/>
                </a:solidFill>
              </a:rPr>
              <a:t>Select emp_id,first_name,</a:t>
            </a:r>
          </a:p>
          <a:p>
            <a:r>
              <a:rPr lang="en-US" sz="2800" dirty="0">
                <a:solidFill>
                  <a:srgbClr val="000066"/>
                </a:solidFill>
              </a:rPr>
              <a:t>last_name,role,dept,emp_rating,</a:t>
            </a:r>
          </a:p>
          <a:p>
            <a:r>
              <a:rPr lang="en-US" sz="2800" dirty="0">
                <a:solidFill>
                  <a:srgbClr val="FF0000"/>
                </a:solidFill>
              </a:rPr>
              <a:t>RANK() OVER (ORDER BY EXP DESC) AS EXP_RANK</a:t>
            </a:r>
          </a:p>
          <a:p>
            <a:r>
              <a:rPr lang="en-US" sz="2800" dirty="0">
                <a:solidFill>
                  <a:srgbClr val="000066"/>
                </a:solidFill>
              </a:rPr>
              <a:t>From</a:t>
            </a:r>
            <a:r>
              <a:rPr lang="en-US" sz="2800" dirty="0"/>
              <a:t> </a:t>
            </a:r>
            <a:r>
              <a:rPr lang="en-US" sz="2800" dirty="0">
                <a:solidFill>
                  <a:srgbClr val="FF0000"/>
                </a:solidFill>
              </a:rPr>
              <a:t>emp_record_table;</a:t>
            </a:r>
            <a:endParaRPr lang="en-IN" sz="2800" dirty="0">
              <a:solidFill>
                <a:srgbClr val="FF0000"/>
              </a:solidFill>
            </a:endParaRPr>
          </a:p>
        </p:txBody>
      </p:sp>
      <p:pic>
        <p:nvPicPr>
          <p:cNvPr id="7" name="Picture 6">
            <a:extLst>
              <a:ext uri="{FF2B5EF4-FFF2-40B4-BE49-F238E27FC236}">
                <a16:creationId xmlns:a16="http://schemas.microsoft.com/office/drawing/2014/main" id="{A89A0AB1-9064-AE99-8D5B-793F4F9D4869}"/>
              </a:ext>
            </a:extLst>
          </p:cNvPr>
          <p:cNvPicPr>
            <a:picLocks noChangeAspect="1"/>
          </p:cNvPicPr>
          <p:nvPr/>
        </p:nvPicPr>
        <p:blipFill>
          <a:blip r:embed="rId2"/>
          <a:stretch>
            <a:fillRect/>
          </a:stretch>
        </p:blipFill>
        <p:spPr>
          <a:xfrm>
            <a:off x="6224586" y="1743074"/>
            <a:ext cx="5654530" cy="4791075"/>
          </a:xfrm>
          <a:prstGeom prst="rect">
            <a:avLst/>
          </a:prstGeom>
        </p:spPr>
      </p:pic>
      <p:pic>
        <p:nvPicPr>
          <p:cNvPr id="9" name="Picture 8">
            <a:extLst>
              <a:ext uri="{FF2B5EF4-FFF2-40B4-BE49-F238E27FC236}">
                <a16:creationId xmlns:a16="http://schemas.microsoft.com/office/drawing/2014/main" id="{9C147A51-CF19-4156-AF07-171AFA9F4CED}"/>
              </a:ext>
            </a:extLst>
          </p:cNvPr>
          <p:cNvPicPr>
            <a:picLocks noChangeAspect="1"/>
          </p:cNvPicPr>
          <p:nvPr/>
        </p:nvPicPr>
        <p:blipFill>
          <a:blip r:embed="rId3"/>
          <a:stretch>
            <a:fillRect/>
          </a:stretch>
        </p:blipFill>
        <p:spPr>
          <a:xfrm>
            <a:off x="3988593" y="4352924"/>
            <a:ext cx="2066925" cy="2066925"/>
          </a:xfrm>
          <a:prstGeom prst="rect">
            <a:avLst/>
          </a:prstGeom>
        </p:spPr>
      </p:pic>
    </p:spTree>
    <p:extLst>
      <p:ext uri="{BB962C8B-B14F-4D97-AF65-F5344CB8AC3E}">
        <p14:creationId xmlns:p14="http://schemas.microsoft.com/office/powerpoint/2010/main" val="37326926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02364-951E-F68A-E9C6-EFB503BB2433}"/>
              </a:ext>
            </a:extLst>
          </p:cNvPr>
          <p:cNvSpPr/>
          <p:nvPr/>
        </p:nvSpPr>
        <p:spPr>
          <a:xfrm>
            <a:off x="200025" y="180975"/>
            <a:ext cx="11496675" cy="15621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latin typeface="Algerian" panose="04020705040A02060702" pitchFamily="82" charset="0"/>
              </a:rPr>
              <a:t>Query to create a view that displays employees in various countries whose salary is more than six thousand, from the employee record table.</a:t>
            </a:r>
            <a:endParaRPr lang="en-IN" sz="2800" dirty="0">
              <a:solidFill>
                <a:schemeClr val="tx1">
                  <a:lumMod val="95000"/>
                  <a:lumOff val="5000"/>
                </a:schemeClr>
              </a:solidFill>
              <a:latin typeface="Algerian" panose="04020705040A02060702" pitchFamily="82" charset="0"/>
            </a:endParaRPr>
          </a:p>
        </p:txBody>
      </p:sp>
      <p:sp>
        <p:nvSpPr>
          <p:cNvPr id="4" name="TextBox 3">
            <a:extLst>
              <a:ext uri="{FF2B5EF4-FFF2-40B4-BE49-F238E27FC236}">
                <a16:creationId xmlns:a16="http://schemas.microsoft.com/office/drawing/2014/main" id="{A9E4BC15-2EE9-2558-768A-B07876C55ECC}"/>
              </a:ext>
            </a:extLst>
          </p:cNvPr>
          <p:cNvSpPr txBox="1"/>
          <p:nvPr/>
        </p:nvSpPr>
        <p:spPr>
          <a:xfrm>
            <a:off x="7867650" y="2083876"/>
            <a:ext cx="3581400" cy="1938992"/>
          </a:xfrm>
          <a:prstGeom prst="rect">
            <a:avLst/>
          </a:prstGeom>
          <a:noFill/>
        </p:spPr>
        <p:txBody>
          <a:bodyPr wrap="square">
            <a:spAutoFit/>
          </a:bodyPr>
          <a:lstStyle/>
          <a:p>
            <a:r>
              <a:rPr lang="en-US" sz="2400" dirty="0">
                <a:solidFill>
                  <a:srgbClr val="FF0000"/>
                </a:solidFill>
              </a:rPr>
              <a:t>Create view emp_view AS</a:t>
            </a:r>
          </a:p>
          <a:p>
            <a:r>
              <a:rPr lang="en-US" sz="2400" dirty="0">
                <a:solidFill>
                  <a:srgbClr val="000066"/>
                </a:solidFill>
              </a:rPr>
              <a:t>Select emp_id,first_name,</a:t>
            </a:r>
          </a:p>
          <a:p>
            <a:r>
              <a:rPr lang="en-US" sz="2400" dirty="0">
                <a:solidFill>
                  <a:srgbClr val="000066"/>
                </a:solidFill>
              </a:rPr>
              <a:t>last_name, salary, country</a:t>
            </a:r>
          </a:p>
          <a:p>
            <a:r>
              <a:rPr lang="en-US" sz="2400" dirty="0">
                <a:solidFill>
                  <a:srgbClr val="000066"/>
                </a:solidFill>
              </a:rPr>
              <a:t>from emp_record_table </a:t>
            </a:r>
          </a:p>
          <a:p>
            <a:r>
              <a:rPr lang="en-US" sz="2400" dirty="0">
                <a:solidFill>
                  <a:srgbClr val="FF0000"/>
                </a:solidFill>
              </a:rPr>
              <a:t>WHERE SALARY &gt;6000;</a:t>
            </a:r>
            <a:endParaRPr lang="en-IN" sz="2400" dirty="0">
              <a:solidFill>
                <a:srgbClr val="FF0000"/>
              </a:solidFill>
            </a:endParaRPr>
          </a:p>
        </p:txBody>
      </p:sp>
      <p:sp>
        <p:nvSpPr>
          <p:cNvPr id="6" name="TextBox 5">
            <a:extLst>
              <a:ext uri="{FF2B5EF4-FFF2-40B4-BE49-F238E27FC236}">
                <a16:creationId xmlns:a16="http://schemas.microsoft.com/office/drawing/2014/main" id="{DB39E312-65B4-BF63-AD45-926F173F6E9C}"/>
              </a:ext>
            </a:extLst>
          </p:cNvPr>
          <p:cNvSpPr txBox="1"/>
          <p:nvPr/>
        </p:nvSpPr>
        <p:spPr>
          <a:xfrm>
            <a:off x="7867650" y="4277944"/>
            <a:ext cx="6353175" cy="523220"/>
          </a:xfrm>
          <a:prstGeom prst="rect">
            <a:avLst/>
          </a:prstGeom>
          <a:noFill/>
        </p:spPr>
        <p:txBody>
          <a:bodyPr wrap="square">
            <a:spAutoFit/>
          </a:bodyPr>
          <a:lstStyle/>
          <a:p>
            <a:r>
              <a:rPr lang="en-IN" sz="2800" dirty="0">
                <a:solidFill>
                  <a:srgbClr val="000066"/>
                </a:solidFill>
              </a:rPr>
              <a:t>Select * from emp_view;</a:t>
            </a:r>
          </a:p>
        </p:txBody>
      </p:sp>
      <p:pic>
        <p:nvPicPr>
          <p:cNvPr id="8" name="Picture 7">
            <a:extLst>
              <a:ext uri="{FF2B5EF4-FFF2-40B4-BE49-F238E27FC236}">
                <a16:creationId xmlns:a16="http://schemas.microsoft.com/office/drawing/2014/main" id="{2305BC69-4B55-EF9F-1FC9-49291B94C8CF}"/>
              </a:ext>
            </a:extLst>
          </p:cNvPr>
          <p:cNvPicPr>
            <a:picLocks noChangeAspect="1"/>
          </p:cNvPicPr>
          <p:nvPr/>
        </p:nvPicPr>
        <p:blipFill>
          <a:blip r:embed="rId2"/>
          <a:stretch>
            <a:fillRect/>
          </a:stretch>
        </p:blipFill>
        <p:spPr>
          <a:xfrm>
            <a:off x="266700" y="2083875"/>
            <a:ext cx="7153275" cy="4326449"/>
          </a:xfrm>
          <a:prstGeom prst="rect">
            <a:avLst/>
          </a:prstGeom>
        </p:spPr>
      </p:pic>
      <p:pic>
        <p:nvPicPr>
          <p:cNvPr id="10" name="Picture 9">
            <a:extLst>
              <a:ext uri="{FF2B5EF4-FFF2-40B4-BE49-F238E27FC236}">
                <a16:creationId xmlns:a16="http://schemas.microsoft.com/office/drawing/2014/main" id="{A1C7E051-479D-B739-B8D5-EF33A9F576EF}"/>
              </a:ext>
            </a:extLst>
          </p:cNvPr>
          <p:cNvPicPr>
            <a:picLocks noChangeAspect="1"/>
          </p:cNvPicPr>
          <p:nvPr/>
        </p:nvPicPr>
        <p:blipFill>
          <a:blip r:embed="rId3"/>
          <a:stretch>
            <a:fillRect/>
          </a:stretch>
        </p:blipFill>
        <p:spPr>
          <a:xfrm>
            <a:off x="8401050" y="4801164"/>
            <a:ext cx="2324100" cy="1905000"/>
          </a:xfrm>
          <a:prstGeom prst="rect">
            <a:avLst/>
          </a:prstGeom>
        </p:spPr>
      </p:pic>
    </p:spTree>
    <p:extLst>
      <p:ext uri="{BB962C8B-B14F-4D97-AF65-F5344CB8AC3E}">
        <p14:creationId xmlns:p14="http://schemas.microsoft.com/office/powerpoint/2010/main" val="670144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3FCB09-6FFE-9D56-FBAA-673F041B63CA}"/>
              </a:ext>
            </a:extLst>
          </p:cNvPr>
          <p:cNvSpPr/>
          <p:nvPr/>
        </p:nvSpPr>
        <p:spPr>
          <a:xfrm>
            <a:off x="209550" y="228600"/>
            <a:ext cx="11677650" cy="14859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N" sz="1800" b="0" i="0" u="none" strike="noStrike" baseline="0" dirty="0">
              <a:solidFill>
                <a:srgbClr val="000000"/>
              </a:solidFill>
              <a:latin typeface="Arial" panose="020B0604020202020204" pitchFamily="34" charset="0"/>
            </a:endParaRPr>
          </a:p>
          <a:p>
            <a:pPr algn="ctr"/>
            <a:r>
              <a:rPr lang="en-US" sz="2800" dirty="0">
                <a:solidFill>
                  <a:schemeClr val="tx1">
                    <a:lumMod val="95000"/>
                    <a:lumOff val="5000"/>
                  </a:schemeClr>
                </a:solidFill>
                <a:latin typeface="Algerian" panose="04020705040A02060702" pitchFamily="82" charset="0"/>
              </a:rPr>
              <a:t>N</a:t>
            </a:r>
            <a:r>
              <a:rPr lang="en-US" sz="2800" b="0" i="0" u="none" strike="noStrike" baseline="0" dirty="0">
                <a:solidFill>
                  <a:schemeClr val="tx1">
                    <a:lumMod val="95000"/>
                    <a:lumOff val="5000"/>
                  </a:schemeClr>
                </a:solidFill>
                <a:latin typeface="Algerian" panose="04020705040A02060702" pitchFamily="82" charset="0"/>
              </a:rPr>
              <a:t>ested query to find employees with experience of more than ten years, from the employee record table. </a:t>
            </a:r>
          </a:p>
        </p:txBody>
      </p:sp>
      <p:sp>
        <p:nvSpPr>
          <p:cNvPr id="4" name="TextBox 3">
            <a:extLst>
              <a:ext uri="{FF2B5EF4-FFF2-40B4-BE49-F238E27FC236}">
                <a16:creationId xmlns:a16="http://schemas.microsoft.com/office/drawing/2014/main" id="{8F6FB090-9169-178A-371C-201313487705}"/>
              </a:ext>
            </a:extLst>
          </p:cNvPr>
          <p:cNvSpPr txBox="1"/>
          <p:nvPr/>
        </p:nvSpPr>
        <p:spPr>
          <a:xfrm>
            <a:off x="514350" y="2534335"/>
            <a:ext cx="6096000" cy="2062103"/>
          </a:xfrm>
          <a:prstGeom prst="rect">
            <a:avLst/>
          </a:prstGeom>
          <a:noFill/>
        </p:spPr>
        <p:txBody>
          <a:bodyPr wrap="square">
            <a:spAutoFit/>
          </a:bodyPr>
          <a:lstStyle/>
          <a:p>
            <a:r>
              <a:rPr lang="en-US" sz="3200" dirty="0">
                <a:solidFill>
                  <a:srgbClr val="000066"/>
                </a:solidFill>
              </a:rPr>
              <a:t>Select emp_id,</a:t>
            </a:r>
          </a:p>
          <a:p>
            <a:r>
              <a:rPr lang="en-US" sz="3200" dirty="0">
                <a:solidFill>
                  <a:srgbClr val="000066"/>
                </a:solidFill>
              </a:rPr>
              <a:t>first_name, last_name </a:t>
            </a:r>
          </a:p>
          <a:p>
            <a:r>
              <a:rPr lang="en-US" sz="3200" dirty="0">
                <a:solidFill>
                  <a:srgbClr val="000066"/>
                </a:solidFill>
              </a:rPr>
              <a:t>FROM emp_record_table</a:t>
            </a:r>
          </a:p>
          <a:p>
            <a:r>
              <a:rPr lang="en-US" sz="3200" dirty="0">
                <a:solidFill>
                  <a:srgbClr val="CC0000"/>
                </a:solidFill>
              </a:rPr>
              <a:t>WHERE EXP &gt; 10;</a:t>
            </a:r>
            <a:endParaRPr lang="en-IN" sz="3200" dirty="0">
              <a:solidFill>
                <a:srgbClr val="CC0000"/>
              </a:solidFill>
            </a:endParaRPr>
          </a:p>
        </p:txBody>
      </p:sp>
      <p:pic>
        <p:nvPicPr>
          <p:cNvPr id="6" name="Picture 5">
            <a:extLst>
              <a:ext uri="{FF2B5EF4-FFF2-40B4-BE49-F238E27FC236}">
                <a16:creationId xmlns:a16="http://schemas.microsoft.com/office/drawing/2014/main" id="{6B4ADA0D-7D24-70CE-2F82-16A3807FF608}"/>
              </a:ext>
            </a:extLst>
          </p:cNvPr>
          <p:cNvPicPr>
            <a:picLocks noChangeAspect="1"/>
          </p:cNvPicPr>
          <p:nvPr/>
        </p:nvPicPr>
        <p:blipFill>
          <a:blip r:embed="rId2"/>
          <a:stretch>
            <a:fillRect/>
          </a:stretch>
        </p:blipFill>
        <p:spPr>
          <a:xfrm>
            <a:off x="5857875" y="1948728"/>
            <a:ext cx="6096000" cy="4394921"/>
          </a:xfrm>
          <a:prstGeom prst="rect">
            <a:avLst/>
          </a:prstGeom>
        </p:spPr>
      </p:pic>
      <p:pic>
        <p:nvPicPr>
          <p:cNvPr id="8" name="Picture 7">
            <a:extLst>
              <a:ext uri="{FF2B5EF4-FFF2-40B4-BE49-F238E27FC236}">
                <a16:creationId xmlns:a16="http://schemas.microsoft.com/office/drawing/2014/main" id="{7B7D1DD2-14EE-4E2D-04AA-7C7FA88C1226}"/>
              </a:ext>
            </a:extLst>
          </p:cNvPr>
          <p:cNvPicPr>
            <a:picLocks noChangeAspect="1"/>
          </p:cNvPicPr>
          <p:nvPr/>
        </p:nvPicPr>
        <p:blipFill>
          <a:blip r:embed="rId3"/>
          <a:stretch>
            <a:fillRect/>
          </a:stretch>
        </p:blipFill>
        <p:spPr>
          <a:xfrm>
            <a:off x="2828926" y="4095750"/>
            <a:ext cx="2381250" cy="2381250"/>
          </a:xfrm>
          <a:prstGeom prst="rect">
            <a:avLst/>
          </a:prstGeom>
        </p:spPr>
      </p:pic>
    </p:spTree>
    <p:extLst>
      <p:ext uri="{BB962C8B-B14F-4D97-AF65-F5344CB8AC3E}">
        <p14:creationId xmlns:p14="http://schemas.microsoft.com/office/powerpoint/2010/main" val="2964593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27000">
              <a:schemeClr val="accent1">
                <a:lumMod val="45000"/>
                <a:lumOff val="55000"/>
              </a:schemeClr>
            </a:gs>
            <a:gs pos="100000">
              <a:srgbClr val="FA6A6A"/>
            </a:gs>
            <a:gs pos="78000">
              <a:schemeClr val="accent1">
                <a:lumMod val="45000"/>
                <a:lumOff val="55000"/>
              </a:schemeClr>
            </a:gs>
            <a:gs pos="100000">
              <a:srgbClr val="F86C6F"/>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B09FCE-FB76-74B9-2018-6C9449D41B36}"/>
              </a:ext>
            </a:extLst>
          </p:cNvPr>
          <p:cNvSpPr/>
          <p:nvPr/>
        </p:nvSpPr>
        <p:spPr>
          <a:xfrm>
            <a:off x="847530" y="0"/>
            <a:ext cx="10496939" cy="13062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latin typeface="Algerian" panose="04020705040A02060702" pitchFamily="82" charset="0"/>
              </a:rPr>
              <a:t>STORED PROCEDURE</a:t>
            </a:r>
            <a:endParaRPr lang="en-IN" sz="4800" dirty="0">
              <a:solidFill>
                <a:schemeClr val="tx1"/>
              </a:solidFill>
              <a:latin typeface="Algerian" panose="04020705040A02060702" pitchFamily="82" charset="0"/>
            </a:endParaRPr>
          </a:p>
        </p:txBody>
      </p:sp>
      <p:sp>
        <p:nvSpPr>
          <p:cNvPr id="4" name="TextBox 3">
            <a:extLst>
              <a:ext uri="{FF2B5EF4-FFF2-40B4-BE49-F238E27FC236}">
                <a16:creationId xmlns:a16="http://schemas.microsoft.com/office/drawing/2014/main" id="{A49C5229-3FEF-B1C2-8186-A2AA281127FB}"/>
              </a:ext>
            </a:extLst>
          </p:cNvPr>
          <p:cNvSpPr txBox="1"/>
          <p:nvPr/>
        </p:nvSpPr>
        <p:spPr>
          <a:xfrm>
            <a:off x="390525" y="1306286"/>
            <a:ext cx="7791450" cy="4247317"/>
          </a:xfrm>
          <a:prstGeom prst="rect">
            <a:avLst/>
          </a:prstGeom>
          <a:noFill/>
        </p:spPr>
        <p:txBody>
          <a:bodyPr wrap="square">
            <a:spAutoFit/>
          </a:bodyPr>
          <a:lstStyle/>
          <a:p>
            <a:pPr algn="just"/>
            <a:r>
              <a:rPr lang="en-US" sz="3000" b="0" i="0" dirty="0">
                <a:solidFill>
                  <a:srgbClr val="000000"/>
                </a:solidFill>
                <a:effectLst/>
              </a:rPr>
              <a:t>A stored procedure is a prepared SQL code that you can save, so the code can be reused over and over again</a:t>
            </a:r>
            <a:r>
              <a:rPr lang="en-US" sz="3000" dirty="0">
                <a:solidFill>
                  <a:srgbClr val="000000"/>
                </a:solidFill>
              </a:rPr>
              <a:t>, </a:t>
            </a:r>
          </a:p>
          <a:p>
            <a:pPr algn="just"/>
            <a:r>
              <a:rPr lang="en-US" sz="3000" b="0" i="0" dirty="0">
                <a:solidFill>
                  <a:srgbClr val="000000"/>
                </a:solidFill>
                <a:effectLst/>
              </a:rPr>
              <a:t>So if you have an SQL query that you write over and over again, save it as a stored procedure, and then just call it to execute it.</a:t>
            </a:r>
          </a:p>
          <a:p>
            <a:pPr algn="just"/>
            <a:r>
              <a:rPr lang="en-US" sz="3000" b="0" i="0" dirty="0">
                <a:solidFill>
                  <a:srgbClr val="000000"/>
                </a:solidFill>
                <a:effectLst/>
              </a:rPr>
              <a:t>You can also pass parameters to a stored procedure, so that the stored procedure can act based on the parameter value(s) that is passed.</a:t>
            </a:r>
          </a:p>
        </p:txBody>
      </p:sp>
      <p:pic>
        <p:nvPicPr>
          <p:cNvPr id="6" name="Picture 5">
            <a:extLst>
              <a:ext uri="{FF2B5EF4-FFF2-40B4-BE49-F238E27FC236}">
                <a16:creationId xmlns:a16="http://schemas.microsoft.com/office/drawing/2014/main" id="{1D97ECE9-09E1-FE62-281E-283B902D5AA7}"/>
              </a:ext>
            </a:extLst>
          </p:cNvPr>
          <p:cNvPicPr>
            <a:picLocks noChangeAspect="1"/>
          </p:cNvPicPr>
          <p:nvPr/>
        </p:nvPicPr>
        <p:blipFill>
          <a:blip r:embed="rId2"/>
          <a:stretch>
            <a:fillRect/>
          </a:stretch>
        </p:blipFill>
        <p:spPr>
          <a:xfrm>
            <a:off x="8467918" y="1793393"/>
            <a:ext cx="2876551" cy="3626332"/>
          </a:xfrm>
          <a:prstGeom prst="rect">
            <a:avLst/>
          </a:prstGeom>
        </p:spPr>
      </p:pic>
    </p:spTree>
    <p:extLst>
      <p:ext uri="{BB962C8B-B14F-4D97-AF65-F5344CB8AC3E}">
        <p14:creationId xmlns:p14="http://schemas.microsoft.com/office/powerpoint/2010/main" val="98651435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1B2CB-94D4-C4A8-00B5-E9CEC8023DB4}"/>
              </a:ext>
            </a:extLst>
          </p:cNvPr>
          <p:cNvSpPr/>
          <p:nvPr/>
        </p:nvSpPr>
        <p:spPr>
          <a:xfrm>
            <a:off x="180975" y="228600"/>
            <a:ext cx="11430000" cy="13525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lgerian" panose="04020705040A02060702" pitchFamily="82" charset="0"/>
              </a:rPr>
              <a:t>Query to create a stored procedure to retrieve the details of the employees whose experience is more than three years, from the employee record table.</a:t>
            </a:r>
          </a:p>
          <a:p>
            <a:pPr algn="ctr"/>
            <a:r>
              <a:rPr lang="en-US" sz="2400" dirty="0">
                <a:latin typeface="Algerian" panose="04020705040A02060702" pitchFamily="82" charset="0"/>
              </a:rPr>
              <a:t>.</a:t>
            </a:r>
            <a:endParaRPr lang="en-IN" sz="2400" dirty="0">
              <a:latin typeface="Algerian" panose="04020705040A02060702" pitchFamily="82" charset="0"/>
            </a:endParaRPr>
          </a:p>
        </p:txBody>
      </p:sp>
      <p:pic>
        <p:nvPicPr>
          <p:cNvPr id="4" name="Picture 3">
            <a:extLst>
              <a:ext uri="{FF2B5EF4-FFF2-40B4-BE49-F238E27FC236}">
                <a16:creationId xmlns:a16="http://schemas.microsoft.com/office/drawing/2014/main" id="{B2CDCD79-402F-97C0-D11B-6D65B1B83A7C}"/>
              </a:ext>
            </a:extLst>
          </p:cNvPr>
          <p:cNvPicPr>
            <a:picLocks noChangeAspect="1"/>
          </p:cNvPicPr>
          <p:nvPr/>
        </p:nvPicPr>
        <p:blipFill>
          <a:blip r:embed="rId2"/>
          <a:stretch>
            <a:fillRect/>
          </a:stretch>
        </p:blipFill>
        <p:spPr>
          <a:xfrm>
            <a:off x="428625" y="1762125"/>
            <a:ext cx="4541914" cy="4381500"/>
          </a:xfrm>
          <a:prstGeom prst="rect">
            <a:avLst/>
          </a:prstGeom>
        </p:spPr>
      </p:pic>
      <p:sp>
        <p:nvSpPr>
          <p:cNvPr id="6" name="TextBox 5">
            <a:extLst>
              <a:ext uri="{FF2B5EF4-FFF2-40B4-BE49-F238E27FC236}">
                <a16:creationId xmlns:a16="http://schemas.microsoft.com/office/drawing/2014/main" id="{F68BF014-7ED0-B502-8B24-044E9E11E279}"/>
              </a:ext>
            </a:extLst>
          </p:cNvPr>
          <p:cNvSpPr txBox="1"/>
          <p:nvPr/>
        </p:nvSpPr>
        <p:spPr>
          <a:xfrm>
            <a:off x="5248275" y="2320409"/>
            <a:ext cx="6096000" cy="492443"/>
          </a:xfrm>
          <a:prstGeom prst="rect">
            <a:avLst/>
          </a:prstGeom>
          <a:noFill/>
        </p:spPr>
        <p:txBody>
          <a:bodyPr wrap="square">
            <a:spAutoFit/>
          </a:bodyPr>
          <a:lstStyle/>
          <a:p>
            <a:r>
              <a:rPr lang="en-IN" sz="2600" dirty="0">
                <a:solidFill>
                  <a:srgbClr val="000066"/>
                </a:solidFill>
              </a:rPr>
              <a:t>CALL GetEmployeesWithExperience;</a:t>
            </a:r>
          </a:p>
        </p:txBody>
      </p:sp>
      <p:sp>
        <p:nvSpPr>
          <p:cNvPr id="8" name="TextBox 7">
            <a:extLst>
              <a:ext uri="{FF2B5EF4-FFF2-40B4-BE49-F238E27FC236}">
                <a16:creationId xmlns:a16="http://schemas.microsoft.com/office/drawing/2014/main" id="{B05F6C17-9ABA-98D3-6C32-D12941FEEAA3}"/>
              </a:ext>
            </a:extLst>
          </p:cNvPr>
          <p:cNvSpPr txBox="1"/>
          <p:nvPr/>
        </p:nvSpPr>
        <p:spPr>
          <a:xfrm>
            <a:off x="5248275" y="2718316"/>
            <a:ext cx="6734175" cy="3293209"/>
          </a:xfrm>
          <a:prstGeom prst="rect">
            <a:avLst/>
          </a:prstGeom>
          <a:noFill/>
        </p:spPr>
        <p:txBody>
          <a:bodyPr wrap="square">
            <a:spAutoFit/>
          </a:bodyPr>
          <a:lstStyle/>
          <a:p>
            <a:r>
              <a:rPr lang="en-IN" sz="2600" dirty="0">
                <a:solidFill>
                  <a:srgbClr val="FF0000"/>
                </a:solidFill>
              </a:rPr>
              <a:t>CREATE DEFINER</a:t>
            </a:r>
            <a:r>
              <a:rPr lang="en-IN" sz="2600" dirty="0">
                <a:solidFill>
                  <a:srgbClr val="000066"/>
                </a:solidFill>
              </a:rPr>
              <a:t>=`root`@`localhost` </a:t>
            </a:r>
            <a:r>
              <a:rPr lang="en-IN" sz="2600" dirty="0">
                <a:solidFill>
                  <a:srgbClr val="FF0000"/>
                </a:solidFill>
              </a:rPr>
              <a:t>PROCEDURE</a:t>
            </a:r>
            <a:r>
              <a:rPr lang="en-IN" sz="2600" dirty="0">
                <a:solidFill>
                  <a:srgbClr val="000066"/>
                </a:solidFill>
              </a:rPr>
              <a:t> `GetEmployeesWithExperience`()</a:t>
            </a:r>
          </a:p>
          <a:p>
            <a:r>
              <a:rPr lang="en-IN" sz="2600" dirty="0">
                <a:solidFill>
                  <a:srgbClr val="FF0000"/>
                </a:solidFill>
              </a:rPr>
              <a:t>BEGIN</a:t>
            </a:r>
          </a:p>
          <a:p>
            <a:r>
              <a:rPr lang="en-IN" sz="2600" dirty="0">
                <a:solidFill>
                  <a:srgbClr val="000066"/>
                </a:solidFill>
              </a:rPr>
              <a:t>Select EMP_ID,FIRST_NAME,LAST_NAME,</a:t>
            </a:r>
          </a:p>
          <a:p>
            <a:r>
              <a:rPr lang="en-IN" sz="2600" dirty="0">
                <a:solidFill>
                  <a:srgbClr val="000066"/>
                </a:solidFill>
              </a:rPr>
              <a:t>GENDER,DEPT AS DEPARTMENT, EXP</a:t>
            </a:r>
          </a:p>
          <a:p>
            <a:r>
              <a:rPr lang="en-IN" sz="2600" dirty="0">
                <a:solidFill>
                  <a:srgbClr val="000066"/>
                </a:solidFill>
              </a:rPr>
              <a:t>FROM emp_record_table</a:t>
            </a:r>
          </a:p>
          <a:p>
            <a:r>
              <a:rPr lang="en-IN" sz="2600" dirty="0">
                <a:solidFill>
                  <a:srgbClr val="FF0000"/>
                </a:solidFill>
              </a:rPr>
              <a:t>WHERE EXP&gt;3;</a:t>
            </a:r>
          </a:p>
          <a:p>
            <a:r>
              <a:rPr lang="en-IN" sz="2600" dirty="0">
                <a:solidFill>
                  <a:srgbClr val="FF0000"/>
                </a:solidFill>
              </a:rPr>
              <a:t>END</a:t>
            </a:r>
          </a:p>
        </p:txBody>
      </p:sp>
    </p:spTree>
    <p:extLst>
      <p:ext uri="{BB962C8B-B14F-4D97-AF65-F5344CB8AC3E}">
        <p14:creationId xmlns:p14="http://schemas.microsoft.com/office/powerpoint/2010/main" val="19129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489CBC-1367-4F55-19EE-56C86F24CF8D}"/>
              </a:ext>
            </a:extLst>
          </p:cNvPr>
          <p:cNvSpPr txBox="1"/>
          <p:nvPr/>
        </p:nvSpPr>
        <p:spPr>
          <a:xfrm>
            <a:off x="76200" y="261461"/>
            <a:ext cx="11915775" cy="1554272"/>
          </a:xfrm>
          <a:prstGeom prst="rect">
            <a:avLst/>
          </a:prstGeom>
          <a:noFill/>
        </p:spPr>
        <p:txBody>
          <a:bodyPr wrap="square">
            <a:spAutoFit/>
          </a:bodyPr>
          <a:lstStyle/>
          <a:p>
            <a:pPr algn="ctr"/>
            <a:r>
              <a:rPr lang="en-US" sz="1900" dirty="0">
                <a:latin typeface="Algerian" panose="04020705040A02060702" pitchFamily="82" charset="0"/>
              </a:rPr>
              <a:t>Write a query using stored functions in the project table to check whether the job profile assigned to each employee in the data science team matches the organization’s set standard. The standard being: </a:t>
            </a:r>
          </a:p>
          <a:p>
            <a:pPr algn="ctr"/>
            <a:r>
              <a:rPr lang="en-US" sz="1900" dirty="0">
                <a:latin typeface="Algerian" panose="04020705040A02060702" pitchFamily="82" charset="0"/>
              </a:rPr>
              <a:t>1. For an employee with experience less than or equal to 2 years assign 'JUNIOR DATA SCIENTIST</a:t>
            </a:r>
            <a:r>
              <a:rPr lang="en-US" dirty="0">
                <a:latin typeface="Algerian" panose="04020705040A02060702" pitchFamily="82" charset="0"/>
              </a:rPr>
              <a:t>',</a:t>
            </a:r>
            <a:endParaRPr lang="en-IN" dirty="0">
              <a:latin typeface="Algerian" panose="04020705040A02060702" pitchFamily="82" charset="0"/>
            </a:endParaRPr>
          </a:p>
        </p:txBody>
      </p:sp>
      <p:sp>
        <p:nvSpPr>
          <p:cNvPr id="5" name="TextBox 4">
            <a:extLst>
              <a:ext uri="{FF2B5EF4-FFF2-40B4-BE49-F238E27FC236}">
                <a16:creationId xmlns:a16="http://schemas.microsoft.com/office/drawing/2014/main" id="{87F8D160-0E56-4017-0866-2EEEEC8D914B}"/>
              </a:ext>
            </a:extLst>
          </p:cNvPr>
          <p:cNvSpPr txBox="1"/>
          <p:nvPr/>
        </p:nvSpPr>
        <p:spPr>
          <a:xfrm>
            <a:off x="457200" y="1746141"/>
            <a:ext cx="6096000" cy="3785652"/>
          </a:xfrm>
          <a:prstGeom prst="rect">
            <a:avLst/>
          </a:prstGeom>
          <a:noFill/>
        </p:spPr>
        <p:txBody>
          <a:bodyPr wrap="square">
            <a:spAutoFit/>
          </a:bodyPr>
          <a:lstStyle/>
          <a:p>
            <a:r>
              <a:rPr lang="en-IN" sz="2000" dirty="0">
                <a:solidFill>
                  <a:srgbClr val="000066"/>
                </a:solidFill>
              </a:rPr>
              <a:t>CREATE DEFINER=`root`@`localhost` FUNCTION `GetJobProfile`(experience INT) </a:t>
            </a:r>
          </a:p>
          <a:p>
            <a:r>
              <a:rPr lang="en-IN" sz="2000" dirty="0">
                <a:solidFill>
                  <a:srgbClr val="FF0000"/>
                </a:solidFill>
              </a:rPr>
              <a:t>RETURNS</a:t>
            </a:r>
            <a:r>
              <a:rPr lang="en-IN" sz="2000" dirty="0"/>
              <a:t> </a:t>
            </a:r>
            <a:r>
              <a:rPr lang="en-IN" sz="2000" dirty="0">
                <a:solidFill>
                  <a:srgbClr val="000066"/>
                </a:solidFill>
              </a:rPr>
              <a:t>varchar(60) CHARSET utf8mb4    </a:t>
            </a:r>
            <a:r>
              <a:rPr lang="en-IN" sz="2000" dirty="0">
                <a:solidFill>
                  <a:srgbClr val="FF0000"/>
                </a:solidFill>
              </a:rPr>
              <a:t>DETERMINISTIC</a:t>
            </a:r>
          </a:p>
          <a:p>
            <a:r>
              <a:rPr lang="en-IN" sz="2000" dirty="0">
                <a:solidFill>
                  <a:srgbClr val="FF0000"/>
                </a:solidFill>
              </a:rPr>
              <a:t>BEGIN</a:t>
            </a:r>
          </a:p>
          <a:p>
            <a:r>
              <a:rPr lang="en-IN" sz="2000" dirty="0">
                <a:solidFill>
                  <a:srgbClr val="000066"/>
                </a:solidFill>
              </a:rPr>
              <a:t>DECLARE job_profile</a:t>
            </a:r>
          </a:p>
          <a:p>
            <a:r>
              <a:rPr lang="en-IN" sz="2000" dirty="0">
                <a:solidFill>
                  <a:srgbClr val="000066"/>
                </a:solidFill>
              </a:rPr>
              <a:t>VARCHAR(60);</a:t>
            </a:r>
          </a:p>
          <a:p>
            <a:r>
              <a:rPr lang="en-IN" sz="2000" dirty="0">
                <a:solidFill>
                  <a:srgbClr val="000066"/>
                </a:solidFill>
              </a:rPr>
              <a:t>IF experience &lt;=2 </a:t>
            </a:r>
          </a:p>
          <a:p>
            <a:r>
              <a:rPr lang="en-IN" sz="2000" dirty="0">
                <a:solidFill>
                  <a:srgbClr val="000066"/>
                </a:solidFill>
              </a:rPr>
              <a:t>THEN SET job_profile =</a:t>
            </a:r>
            <a:r>
              <a:rPr lang="en-IN" sz="2000" dirty="0">
                <a:solidFill>
                  <a:srgbClr val="FF0000"/>
                </a:solidFill>
              </a:rPr>
              <a:t>'JUNIOR DATA SCIENCE’</a:t>
            </a:r>
            <a:r>
              <a:rPr lang="en-IN" sz="2000" dirty="0"/>
              <a:t>;</a:t>
            </a:r>
          </a:p>
          <a:p>
            <a:r>
              <a:rPr lang="en-IN" sz="2000" dirty="0">
                <a:solidFill>
                  <a:srgbClr val="000066"/>
                </a:solidFill>
              </a:rPr>
              <a:t>END IF;</a:t>
            </a:r>
          </a:p>
          <a:p>
            <a:r>
              <a:rPr lang="en-IN" sz="2000" dirty="0">
                <a:solidFill>
                  <a:srgbClr val="000066"/>
                </a:solidFill>
              </a:rPr>
              <a:t>RETURN job_profile;</a:t>
            </a:r>
          </a:p>
          <a:p>
            <a:r>
              <a:rPr lang="en-IN" sz="2000" dirty="0">
                <a:solidFill>
                  <a:srgbClr val="000066"/>
                </a:solidFill>
              </a:rPr>
              <a:t>END</a:t>
            </a:r>
          </a:p>
        </p:txBody>
      </p:sp>
      <p:sp>
        <p:nvSpPr>
          <p:cNvPr id="9" name="TextBox 8">
            <a:extLst>
              <a:ext uri="{FF2B5EF4-FFF2-40B4-BE49-F238E27FC236}">
                <a16:creationId xmlns:a16="http://schemas.microsoft.com/office/drawing/2014/main" id="{8960C786-8900-2A07-1478-5FC34A283FDB}"/>
              </a:ext>
            </a:extLst>
          </p:cNvPr>
          <p:cNvSpPr txBox="1"/>
          <p:nvPr/>
        </p:nvSpPr>
        <p:spPr>
          <a:xfrm>
            <a:off x="457200" y="5385257"/>
            <a:ext cx="6096000" cy="1323439"/>
          </a:xfrm>
          <a:prstGeom prst="rect">
            <a:avLst/>
          </a:prstGeom>
          <a:noFill/>
        </p:spPr>
        <p:txBody>
          <a:bodyPr wrap="square">
            <a:spAutoFit/>
          </a:bodyPr>
          <a:lstStyle/>
          <a:p>
            <a:r>
              <a:rPr lang="en-IN" sz="2000" dirty="0">
                <a:solidFill>
                  <a:srgbClr val="000066"/>
                </a:solidFill>
              </a:rPr>
              <a:t>SELECT EMP_ID,FIRST_NAME,LAST_NAME,</a:t>
            </a:r>
          </a:p>
          <a:p>
            <a:r>
              <a:rPr lang="en-IN" sz="2000" dirty="0">
                <a:solidFill>
                  <a:srgbClr val="000066"/>
                </a:solidFill>
              </a:rPr>
              <a:t>GetJobProfile(EXP) </a:t>
            </a:r>
          </a:p>
          <a:p>
            <a:r>
              <a:rPr lang="en-IN" sz="2000" dirty="0">
                <a:solidFill>
                  <a:srgbClr val="000066"/>
                </a:solidFill>
              </a:rPr>
              <a:t>AS JOB_PROFILE</a:t>
            </a:r>
          </a:p>
          <a:p>
            <a:r>
              <a:rPr lang="en-IN" sz="2000" dirty="0">
                <a:solidFill>
                  <a:srgbClr val="000066"/>
                </a:solidFill>
              </a:rPr>
              <a:t>FROM data_science_team</a:t>
            </a:r>
            <a:r>
              <a:rPr lang="en-IN" sz="2000" dirty="0"/>
              <a:t>;</a:t>
            </a:r>
          </a:p>
        </p:txBody>
      </p:sp>
      <p:pic>
        <p:nvPicPr>
          <p:cNvPr id="11" name="Picture 10">
            <a:extLst>
              <a:ext uri="{FF2B5EF4-FFF2-40B4-BE49-F238E27FC236}">
                <a16:creationId xmlns:a16="http://schemas.microsoft.com/office/drawing/2014/main" id="{5F53F52F-C36E-DEA2-EA3E-2ED1806680FF}"/>
              </a:ext>
            </a:extLst>
          </p:cNvPr>
          <p:cNvPicPr>
            <a:picLocks noChangeAspect="1"/>
          </p:cNvPicPr>
          <p:nvPr/>
        </p:nvPicPr>
        <p:blipFill>
          <a:blip r:embed="rId2"/>
          <a:stretch>
            <a:fillRect/>
          </a:stretch>
        </p:blipFill>
        <p:spPr>
          <a:xfrm>
            <a:off x="5903381" y="1887739"/>
            <a:ext cx="5974294" cy="4389236"/>
          </a:xfrm>
          <a:prstGeom prst="rect">
            <a:avLst/>
          </a:prstGeom>
        </p:spPr>
      </p:pic>
      <p:pic>
        <p:nvPicPr>
          <p:cNvPr id="13" name="Picture 12">
            <a:extLst>
              <a:ext uri="{FF2B5EF4-FFF2-40B4-BE49-F238E27FC236}">
                <a16:creationId xmlns:a16="http://schemas.microsoft.com/office/drawing/2014/main" id="{07A83E03-5AC5-AFD4-9A08-9869B556F212}"/>
              </a:ext>
            </a:extLst>
          </p:cNvPr>
          <p:cNvPicPr>
            <a:picLocks noChangeAspect="1"/>
          </p:cNvPicPr>
          <p:nvPr/>
        </p:nvPicPr>
        <p:blipFill>
          <a:blip r:embed="rId3"/>
          <a:stretch>
            <a:fillRect/>
          </a:stretch>
        </p:blipFill>
        <p:spPr>
          <a:xfrm>
            <a:off x="4162425" y="2558522"/>
            <a:ext cx="1740956" cy="1740956"/>
          </a:xfrm>
          <a:prstGeom prst="rect">
            <a:avLst/>
          </a:prstGeom>
        </p:spPr>
      </p:pic>
    </p:spTree>
    <p:extLst>
      <p:ext uri="{BB962C8B-B14F-4D97-AF65-F5344CB8AC3E}">
        <p14:creationId xmlns:p14="http://schemas.microsoft.com/office/powerpoint/2010/main" val="3691269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258772-EA1E-3270-693E-39C664768F4C}"/>
              </a:ext>
            </a:extLst>
          </p:cNvPr>
          <p:cNvSpPr txBox="1"/>
          <p:nvPr/>
        </p:nvSpPr>
        <p:spPr>
          <a:xfrm>
            <a:off x="600074" y="343585"/>
            <a:ext cx="10620375" cy="830997"/>
          </a:xfrm>
          <a:prstGeom prst="rect">
            <a:avLst/>
          </a:prstGeom>
          <a:noFill/>
        </p:spPr>
        <p:txBody>
          <a:bodyPr wrap="square">
            <a:spAutoFit/>
          </a:bodyPr>
          <a:lstStyle/>
          <a:p>
            <a:pPr algn="ctr"/>
            <a:r>
              <a:rPr lang="en-US" sz="2400" b="0" i="0" u="none" strike="noStrike" baseline="0" dirty="0">
                <a:latin typeface="Algerian" panose="04020705040A02060702" pitchFamily="82" charset="0"/>
              </a:rPr>
              <a:t>2. For an employee with the experience of 2 to 5 years assign 'ASSOCIATE DATA SCIENTIST', </a:t>
            </a:r>
            <a:endParaRPr lang="en-IN" sz="2400" dirty="0">
              <a:latin typeface="Algerian" panose="04020705040A02060702" pitchFamily="82" charset="0"/>
            </a:endParaRPr>
          </a:p>
        </p:txBody>
      </p:sp>
      <p:sp>
        <p:nvSpPr>
          <p:cNvPr id="5" name="TextBox 4">
            <a:extLst>
              <a:ext uri="{FF2B5EF4-FFF2-40B4-BE49-F238E27FC236}">
                <a16:creationId xmlns:a16="http://schemas.microsoft.com/office/drawing/2014/main" id="{6F6B6870-2B6D-A085-D3ED-C33DD1E41E93}"/>
              </a:ext>
            </a:extLst>
          </p:cNvPr>
          <p:cNvSpPr txBox="1"/>
          <p:nvPr/>
        </p:nvSpPr>
        <p:spPr>
          <a:xfrm>
            <a:off x="6562725" y="1287839"/>
            <a:ext cx="6096000" cy="4093428"/>
          </a:xfrm>
          <a:prstGeom prst="rect">
            <a:avLst/>
          </a:prstGeom>
          <a:noFill/>
        </p:spPr>
        <p:txBody>
          <a:bodyPr wrap="square">
            <a:spAutoFit/>
          </a:bodyPr>
          <a:lstStyle/>
          <a:p>
            <a:r>
              <a:rPr lang="en-IN" sz="2000" dirty="0">
                <a:solidFill>
                  <a:srgbClr val="000066"/>
                </a:solidFill>
              </a:rPr>
              <a:t>CREATE DEFINER=`root`@`localhost` FUNCTION `GetJobProfile`(experience INT) </a:t>
            </a:r>
          </a:p>
          <a:p>
            <a:r>
              <a:rPr lang="en-IN" sz="2000" dirty="0">
                <a:solidFill>
                  <a:srgbClr val="FF0000"/>
                </a:solidFill>
              </a:rPr>
              <a:t>RETURNS </a:t>
            </a:r>
            <a:r>
              <a:rPr lang="en-IN" sz="2000" dirty="0">
                <a:solidFill>
                  <a:srgbClr val="000066"/>
                </a:solidFill>
              </a:rPr>
              <a:t>varchar(60)</a:t>
            </a:r>
          </a:p>
          <a:p>
            <a:r>
              <a:rPr lang="en-IN" sz="2000" dirty="0">
                <a:solidFill>
                  <a:srgbClr val="000066"/>
                </a:solidFill>
              </a:rPr>
              <a:t>CHARSET utf8mb4    </a:t>
            </a:r>
          </a:p>
          <a:p>
            <a:r>
              <a:rPr lang="en-IN" sz="2000" dirty="0">
                <a:solidFill>
                  <a:srgbClr val="FF0000"/>
                </a:solidFill>
              </a:rPr>
              <a:t>DETERMINISTIC</a:t>
            </a:r>
          </a:p>
          <a:p>
            <a:r>
              <a:rPr lang="en-IN" sz="2000" dirty="0">
                <a:solidFill>
                  <a:srgbClr val="FF0000"/>
                </a:solidFill>
              </a:rPr>
              <a:t>BEGIN </a:t>
            </a:r>
          </a:p>
          <a:p>
            <a:r>
              <a:rPr lang="en-IN" sz="2000" dirty="0">
                <a:solidFill>
                  <a:srgbClr val="000066"/>
                </a:solidFill>
              </a:rPr>
              <a:t>DECLARE job_profile </a:t>
            </a:r>
          </a:p>
          <a:p>
            <a:r>
              <a:rPr lang="en-IN" sz="2000" dirty="0">
                <a:solidFill>
                  <a:srgbClr val="000066"/>
                </a:solidFill>
              </a:rPr>
              <a:t>VARCHAR(60);</a:t>
            </a:r>
          </a:p>
          <a:p>
            <a:r>
              <a:rPr lang="en-IN" sz="2000" dirty="0">
                <a:solidFill>
                  <a:srgbClr val="000066"/>
                </a:solidFill>
              </a:rPr>
              <a:t>IF experience &lt;=5 </a:t>
            </a:r>
          </a:p>
          <a:p>
            <a:r>
              <a:rPr lang="en-IN" sz="2000" dirty="0">
                <a:solidFill>
                  <a:srgbClr val="000066"/>
                </a:solidFill>
              </a:rPr>
              <a:t>THEN SET job_profile =</a:t>
            </a:r>
            <a:r>
              <a:rPr lang="en-IN" sz="2000" dirty="0">
                <a:solidFill>
                  <a:srgbClr val="FF0000"/>
                </a:solidFill>
              </a:rPr>
              <a:t>‘ASSOCIATE DATA SCIENTIST’;</a:t>
            </a:r>
          </a:p>
          <a:p>
            <a:r>
              <a:rPr lang="en-IN" sz="2000" dirty="0">
                <a:solidFill>
                  <a:srgbClr val="000066"/>
                </a:solidFill>
              </a:rPr>
              <a:t>END IF;</a:t>
            </a:r>
          </a:p>
          <a:p>
            <a:r>
              <a:rPr lang="en-IN" sz="2000" dirty="0">
                <a:solidFill>
                  <a:srgbClr val="000066"/>
                </a:solidFill>
              </a:rPr>
              <a:t>RETURN job_profile;</a:t>
            </a:r>
          </a:p>
          <a:p>
            <a:r>
              <a:rPr lang="en-IN" sz="2000" dirty="0">
                <a:solidFill>
                  <a:srgbClr val="000066"/>
                </a:solidFill>
              </a:rPr>
              <a:t>END</a:t>
            </a:r>
          </a:p>
        </p:txBody>
      </p:sp>
      <p:sp>
        <p:nvSpPr>
          <p:cNvPr id="7" name="TextBox 6">
            <a:extLst>
              <a:ext uri="{FF2B5EF4-FFF2-40B4-BE49-F238E27FC236}">
                <a16:creationId xmlns:a16="http://schemas.microsoft.com/office/drawing/2014/main" id="{BD759B83-BE17-D47D-C4DA-010AA6EC3596}"/>
              </a:ext>
            </a:extLst>
          </p:cNvPr>
          <p:cNvSpPr txBox="1"/>
          <p:nvPr/>
        </p:nvSpPr>
        <p:spPr>
          <a:xfrm>
            <a:off x="6562725" y="5260627"/>
            <a:ext cx="5200650" cy="1323439"/>
          </a:xfrm>
          <a:prstGeom prst="rect">
            <a:avLst/>
          </a:prstGeom>
          <a:noFill/>
        </p:spPr>
        <p:txBody>
          <a:bodyPr wrap="square">
            <a:spAutoFit/>
          </a:bodyPr>
          <a:lstStyle/>
          <a:p>
            <a:r>
              <a:rPr lang="en-IN" sz="2000" dirty="0">
                <a:solidFill>
                  <a:srgbClr val="000066"/>
                </a:solidFill>
              </a:rPr>
              <a:t>SELECT EMP_ID,FIRST_NAME,LAST_NAME,</a:t>
            </a:r>
          </a:p>
          <a:p>
            <a:r>
              <a:rPr lang="en-IN" sz="2000" dirty="0">
                <a:solidFill>
                  <a:srgbClr val="000066"/>
                </a:solidFill>
              </a:rPr>
              <a:t>GetJobProfile(EXP)</a:t>
            </a:r>
          </a:p>
          <a:p>
            <a:r>
              <a:rPr lang="en-IN" sz="2000" dirty="0">
                <a:solidFill>
                  <a:srgbClr val="000066"/>
                </a:solidFill>
              </a:rPr>
              <a:t>AS JOB_PROFILE</a:t>
            </a:r>
          </a:p>
          <a:p>
            <a:r>
              <a:rPr lang="en-IN" sz="2000" dirty="0">
                <a:solidFill>
                  <a:srgbClr val="000066"/>
                </a:solidFill>
              </a:rPr>
              <a:t>FROM data_science_team;</a:t>
            </a:r>
          </a:p>
        </p:txBody>
      </p:sp>
      <p:pic>
        <p:nvPicPr>
          <p:cNvPr id="14" name="Picture 13">
            <a:extLst>
              <a:ext uri="{FF2B5EF4-FFF2-40B4-BE49-F238E27FC236}">
                <a16:creationId xmlns:a16="http://schemas.microsoft.com/office/drawing/2014/main" id="{C4F2BED2-A0DD-365F-88D5-7FE1C57A85A7}"/>
              </a:ext>
            </a:extLst>
          </p:cNvPr>
          <p:cNvPicPr>
            <a:picLocks noChangeAspect="1"/>
          </p:cNvPicPr>
          <p:nvPr/>
        </p:nvPicPr>
        <p:blipFill>
          <a:blip r:embed="rId2"/>
          <a:stretch>
            <a:fillRect/>
          </a:stretch>
        </p:blipFill>
        <p:spPr>
          <a:xfrm>
            <a:off x="314325" y="1363859"/>
            <a:ext cx="5886449" cy="5150556"/>
          </a:xfrm>
          <a:prstGeom prst="rect">
            <a:avLst/>
          </a:prstGeom>
        </p:spPr>
      </p:pic>
      <p:pic>
        <p:nvPicPr>
          <p:cNvPr id="16" name="Picture 15">
            <a:extLst>
              <a:ext uri="{FF2B5EF4-FFF2-40B4-BE49-F238E27FC236}">
                <a16:creationId xmlns:a16="http://schemas.microsoft.com/office/drawing/2014/main" id="{E9A81013-7FDC-17B2-CE5A-926F725B3A3B}"/>
              </a:ext>
            </a:extLst>
          </p:cNvPr>
          <p:cNvPicPr>
            <a:picLocks noChangeAspect="1"/>
          </p:cNvPicPr>
          <p:nvPr/>
        </p:nvPicPr>
        <p:blipFill>
          <a:blip r:embed="rId3"/>
          <a:stretch>
            <a:fillRect/>
          </a:stretch>
        </p:blipFill>
        <p:spPr>
          <a:xfrm>
            <a:off x="9696450" y="1872212"/>
            <a:ext cx="2066925" cy="2066925"/>
          </a:xfrm>
          <a:prstGeom prst="rect">
            <a:avLst/>
          </a:prstGeom>
        </p:spPr>
      </p:pic>
    </p:spTree>
    <p:extLst>
      <p:ext uri="{BB962C8B-B14F-4D97-AF65-F5344CB8AC3E}">
        <p14:creationId xmlns:p14="http://schemas.microsoft.com/office/powerpoint/2010/main" val="331406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ADA673-7B44-4250-75F7-9DD6AD4B5507}"/>
              </a:ext>
            </a:extLst>
          </p:cNvPr>
          <p:cNvSpPr txBox="1"/>
          <p:nvPr/>
        </p:nvSpPr>
        <p:spPr>
          <a:xfrm>
            <a:off x="790575" y="324535"/>
            <a:ext cx="10515600" cy="830997"/>
          </a:xfrm>
          <a:prstGeom prst="rect">
            <a:avLst/>
          </a:prstGeom>
          <a:noFill/>
        </p:spPr>
        <p:txBody>
          <a:bodyPr wrap="square">
            <a:spAutoFit/>
          </a:bodyPr>
          <a:lstStyle/>
          <a:p>
            <a:pPr algn="ctr"/>
            <a:r>
              <a:rPr lang="en-US" sz="2400" dirty="0">
                <a:latin typeface="Algerian" panose="04020705040A02060702" pitchFamily="82" charset="0"/>
              </a:rPr>
              <a:t>3. For an employee with the experience of 5 to 10 years assign 'SENIOR DATA SCIENTIST',</a:t>
            </a:r>
            <a:endParaRPr lang="en-IN" sz="2400" dirty="0">
              <a:latin typeface="Algerian" panose="04020705040A02060702" pitchFamily="82" charset="0"/>
            </a:endParaRPr>
          </a:p>
        </p:txBody>
      </p:sp>
      <p:sp>
        <p:nvSpPr>
          <p:cNvPr id="5" name="TextBox 4">
            <a:extLst>
              <a:ext uri="{FF2B5EF4-FFF2-40B4-BE49-F238E27FC236}">
                <a16:creationId xmlns:a16="http://schemas.microsoft.com/office/drawing/2014/main" id="{B2C52170-AE4C-E275-768F-996FFF73FED1}"/>
              </a:ext>
            </a:extLst>
          </p:cNvPr>
          <p:cNvSpPr txBox="1"/>
          <p:nvPr/>
        </p:nvSpPr>
        <p:spPr>
          <a:xfrm>
            <a:off x="495300" y="1408985"/>
            <a:ext cx="6096000" cy="4124206"/>
          </a:xfrm>
          <a:prstGeom prst="rect">
            <a:avLst/>
          </a:prstGeom>
          <a:noFill/>
        </p:spPr>
        <p:txBody>
          <a:bodyPr wrap="square">
            <a:spAutoFit/>
          </a:bodyPr>
          <a:lstStyle/>
          <a:p>
            <a:r>
              <a:rPr lang="en-IN" sz="2000" dirty="0"/>
              <a:t>CREATE DEFINER=`root`@`localhost` FUNCTION `GetJobProfile`(experience INT) </a:t>
            </a:r>
          </a:p>
          <a:p>
            <a:r>
              <a:rPr lang="en-IN" sz="2000" dirty="0">
                <a:solidFill>
                  <a:srgbClr val="CC0000"/>
                </a:solidFill>
              </a:rPr>
              <a:t>RETURNS</a:t>
            </a:r>
            <a:r>
              <a:rPr lang="en-IN" sz="2000" dirty="0"/>
              <a:t> varchar(60)</a:t>
            </a:r>
          </a:p>
          <a:p>
            <a:r>
              <a:rPr lang="en-IN" sz="2000" dirty="0"/>
              <a:t>CHARSET utf8mb4    </a:t>
            </a:r>
          </a:p>
          <a:p>
            <a:r>
              <a:rPr lang="en-IN" sz="2000" dirty="0"/>
              <a:t>DETERMINISTIC</a:t>
            </a:r>
          </a:p>
          <a:p>
            <a:r>
              <a:rPr lang="en-IN" sz="2000" dirty="0">
                <a:solidFill>
                  <a:srgbClr val="CC0000"/>
                </a:solidFill>
              </a:rPr>
              <a:t>BEGIN </a:t>
            </a:r>
          </a:p>
          <a:p>
            <a:r>
              <a:rPr lang="en-IN" sz="2000" dirty="0">
                <a:solidFill>
                  <a:srgbClr val="CC0000"/>
                </a:solidFill>
              </a:rPr>
              <a:t>DECLARE </a:t>
            </a:r>
            <a:r>
              <a:rPr lang="en-IN" sz="2000" dirty="0"/>
              <a:t>job_profile </a:t>
            </a:r>
          </a:p>
          <a:p>
            <a:r>
              <a:rPr lang="en-IN" sz="2000" dirty="0"/>
              <a:t>VARCHAR(60);</a:t>
            </a:r>
          </a:p>
          <a:p>
            <a:r>
              <a:rPr lang="en-IN" sz="2000" dirty="0"/>
              <a:t>IF experience &lt;=10</a:t>
            </a:r>
          </a:p>
          <a:p>
            <a:r>
              <a:rPr lang="en-IN" sz="2000" dirty="0"/>
              <a:t>THEN SET job_profile =</a:t>
            </a:r>
            <a:r>
              <a:rPr lang="en-IN" sz="2400" dirty="0">
                <a:solidFill>
                  <a:srgbClr val="CC0000"/>
                </a:solidFill>
              </a:rPr>
              <a:t>‘SENIOR DATA SCIENTIST’;</a:t>
            </a:r>
            <a:endParaRPr lang="en-IN" sz="2000" dirty="0">
              <a:solidFill>
                <a:srgbClr val="CC0000"/>
              </a:solidFill>
            </a:endParaRPr>
          </a:p>
          <a:p>
            <a:r>
              <a:rPr lang="en-IN" sz="2000" dirty="0"/>
              <a:t>END IF;</a:t>
            </a:r>
          </a:p>
          <a:p>
            <a:r>
              <a:rPr lang="en-IN" sz="2000" dirty="0"/>
              <a:t>RETURN job_profile;</a:t>
            </a:r>
          </a:p>
          <a:p>
            <a:r>
              <a:rPr lang="en-IN" sz="2000" dirty="0"/>
              <a:t>END</a:t>
            </a:r>
          </a:p>
        </p:txBody>
      </p:sp>
      <p:sp>
        <p:nvSpPr>
          <p:cNvPr id="7" name="TextBox 6">
            <a:extLst>
              <a:ext uri="{FF2B5EF4-FFF2-40B4-BE49-F238E27FC236}">
                <a16:creationId xmlns:a16="http://schemas.microsoft.com/office/drawing/2014/main" id="{74B28D57-8309-A7C4-72FE-1A1089E255C1}"/>
              </a:ext>
            </a:extLst>
          </p:cNvPr>
          <p:cNvSpPr txBox="1"/>
          <p:nvPr/>
        </p:nvSpPr>
        <p:spPr>
          <a:xfrm>
            <a:off x="495300" y="5449015"/>
            <a:ext cx="6096000" cy="1323439"/>
          </a:xfrm>
          <a:prstGeom prst="rect">
            <a:avLst/>
          </a:prstGeom>
          <a:noFill/>
        </p:spPr>
        <p:txBody>
          <a:bodyPr wrap="square">
            <a:spAutoFit/>
          </a:bodyPr>
          <a:lstStyle/>
          <a:p>
            <a:r>
              <a:rPr lang="en-US" sz="2000" dirty="0"/>
              <a:t>SELECT EMP_ID,FIRST_NAME,LAST_NAME,</a:t>
            </a:r>
          </a:p>
          <a:p>
            <a:r>
              <a:rPr lang="en-US" sz="2000" dirty="0"/>
              <a:t>GetJobProfile(EXP)</a:t>
            </a:r>
          </a:p>
          <a:p>
            <a:r>
              <a:rPr lang="en-US" sz="2000" dirty="0"/>
              <a:t>AS JOB_PROFILE</a:t>
            </a:r>
          </a:p>
          <a:p>
            <a:r>
              <a:rPr lang="en-US" sz="2000" dirty="0"/>
              <a:t>FROM data_science_team;</a:t>
            </a:r>
          </a:p>
        </p:txBody>
      </p:sp>
      <p:pic>
        <p:nvPicPr>
          <p:cNvPr id="9" name="Picture 8">
            <a:extLst>
              <a:ext uri="{FF2B5EF4-FFF2-40B4-BE49-F238E27FC236}">
                <a16:creationId xmlns:a16="http://schemas.microsoft.com/office/drawing/2014/main" id="{0C794DA4-A060-FBC9-87D2-3936639BB36F}"/>
              </a:ext>
            </a:extLst>
          </p:cNvPr>
          <p:cNvPicPr>
            <a:picLocks noChangeAspect="1"/>
          </p:cNvPicPr>
          <p:nvPr/>
        </p:nvPicPr>
        <p:blipFill>
          <a:blip r:embed="rId2"/>
          <a:stretch>
            <a:fillRect/>
          </a:stretch>
        </p:blipFill>
        <p:spPr>
          <a:xfrm>
            <a:off x="6413710" y="1324809"/>
            <a:ext cx="5511589" cy="5123616"/>
          </a:xfrm>
          <a:prstGeom prst="rect">
            <a:avLst/>
          </a:prstGeom>
        </p:spPr>
      </p:pic>
    </p:spTree>
    <p:extLst>
      <p:ext uri="{BB962C8B-B14F-4D97-AF65-F5344CB8AC3E}">
        <p14:creationId xmlns:p14="http://schemas.microsoft.com/office/powerpoint/2010/main" val="1814855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8B7486-DA1F-C3B7-3872-49E735C55447}"/>
              </a:ext>
            </a:extLst>
          </p:cNvPr>
          <p:cNvSpPr>
            <a:spLocks noGrp="1"/>
          </p:cNvSpPr>
          <p:nvPr>
            <p:ph idx="1"/>
          </p:nvPr>
        </p:nvSpPr>
        <p:spPr>
          <a:xfrm>
            <a:off x="4800600" y="514350"/>
            <a:ext cx="7258050" cy="5972175"/>
          </a:xfrm>
        </p:spPr>
        <p:txBody>
          <a:bodyPr>
            <a:normAutofit/>
          </a:bodyPr>
          <a:lstStyle/>
          <a:p>
            <a:pPr marL="0" indent="0">
              <a:buNone/>
            </a:pPr>
            <a:r>
              <a:rPr lang="en-US" sz="5400" b="0" i="0" u="none" strike="noStrike" baseline="0" dirty="0">
                <a:solidFill>
                  <a:srgbClr val="CC0000"/>
                </a:solidFill>
                <a:latin typeface="Sabon Next LT" panose="02000500000000000000" pitchFamily="2" charset="0"/>
              </a:rPr>
              <a:t>What is SQL? Why it is used?</a:t>
            </a:r>
          </a:p>
          <a:p>
            <a:pPr marL="0" indent="0">
              <a:buNone/>
            </a:pPr>
            <a:r>
              <a:rPr lang="en-US" sz="3200" kern="100" dirty="0">
                <a:latin typeface="Calibri" panose="020F0502020204030204" pitchFamily="34" charset="0"/>
                <a:ea typeface="Calibri" panose="020F0502020204030204" pitchFamily="34" charset="0"/>
                <a:cs typeface="Times New Roman" panose="02020603050405020304" pitchFamily="18" charset="0"/>
              </a:rPr>
              <a:t>S</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tructured Query Language is a computer language that we used to interact with a relational database. SQL is a tool for organizing, managing and retrieving achieved data from the database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514350" indent="-514350">
              <a:buAutoNum type="arabicPeriod"/>
            </a:pPr>
            <a:r>
              <a:rPr lang="en-US" sz="3200" kern="100" dirty="0">
                <a:latin typeface="Calibri" panose="020F0502020204030204" pitchFamily="34" charset="0"/>
                <a:ea typeface="Calibri" panose="020F0502020204030204" pitchFamily="34" charset="0"/>
                <a:cs typeface="Times New Roman" panose="02020603050405020304" pitchFamily="18" charset="0"/>
              </a:rPr>
              <a:t>S</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QL is used to communicate with a database.</a:t>
            </a:r>
          </a:p>
          <a:p>
            <a:pPr marL="514350" indent="-514350">
              <a:buAutoNum type="arabicPeriod"/>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SQL lets us to access and manipulate databases.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5400" b="0" i="0" u="none" strike="noStrike" baseline="0" dirty="0">
              <a:solidFill>
                <a:srgbClr val="FF0000"/>
              </a:solidFill>
              <a:latin typeface="Sabon Next LT" panose="02000500000000000000" pitchFamily="2" charset="0"/>
            </a:endParaRPr>
          </a:p>
        </p:txBody>
      </p:sp>
      <p:pic>
        <p:nvPicPr>
          <p:cNvPr id="8" name="Picture 7">
            <a:extLst>
              <a:ext uri="{FF2B5EF4-FFF2-40B4-BE49-F238E27FC236}">
                <a16:creationId xmlns:a16="http://schemas.microsoft.com/office/drawing/2014/main" id="{E3548EF4-C74B-210C-2B9E-90E1CC36DBAB}"/>
              </a:ext>
            </a:extLst>
          </p:cNvPr>
          <p:cNvPicPr>
            <a:picLocks noChangeAspect="1"/>
          </p:cNvPicPr>
          <p:nvPr/>
        </p:nvPicPr>
        <p:blipFill>
          <a:blip r:embed="rId2"/>
          <a:stretch>
            <a:fillRect/>
          </a:stretch>
        </p:blipFill>
        <p:spPr>
          <a:xfrm>
            <a:off x="0" y="514350"/>
            <a:ext cx="4810125" cy="5048250"/>
          </a:xfrm>
          <a:prstGeom prst="rect">
            <a:avLst/>
          </a:prstGeom>
        </p:spPr>
      </p:pic>
    </p:spTree>
    <p:extLst>
      <p:ext uri="{BB962C8B-B14F-4D97-AF65-F5344CB8AC3E}">
        <p14:creationId xmlns:p14="http://schemas.microsoft.com/office/powerpoint/2010/main" val="31281219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8C045B-06A4-883C-29E6-517CC85ECD60}"/>
              </a:ext>
            </a:extLst>
          </p:cNvPr>
          <p:cNvSpPr txBox="1"/>
          <p:nvPr/>
        </p:nvSpPr>
        <p:spPr>
          <a:xfrm>
            <a:off x="885824" y="400735"/>
            <a:ext cx="10010775" cy="830997"/>
          </a:xfrm>
          <a:prstGeom prst="rect">
            <a:avLst/>
          </a:prstGeom>
          <a:noFill/>
        </p:spPr>
        <p:txBody>
          <a:bodyPr wrap="square">
            <a:spAutoFit/>
          </a:bodyPr>
          <a:lstStyle/>
          <a:p>
            <a:pPr algn="ctr"/>
            <a:r>
              <a:rPr lang="en-US" sz="2400" dirty="0">
                <a:latin typeface="Algerian" panose="04020705040A02060702" pitchFamily="82" charset="0"/>
              </a:rPr>
              <a:t>4. For an employee with the experience of 10 to 12 years assign 'LEAD DATA SCIENTIST',</a:t>
            </a:r>
            <a:endParaRPr lang="en-IN" sz="2400" dirty="0">
              <a:latin typeface="Algerian" panose="04020705040A02060702" pitchFamily="82" charset="0"/>
            </a:endParaRPr>
          </a:p>
        </p:txBody>
      </p:sp>
      <p:sp>
        <p:nvSpPr>
          <p:cNvPr id="4" name="TextBox 3">
            <a:extLst>
              <a:ext uri="{FF2B5EF4-FFF2-40B4-BE49-F238E27FC236}">
                <a16:creationId xmlns:a16="http://schemas.microsoft.com/office/drawing/2014/main" id="{BF888D74-F4BC-9B14-CBD7-009429AC9CFC}"/>
              </a:ext>
            </a:extLst>
          </p:cNvPr>
          <p:cNvSpPr txBox="1"/>
          <p:nvPr/>
        </p:nvSpPr>
        <p:spPr>
          <a:xfrm>
            <a:off x="5891211" y="1324809"/>
            <a:ext cx="6096000" cy="4124206"/>
          </a:xfrm>
          <a:prstGeom prst="rect">
            <a:avLst/>
          </a:prstGeom>
          <a:noFill/>
        </p:spPr>
        <p:txBody>
          <a:bodyPr wrap="square">
            <a:spAutoFit/>
          </a:bodyPr>
          <a:lstStyle/>
          <a:p>
            <a:r>
              <a:rPr lang="en-IN" sz="2000" dirty="0"/>
              <a:t>CREATE DEFINER=`root`@`localhost` FUNCTION `GetJobProfile`(experience INT) </a:t>
            </a:r>
          </a:p>
          <a:p>
            <a:r>
              <a:rPr lang="en-IN" sz="2000" dirty="0">
                <a:solidFill>
                  <a:srgbClr val="CC0000"/>
                </a:solidFill>
              </a:rPr>
              <a:t>RETURNS</a:t>
            </a:r>
            <a:r>
              <a:rPr lang="en-IN" sz="2000" dirty="0"/>
              <a:t> varchar(60)</a:t>
            </a:r>
          </a:p>
          <a:p>
            <a:r>
              <a:rPr lang="en-IN" sz="2000" dirty="0"/>
              <a:t>CHARSET utf8mb4    </a:t>
            </a:r>
          </a:p>
          <a:p>
            <a:r>
              <a:rPr lang="en-IN" sz="2000" dirty="0"/>
              <a:t>DETERMINISTIC</a:t>
            </a:r>
          </a:p>
          <a:p>
            <a:r>
              <a:rPr lang="en-IN" sz="2000" dirty="0">
                <a:solidFill>
                  <a:srgbClr val="CC0000"/>
                </a:solidFill>
              </a:rPr>
              <a:t>BEGIN </a:t>
            </a:r>
          </a:p>
          <a:p>
            <a:r>
              <a:rPr lang="en-IN" sz="2000" dirty="0">
                <a:solidFill>
                  <a:srgbClr val="CC0000"/>
                </a:solidFill>
              </a:rPr>
              <a:t>DECLARE </a:t>
            </a:r>
            <a:r>
              <a:rPr lang="en-IN" sz="2000" dirty="0"/>
              <a:t>job_profile </a:t>
            </a:r>
          </a:p>
          <a:p>
            <a:r>
              <a:rPr lang="en-IN" sz="2000" dirty="0"/>
              <a:t>VARCHAR(60);</a:t>
            </a:r>
          </a:p>
          <a:p>
            <a:r>
              <a:rPr lang="en-IN" sz="2000" dirty="0"/>
              <a:t>IF experience &lt;=12</a:t>
            </a:r>
          </a:p>
          <a:p>
            <a:r>
              <a:rPr lang="en-IN" sz="2000" dirty="0"/>
              <a:t>THEN SET job_profile =</a:t>
            </a:r>
            <a:r>
              <a:rPr lang="en-IN" sz="2400" dirty="0">
                <a:solidFill>
                  <a:srgbClr val="CC0000"/>
                </a:solidFill>
              </a:rPr>
              <a:t>‘LEAD DATA SCIENTIST’;</a:t>
            </a:r>
            <a:endParaRPr lang="en-IN" sz="2000" dirty="0">
              <a:solidFill>
                <a:srgbClr val="CC0000"/>
              </a:solidFill>
            </a:endParaRPr>
          </a:p>
          <a:p>
            <a:r>
              <a:rPr lang="en-IN" sz="2000" dirty="0"/>
              <a:t>END IF;</a:t>
            </a:r>
          </a:p>
          <a:p>
            <a:r>
              <a:rPr lang="en-IN" sz="2000" dirty="0"/>
              <a:t>RETURN job_profile;</a:t>
            </a:r>
          </a:p>
          <a:p>
            <a:r>
              <a:rPr lang="en-IN" sz="2000" dirty="0"/>
              <a:t>END</a:t>
            </a:r>
          </a:p>
        </p:txBody>
      </p:sp>
      <p:sp>
        <p:nvSpPr>
          <p:cNvPr id="5" name="TextBox 4">
            <a:extLst>
              <a:ext uri="{FF2B5EF4-FFF2-40B4-BE49-F238E27FC236}">
                <a16:creationId xmlns:a16="http://schemas.microsoft.com/office/drawing/2014/main" id="{B432FE05-E31F-098B-4902-96569FFD82D1}"/>
              </a:ext>
            </a:extLst>
          </p:cNvPr>
          <p:cNvSpPr txBox="1"/>
          <p:nvPr/>
        </p:nvSpPr>
        <p:spPr>
          <a:xfrm>
            <a:off x="5891211" y="5344240"/>
            <a:ext cx="6096000" cy="1323439"/>
          </a:xfrm>
          <a:prstGeom prst="rect">
            <a:avLst/>
          </a:prstGeom>
          <a:noFill/>
        </p:spPr>
        <p:txBody>
          <a:bodyPr wrap="square">
            <a:spAutoFit/>
          </a:bodyPr>
          <a:lstStyle/>
          <a:p>
            <a:r>
              <a:rPr lang="en-US" sz="2000" dirty="0"/>
              <a:t>SELECT EMP_ID,FIRST_NAME,LAST_NAME,</a:t>
            </a:r>
          </a:p>
          <a:p>
            <a:r>
              <a:rPr lang="en-US" sz="2000" dirty="0"/>
              <a:t>GetJobProfile(EXP)</a:t>
            </a:r>
          </a:p>
          <a:p>
            <a:r>
              <a:rPr lang="en-US" sz="2000" dirty="0"/>
              <a:t>AS JOB_PROFILE</a:t>
            </a:r>
          </a:p>
          <a:p>
            <a:r>
              <a:rPr lang="en-US" sz="2000" dirty="0"/>
              <a:t>FROM data_science_team;</a:t>
            </a:r>
          </a:p>
        </p:txBody>
      </p:sp>
      <p:pic>
        <p:nvPicPr>
          <p:cNvPr id="7" name="Picture 6">
            <a:extLst>
              <a:ext uri="{FF2B5EF4-FFF2-40B4-BE49-F238E27FC236}">
                <a16:creationId xmlns:a16="http://schemas.microsoft.com/office/drawing/2014/main" id="{30F1F071-CD1A-114E-12DB-911A7FBE4985}"/>
              </a:ext>
            </a:extLst>
          </p:cNvPr>
          <p:cNvPicPr>
            <a:picLocks noChangeAspect="1"/>
          </p:cNvPicPr>
          <p:nvPr/>
        </p:nvPicPr>
        <p:blipFill>
          <a:blip r:embed="rId2"/>
          <a:stretch>
            <a:fillRect/>
          </a:stretch>
        </p:blipFill>
        <p:spPr>
          <a:xfrm>
            <a:off x="204789" y="1563880"/>
            <a:ext cx="5472111" cy="4998845"/>
          </a:xfrm>
          <a:prstGeom prst="rect">
            <a:avLst/>
          </a:prstGeom>
        </p:spPr>
      </p:pic>
      <p:pic>
        <p:nvPicPr>
          <p:cNvPr id="9" name="Picture 8">
            <a:extLst>
              <a:ext uri="{FF2B5EF4-FFF2-40B4-BE49-F238E27FC236}">
                <a16:creationId xmlns:a16="http://schemas.microsoft.com/office/drawing/2014/main" id="{6080D23F-54D7-D83D-6DA8-0B00F2425961}"/>
              </a:ext>
            </a:extLst>
          </p:cNvPr>
          <p:cNvPicPr>
            <a:picLocks noChangeAspect="1"/>
          </p:cNvPicPr>
          <p:nvPr/>
        </p:nvPicPr>
        <p:blipFill>
          <a:blip r:embed="rId3"/>
          <a:stretch>
            <a:fillRect/>
          </a:stretch>
        </p:blipFill>
        <p:spPr>
          <a:xfrm>
            <a:off x="9410701" y="1687176"/>
            <a:ext cx="2438400" cy="2438400"/>
          </a:xfrm>
          <a:prstGeom prst="rect">
            <a:avLst/>
          </a:prstGeom>
        </p:spPr>
      </p:pic>
    </p:spTree>
    <p:extLst>
      <p:ext uri="{BB962C8B-B14F-4D97-AF65-F5344CB8AC3E}">
        <p14:creationId xmlns:p14="http://schemas.microsoft.com/office/powerpoint/2010/main" val="40686778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F24719-75CF-38ED-6EF9-96CAC8059268}"/>
              </a:ext>
            </a:extLst>
          </p:cNvPr>
          <p:cNvSpPr txBox="1"/>
          <p:nvPr/>
        </p:nvSpPr>
        <p:spPr>
          <a:xfrm>
            <a:off x="876299" y="347960"/>
            <a:ext cx="10296525" cy="1107996"/>
          </a:xfrm>
          <a:prstGeom prst="rect">
            <a:avLst/>
          </a:prstGeom>
          <a:noFill/>
        </p:spPr>
        <p:txBody>
          <a:bodyPr wrap="square">
            <a:spAutoFit/>
          </a:bodyPr>
          <a:lstStyle/>
          <a:p>
            <a:pPr algn="ctr"/>
            <a:r>
              <a:rPr lang="en-US" sz="2400" dirty="0">
                <a:latin typeface="Algerian" panose="04020705040A02060702" pitchFamily="82" charset="0"/>
              </a:rPr>
              <a:t>5. For an employee with the experience of 12 to 16 years assign 'MANAGER'.</a:t>
            </a:r>
          </a:p>
          <a:p>
            <a:pPr algn="ctr"/>
            <a:endParaRPr lang="en-IN" dirty="0"/>
          </a:p>
        </p:txBody>
      </p:sp>
      <p:sp>
        <p:nvSpPr>
          <p:cNvPr id="4" name="TextBox 3">
            <a:extLst>
              <a:ext uri="{FF2B5EF4-FFF2-40B4-BE49-F238E27FC236}">
                <a16:creationId xmlns:a16="http://schemas.microsoft.com/office/drawing/2014/main" id="{D43D4D37-0FF8-3F05-B57B-2CD2423A74A2}"/>
              </a:ext>
            </a:extLst>
          </p:cNvPr>
          <p:cNvSpPr txBox="1"/>
          <p:nvPr/>
        </p:nvSpPr>
        <p:spPr>
          <a:xfrm>
            <a:off x="328611" y="1210509"/>
            <a:ext cx="6096000" cy="4124206"/>
          </a:xfrm>
          <a:prstGeom prst="rect">
            <a:avLst/>
          </a:prstGeom>
          <a:noFill/>
        </p:spPr>
        <p:txBody>
          <a:bodyPr wrap="square">
            <a:spAutoFit/>
          </a:bodyPr>
          <a:lstStyle/>
          <a:p>
            <a:r>
              <a:rPr lang="en-IN" sz="2000" dirty="0"/>
              <a:t>CREATE DEFINER=`root`@`localhost` FUNCTION `GetJobProfile`(experience INT) </a:t>
            </a:r>
          </a:p>
          <a:p>
            <a:r>
              <a:rPr lang="en-IN" sz="2000" dirty="0">
                <a:solidFill>
                  <a:srgbClr val="CC0000"/>
                </a:solidFill>
              </a:rPr>
              <a:t>RETURNS</a:t>
            </a:r>
            <a:r>
              <a:rPr lang="en-IN" sz="2000" dirty="0"/>
              <a:t> varchar(60)</a:t>
            </a:r>
          </a:p>
          <a:p>
            <a:r>
              <a:rPr lang="en-IN" sz="2000" dirty="0"/>
              <a:t>CHARSET utf8mb4    </a:t>
            </a:r>
          </a:p>
          <a:p>
            <a:r>
              <a:rPr lang="en-IN" sz="2000" dirty="0"/>
              <a:t>DETERMINISTIC</a:t>
            </a:r>
          </a:p>
          <a:p>
            <a:r>
              <a:rPr lang="en-IN" sz="2000" dirty="0">
                <a:solidFill>
                  <a:srgbClr val="CC0000"/>
                </a:solidFill>
              </a:rPr>
              <a:t>BEGIN </a:t>
            </a:r>
          </a:p>
          <a:p>
            <a:r>
              <a:rPr lang="en-IN" sz="2000" dirty="0">
                <a:solidFill>
                  <a:srgbClr val="CC0000"/>
                </a:solidFill>
              </a:rPr>
              <a:t>DECLARE </a:t>
            </a:r>
            <a:r>
              <a:rPr lang="en-IN" sz="2000" dirty="0"/>
              <a:t>job_profile </a:t>
            </a:r>
          </a:p>
          <a:p>
            <a:r>
              <a:rPr lang="en-IN" sz="2000" dirty="0"/>
              <a:t>VARCHAR(60);</a:t>
            </a:r>
          </a:p>
          <a:p>
            <a:r>
              <a:rPr lang="en-IN" sz="2000" dirty="0"/>
              <a:t>IF experience &lt;=16</a:t>
            </a:r>
          </a:p>
          <a:p>
            <a:r>
              <a:rPr lang="en-IN" sz="2000" dirty="0"/>
              <a:t>THEN SET job_profile =</a:t>
            </a:r>
            <a:r>
              <a:rPr lang="en-IN" sz="2400" dirty="0">
                <a:solidFill>
                  <a:srgbClr val="CC0000"/>
                </a:solidFill>
              </a:rPr>
              <a:t>‘MANAGER</a:t>
            </a:r>
            <a:endParaRPr lang="en-IN" sz="2000" dirty="0">
              <a:solidFill>
                <a:srgbClr val="CC0000"/>
              </a:solidFill>
            </a:endParaRPr>
          </a:p>
          <a:p>
            <a:r>
              <a:rPr lang="en-IN" sz="2000" dirty="0"/>
              <a:t>END IF;</a:t>
            </a:r>
          </a:p>
          <a:p>
            <a:r>
              <a:rPr lang="en-IN" sz="2000" dirty="0"/>
              <a:t>RETURN job_profile;</a:t>
            </a:r>
          </a:p>
          <a:p>
            <a:r>
              <a:rPr lang="en-IN" sz="2000" dirty="0"/>
              <a:t>END</a:t>
            </a:r>
          </a:p>
        </p:txBody>
      </p:sp>
      <p:sp>
        <p:nvSpPr>
          <p:cNvPr id="5" name="TextBox 4">
            <a:extLst>
              <a:ext uri="{FF2B5EF4-FFF2-40B4-BE49-F238E27FC236}">
                <a16:creationId xmlns:a16="http://schemas.microsoft.com/office/drawing/2014/main" id="{99F690ED-9CAA-010B-C4E6-337CF8F1D0E4}"/>
              </a:ext>
            </a:extLst>
          </p:cNvPr>
          <p:cNvSpPr txBox="1"/>
          <p:nvPr/>
        </p:nvSpPr>
        <p:spPr>
          <a:xfrm>
            <a:off x="328611" y="5229940"/>
            <a:ext cx="6096000" cy="1323439"/>
          </a:xfrm>
          <a:prstGeom prst="rect">
            <a:avLst/>
          </a:prstGeom>
          <a:noFill/>
        </p:spPr>
        <p:txBody>
          <a:bodyPr wrap="square">
            <a:spAutoFit/>
          </a:bodyPr>
          <a:lstStyle/>
          <a:p>
            <a:r>
              <a:rPr lang="en-US" sz="2000" dirty="0"/>
              <a:t>SELECT EMP_ID,FIRST_NAME,LAST_NAME,</a:t>
            </a:r>
          </a:p>
          <a:p>
            <a:r>
              <a:rPr lang="en-US" sz="2000" dirty="0"/>
              <a:t>GetJobProfile(EXP)</a:t>
            </a:r>
          </a:p>
          <a:p>
            <a:r>
              <a:rPr lang="en-US" sz="2000" dirty="0"/>
              <a:t>AS JOB_PROFILE</a:t>
            </a:r>
          </a:p>
          <a:p>
            <a:r>
              <a:rPr lang="en-US" sz="2000" dirty="0"/>
              <a:t>FROM data_science_team;</a:t>
            </a:r>
          </a:p>
        </p:txBody>
      </p:sp>
      <p:pic>
        <p:nvPicPr>
          <p:cNvPr id="7" name="Picture 6">
            <a:extLst>
              <a:ext uri="{FF2B5EF4-FFF2-40B4-BE49-F238E27FC236}">
                <a16:creationId xmlns:a16="http://schemas.microsoft.com/office/drawing/2014/main" id="{E765B8C9-9102-95B8-F1BD-F8364128B8BC}"/>
              </a:ext>
            </a:extLst>
          </p:cNvPr>
          <p:cNvPicPr>
            <a:picLocks noChangeAspect="1"/>
          </p:cNvPicPr>
          <p:nvPr/>
        </p:nvPicPr>
        <p:blipFill>
          <a:blip r:embed="rId2"/>
          <a:stretch>
            <a:fillRect/>
          </a:stretch>
        </p:blipFill>
        <p:spPr>
          <a:xfrm>
            <a:off x="6643688" y="1441968"/>
            <a:ext cx="5076824" cy="5031230"/>
          </a:xfrm>
          <a:prstGeom prst="rect">
            <a:avLst/>
          </a:prstGeom>
        </p:spPr>
      </p:pic>
      <p:pic>
        <p:nvPicPr>
          <p:cNvPr id="9" name="Picture 8">
            <a:extLst>
              <a:ext uri="{FF2B5EF4-FFF2-40B4-BE49-F238E27FC236}">
                <a16:creationId xmlns:a16="http://schemas.microsoft.com/office/drawing/2014/main" id="{1FDEBFB7-C476-40EA-0855-D701AC9AFFFB}"/>
              </a:ext>
            </a:extLst>
          </p:cNvPr>
          <p:cNvPicPr>
            <a:picLocks noChangeAspect="1"/>
          </p:cNvPicPr>
          <p:nvPr/>
        </p:nvPicPr>
        <p:blipFill>
          <a:blip r:embed="rId3"/>
          <a:stretch>
            <a:fillRect/>
          </a:stretch>
        </p:blipFill>
        <p:spPr>
          <a:xfrm>
            <a:off x="4133850" y="2487991"/>
            <a:ext cx="2400300" cy="2400300"/>
          </a:xfrm>
          <a:prstGeom prst="rect">
            <a:avLst/>
          </a:prstGeom>
        </p:spPr>
      </p:pic>
    </p:spTree>
    <p:extLst>
      <p:ext uri="{BB962C8B-B14F-4D97-AF65-F5344CB8AC3E}">
        <p14:creationId xmlns:p14="http://schemas.microsoft.com/office/powerpoint/2010/main" val="38408468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FE50CD-5528-AD4F-CD7F-403B703D54EE}"/>
              </a:ext>
            </a:extLst>
          </p:cNvPr>
          <p:cNvSpPr/>
          <p:nvPr/>
        </p:nvSpPr>
        <p:spPr>
          <a:xfrm>
            <a:off x="152400" y="476250"/>
            <a:ext cx="11687175" cy="1133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latin typeface="Algerian" panose="04020705040A02060702" pitchFamily="82" charset="0"/>
              </a:rPr>
              <a:t>Create an index to improve the cost and performance of the query to find the employee whose FIRST_NAME is ‘Eric’ in the employee table after checking the execution plan.</a:t>
            </a:r>
            <a:endParaRPr lang="en-IN" sz="2800" dirty="0">
              <a:solidFill>
                <a:schemeClr val="tx1">
                  <a:lumMod val="95000"/>
                  <a:lumOff val="5000"/>
                </a:schemeClr>
              </a:solidFill>
              <a:latin typeface="Algerian" panose="04020705040A02060702" pitchFamily="82" charset="0"/>
            </a:endParaRPr>
          </a:p>
        </p:txBody>
      </p:sp>
      <p:sp>
        <p:nvSpPr>
          <p:cNvPr id="4" name="TextBox 3">
            <a:extLst>
              <a:ext uri="{FF2B5EF4-FFF2-40B4-BE49-F238E27FC236}">
                <a16:creationId xmlns:a16="http://schemas.microsoft.com/office/drawing/2014/main" id="{CD0862D1-9359-9CCA-62AE-58443F90B897}"/>
              </a:ext>
            </a:extLst>
          </p:cNvPr>
          <p:cNvSpPr txBox="1"/>
          <p:nvPr/>
        </p:nvSpPr>
        <p:spPr>
          <a:xfrm>
            <a:off x="485775" y="2129135"/>
            <a:ext cx="4857750" cy="3108543"/>
          </a:xfrm>
          <a:prstGeom prst="rect">
            <a:avLst/>
          </a:prstGeom>
          <a:noFill/>
        </p:spPr>
        <p:txBody>
          <a:bodyPr wrap="square">
            <a:spAutoFit/>
          </a:bodyPr>
          <a:lstStyle/>
          <a:p>
            <a:r>
              <a:rPr lang="en-US" sz="2800" dirty="0">
                <a:solidFill>
                  <a:srgbClr val="000066"/>
                </a:solidFill>
              </a:rPr>
              <a:t>CREATE INDEX IDX_FIRST_NAME</a:t>
            </a:r>
          </a:p>
          <a:p>
            <a:r>
              <a:rPr lang="en-US" sz="2800" dirty="0">
                <a:solidFill>
                  <a:srgbClr val="000066"/>
                </a:solidFill>
              </a:rPr>
              <a:t>ON EMP_RECORD_TABLE</a:t>
            </a:r>
          </a:p>
          <a:p>
            <a:r>
              <a:rPr lang="en-US" sz="2800" dirty="0">
                <a:solidFill>
                  <a:srgbClr val="000066"/>
                </a:solidFill>
              </a:rPr>
              <a:t>(FIRST_NAME(225));</a:t>
            </a:r>
          </a:p>
          <a:p>
            <a:endParaRPr lang="en-US" sz="2800" dirty="0"/>
          </a:p>
          <a:p>
            <a:r>
              <a:rPr lang="en-US" sz="2800" dirty="0">
                <a:solidFill>
                  <a:srgbClr val="000066"/>
                </a:solidFill>
              </a:rPr>
              <a:t>EXPLAIN SELECT * FROM EMP_RECORD_TABLE</a:t>
            </a:r>
          </a:p>
          <a:p>
            <a:r>
              <a:rPr lang="en-US" sz="2800" dirty="0">
                <a:solidFill>
                  <a:srgbClr val="FF0000"/>
                </a:solidFill>
              </a:rPr>
              <a:t>WHERE FIRST_NAME = "ERIC";</a:t>
            </a:r>
            <a:endParaRPr lang="en-IN" sz="2800" dirty="0">
              <a:solidFill>
                <a:srgbClr val="FF0000"/>
              </a:solidFill>
            </a:endParaRPr>
          </a:p>
        </p:txBody>
      </p:sp>
      <p:pic>
        <p:nvPicPr>
          <p:cNvPr id="6" name="Picture 5">
            <a:extLst>
              <a:ext uri="{FF2B5EF4-FFF2-40B4-BE49-F238E27FC236}">
                <a16:creationId xmlns:a16="http://schemas.microsoft.com/office/drawing/2014/main" id="{4DCFD3F7-6347-DBF6-1373-2BBC08E080D7}"/>
              </a:ext>
            </a:extLst>
          </p:cNvPr>
          <p:cNvPicPr>
            <a:picLocks noChangeAspect="1"/>
          </p:cNvPicPr>
          <p:nvPr/>
        </p:nvPicPr>
        <p:blipFill>
          <a:blip r:embed="rId2"/>
          <a:stretch>
            <a:fillRect/>
          </a:stretch>
        </p:blipFill>
        <p:spPr>
          <a:xfrm>
            <a:off x="4543425" y="2938096"/>
            <a:ext cx="7296150" cy="1633904"/>
          </a:xfrm>
          <a:prstGeom prst="rect">
            <a:avLst/>
          </a:prstGeom>
        </p:spPr>
      </p:pic>
    </p:spTree>
    <p:extLst>
      <p:ext uri="{BB962C8B-B14F-4D97-AF65-F5344CB8AC3E}">
        <p14:creationId xmlns:p14="http://schemas.microsoft.com/office/powerpoint/2010/main" val="39154673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EB5C4-BD00-4537-FFD9-942AD4248A17}"/>
              </a:ext>
            </a:extLst>
          </p:cNvPr>
          <p:cNvSpPr txBox="1"/>
          <p:nvPr/>
        </p:nvSpPr>
        <p:spPr>
          <a:xfrm>
            <a:off x="609600" y="328910"/>
            <a:ext cx="11201400" cy="1384995"/>
          </a:xfrm>
          <a:prstGeom prst="rect">
            <a:avLst/>
          </a:prstGeom>
          <a:noFill/>
        </p:spPr>
        <p:txBody>
          <a:bodyPr wrap="square">
            <a:spAutoFit/>
          </a:bodyPr>
          <a:lstStyle/>
          <a:p>
            <a:pPr algn="ctr"/>
            <a:r>
              <a:rPr lang="en-US" sz="2800" dirty="0">
                <a:latin typeface="Algerian" panose="04020705040A02060702" pitchFamily="82" charset="0"/>
              </a:rPr>
              <a:t>Write a query to calculate the bonus for all the employees, based on their ratings and salaries </a:t>
            </a:r>
          </a:p>
          <a:p>
            <a:pPr algn="ctr"/>
            <a:r>
              <a:rPr lang="en-US" sz="2800" dirty="0">
                <a:latin typeface="Algerian" panose="04020705040A02060702" pitchFamily="82" charset="0"/>
              </a:rPr>
              <a:t>(Use the formula: 5% of salary * employee rating).</a:t>
            </a:r>
            <a:endParaRPr lang="en-IN" sz="2800" dirty="0">
              <a:latin typeface="Algerian" panose="04020705040A02060702" pitchFamily="82" charset="0"/>
            </a:endParaRPr>
          </a:p>
        </p:txBody>
      </p:sp>
      <p:sp>
        <p:nvSpPr>
          <p:cNvPr id="7" name="TextBox 6">
            <a:extLst>
              <a:ext uri="{FF2B5EF4-FFF2-40B4-BE49-F238E27FC236}">
                <a16:creationId xmlns:a16="http://schemas.microsoft.com/office/drawing/2014/main" id="{EFBDAFAE-1AE1-065A-8ABB-5E47F7622C43}"/>
              </a:ext>
            </a:extLst>
          </p:cNvPr>
          <p:cNvSpPr txBox="1"/>
          <p:nvPr/>
        </p:nvSpPr>
        <p:spPr>
          <a:xfrm>
            <a:off x="7505699" y="2614910"/>
            <a:ext cx="4067175" cy="2677656"/>
          </a:xfrm>
          <a:prstGeom prst="rect">
            <a:avLst/>
          </a:prstGeom>
          <a:noFill/>
        </p:spPr>
        <p:txBody>
          <a:bodyPr wrap="square">
            <a:spAutoFit/>
          </a:bodyPr>
          <a:lstStyle/>
          <a:p>
            <a:r>
              <a:rPr lang="en-US" sz="2800" dirty="0">
                <a:solidFill>
                  <a:srgbClr val="000066"/>
                </a:solidFill>
              </a:rPr>
              <a:t>Select emp_id,first_name,</a:t>
            </a:r>
          </a:p>
          <a:p>
            <a:r>
              <a:rPr lang="en-US" sz="2800" dirty="0">
                <a:solidFill>
                  <a:srgbClr val="000066"/>
                </a:solidFill>
              </a:rPr>
              <a:t>last_name,salary,</a:t>
            </a:r>
          </a:p>
          <a:p>
            <a:r>
              <a:rPr lang="en-US" sz="2800" dirty="0">
                <a:solidFill>
                  <a:srgbClr val="000066"/>
                </a:solidFill>
              </a:rPr>
              <a:t>emp_rating,</a:t>
            </a:r>
          </a:p>
          <a:p>
            <a:r>
              <a:rPr lang="en-US" sz="2800" dirty="0">
                <a:solidFill>
                  <a:srgbClr val="CC0000"/>
                </a:solidFill>
              </a:rPr>
              <a:t>(0.05*salary*emp_rating)</a:t>
            </a:r>
          </a:p>
          <a:p>
            <a:r>
              <a:rPr lang="en-US" sz="2800" dirty="0">
                <a:solidFill>
                  <a:srgbClr val="CC0000"/>
                </a:solidFill>
              </a:rPr>
              <a:t>as bonus</a:t>
            </a:r>
          </a:p>
          <a:p>
            <a:r>
              <a:rPr lang="en-US" sz="2800" dirty="0">
                <a:solidFill>
                  <a:srgbClr val="000066"/>
                </a:solidFill>
              </a:rPr>
              <a:t>from emp_record_table;</a:t>
            </a:r>
            <a:endParaRPr lang="en-IN" sz="2800" dirty="0">
              <a:solidFill>
                <a:srgbClr val="000066"/>
              </a:solidFill>
            </a:endParaRPr>
          </a:p>
        </p:txBody>
      </p:sp>
      <p:pic>
        <p:nvPicPr>
          <p:cNvPr id="9" name="Picture 8">
            <a:extLst>
              <a:ext uri="{FF2B5EF4-FFF2-40B4-BE49-F238E27FC236}">
                <a16:creationId xmlns:a16="http://schemas.microsoft.com/office/drawing/2014/main" id="{EEFC8EB2-D3E6-79A2-8457-9E4242102022}"/>
              </a:ext>
            </a:extLst>
          </p:cNvPr>
          <p:cNvPicPr>
            <a:picLocks noChangeAspect="1"/>
          </p:cNvPicPr>
          <p:nvPr/>
        </p:nvPicPr>
        <p:blipFill>
          <a:blip r:embed="rId2"/>
          <a:stretch>
            <a:fillRect/>
          </a:stretch>
        </p:blipFill>
        <p:spPr>
          <a:xfrm>
            <a:off x="910373" y="1857201"/>
            <a:ext cx="6347677" cy="4448349"/>
          </a:xfrm>
          <a:prstGeom prst="rect">
            <a:avLst/>
          </a:prstGeom>
        </p:spPr>
      </p:pic>
    </p:spTree>
    <p:extLst>
      <p:ext uri="{BB962C8B-B14F-4D97-AF65-F5344CB8AC3E}">
        <p14:creationId xmlns:p14="http://schemas.microsoft.com/office/powerpoint/2010/main" val="142542798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5FC3BE-9A84-090D-B99E-9EAAD4837EDA}"/>
              </a:ext>
            </a:extLst>
          </p:cNvPr>
          <p:cNvSpPr txBox="1"/>
          <p:nvPr/>
        </p:nvSpPr>
        <p:spPr>
          <a:xfrm>
            <a:off x="790575" y="328910"/>
            <a:ext cx="10610850" cy="1384995"/>
          </a:xfrm>
          <a:prstGeom prst="rect">
            <a:avLst/>
          </a:prstGeom>
          <a:noFill/>
        </p:spPr>
        <p:txBody>
          <a:bodyPr wrap="square">
            <a:spAutoFit/>
          </a:bodyPr>
          <a:lstStyle/>
          <a:p>
            <a:pPr algn="ctr"/>
            <a:r>
              <a:rPr lang="en-US" sz="2800" dirty="0">
                <a:latin typeface="Algerian" panose="04020705040A02060702" pitchFamily="82" charset="0"/>
              </a:rPr>
              <a:t>Write a query to calculate the average salary distribution based on the continent and country. Take data from the employee record table</a:t>
            </a:r>
            <a:r>
              <a:rPr lang="en-US" dirty="0"/>
              <a:t>.</a:t>
            </a:r>
            <a:endParaRPr lang="en-IN" dirty="0"/>
          </a:p>
        </p:txBody>
      </p:sp>
      <p:sp>
        <p:nvSpPr>
          <p:cNvPr id="5" name="TextBox 4">
            <a:extLst>
              <a:ext uri="{FF2B5EF4-FFF2-40B4-BE49-F238E27FC236}">
                <a16:creationId xmlns:a16="http://schemas.microsoft.com/office/drawing/2014/main" id="{19D7E982-1D52-DCE2-3AA5-54FFE8AB86A6}"/>
              </a:ext>
            </a:extLst>
          </p:cNvPr>
          <p:cNvSpPr txBox="1"/>
          <p:nvPr/>
        </p:nvSpPr>
        <p:spPr>
          <a:xfrm>
            <a:off x="390525" y="2605385"/>
            <a:ext cx="4724400" cy="2677656"/>
          </a:xfrm>
          <a:prstGeom prst="rect">
            <a:avLst/>
          </a:prstGeom>
          <a:noFill/>
        </p:spPr>
        <p:txBody>
          <a:bodyPr wrap="square">
            <a:spAutoFit/>
          </a:bodyPr>
          <a:lstStyle/>
          <a:p>
            <a:r>
              <a:rPr lang="en-US" sz="2800" dirty="0">
                <a:solidFill>
                  <a:srgbClr val="000066"/>
                </a:solidFill>
              </a:rPr>
              <a:t>SELECT CONTINENT, COUNTRY, </a:t>
            </a:r>
          </a:p>
          <a:p>
            <a:r>
              <a:rPr lang="en-US" sz="2800" dirty="0">
                <a:solidFill>
                  <a:srgbClr val="FF0000"/>
                </a:solidFill>
              </a:rPr>
              <a:t> AVG(SALARY) AS AVERAGE_SALARY</a:t>
            </a:r>
          </a:p>
          <a:p>
            <a:r>
              <a:rPr lang="en-US" sz="2800" dirty="0">
                <a:solidFill>
                  <a:srgbClr val="000066"/>
                </a:solidFill>
              </a:rPr>
              <a:t>FROM emp_record_table</a:t>
            </a:r>
          </a:p>
          <a:p>
            <a:r>
              <a:rPr lang="en-US" sz="2800" dirty="0">
                <a:solidFill>
                  <a:srgbClr val="FF0000"/>
                </a:solidFill>
              </a:rPr>
              <a:t>GROUP BY </a:t>
            </a:r>
            <a:r>
              <a:rPr lang="en-US" sz="2800" dirty="0">
                <a:solidFill>
                  <a:srgbClr val="000066"/>
                </a:solidFill>
              </a:rPr>
              <a:t>CONTINENT,COUNTRY;</a:t>
            </a:r>
            <a:endParaRPr lang="en-IN" sz="2800" dirty="0">
              <a:solidFill>
                <a:srgbClr val="000066"/>
              </a:solidFill>
            </a:endParaRPr>
          </a:p>
        </p:txBody>
      </p:sp>
      <p:pic>
        <p:nvPicPr>
          <p:cNvPr id="7" name="Picture 6">
            <a:extLst>
              <a:ext uri="{FF2B5EF4-FFF2-40B4-BE49-F238E27FC236}">
                <a16:creationId xmlns:a16="http://schemas.microsoft.com/office/drawing/2014/main" id="{5AEC9AA0-7DFA-AA4A-6F6D-74A6AD69D45D}"/>
              </a:ext>
            </a:extLst>
          </p:cNvPr>
          <p:cNvPicPr>
            <a:picLocks noChangeAspect="1"/>
          </p:cNvPicPr>
          <p:nvPr/>
        </p:nvPicPr>
        <p:blipFill>
          <a:blip r:embed="rId2"/>
          <a:stretch>
            <a:fillRect/>
          </a:stretch>
        </p:blipFill>
        <p:spPr>
          <a:xfrm>
            <a:off x="5402372" y="2114465"/>
            <a:ext cx="5913327" cy="4048209"/>
          </a:xfrm>
          <a:prstGeom prst="rect">
            <a:avLst/>
          </a:prstGeom>
        </p:spPr>
      </p:pic>
    </p:spTree>
    <p:extLst>
      <p:ext uri="{BB962C8B-B14F-4D97-AF65-F5344CB8AC3E}">
        <p14:creationId xmlns:p14="http://schemas.microsoft.com/office/powerpoint/2010/main" val="141939042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09D8C5-A7B1-66DB-81A5-37A79C6CA1E7}"/>
              </a:ext>
            </a:extLst>
          </p:cNvPr>
          <p:cNvSpPr/>
          <p:nvPr/>
        </p:nvSpPr>
        <p:spPr>
          <a:xfrm>
            <a:off x="2028825" y="2095500"/>
            <a:ext cx="7839075" cy="2667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tx1"/>
                </a:solidFill>
                <a:latin typeface="Algerian" panose="04020705040A02060702" pitchFamily="82" charset="0"/>
              </a:rPr>
              <a:t>THANK YOU </a:t>
            </a:r>
            <a:endParaRPr lang="en-IN" sz="9600" dirty="0">
              <a:solidFill>
                <a:schemeClr val="tx1"/>
              </a:solidFill>
              <a:latin typeface="Algerian" panose="04020705040A02060702" pitchFamily="82" charset="0"/>
            </a:endParaRPr>
          </a:p>
        </p:txBody>
      </p:sp>
      <p:sp>
        <p:nvSpPr>
          <p:cNvPr id="10" name="Arrow: Chevron 9">
            <a:extLst>
              <a:ext uri="{FF2B5EF4-FFF2-40B4-BE49-F238E27FC236}">
                <a16:creationId xmlns:a16="http://schemas.microsoft.com/office/drawing/2014/main" id="{9B2F18E7-1425-70FB-6C52-00A97A82F365}"/>
              </a:ext>
            </a:extLst>
          </p:cNvPr>
          <p:cNvSpPr/>
          <p:nvPr/>
        </p:nvSpPr>
        <p:spPr>
          <a:xfrm>
            <a:off x="1676400" y="2924175"/>
            <a:ext cx="933450" cy="1009650"/>
          </a:xfrm>
          <a:prstGeom prst="chevron">
            <a:avLst/>
          </a:prstGeom>
          <a:gradFill>
            <a:gsLst>
              <a:gs pos="0">
                <a:srgbClr val="000066"/>
              </a:gs>
              <a:gs pos="100000">
                <a:srgbClr val="FA6A6A"/>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2" name="Picture 11">
            <a:extLst>
              <a:ext uri="{FF2B5EF4-FFF2-40B4-BE49-F238E27FC236}">
                <a16:creationId xmlns:a16="http://schemas.microsoft.com/office/drawing/2014/main" id="{75CB54B7-5949-3009-DA4A-68476A4ED8B6}"/>
              </a:ext>
            </a:extLst>
          </p:cNvPr>
          <p:cNvPicPr>
            <a:picLocks noChangeAspect="1"/>
          </p:cNvPicPr>
          <p:nvPr/>
        </p:nvPicPr>
        <p:blipFill>
          <a:blip r:embed="rId2"/>
          <a:stretch>
            <a:fillRect/>
          </a:stretch>
        </p:blipFill>
        <p:spPr>
          <a:xfrm rot="10800000">
            <a:off x="9257074" y="2915705"/>
            <a:ext cx="963251" cy="1018120"/>
          </a:xfrm>
          <a:prstGeom prst="rect">
            <a:avLst/>
          </a:prstGeom>
        </p:spPr>
      </p:pic>
      <p:pic>
        <p:nvPicPr>
          <p:cNvPr id="13" name="Picture 12">
            <a:extLst>
              <a:ext uri="{FF2B5EF4-FFF2-40B4-BE49-F238E27FC236}">
                <a16:creationId xmlns:a16="http://schemas.microsoft.com/office/drawing/2014/main" id="{CE81FA2F-214D-64CA-ECD1-237C2805F81F}"/>
              </a:ext>
            </a:extLst>
          </p:cNvPr>
          <p:cNvPicPr>
            <a:picLocks noChangeAspect="1"/>
          </p:cNvPicPr>
          <p:nvPr/>
        </p:nvPicPr>
        <p:blipFill>
          <a:blip r:embed="rId3"/>
          <a:stretch>
            <a:fillRect/>
          </a:stretch>
        </p:blipFill>
        <p:spPr>
          <a:xfrm>
            <a:off x="9882187" y="2924175"/>
            <a:ext cx="963251" cy="1018120"/>
          </a:xfrm>
          <a:prstGeom prst="rect">
            <a:avLst/>
          </a:prstGeom>
        </p:spPr>
      </p:pic>
      <p:pic>
        <p:nvPicPr>
          <p:cNvPr id="14" name="Picture 13">
            <a:extLst>
              <a:ext uri="{FF2B5EF4-FFF2-40B4-BE49-F238E27FC236}">
                <a16:creationId xmlns:a16="http://schemas.microsoft.com/office/drawing/2014/main" id="{AF5DD996-7BAE-B7F5-2D1D-AE86EA289377}"/>
              </a:ext>
            </a:extLst>
          </p:cNvPr>
          <p:cNvPicPr>
            <a:picLocks noChangeAspect="1"/>
          </p:cNvPicPr>
          <p:nvPr/>
        </p:nvPicPr>
        <p:blipFill>
          <a:blip r:embed="rId2"/>
          <a:stretch>
            <a:fillRect/>
          </a:stretch>
        </p:blipFill>
        <p:spPr>
          <a:xfrm>
            <a:off x="1065574" y="2924175"/>
            <a:ext cx="963251" cy="1018120"/>
          </a:xfrm>
          <a:prstGeom prst="rect">
            <a:avLst/>
          </a:prstGeom>
        </p:spPr>
      </p:pic>
      <p:cxnSp>
        <p:nvCxnSpPr>
          <p:cNvPr id="16" name="Straight Connector 15">
            <a:extLst>
              <a:ext uri="{FF2B5EF4-FFF2-40B4-BE49-F238E27FC236}">
                <a16:creationId xmlns:a16="http://schemas.microsoft.com/office/drawing/2014/main" id="{2C9A1368-ADB2-3DC3-6219-87347612759A}"/>
              </a:ext>
            </a:extLst>
          </p:cNvPr>
          <p:cNvCxnSpPr>
            <a:cxnSpLocks/>
          </p:cNvCxnSpPr>
          <p:nvPr/>
        </p:nvCxnSpPr>
        <p:spPr>
          <a:xfrm>
            <a:off x="2419350" y="2628900"/>
            <a:ext cx="6837724" cy="0"/>
          </a:xfrm>
          <a:prstGeom prst="line">
            <a:avLst/>
          </a:prstGeom>
          <a:ln w="47625">
            <a:gradFill flip="none" rotWithShape="1">
              <a:gsLst>
                <a:gs pos="42000">
                  <a:srgbClr val="CC0000"/>
                </a:gs>
                <a:gs pos="91000">
                  <a:srgbClr val="F87C30"/>
                </a:gs>
                <a:gs pos="23000">
                  <a:srgbClr val="2B3039"/>
                </a:gs>
                <a:gs pos="72000">
                  <a:srgbClr val="566072"/>
                </a:gs>
                <a:gs pos="12000">
                  <a:srgbClr val="F87C30"/>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5029C999-F7AF-3F0E-3EC9-0BAD5B412045}"/>
              </a:ext>
            </a:extLst>
          </p:cNvPr>
          <p:cNvPicPr>
            <a:picLocks noChangeAspect="1"/>
          </p:cNvPicPr>
          <p:nvPr/>
        </p:nvPicPr>
        <p:blipFill>
          <a:blip r:embed="rId4"/>
          <a:stretch>
            <a:fillRect/>
          </a:stretch>
        </p:blipFill>
        <p:spPr>
          <a:xfrm>
            <a:off x="2419350" y="4220628"/>
            <a:ext cx="6864691" cy="48772"/>
          </a:xfrm>
          <a:prstGeom prst="rect">
            <a:avLst/>
          </a:prstGeom>
        </p:spPr>
      </p:pic>
      <p:sp>
        <p:nvSpPr>
          <p:cNvPr id="22" name="Arrow: Chevron 21">
            <a:extLst>
              <a:ext uri="{FF2B5EF4-FFF2-40B4-BE49-F238E27FC236}">
                <a16:creationId xmlns:a16="http://schemas.microsoft.com/office/drawing/2014/main" id="{2E4DEE39-0ACA-8474-D173-43842E096997}"/>
              </a:ext>
            </a:extLst>
          </p:cNvPr>
          <p:cNvSpPr/>
          <p:nvPr/>
        </p:nvSpPr>
        <p:spPr>
          <a:xfrm>
            <a:off x="2517945" y="2135800"/>
            <a:ext cx="6667500" cy="418046"/>
          </a:xfrm>
          <a:prstGeom prst="chevron">
            <a:avLst/>
          </a:prstGeom>
          <a:gradFill>
            <a:gsLst>
              <a:gs pos="84000">
                <a:srgbClr val="F86C6F"/>
              </a:gs>
              <a:gs pos="0">
                <a:srgbClr val="000066"/>
              </a:gs>
              <a:gs pos="100000">
                <a:srgbClr val="FA6A6A"/>
              </a:gs>
              <a:gs pos="100000">
                <a:srgbClr val="FA6A6A"/>
              </a:gs>
              <a:gs pos="100000">
                <a:srgbClr val="F86C6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3" name="Picture 22">
            <a:extLst>
              <a:ext uri="{FF2B5EF4-FFF2-40B4-BE49-F238E27FC236}">
                <a16:creationId xmlns:a16="http://schemas.microsoft.com/office/drawing/2014/main" id="{0BA1EC1D-A05C-DF77-E3A4-5C904AA456FF}"/>
              </a:ext>
            </a:extLst>
          </p:cNvPr>
          <p:cNvPicPr>
            <a:picLocks noChangeAspect="1"/>
          </p:cNvPicPr>
          <p:nvPr/>
        </p:nvPicPr>
        <p:blipFill>
          <a:blip r:embed="rId5"/>
          <a:stretch>
            <a:fillRect/>
          </a:stretch>
        </p:blipFill>
        <p:spPr>
          <a:xfrm rot="10800000">
            <a:off x="2485360" y="4369946"/>
            <a:ext cx="6700085" cy="432854"/>
          </a:xfrm>
          <a:prstGeom prst="rect">
            <a:avLst/>
          </a:prstGeom>
        </p:spPr>
      </p:pic>
    </p:spTree>
    <p:extLst>
      <p:ext uri="{BB962C8B-B14F-4D97-AF65-F5344CB8AC3E}">
        <p14:creationId xmlns:p14="http://schemas.microsoft.com/office/powerpoint/2010/main" val="4155634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33AAEC-3736-62F7-5773-9BCE209C1D89}"/>
              </a:ext>
            </a:extLst>
          </p:cNvPr>
          <p:cNvPicPr>
            <a:picLocks noChangeAspect="1"/>
          </p:cNvPicPr>
          <p:nvPr/>
        </p:nvPicPr>
        <p:blipFill>
          <a:blip r:embed="rId2"/>
          <a:stretch>
            <a:fillRect/>
          </a:stretch>
        </p:blipFill>
        <p:spPr>
          <a:xfrm>
            <a:off x="285750" y="438149"/>
            <a:ext cx="4876800" cy="5762625"/>
          </a:xfrm>
          <a:prstGeom prst="rect">
            <a:avLst/>
          </a:prstGeom>
        </p:spPr>
      </p:pic>
      <p:sp>
        <p:nvSpPr>
          <p:cNvPr id="7" name="TextBox 6">
            <a:extLst>
              <a:ext uri="{FF2B5EF4-FFF2-40B4-BE49-F238E27FC236}">
                <a16:creationId xmlns:a16="http://schemas.microsoft.com/office/drawing/2014/main" id="{1F0B76A7-7267-FE2C-D331-A5E4DAE0A220}"/>
              </a:ext>
            </a:extLst>
          </p:cNvPr>
          <p:cNvSpPr txBox="1"/>
          <p:nvPr/>
        </p:nvSpPr>
        <p:spPr>
          <a:xfrm>
            <a:off x="5810250" y="2877235"/>
            <a:ext cx="6096000" cy="3170099"/>
          </a:xfrm>
          <a:prstGeom prst="rect">
            <a:avLst/>
          </a:prstGeom>
          <a:noFill/>
        </p:spPr>
        <p:txBody>
          <a:bodyPr wrap="square">
            <a:spAutoFit/>
          </a:bodyPr>
          <a:lstStyle/>
          <a:p>
            <a:pPr algn="ctr"/>
            <a:r>
              <a:rPr lang="en-US" sz="4000" b="0" i="0" u="none" strike="noStrike" baseline="0" dirty="0">
                <a:solidFill>
                  <a:srgbClr val="1F2C8F"/>
                </a:solidFill>
                <a:latin typeface="Sabon Next LT" panose="02000500000000000000" pitchFamily="2" charset="0"/>
              </a:rPr>
              <a:t>A Query in SQL is a request for Data or Information from a Database table or Combination of tables.</a:t>
            </a:r>
            <a:endParaRPr lang="en-IN" sz="4000" dirty="0"/>
          </a:p>
        </p:txBody>
      </p:sp>
      <p:sp>
        <p:nvSpPr>
          <p:cNvPr id="8" name="Oval 7">
            <a:extLst>
              <a:ext uri="{FF2B5EF4-FFF2-40B4-BE49-F238E27FC236}">
                <a16:creationId xmlns:a16="http://schemas.microsoft.com/office/drawing/2014/main" id="{436F0F8B-9DF3-C03C-4FBE-EA054A1D220C}"/>
              </a:ext>
            </a:extLst>
          </p:cNvPr>
          <p:cNvSpPr/>
          <p:nvPr/>
        </p:nvSpPr>
        <p:spPr>
          <a:xfrm>
            <a:off x="6381750" y="669652"/>
            <a:ext cx="2514600" cy="1200150"/>
          </a:xfrm>
          <a:prstGeom prst="ellipse">
            <a:avLst/>
          </a:prstGeom>
          <a:noFill/>
          <a:ln w="38100" cmpd="sng">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solidFill>
                  <a:srgbClr val="CC0000"/>
                </a:solidFill>
                <a:latin typeface="Bodoni MT" panose="02070603080606020203" pitchFamily="18" charset="0"/>
              </a:rPr>
              <a:t>Query</a:t>
            </a:r>
            <a:r>
              <a:rPr lang="en-US" dirty="0"/>
              <a:t> </a:t>
            </a:r>
            <a:endParaRPr lang="en-IN" dirty="0"/>
          </a:p>
        </p:txBody>
      </p:sp>
      <p:sp>
        <p:nvSpPr>
          <p:cNvPr id="9" name="Oval 8">
            <a:extLst>
              <a:ext uri="{FF2B5EF4-FFF2-40B4-BE49-F238E27FC236}">
                <a16:creationId xmlns:a16="http://schemas.microsoft.com/office/drawing/2014/main" id="{093DBD23-CCE2-5429-4AA8-886404DC0ECE}"/>
              </a:ext>
            </a:extLst>
          </p:cNvPr>
          <p:cNvSpPr/>
          <p:nvPr/>
        </p:nvSpPr>
        <p:spPr>
          <a:xfrm>
            <a:off x="5162550" y="2457450"/>
            <a:ext cx="381000" cy="295275"/>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9A4AD2B-846F-DE62-AB31-70FAB27C77E3}"/>
              </a:ext>
            </a:extLst>
          </p:cNvPr>
          <p:cNvSpPr/>
          <p:nvPr/>
        </p:nvSpPr>
        <p:spPr>
          <a:xfrm>
            <a:off x="6000750" y="1767243"/>
            <a:ext cx="381000" cy="295275"/>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479A95E-AF8C-C454-5586-1561B2009550}"/>
              </a:ext>
            </a:extLst>
          </p:cNvPr>
          <p:cNvSpPr/>
          <p:nvPr/>
        </p:nvSpPr>
        <p:spPr>
          <a:xfrm>
            <a:off x="5572125" y="2062518"/>
            <a:ext cx="381000" cy="295275"/>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AFE888DD-1E02-A1D0-FE0E-AA468B1956BC}"/>
              </a:ext>
            </a:extLst>
          </p:cNvPr>
          <p:cNvPicPr>
            <a:picLocks noChangeAspect="1"/>
          </p:cNvPicPr>
          <p:nvPr/>
        </p:nvPicPr>
        <p:blipFill>
          <a:blip r:embed="rId3"/>
          <a:stretch>
            <a:fillRect/>
          </a:stretch>
        </p:blipFill>
        <p:spPr>
          <a:xfrm>
            <a:off x="3719513" y="1410741"/>
            <a:ext cx="852487" cy="1066800"/>
          </a:xfrm>
          <a:prstGeom prst="rect">
            <a:avLst/>
          </a:prstGeom>
        </p:spPr>
      </p:pic>
      <p:sp>
        <p:nvSpPr>
          <p:cNvPr id="15" name="Oval 14">
            <a:extLst>
              <a:ext uri="{FF2B5EF4-FFF2-40B4-BE49-F238E27FC236}">
                <a16:creationId xmlns:a16="http://schemas.microsoft.com/office/drawing/2014/main" id="{83C3667A-8E50-962C-BC13-5C4DB5EA02A6}"/>
              </a:ext>
            </a:extLst>
          </p:cNvPr>
          <p:cNvSpPr/>
          <p:nvPr/>
        </p:nvSpPr>
        <p:spPr>
          <a:xfrm>
            <a:off x="5229225" y="2505074"/>
            <a:ext cx="247650" cy="20002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6" name="Oval 15">
            <a:extLst>
              <a:ext uri="{FF2B5EF4-FFF2-40B4-BE49-F238E27FC236}">
                <a16:creationId xmlns:a16="http://schemas.microsoft.com/office/drawing/2014/main" id="{0AF49F87-6DD3-4D20-FBC1-E20BA6227DA6}"/>
              </a:ext>
            </a:extLst>
          </p:cNvPr>
          <p:cNvSpPr/>
          <p:nvPr/>
        </p:nvSpPr>
        <p:spPr>
          <a:xfrm>
            <a:off x="6067425" y="1814867"/>
            <a:ext cx="247650" cy="20002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0000"/>
              </a:highlight>
            </a:endParaRPr>
          </a:p>
        </p:txBody>
      </p:sp>
      <p:sp>
        <p:nvSpPr>
          <p:cNvPr id="17" name="Oval 16">
            <a:extLst>
              <a:ext uri="{FF2B5EF4-FFF2-40B4-BE49-F238E27FC236}">
                <a16:creationId xmlns:a16="http://schemas.microsoft.com/office/drawing/2014/main" id="{280EF061-AFDD-BA78-CD80-DDC2BA64A428}"/>
              </a:ext>
            </a:extLst>
          </p:cNvPr>
          <p:cNvSpPr/>
          <p:nvPr/>
        </p:nvSpPr>
        <p:spPr>
          <a:xfrm>
            <a:off x="5638800" y="2110142"/>
            <a:ext cx="247650" cy="20002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FDD0282F-E295-D023-5DB0-283E0EDFCF8D}"/>
              </a:ext>
            </a:extLst>
          </p:cNvPr>
          <p:cNvPicPr>
            <a:picLocks noChangeAspect="1"/>
          </p:cNvPicPr>
          <p:nvPr/>
        </p:nvPicPr>
        <p:blipFill>
          <a:blip r:embed="rId4"/>
          <a:stretch>
            <a:fillRect/>
          </a:stretch>
        </p:blipFill>
        <p:spPr>
          <a:xfrm>
            <a:off x="4648201" y="3615068"/>
            <a:ext cx="1847848" cy="1847848"/>
          </a:xfrm>
          <a:prstGeom prst="rect">
            <a:avLst/>
          </a:prstGeom>
        </p:spPr>
      </p:pic>
    </p:spTree>
    <p:extLst>
      <p:ext uri="{BB962C8B-B14F-4D97-AF65-F5344CB8AC3E}">
        <p14:creationId xmlns:p14="http://schemas.microsoft.com/office/powerpoint/2010/main" val="36938475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DD1D9-6C4F-4C8D-7F89-F4DAF5BE1532}"/>
              </a:ext>
            </a:extLst>
          </p:cNvPr>
          <p:cNvSpPr/>
          <p:nvPr/>
        </p:nvSpPr>
        <p:spPr>
          <a:xfrm>
            <a:off x="96416" y="526887"/>
            <a:ext cx="7315200" cy="140892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latin typeface="Algerian" panose="04020705040A02060702" pitchFamily="82" charset="0"/>
              </a:rPr>
              <a:t>What is Human Resource ?</a:t>
            </a:r>
            <a:endParaRPr lang="en-IN" sz="4000" dirty="0">
              <a:latin typeface="Algerian" panose="04020705040A02060702" pitchFamily="82" charset="0"/>
            </a:endParaRPr>
          </a:p>
        </p:txBody>
      </p:sp>
      <p:sp>
        <p:nvSpPr>
          <p:cNvPr id="3" name="Rectangle 2">
            <a:extLst>
              <a:ext uri="{FF2B5EF4-FFF2-40B4-BE49-F238E27FC236}">
                <a16:creationId xmlns:a16="http://schemas.microsoft.com/office/drawing/2014/main" id="{B6B41E26-1ED9-64D0-D509-0761001D70F0}"/>
              </a:ext>
            </a:extLst>
          </p:cNvPr>
          <p:cNvSpPr/>
          <p:nvPr/>
        </p:nvSpPr>
        <p:spPr>
          <a:xfrm>
            <a:off x="96417" y="960859"/>
            <a:ext cx="8855918" cy="562626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fontAlgn="t"/>
            <a:r>
              <a:rPr lang="en-US" sz="2800" b="0" i="0" dirty="0">
                <a:solidFill>
                  <a:schemeClr val="tx1">
                    <a:lumMod val="95000"/>
                    <a:lumOff val="5000"/>
                  </a:schemeClr>
                </a:solidFill>
                <a:effectLst/>
                <a:latin typeface="Lucida Bright" panose="02040602050505020304" pitchFamily="18" charset="0"/>
              </a:rPr>
              <a:t>Human Resources (HR) focuses on managing an organization’s most valuable  asset: </a:t>
            </a:r>
          </a:p>
          <a:p>
            <a:pPr fontAlgn="t"/>
            <a:r>
              <a:rPr lang="en-US" sz="2800" b="0" i="0" dirty="0">
                <a:solidFill>
                  <a:schemeClr val="tx1">
                    <a:lumMod val="95000"/>
                    <a:lumOff val="5000"/>
                  </a:schemeClr>
                </a:solidFill>
                <a:effectLst/>
                <a:latin typeface="Lucida Bright" panose="02040602050505020304" pitchFamily="18" charset="0"/>
              </a:rPr>
              <a:t>its employees. </a:t>
            </a:r>
          </a:p>
          <a:p>
            <a:pPr fontAlgn="t"/>
            <a:r>
              <a:rPr lang="en-US" sz="2800" b="0" i="0" dirty="0">
                <a:solidFill>
                  <a:schemeClr val="tx1">
                    <a:lumMod val="95000"/>
                    <a:lumOff val="5000"/>
                  </a:schemeClr>
                </a:solidFill>
                <a:effectLst/>
                <a:latin typeface="Lucida Bright" panose="02040602050505020304" pitchFamily="18" charset="0"/>
              </a:rPr>
              <a:t>HR professionals ensure employees have the necessary resources for their tasks  and foster a positive work environment. They handle various responsibilities, from recruiting and compliance to benefits and training.</a:t>
            </a:r>
          </a:p>
        </p:txBody>
      </p:sp>
      <p:pic>
        <p:nvPicPr>
          <p:cNvPr id="5" name="Picture 4">
            <a:extLst>
              <a:ext uri="{FF2B5EF4-FFF2-40B4-BE49-F238E27FC236}">
                <a16:creationId xmlns:a16="http://schemas.microsoft.com/office/drawing/2014/main" id="{1F08EACF-6FBF-C662-B300-AB6EBC11FC70}"/>
              </a:ext>
            </a:extLst>
          </p:cNvPr>
          <p:cNvPicPr>
            <a:picLocks noChangeAspect="1"/>
          </p:cNvPicPr>
          <p:nvPr/>
        </p:nvPicPr>
        <p:blipFill>
          <a:blip r:embed="rId2"/>
          <a:stretch>
            <a:fillRect/>
          </a:stretch>
        </p:blipFill>
        <p:spPr>
          <a:xfrm>
            <a:off x="8952334" y="3566529"/>
            <a:ext cx="3020591" cy="3020591"/>
          </a:xfrm>
          <a:prstGeom prst="rect">
            <a:avLst/>
          </a:prstGeom>
        </p:spPr>
      </p:pic>
      <p:pic>
        <p:nvPicPr>
          <p:cNvPr id="9" name="Picture 8">
            <a:extLst>
              <a:ext uri="{FF2B5EF4-FFF2-40B4-BE49-F238E27FC236}">
                <a16:creationId xmlns:a16="http://schemas.microsoft.com/office/drawing/2014/main" id="{A5B4ADD1-4E8D-7221-3284-5B4ADA0D3BCA}"/>
              </a:ext>
            </a:extLst>
          </p:cNvPr>
          <p:cNvPicPr>
            <a:picLocks noChangeAspect="1"/>
          </p:cNvPicPr>
          <p:nvPr/>
        </p:nvPicPr>
        <p:blipFill>
          <a:blip r:embed="rId3"/>
          <a:stretch>
            <a:fillRect/>
          </a:stretch>
        </p:blipFill>
        <p:spPr>
          <a:xfrm>
            <a:off x="7315200" y="886604"/>
            <a:ext cx="1114425" cy="980296"/>
          </a:xfrm>
          <a:prstGeom prst="rect">
            <a:avLst/>
          </a:prstGeom>
        </p:spPr>
      </p:pic>
    </p:spTree>
    <p:extLst>
      <p:ext uri="{BB962C8B-B14F-4D97-AF65-F5344CB8AC3E}">
        <p14:creationId xmlns:p14="http://schemas.microsoft.com/office/powerpoint/2010/main" val="2666409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3D89E1-2A3A-1447-4E44-37C839C7B253}"/>
              </a:ext>
            </a:extLst>
          </p:cNvPr>
          <p:cNvSpPr txBox="1"/>
          <p:nvPr/>
        </p:nvSpPr>
        <p:spPr>
          <a:xfrm>
            <a:off x="476249" y="605909"/>
            <a:ext cx="9134475" cy="707886"/>
          </a:xfrm>
          <a:prstGeom prst="rect">
            <a:avLst/>
          </a:prstGeom>
          <a:noFill/>
          <a:ln>
            <a:noFill/>
          </a:ln>
        </p:spPr>
        <p:txBody>
          <a:bodyPr wrap="square">
            <a:spAutoFit/>
          </a:bodyPr>
          <a:lstStyle/>
          <a:p>
            <a:r>
              <a:rPr lang="en-US" sz="4000" b="1" i="0" u="none" strike="noStrike" baseline="0" dirty="0">
                <a:solidFill>
                  <a:srgbClr val="000066"/>
                </a:solidFill>
                <a:latin typeface="Sabon Next LT" panose="02000500000000000000" pitchFamily="2" charset="0"/>
              </a:rPr>
              <a:t>How is SQL used in HR Department ?</a:t>
            </a:r>
            <a:endParaRPr lang="en-IN" sz="4000" b="1" dirty="0">
              <a:solidFill>
                <a:srgbClr val="000066"/>
              </a:solidFill>
            </a:endParaRPr>
          </a:p>
        </p:txBody>
      </p:sp>
      <p:sp>
        <p:nvSpPr>
          <p:cNvPr id="5" name="TextBox 4">
            <a:extLst>
              <a:ext uri="{FF2B5EF4-FFF2-40B4-BE49-F238E27FC236}">
                <a16:creationId xmlns:a16="http://schemas.microsoft.com/office/drawing/2014/main" id="{34BC19C9-1218-1426-8997-81491BF23BAE}"/>
              </a:ext>
            </a:extLst>
          </p:cNvPr>
          <p:cNvSpPr txBox="1"/>
          <p:nvPr/>
        </p:nvSpPr>
        <p:spPr>
          <a:xfrm>
            <a:off x="476249" y="1474202"/>
            <a:ext cx="7124701" cy="4524315"/>
          </a:xfrm>
          <a:prstGeom prst="rect">
            <a:avLst/>
          </a:prstGeom>
          <a:noFill/>
        </p:spPr>
        <p:txBody>
          <a:bodyPr wrap="square">
            <a:spAutoFit/>
          </a:bodyPr>
          <a:lstStyle/>
          <a:p>
            <a:pPr algn="just" fontAlgn="t"/>
            <a:r>
              <a:rPr lang="en-US" sz="3200" b="0" i="0" dirty="0">
                <a:solidFill>
                  <a:srgbClr val="000000"/>
                </a:solidFill>
                <a:effectLst/>
                <a:latin typeface="Roboto" panose="02000000000000000000" pitchFamily="2" charset="0"/>
              </a:rPr>
              <a:t>Using SQL in HR helps systematize data about employees. With relational databases, finding information about an employee from a specific department is no longer a problem. It’s also much easier to generate reports and summary statistics on wages, holidays, productivity, and turnover.</a:t>
            </a:r>
          </a:p>
        </p:txBody>
      </p:sp>
      <p:pic>
        <p:nvPicPr>
          <p:cNvPr id="7" name="Picture 6">
            <a:extLst>
              <a:ext uri="{FF2B5EF4-FFF2-40B4-BE49-F238E27FC236}">
                <a16:creationId xmlns:a16="http://schemas.microsoft.com/office/drawing/2014/main" id="{86F11693-FFC0-14D8-B5FC-62E3C1B086D4}"/>
              </a:ext>
            </a:extLst>
          </p:cNvPr>
          <p:cNvPicPr>
            <a:picLocks noChangeAspect="1"/>
          </p:cNvPicPr>
          <p:nvPr/>
        </p:nvPicPr>
        <p:blipFill>
          <a:blip r:embed="rId2"/>
          <a:stretch>
            <a:fillRect/>
          </a:stretch>
        </p:blipFill>
        <p:spPr>
          <a:xfrm>
            <a:off x="8134349" y="2362200"/>
            <a:ext cx="3705225" cy="3636317"/>
          </a:xfrm>
          <a:prstGeom prst="rect">
            <a:avLst/>
          </a:prstGeom>
        </p:spPr>
      </p:pic>
      <p:pic>
        <p:nvPicPr>
          <p:cNvPr id="11" name="Picture 10">
            <a:extLst>
              <a:ext uri="{FF2B5EF4-FFF2-40B4-BE49-F238E27FC236}">
                <a16:creationId xmlns:a16="http://schemas.microsoft.com/office/drawing/2014/main" id="{00F6872A-B6A5-270F-A653-99CD683294C6}"/>
              </a:ext>
            </a:extLst>
          </p:cNvPr>
          <p:cNvPicPr>
            <a:picLocks noChangeAspect="1"/>
          </p:cNvPicPr>
          <p:nvPr/>
        </p:nvPicPr>
        <p:blipFill>
          <a:blip r:embed="rId3"/>
          <a:stretch>
            <a:fillRect/>
          </a:stretch>
        </p:blipFill>
        <p:spPr>
          <a:xfrm>
            <a:off x="9610724" y="488839"/>
            <a:ext cx="1170164" cy="1093367"/>
          </a:xfrm>
          <a:prstGeom prst="rect">
            <a:avLst/>
          </a:prstGeom>
        </p:spPr>
      </p:pic>
    </p:spTree>
    <p:extLst>
      <p:ext uri="{BB962C8B-B14F-4D97-AF65-F5344CB8AC3E}">
        <p14:creationId xmlns:p14="http://schemas.microsoft.com/office/powerpoint/2010/main" val="1967244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3C2DC-15BE-9575-9C44-4B684913689B}"/>
              </a:ext>
            </a:extLst>
          </p:cNvPr>
          <p:cNvSpPr/>
          <p:nvPr/>
        </p:nvSpPr>
        <p:spPr>
          <a:xfrm>
            <a:off x="-619125" y="-166687"/>
            <a:ext cx="8029575" cy="15621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latin typeface="Algerian" panose="04020705040A02060702" pitchFamily="82" charset="0"/>
              </a:rPr>
              <a:t>What is Database ?</a:t>
            </a:r>
            <a:endParaRPr lang="en-IN" sz="4800" dirty="0">
              <a:latin typeface="Algerian" panose="04020705040A02060702" pitchFamily="82" charset="0"/>
            </a:endParaRPr>
          </a:p>
        </p:txBody>
      </p:sp>
      <p:sp>
        <p:nvSpPr>
          <p:cNvPr id="3" name="Rectangle 2">
            <a:extLst>
              <a:ext uri="{FF2B5EF4-FFF2-40B4-BE49-F238E27FC236}">
                <a16:creationId xmlns:a16="http://schemas.microsoft.com/office/drawing/2014/main" id="{082827F5-EBA3-25F9-233F-0ADF0FBD5AB5}"/>
              </a:ext>
            </a:extLst>
          </p:cNvPr>
          <p:cNvSpPr/>
          <p:nvPr/>
        </p:nvSpPr>
        <p:spPr>
          <a:xfrm>
            <a:off x="276225" y="1069182"/>
            <a:ext cx="7781925" cy="3124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2800" dirty="0"/>
              <a:t>A database is an organized collection of structured information, or data, typically stored electronically in a computer system. A database is usually controlled by a Database Management System (DBMS). </a:t>
            </a:r>
            <a:endParaRPr lang="en-IN" sz="2800" dirty="0"/>
          </a:p>
        </p:txBody>
      </p:sp>
      <p:pic>
        <p:nvPicPr>
          <p:cNvPr id="5" name="Picture 4">
            <a:extLst>
              <a:ext uri="{FF2B5EF4-FFF2-40B4-BE49-F238E27FC236}">
                <a16:creationId xmlns:a16="http://schemas.microsoft.com/office/drawing/2014/main" id="{5F0FA125-CE07-0613-16E5-38E0838D157A}"/>
              </a:ext>
            </a:extLst>
          </p:cNvPr>
          <p:cNvPicPr>
            <a:picLocks noChangeAspect="1"/>
          </p:cNvPicPr>
          <p:nvPr/>
        </p:nvPicPr>
        <p:blipFill>
          <a:blip r:embed="rId2"/>
          <a:stretch>
            <a:fillRect/>
          </a:stretch>
        </p:blipFill>
        <p:spPr>
          <a:xfrm>
            <a:off x="7896225" y="1395413"/>
            <a:ext cx="3873429" cy="4495799"/>
          </a:xfrm>
          <a:prstGeom prst="rect">
            <a:avLst/>
          </a:prstGeom>
          <a:ln cmpd="dbl">
            <a:solidFill>
              <a:schemeClr val="accent6"/>
            </a:solidFill>
          </a:ln>
        </p:spPr>
      </p:pic>
      <p:sp>
        <p:nvSpPr>
          <p:cNvPr id="6" name="Rectangle 5">
            <a:extLst>
              <a:ext uri="{FF2B5EF4-FFF2-40B4-BE49-F238E27FC236}">
                <a16:creationId xmlns:a16="http://schemas.microsoft.com/office/drawing/2014/main" id="{6ED9825A-7A1C-13CA-9E43-347756212E60}"/>
              </a:ext>
            </a:extLst>
          </p:cNvPr>
          <p:cNvSpPr/>
          <p:nvPr/>
        </p:nvSpPr>
        <p:spPr>
          <a:xfrm>
            <a:off x="-142876" y="3707607"/>
            <a:ext cx="6734175" cy="9715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66"/>
                </a:solidFill>
              </a:rPr>
              <a:t>SYNTAX: CREATE DATABASE database_name;</a:t>
            </a:r>
            <a:endParaRPr lang="en-IN" sz="2400" b="1" dirty="0">
              <a:solidFill>
                <a:srgbClr val="000066"/>
              </a:solidFill>
            </a:endParaRPr>
          </a:p>
        </p:txBody>
      </p:sp>
      <p:pic>
        <p:nvPicPr>
          <p:cNvPr id="8" name="Picture 7">
            <a:extLst>
              <a:ext uri="{FF2B5EF4-FFF2-40B4-BE49-F238E27FC236}">
                <a16:creationId xmlns:a16="http://schemas.microsoft.com/office/drawing/2014/main" id="{A0D80975-8CC7-F25D-9E11-0F9EFF4712BB}"/>
              </a:ext>
            </a:extLst>
          </p:cNvPr>
          <p:cNvPicPr>
            <a:picLocks noChangeAspect="1"/>
          </p:cNvPicPr>
          <p:nvPr/>
        </p:nvPicPr>
        <p:blipFill>
          <a:blip r:embed="rId3"/>
          <a:stretch>
            <a:fillRect/>
          </a:stretch>
        </p:blipFill>
        <p:spPr>
          <a:xfrm>
            <a:off x="422346" y="4655739"/>
            <a:ext cx="6492803" cy="2059385"/>
          </a:xfrm>
          <a:prstGeom prst="rect">
            <a:avLst/>
          </a:prstGeom>
        </p:spPr>
      </p:pic>
    </p:spTree>
    <p:extLst>
      <p:ext uri="{BB962C8B-B14F-4D97-AF65-F5344CB8AC3E}">
        <p14:creationId xmlns:p14="http://schemas.microsoft.com/office/powerpoint/2010/main" val="2332590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8C0A56-181F-60F3-7245-0E3473927FB7}"/>
              </a:ext>
            </a:extLst>
          </p:cNvPr>
          <p:cNvSpPr/>
          <p:nvPr/>
        </p:nvSpPr>
        <p:spPr>
          <a:xfrm>
            <a:off x="142875" y="0"/>
            <a:ext cx="10944225" cy="6477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l"/>
            <a:endParaRPr lang="en-IN" sz="4000" b="0" i="0" u="none" strike="noStrike" baseline="0" dirty="0">
              <a:solidFill>
                <a:srgbClr val="000000"/>
              </a:solidFill>
              <a:latin typeface="Arial" panose="020B0604020202020204" pitchFamily="34" charset="0"/>
            </a:endParaRPr>
          </a:p>
          <a:p>
            <a:r>
              <a:rPr lang="en-US" sz="4000" i="0" u="none" strike="noStrike" baseline="0" dirty="0">
                <a:solidFill>
                  <a:schemeClr val="tx1"/>
                </a:solidFill>
                <a:latin typeface="Algerian" panose="04020705040A02060702" pitchFamily="82" charset="0"/>
              </a:rPr>
              <a:t>Importing Data of data_science_team</a:t>
            </a:r>
          </a:p>
        </p:txBody>
      </p:sp>
      <p:pic>
        <p:nvPicPr>
          <p:cNvPr id="9" name="Picture 8">
            <a:extLst>
              <a:ext uri="{FF2B5EF4-FFF2-40B4-BE49-F238E27FC236}">
                <a16:creationId xmlns:a16="http://schemas.microsoft.com/office/drawing/2014/main" id="{4904B81F-204D-E6FB-B58D-96415E21F145}"/>
              </a:ext>
            </a:extLst>
          </p:cNvPr>
          <p:cNvPicPr>
            <a:picLocks noChangeAspect="1"/>
          </p:cNvPicPr>
          <p:nvPr/>
        </p:nvPicPr>
        <p:blipFill>
          <a:blip r:embed="rId2"/>
          <a:stretch>
            <a:fillRect/>
          </a:stretch>
        </p:blipFill>
        <p:spPr>
          <a:xfrm>
            <a:off x="8131141" y="1376136"/>
            <a:ext cx="2670209" cy="2670209"/>
          </a:xfrm>
          <a:prstGeom prst="rect">
            <a:avLst/>
          </a:prstGeom>
        </p:spPr>
      </p:pic>
      <p:pic>
        <p:nvPicPr>
          <p:cNvPr id="11" name="Picture 10">
            <a:extLst>
              <a:ext uri="{FF2B5EF4-FFF2-40B4-BE49-F238E27FC236}">
                <a16:creationId xmlns:a16="http://schemas.microsoft.com/office/drawing/2014/main" id="{39359B07-7B7D-5B6A-4698-2C49A3929AB0}"/>
              </a:ext>
            </a:extLst>
          </p:cNvPr>
          <p:cNvPicPr>
            <a:picLocks noChangeAspect="1"/>
          </p:cNvPicPr>
          <p:nvPr/>
        </p:nvPicPr>
        <p:blipFill>
          <a:blip r:embed="rId3"/>
          <a:stretch>
            <a:fillRect/>
          </a:stretch>
        </p:blipFill>
        <p:spPr>
          <a:xfrm>
            <a:off x="218761" y="1135255"/>
            <a:ext cx="7239627" cy="5246495"/>
          </a:xfrm>
          <a:prstGeom prst="rect">
            <a:avLst/>
          </a:prstGeom>
        </p:spPr>
      </p:pic>
      <p:sp>
        <p:nvSpPr>
          <p:cNvPr id="12" name="Rectangle 11">
            <a:extLst>
              <a:ext uri="{FF2B5EF4-FFF2-40B4-BE49-F238E27FC236}">
                <a16:creationId xmlns:a16="http://schemas.microsoft.com/office/drawing/2014/main" id="{5C0B4FA9-38B5-761E-7556-FCC7618F50C7}"/>
              </a:ext>
            </a:extLst>
          </p:cNvPr>
          <p:cNvSpPr/>
          <p:nvPr/>
        </p:nvSpPr>
        <p:spPr>
          <a:xfrm>
            <a:off x="7458388" y="4008245"/>
            <a:ext cx="4556159" cy="17145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0066"/>
                </a:solidFill>
              </a:rPr>
              <a:t>Select * from </a:t>
            </a:r>
            <a:r>
              <a:rPr lang="en-US" sz="3600" dirty="0">
                <a:solidFill>
                  <a:srgbClr val="FF0000"/>
                </a:solidFill>
              </a:rPr>
              <a:t>data_science_team;</a:t>
            </a:r>
            <a:endParaRPr lang="en-IN" sz="3600" dirty="0">
              <a:solidFill>
                <a:srgbClr val="FF0000"/>
              </a:solidFill>
            </a:endParaRPr>
          </a:p>
        </p:txBody>
      </p:sp>
    </p:spTree>
    <p:extLst>
      <p:ext uri="{BB962C8B-B14F-4D97-AF65-F5344CB8AC3E}">
        <p14:creationId xmlns:p14="http://schemas.microsoft.com/office/powerpoint/2010/main" val="769276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D5B108-EB13-59B4-AE5A-2501E2B26354}"/>
              </a:ext>
            </a:extLst>
          </p:cNvPr>
          <p:cNvSpPr/>
          <p:nvPr/>
        </p:nvSpPr>
        <p:spPr>
          <a:xfrm>
            <a:off x="-333376" y="104775"/>
            <a:ext cx="12334875" cy="10287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latin typeface="Algerian" panose="04020705040A02060702" pitchFamily="82" charset="0"/>
              </a:rPr>
              <a:t>Importing the Data of Emp_record_table</a:t>
            </a:r>
            <a:endParaRPr lang="en-IN" sz="4000" dirty="0">
              <a:latin typeface="Algerian" panose="04020705040A02060702" pitchFamily="82" charset="0"/>
            </a:endParaRPr>
          </a:p>
        </p:txBody>
      </p:sp>
      <p:pic>
        <p:nvPicPr>
          <p:cNvPr id="8" name="Picture 7">
            <a:extLst>
              <a:ext uri="{FF2B5EF4-FFF2-40B4-BE49-F238E27FC236}">
                <a16:creationId xmlns:a16="http://schemas.microsoft.com/office/drawing/2014/main" id="{229C2E81-DBFC-E59E-9419-9EFC20D57300}"/>
              </a:ext>
            </a:extLst>
          </p:cNvPr>
          <p:cNvPicPr>
            <a:picLocks noChangeAspect="1"/>
          </p:cNvPicPr>
          <p:nvPr/>
        </p:nvPicPr>
        <p:blipFill>
          <a:blip r:embed="rId2"/>
          <a:stretch>
            <a:fillRect/>
          </a:stretch>
        </p:blipFill>
        <p:spPr>
          <a:xfrm>
            <a:off x="950889" y="3843851"/>
            <a:ext cx="2471224" cy="2471224"/>
          </a:xfrm>
          <a:prstGeom prst="rect">
            <a:avLst/>
          </a:prstGeom>
        </p:spPr>
      </p:pic>
      <p:sp>
        <p:nvSpPr>
          <p:cNvPr id="11" name="Rectangle 10">
            <a:extLst>
              <a:ext uri="{FF2B5EF4-FFF2-40B4-BE49-F238E27FC236}">
                <a16:creationId xmlns:a16="http://schemas.microsoft.com/office/drawing/2014/main" id="{3280AAC4-E39B-3F06-CCB1-8B92C69EEEB3}"/>
              </a:ext>
            </a:extLst>
          </p:cNvPr>
          <p:cNvSpPr/>
          <p:nvPr/>
        </p:nvSpPr>
        <p:spPr>
          <a:xfrm>
            <a:off x="180975" y="733425"/>
            <a:ext cx="4448175" cy="4953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0066"/>
                </a:solidFill>
              </a:rPr>
              <a:t>Select * from </a:t>
            </a:r>
            <a:r>
              <a:rPr lang="en-US" sz="4000" dirty="0">
                <a:solidFill>
                  <a:srgbClr val="FF0000"/>
                </a:solidFill>
              </a:rPr>
              <a:t>emp_record_table;</a:t>
            </a:r>
            <a:endParaRPr lang="en-IN" sz="4000" dirty="0">
              <a:solidFill>
                <a:srgbClr val="FF0000"/>
              </a:solidFill>
            </a:endParaRPr>
          </a:p>
        </p:txBody>
      </p:sp>
      <p:pic>
        <p:nvPicPr>
          <p:cNvPr id="14" name="Picture 13">
            <a:extLst>
              <a:ext uri="{FF2B5EF4-FFF2-40B4-BE49-F238E27FC236}">
                <a16:creationId xmlns:a16="http://schemas.microsoft.com/office/drawing/2014/main" id="{53DA9944-E8E6-BFBD-220F-59AE66D7785D}"/>
              </a:ext>
            </a:extLst>
          </p:cNvPr>
          <p:cNvPicPr>
            <a:picLocks noChangeAspect="1"/>
          </p:cNvPicPr>
          <p:nvPr/>
        </p:nvPicPr>
        <p:blipFill>
          <a:blip r:embed="rId3"/>
          <a:stretch>
            <a:fillRect/>
          </a:stretch>
        </p:blipFill>
        <p:spPr>
          <a:xfrm>
            <a:off x="4501644" y="1390650"/>
            <a:ext cx="7499855" cy="5150960"/>
          </a:xfrm>
          <a:prstGeom prst="rect">
            <a:avLst/>
          </a:prstGeom>
        </p:spPr>
      </p:pic>
    </p:spTree>
    <p:extLst>
      <p:ext uri="{BB962C8B-B14F-4D97-AF65-F5344CB8AC3E}">
        <p14:creationId xmlns:p14="http://schemas.microsoft.com/office/powerpoint/2010/main" val="421638099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7758</TotalTime>
  <Words>2056</Words>
  <Application>Microsoft Office PowerPoint</Application>
  <PresentationFormat>Widescreen</PresentationFormat>
  <Paragraphs>221</Paragraphs>
  <Slides>35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Algerian</vt:lpstr>
      <vt:lpstr>Arial</vt:lpstr>
      <vt:lpstr>Bodoni MT</vt:lpstr>
      <vt:lpstr>Bookman Old Style</vt:lpstr>
      <vt:lpstr>Calibri</vt:lpstr>
      <vt:lpstr>Calibri Light</vt:lpstr>
      <vt:lpstr>IBM Plex Sans</vt:lpstr>
      <vt:lpstr>Lucida Bright</vt:lpstr>
      <vt:lpstr>Roboto</vt:lpstr>
      <vt:lpstr>Sabon Next LT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Shivu</dc:creator>
  <cp:lastModifiedBy>bhoomika vempathi</cp:lastModifiedBy>
  <cp:revision>6</cp:revision>
  <dcterms:created xsi:type="dcterms:W3CDTF">2024-01-11T10:37:47Z</dcterms:created>
  <dcterms:modified xsi:type="dcterms:W3CDTF">2024-07-04T06:40:21Z</dcterms:modified>
</cp:coreProperties>
</file>