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Gill Sans"/>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gZKbvJ6Z3GmPG0h8BXpfdiaD++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GillSans-bold.fntdata"/><Relationship Id="rId10" Type="http://schemas.openxmlformats.org/officeDocument/2006/relationships/slide" Target="slides/slide5.xml"/><Relationship Id="rId32" Type="http://schemas.openxmlformats.org/officeDocument/2006/relationships/font" Target="fonts/GillSans-regular.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 name="Google Shape;4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8899753c8b_0_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8899753c8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8899753c8b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8899753c8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 name="Google Shape;1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 name="Google Shape;20;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2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7" name="Google Shape;2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1" name="Google Shape;31;p2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2" name="Google Shape;32;p2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3" name="Google Shape;3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2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36" name="Google Shape;3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28"/>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9" name="Google Shape;39;p28"/>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0" name="Google Shape;4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
        <p:nvSpPr>
          <p:cNvPr id="42" name="Google Shape;4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20"/>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s://en.wikipedia.org/wiki/Online_marketplace" TargetMode="External"/><Relationship Id="rId5" Type="http://schemas.openxmlformats.org/officeDocument/2006/relationships/hyperlink" Target="https://en.wikipedia.org/wiki/Homestay" TargetMode="External"/><Relationship Id="rId6" Type="http://schemas.openxmlformats.org/officeDocument/2006/relationships/hyperlink" Target="https://en.wikipedia.org/wiki/Broker" TargetMode="External"/><Relationship Id="rId7" Type="http://schemas.openxmlformats.org/officeDocument/2006/relationships/hyperlink" Target="https://en.wikipedia.org/wiki/Commission_(remuner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
          <p:cNvSpPr txBox="1"/>
          <p:nvPr>
            <p:ph type="ctrTitle"/>
          </p:nvPr>
        </p:nvSpPr>
        <p:spPr>
          <a:xfrm>
            <a:off x="315750" y="391800"/>
            <a:ext cx="8765700" cy="4751700"/>
          </a:xfrm>
          <a:prstGeom prst="rect">
            <a:avLst/>
          </a:prstGeom>
          <a:noFill/>
          <a:ln>
            <a:noFill/>
          </a:ln>
          <a:effectLst>
            <a:outerShdw blurRad="57150" rotWithShape="0" algn="bl" dir="5400000" dist="19050">
              <a:srgbClr val="000000">
                <a:alpha val="49803"/>
              </a:srgbClr>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Airbnb Bookings Analysis</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br>
              <a:rPr b="1" lang="en-GB" sz="3600">
                <a:solidFill>
                  <a:schemeClr val="lt1"/>
                </a:solidFill>
                <a:latin typeface="Montserrat"/>
                <a:ea typeface="Montserrat"/>
                <a:cs typeface="Montserrat"/>
                <a:sym typeface="Montserrat"/>
              </a:rPr>
            </a:br>
            <a:r>
              <a:rPr b="1" lang="en-GB" sz="2000">
                <a:solidFill>
                  <a:schemeClr val="accent2"/>
                </a:solidFill>
                <a:latin typeface="Montserrat"/>
                <a:ea typeface="Montserrat"/>
                <a:cs typeface="Montserrat"/>
                <a:sym typeface="Montserrat"/>
              </a:rPr>
              <a:t>By</a:t>
            </a:r>
            <a:endParaRPr b="1" sz="1400">
              <a:solidFill>
                <a:schemeClr val="accent2"/>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400">
                <a:solidFill>
                  <a:srgbClr val="000000"/>
                </a:solidFill>
              </a:rPr>
              <a:t>Team :- Team Denver</a:t>
            </a:r>
            <a:endParaRPr b="1" sz="2400">
              <a:solidFill>
                <a:srgbClr val="000000"/>
              </a:solidFill>
            </a:endParaRPr>
          </a:p>
          <a:p>
            <a:pPr indent="0" lvl="0" marL="0" rtl="0" algn="ctr">
              <a:lnSpc>
                <a:spcPct val="100000"/>
              </a:lnSpc>
              <a:spcBef>
                <a:spcPts val="0"/>
              </a:spcBef>
              <a:spcAft>
                <a:spcPts val="0"/>
              </a:spcAft>
              <a:buSzPts val="5200"/>
              <a:buNone/>
            </a:pPr>
            <a:r>
              <a:rPr b="1" lang="en-GB" sz="2400">
                <a:solidFill>
                  <a:srgbClr val="000000"/>
                </a:solidFill>
              </a:rPr>
              <a:t>Team Member :- Sumit , Bhoomika</a:t>
            </a:r>
            <a:br>
              <a:rPr b="1" lang="en-GB" sz="2400">
                <a:solidFill>
                  <a:srgbClr val="000000"/>
                </a:solidFill>
                <a:latin typeface="Montserrat"/>
                <a:ea typeface="Montserrat"/>
                <a:cs typeface="Montserrat"/>
                <a:sym typeface="Montserrat"/>
              </a:rPr>
            </a:br>
            <a:r>
              <a:rPr b="1" lang="en-GB" sz="2400">
                <a:solidFill>
                  <a:srgbClr val="000000"/>
                </a:solidFill>
                <a:latin typeface="Montserrat"/>
                <a:ea typeface="Montserrat"/>
                <a:cs typeface="Montserrat"/>
                <a:sym typeface="Montserrat"/>
              </a:rPr>
              <a:t>Data Science Student</a:t>
            </a:r>
            <a:br>
              <a:rPr b="1" lang="en-GB" sz="2400">
                <a:solidFill>
                  <a:srgbClr val="000000"/>
                </a:solidFill>
                <a:latin typeface="Montserrat"/>
                <a:ea typeface="Montserrat"/>
                <a:cs typeface="Montserrat"/>
                <a:sym typeface="Montserrat"/>
              </a:rPr>
            </a:br>
            <a:r>
              <a:rPr b="1" lang="en-GB" sz="2400">
                <a:solidFill>
                  <a:srgbClr val="000000"/>
                </a:solidFill>
                <a:latin typeface="Montserrat"/>
                <a:ea typeface="Montserrat"/>
                <a:cs typeface="Montserrat"/>
                <a:sym typeface="Montserrat"/>
              </a:rPr>
              <a:t>Alma Better</a:t>
            </a:r>
            <a:endParaRPr b="1" sz="2400">
              <a:solidFill>
                <a:srgbClr val="00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8899753c8b_0_16"/>
          <p:cNvSpPr txBox="1"/>
          <p:nvPr>
            <p:ph type="ctrTitle"/>
          </p:nvPr>
        </p:nvSpPr>
        <p:spPr>
          <a:xfrm>
            <a:off x="221300" y="362825"/>
            <a:ext cx="7966200" cy="62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1800">
                <a:solidFill>
                  <a:schemeClr val="accent2"/>
                </a:solidFill>
                <a:highlight>
                  <a:srgbClr val="FFFFFF"/>
                </a:highlight>
              </a:rPr>
              <a:t>average preferred price by customers according to the location</a:t>
            </a:r>
            <a:endParaRPr sz="5800"/>
          </a:p>
        </p:txBody>
      </p:sp>
      <p:sp>
        <p:nvSpPr>
          <p:cNvPr id="102" name="Google Shape;102;g18899753c8b_0_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03" name="Google Shape;103;g18899753c8b_0_16"/>
          <p:cNvPicPr preferRelativeResize="0"/>
          <p:nvPr/>
        </p:nvPicPr>
        <p:blipFill>
          <a:blip r:embed="rId3">
            <a:alphaModFix/>
          </a:blip>
          <a:stretch>
            <a:fillRect/>
          </a:stretch>
        </p:blipFill>
        <p:spPr>
          <a:xfrm>
            <a:off x="221300" y="1245725"/>
            <a:ext cx="8220075" cy="3790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6"/>
          <p:cNvSpPr txBox="1"/>
          <p:nvPr/>
        </p:nvSpPr>
        <p:spPr>
          <a:xfrm>
            <a:off x="95694" y="0"/>
            <a:ext cx="8420985" cy="4154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chemeClr val="dk1"/>
                </a:solidFill>
                <a:latin typeface="Arial"/>
                <a:ea typeface="Arial"/>
                <a:cs typeface="Arial"/>
                <a:sym typeface="Arial"/>
              </a:rPr>
              <a:t>  No of list made by host across Neighborhood Group</a:t>
            </a:r>
            <a:endParaRPr b="0" i="0" sz="1400" u="none" cap="none" strike="noStrike">
              <a:solidFill>
                <a:srgbClr val="000000"/>
              </a:solidFill>
              <a:latin typeface="Arial"/>
              <a:ea typeface="Arial"/>
              <a:cs typeface="Arial"/>
              <a:sym typeface="Arial"/>
            </a:endParaRPr>
          </a:p>
        </p:txBody>
      </p:sp>
      <p:sp>
        <p:nvSpPr>
          <p:cNvPr id="109" name="Google Shape;109;p36"/>
          <p:cNvSpPr txBox="1"/>
          <p:nvPr/>
        </p:nvSpPr>
        <p:spPr>
          <a:xfrm>
            <a:off x="0" y="760200"/>
            <a:ext cx="3214800" cy="4402200"/>
          </a:xfrm>
          <a:prstGeom prst="rect">
            <a:avLst/>
          </a:prstGeom>
          <a:noFill/>
          <a:ln>
            <a:noFill/>
          </a:ln>
        </p:spPr>
        <p:txBody>
          <a:bodyPr anchorCtr="0" anchor="t" bIns="45700" lIns="91425" spcFirstLastPara="1" rIns="91425" wrap="square" tIns="45700">
            <a:spAutoFit/>
          </a:bodyPr>
          <a:lstStyle/>
          <a:p>
            <a:pPr indent="-336550" lvl="0" marL="342900" marR="0" rtl="0" algn="l">
              <a:lnSpc>
                <a:spcPct val="100000"/>
              </a:lnSpc>
              <a:spcBef>
                <a:spcPts val="0"/>
              </a:spcBef>
              <a:spcAft>
                <a:spcPts val="0"/>
              </a:spcAft>
              <a:buClr>
                <a:srgbClr val="000000"/>
              </a:buClr>
              <a:buSzPts val="1900"/>
              <a:buFont typeface="Arial"/>
              <a:buChar char="⮚"/>
            </a:pPr>
            <a:r>
              <a:rPr b="0" i="0" lang="en-GB" sz="1900" u="none" cap="none" strike="noStrike">
                <a:solidFill>
                  <a:srgbClr val="000000"/>
                </a:solidFill>
                <a:latin typeface="Arial"/>
                <a:ea typeface="Arial"/>
                <a:cs typeface="Arial"/>
                <a:sym typeface="Arial"/>
              </a:rPr>
              <a:t>It is observed that Manhattan has highest number of listing of 21661 which is 44.3% of total listing.</a:t>
            </a:r>
            <a:endParaRPr b="0" i="0" sz="1300" u="none" cap="none" strike="noStrike">
              <a:solidFill>
                <a:srgbClr val="000000"/>
              </a:solidFill>
              <a:latin typeface="Arial"/>
              <a:ea typeface="Arial"/>
              <a:cs typeface="Arial"/>
              <a:sym typeface="Arial"/>
            </a:endParaRPr>
          </a:p>
          <a:p>
            <a:pPr indent="-336550" lvl="0" marL="342900" marR="0" rtl="0" algn="l">
              <a:lnSpc>
                <a:spcPct val="100000"/>
              </a:lnSpc>
              <a:spcBef>
                <a:spcPts val="0"/>
              </a:spcBef>
              <a:spcAft>
                <a:spcPts val="0"/>
              </a:spcAft>
              <a:buClr>
                <a:srgbClr val="000000"/>
              </a:buClr>
              <a:buSzPts val="1900"/>
              <a:buFont typeface="Arial"/>
              <a:buChar char="⮚"/>
            </a:pPr>
            <a:r>
              <a:rPr b="0" i="0" lang="en-GB" sz="1900" u="none" cap="none" strike="noStrike">
                <a:solidFill>
                  <a:srgbClr val="000000"/>
                </a:solidFill>
                <a:latin typeface="Arial"/>
                <a:ea typeface="Arial"/>
                <a:cs typeface="Arial"/>
                <a:sym typeface="Arial"/>
              </a:rPr>
              <a:t>Brooklyn has second highest number of listing 20104 which is 41.1% of total listing.</a:t>
            </a:r>
            <a:endParaRPr b="0" i="0" sz="1300" u="none" cap="none" strike="noStrike">
              <a:solidFill>
                <a:srgbClr val="000000"/>
              </a:solidFill>
              <a:latin typeface="Arial"/>
              <a:ea typeface="Arial"/>
              <a:cs typeface="Arial"/>
              <a:sym typeface="Arial"/>
            </a:endParaRPr>
          </a:p>
          <a:p>
            <a:pPr indent="-336550" lvl="0" marL="342900" marR="0" rtl="0" algn="l">
              <a:lnSpc>
                <a:spcPct val="100000"/>
              </a:lnSpc>
              <a:spcBef>
                <a:spcPts val="0"/>
              </a:spcBef>
              <a:spcAft>
                <a:spcPts val="0"/>
              </a:spcAft>
              <a:buClr>
                <a:srgbClr val="000000"/>
              </a:buClr>
              <a:buSzPts val="1900"/>
              <a:buFont typeface="Arial"/>
              <a:buChar char="⮚"/>
            </a:pPr>
            <a:r>
              <a:rPr b="0" i="0" lang="en-GB" sz="1900" u="none" cap="none" strike="noStrike">
                <a:solidFill>
                  <a:srgbClr val="000000"/>
                </a:solidFill>
                <a:latin typeface="Arial"/>
                <a:ea typeface="Arial"/>
                <a:cs typeface="Arial"/>
                <a:sym typeface="Arial"/>
              </a:rPr>
              <a:t>Queens are at third place with 5666 listing and Bronx and Staten have least number of listing.</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0" name="Google Shape;110;p36"/>
          <p:cNvPicPr preferRelativeResize="0"/>
          <p:nvPr/>
        </p:nvPicPr>
        <p:blipFill rotWithShape="1">
          <a:blip r:embed="rId3">
            <a:alphaModFix/>
          </a:blip>
          <a:srcRect b="0" l="0" r="0" t="0"/>
          <a:stretch/>
        </p:blipFill>
        <p:spPr>
          <a:xfrm>
            <a:off x="3214800" y="415500"/>
            <a:ext cx="5747075" cy="472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7"/>
          <p:cNvSpPr txBox="1"/>
          <p:nvPr/>
        </p:nvSpPr>
        <p:spPr>
          <a:xfrm>
            <a:off x="95694" y="0"/>
            <a:ext cx="8420985" cy="4154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chemeClr val="dk1"/>
                </a:solidFill>
                <a:latin typeface="Arial"/>
                <a:ea typeface="Arial"/>
                <a:cs typeface="Arial"/>
                <a:sym typeface="Arial"/>
              </a:rPr>
              <a:t>No of list made by host across Neighborhood</a:t>
            </a:r>
            <a:endParaRPr b="0" i="0" sz="1400" u="none" cap="none" strike="noStrike">
              <a:solidFill>
                <a:srgbClr val="000000"/>
              </a:solidFill>
              <a:latin typeface="Arial"/>
              <a:ea typeface="Arial"/>
              <a:cs typeface="Arial"/>
              <a:sym typeface="Arial"/>
            </a:endParaRPr>
          </a:p>
        </p:txBody>
      </p:sp>
      <p:sp>
        <p:nvSpPr>
          <p:cNvPr id="116" name="Google Shape;116;p37"/>
          <p:cNvSpPr txBox="1"/>
          <p:nvPr/>
        </p:nvSpPr>
        <p:spPr>
          <a:xfrm>
            <a:off x="233916" y="4689025"/>
            <a:ext cx="8910084" cy="307777"/>
          </a:xfrm>
          <a:prstGeom prst="rect">
            <a:avLst/>
          </a:prstGeom>
          <a:noFill/>
          <a:ln>
            <a:noFill/>
          </a:ln>
        </p:spPr>
        <p:txBody>
          <a:bodyPr anchorCtr="0" anchor="t" bIns="45700" lIns="91425" spcFirstLastPara="1" rIns="91425" wrap="square" tIns="45700">
            <a:spAutoFit/>
          </a:bodyPr>
          <a:lstStyle/>
          <a:p>
            <a:pPr indent="-317500" lvl="0" marL="457200" marR="0" rtl="0" algn="ctr">
              <a:lnSpc>
                <a:spcPct val="100000"/>
              </a:lnSpc>
              <a:spcBef>
                <a:spcPts val="0"/>
              </a:spcBef>
              <a:spcAft>
                <a:spcPts val="0"/>
              </a:spcAft>
              <a:buClr>
                <a:srgbClr val="000000"/>
              </a:buClr>
              <a:buSzPts val="1400"/>
              <a:buFont typeface="Arial"/>
              <a:buChar char="●"/>
            </a:pPr>
            <a:r>
              <a:rPr b="1" i="0" lang="en-GB" sz="1400" u="none" cap="none" strike="noStrike">
                <a:solidFill>
                  <a:srgbClr val="000000"/>
                </a:solidFill>
                <a:latin typeface="Arial"/>
                <a:ea typeface="Arial"/>
                <a:cs typeface="Arial"/>
                <a:sym typeface="Arial"/>
              </a:rPr>
              <a:t>Most of peoples wants to live in Williamsburg and Bedford-Stuyvesant.</a:t>
            </a:r>
            <a:endParaRPr b="1" i="0" sz="1400" u="none" cap="none" strike="noStrike">
              <a:solidFill>
                <a:srgbClr val="000000"/>
              </a:solidFill>
              <a:latin typeface="Arial"/>
              <a:ea typeface="Arial"/>
              <a:cs typeface="Arial"/>
              <a:sym typeface="Arial"/>
            </a:endParaRPr>
          </a:p>
        </p:txBody>
      </p:sp>
      <p:pic>
        <p:nvPicPr>
          <p:cNvPr id="117" name="Google Shape;117;p37"/>
          <p:cNvPicPr preferRelativeResize="0"/>
          <p:nvPr/>
        </p:nvPicPr>
        <p:blipFill rotWithShape="1">
          <a:blip r:embed="rId3">
            <a:alphaModFix/>
          </a:blip>
          <a:srcRect b="0" l="0" r="0" t="0"/>
          <a:stretch/>
        </p:blipFill>
        <p:spPr>
          <a:xfrm>
            <a:off x="95694" y="415498"/>
            <a:ext cx="8729330" cy="43238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6"/>
          <p:cNvPicPr preferRelativeResize="0"/>
          <p:nvPr/>
        </p:nvPicPr>
        <p:blipFill rotWithShape="1">
          <a:blip r:embed="rId3">
            <a:alphaModFix/>
          </a:blip>
          <a:srcRect b="0" l="0" r="0" t="0"/>
          <a:stretch/>
        </p:blipFill>
        <p:spPr>
          <a:xfrm>
            <a:off x="21250" y="617899"/>
            <a:ext cx="8920725" cy="3411850"/>
          </a:xfrm>
          <a:prstGeom prst="rect">
            <a:avLst/>
          </a:prstGeom>
          <a:noFill/>
          <a:ln>
            <a:noFill/>
          </a:ln>
        </p:spPr>
      </p:pic>
      <p:sp>
        <p:nvSpPr>
          <p:cNvPr id="123" name="Google Shape;123;p6"/>
          <p:cNvSpPr txBox="1"/>
          <p:nvPr/>
        </p:nvSpPr>
        <p:spPr>
          <a:xfrm>
            <a:off x="3795823" y="4314163"/>
            <a:ext cx="5018700" cy="61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700"/>
              <a:buFont typeface="Arial"/>
              <a:buNone/>
            </a:pPr>
            <a:r>
              <a:rPr b="1" i="0" lang="en-GB" sz="1700" u="none" cap="none" strike="noStrike">
                <a:solidFill>
                  <a:schemeClr val="lt1"/>
                </a:solidFill>
                <a:latin typeface="Montserrat"/>
                <a:ea typeface="Montserrat"/>
                <a:cs typeface="Montserrat"/>
                <a:sym typeface="Montserrat"/>
              </a:rPr>
              <a:t>There are 221 unique neighbourhoods falls under 5 groups</a:t>
            </a:r>
            <a:endParaRPr b="0" i="0" sz="1700" u="none" cap="none" strike="noStrike">
              <a:solidFill>
                <a:srgbClr val="000000"/>
              </a:solidFill>
              <a:latin typeface="Arial"/>
              <a:ea typeface="Arial"/>
              <a:cs typeface="Arial"/>
              <a:sym typeface="Arial"/>
            </a:endParaRPr>
          </a:p>
        </p:txBody>
      </p:sp>
      <p:sp>
        <p:nvSpPr>
          <p:cNvPr id="124" name="Google Shape;124;p6"/>
          <p:cNvSpPr txBox="1"/>
          <p:nvPr/>
        </p:nvSpPr>
        <p:spPr>
          <a:xfrm>
            <a:off x="202025" y="63800"/>
            <a:ext cx="83772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Arial"/>
                <a:ea typeface="Arial"/>
                <a:cs typeface="Arial"/>
                <a:sym typeface="Arial"/>
              </a:rPr>
              <a:t>Location of Neighborhood Groups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5" name="Google Shape;125;p6"/>
          <p:cNvPicPr preferRelativeResize="0"/>
          <p:nvPr/>
        </p:nvPicPr>
        <p:blipFill rotWithShape="1">
          <a:blip r:embed="rId4">
            <a:alphaModFix/>
          </a:blip>
          <a:srcRect b="81029" l="0" r="54225" t="-2624"/>
          <a:stretch/>
        </p:blipFill>
        <p:spPr>
          <a:xfrm>
            <a:off x="107442" y="4073376"/>
            <a:ext cx="3571423" cy="9462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9"/>
          <p:cNvSpPr txBox="1"/>
          <p:nvPr/>
        </p:nvSpPr>
        <p:spPr>
          <a:xfrm>
            <a:off x="95700" y="0"/>
            <a:ext cx="84936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chemeClr val="dk1"/>
                </a:solidFill>
                <a:latin typeface="Arial"/>
                <a:ea typeface="Arial"/>
                <a:cs typeface="Arial"/>
                <a:sym typeface="Arial"/>
              </a:rPr>
              <a:t>Price distribution across neighborhood </a:t>
            </a:r>
            <a:endParaRPr b="1" i="0" sz="2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chemeClr val="accent2"/>
                </a:solidFill>
                <a:latin typeface="Arial"/>
                <a:ea typeface="Arial"/>
                <a:cs typeface="Arial"/>
                <a:sym typeface="Arial"/>
              </a:rPr>
              <a:t>( </a:t>
            </a:r>
            <a:r>
              <a:rPr b="1" i="0" lang="en-GB" sz="1800" u="none" cap="none" strike="noStrike">
                <a:solidFill>
                  <a:schemeClr val="accent2"/>
                </a:solidFill>
                <a:latin typeface="Arial"/>
                <a:ea typeface="Arial"/>
                <a:cs typeface="Arial"/>
                <a:sym typeface="Arial"/>
              </a:rPr>
              <a:t>which room type are most expensive and where it is located </a:t>
            </a:r>
            <a:r>
              <a:rPr b="1" i="0" lang="en-GB" sz="2100" u="none" cap="none" strike="noStrike">
                <a:solidFill>
                  <a:schemeClr val="accent2"/>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31" name="Google Shape;131;p39"/>
          <p:cNvSpPr txBox="1"/>
          <p:nvPr/>
        </p:nvSpPr>
        <p:spPr>
          <a:xfrm>
            <a:off x="95700" y="1441624"/>
            <a:ext cx="3253500" cy="2586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a:buChar char="⮚"/>
            </a:pPr>
            <a:r>
              <a:rPr b="0" i="0" lang="en-GB" sz="1800" u="none" cap="none" strike="noStrike">
                <a:solidFill>
                  <a:srgbClr val="000000"/>
                </a:solidFill>
                <a:latin typeface="Arial"/>
                <a:ea typeface="Arial"/>
                <a:cs typeface="Arial"/>
                <a:sym typeface="Arial"/>
              </a:rPr>
              <a:t>Most expensive neighborhood is fort Wadsworth followed by Woodrow then Tribeca.</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Noto Sans"/>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a:buChar char="⮚"/>
            </a:pPr>
            <a:r>
              <a:rPr b="0" i="0" lang="en-GB" sz="1800" u="none" cap="none" strike="noStrike">
                <a:solidFill>
                  <a:srgbClr val="000000"/>
                </a:solidFill>
                <a:latin typeface="Arial"/>
                <a:ea typeface="Arial"/>
                <a:cs typeface="Arial"/>
                <a:sym typeface="Arial"/>
              </a:rPr>
              <a:t>Most cheapest neighborhood is hunts point followed by bull's head then Soundview.</a:t>
            </a:r>
            <a:endParaRPr b="0" i="0" sz="1400" u="none" cap="none" strike="noStrike">
              <a:solidFill>
                <a:srgbClr val="000000"/>
              </a:solidFill>
              <a:latin typeface="Arial"/>
              <a:ea typeface="Arial"/>
              <a:cs typeface="Arial"/>
              <a:sym typeface="Arial"/>
            </a:endParaRPr>
          </a:p>
        </p:txBody>
      </p:sp>
      <p:pic>
        <p:nvPicPr>
          <p:cNvPr id="132" name="Google Shape;132;p39"/>
          <p:cNvPicPr preferRelativeResize="0"/>
          <p:nvPr/>
        </p:nvPicPr>
        <p:blipFill rotWithShape="1">
          <a:blip r:embed="rId3">
            <a:alphaModFix/>
          </a:blip>
          <a:srcRect b="0" l="0" r="0" t="0"/>
          <a:stretch/>
        </p:blipFill>
        <p:spPr>
          <a:xfrm>
            <a:off x="3090649" y="1065651"/>
            <a:ext cx="5957657" cy="360762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40"/>
          <p:cNvSpPr txBox="1"/>
          <p:nvPr/>
        </p:nvSpPr>
        <p:spPr>
          <a:xfrm>
            <a:off x="95697" y="0"/>
            <a:ext cx="3500700" cy="2308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chemeClr val="dk1"/>
                </a:solidFill>
                <a:latin typeface="Arial"/>
                <a:ea typeface="Arial"/>
                <a:cs typeface="Arial"/>
                <a:sym typeface="Arial"/>
              </a:rPr>
              <a:t>Popular neighborhood by review</a:t>
            </a:r>
            <a:endParaRPr b="1" i="0" sz="2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chemeClr val="accent2"/>
                </a:solidFill>
                <a:latin typeface="Arial"/>
                <a:ea typeface="Arial"/>
                <a:cs typeface="Arial"/>
                <a:sym typeface="Arial"/>
              </a:rPr>
              <a:t>( </a:t>
            </a:r>
            <a:r>
              <a:rPr b="1" i="0" lang="en-GB" sz="1800" u="none" cap="none" strike="noStrike">
                <a:solidFill>
                  <a:schemeClr val="accent2"/>
                </a:solidFill>
                <a:latin typeface="Arial"/>
                <a:ea typeface="Arial"/>
                <a:cs typeface="Arial"/>
                <a:sym typeface="Arial"/>
              </a:rPr>
              <a:t>which room type are most  and where it is located </a:t>
            </a:r>
            <a:r>
              <a:rPr b="1" i="0" lang="en-GB" sz="2100" u="none" cap="none" strike="noStrike">
                <a:solidFill>
                  <a:schemeClr val="accent2"/>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38" name="Google Shape;138;p40"/>
          <p:cNvSpPr txBox="1"/>
          <p:nvPr/>
        </p:nvSpPr>
        <p:spPr>
          <a:xfrm>
            <a:off x="95700" y="1625849"/>
            <a:ext cx="3253500" cy="1754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a:buChar char="⮚"/>
            </a:pPr>
            <a:r>
              <a:rPr b="0" i="0" lang="en-GB" sz="1800" u="none" cap="none" strike="noStrike">
                <a:solidFill>
                  <a:srgbClr val="000000"/>
                </a:solidFill>
                <a:latin typeface="Arial"/>
                <a:ea typeface="Arial"/>
                <a:cs typeface="Arial"/>
                <a:sym typeface="Arial"/>
              </a:rPr>
              <a:t>The most review neighborhood is silver lake with average reviews of 118 per month, followed by East Elmhurst with average review of 83</a:t>
            </a:r>
            <a:endParaRPr b="0" i="0" sz="1400" u="none" cap="none" strike="noStrike">
              <a:solidFill>
                <a:srgbClr val="000000"/>
              </a:solidFill>
              <a:latin typeface="Arial"/>
              <a:ea typeface="Arial"/>
              <a:cs typeface="Arial"/>
              <a:sym typeface="Arial"/>
            </a:endParaRPr>
          </a:p>
        </p:txBody>
      </p:sp>
      <p:pic>
        <p:nvPicPr>
          <p:cNvPr id="139" name="Google Shape;139;p40"/>
          <p:cNvPicPr preferRelativeResize="0"/>
          <p:nvPr/>
        </p:nvPicPr>
        <p:blipFill rotWithShape="1">
          <a:blip r:embed="rId3">
            <a:alphaModFix/>
          </a:blip>
          <a:srcRect b="0" l="0" r="0" t="0"/>
          <a:stretch/>
        </p:blipFill>
        <p:spPr>
          <a:xfrm>
            <a:off x="4008000" y="391800"/>
            <a:ext cx="5030350" cy="4751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1"/>
          <p:cNvSpPr txBox="1"/>
          <p:nvPr/>
        </p:nvSpPr>
        <p:spPr>
          <a:xfrm>
            <a:off x="95694" y="0"/>
            <a:ext cx="80700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chemeClr val="dk1"/>
                </a:solidFill>
                <a:latin typeface="Arial"/>
                <a:ea typeface="Arial"/>
                <a:cs typeface="Arial"/>
                <a:sym typeface="Arial"/>
              </a:rPr>
              <a:t>Preferred room types </a:t>
            </a:r>
            <a:endParaRPr b="1" i="0" sz="2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chemeClr val="accent2"/>
                </a:solidFill>
                <a:latin typeface="Arial"/>
                <a:ea typeface="Arial"/>
                <a:cs typeface="Arial"/>
                <a:sym typeface="Arial"/>
              </a:rPr>
              <a:t>( </a:t>
            </a:r>
            <a:r>
              <a:rPr b="1" i="0" lang="en-GB" sz="1800" u="none" cap="none" strike="noStrike">
                <a:solidFill>
                  <a:schemeClr val="accent2"/>
                </a:solidFill>
                <a:latin typeface="Arial"/>
                <a:ea typeface="Arial"/>
                <a:cs typeface="Arial"/>
                <a:sym typeface="Arial"/>
              </a:rPr>
              <a:t>which room type people are preferred to stay longer </a:t>
            </a:r>
            <a:r>
              <a:rPr b="1" i="0" lang="en-GB" sz="2100" u="none" cap="none" strike="noStrike">
                <a:solidFill>
                  <a:schemeClr val="accent2"/>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145" name="Google Shape;145;p41"/>
          <p:cNvPicPr preferRelativeResize="0"/>
          <p:nvPr/>
        </p:nvPicPr>
        <p:blipFill rotWithShape="1">
          <a:blip r:embed="rId3">
            <a:alphaModFix/>
          </a:blip>
          <a:srcRect b="0" l="0" r="0" t="0"/>
          <a:stretch/>
        </p:blipFill>
        <p:spPr>
          <a:xfrm>
            <a:off x="4408206" y="738664"/>
            <a:ext cx="4640100" cy="4048714"/>
          </a:xfrm>
          <a:prstGeom prst="rect">
            <a:avLst/>
          </a:prstGeom>
          <a:noFill/>
          <a:ln>
            <a:noFill/>
          </a:ln>
        </p:spPr>
      </p:pic>
      <p:sp>
        <p:nvSpPr>
          <p:cNvPr id="146" name="Google Shape;146;p41"/>
          <p:cNvSpPr txBox="1"/>
          <p:nvPr/>
        </p:nvSpPr>
        <p:spPr>
          <a:xfrm>
            <a:off x="233916" y="1279088"/>
            <a:ext cx="3253563" cy="286232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a:buChar char="⮚"/>
            </a:pPr>
            <a:r>
              <a:rPr b="0" i="0" lang="en-GB" sz="1800" u="none" cap="none" strike="noStrike">
                <a:solidFill>
                  <a:srgbClr val="000000"/>
                </a:solidFill>
                <a:latin typeface="Arial"/>
                <a:ea typeface="Arial"/>
                <a:cs typeface="Arial"/>
                <a:sym typeface="Arial"/>
              </a:rPr>
              <a:t>The demand of entire home and private room is more high and people also choose entire home and private room.</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Noto Sans"/>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a:buChar char="⮚"/>
            </a:pPr>
            <a:r>
              <a:rPr b="0" i="0" lang="en-GB" sz="1800" u="none" cap="none" strike="noStrike">
                <a:solidFill>
                  <a:srgbClr val="000000"/>
                </a:solidFill>
                <a:latin typeface="Arial"/>
                <a:ea typeface="Arial"/>
                <a:cs typeface="Arial"/>
                <a:sym typeface="Arial"/>
              </a:rPr>
              <a:t>As per the dataset 97.7% of them are entire home or private room and only 2.4% of them are share room.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2"/>
          <p:cNvSpPr txBox="1"/>
          <p:nvPr/>
        </p:nvSpPr>
        <p:spPr>
          <a:xfrm>
            <a:off x="95694" y="0"/>
            <a:ext cx="80700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chemeClr val="dk1"/>
                </a:solidFill>
                <a:latin typeface="Arial"/>
                <a:ea typeface="Arial"/>
                <a:cs typeface="Arial"/>
                <a:sym typeface="Arial"/>
              </a:rPr>
              <a:t>Preferred room types </a:t>
            </a:r>
            <a:endParaRPr b="1" i="0" sz="2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chemeClr val="accent2"/>
                </a:solidFill>
                <a:latin typeface="Arial"/>
                <a:ea typeface="Arial"/>
                <a:cs typeface="Arial"/>
                <a:sym typeface="Arial"/>
              </a:rPr>
              <a:t>( </a:t>
            </a:r>
            <a:r>
              <a:rPr b="1" i="0" lang="en-GB" sz="1800" u="none" cap="none" strike="noStrike">
                <a:solidFill>
                  <a:schemeClr val="accent2"/>
                </a:solidFill>
                <a:latin typeface="Arial"/>
                <a:ea typeface="Arial"/>
                <a:cs typeface="Arial"/>
                <a:sym typeface="Arial"/>
              </a:rPr>
              <a:t>Location </a:t>
            </a:r>
            <a:r>
              <a:rPr b="1" i="0" lang="en-GB" sz="2100" u="none" cap="none" strike="noStrike">
                <a:solidFill>
                  <a:schemeClr val="accent2"/>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152" name="Google Shape;152;p42"/>
          <p:cNvPicPr preferRelativeResize="0"/>
          <p:nvPr/>
        </p:nvPicPr>
        <p:blipFill rotWithShape="1">
          <a:blip r:embed="rId3">
            <a:alphaModFix/>
          </a:blip>
          <a:srcRect b="0" l="0" r="0" t="0"/>
          <a:stretch/>
        </p:blipFill>
        <p:spPr>
          <a:xfrm>
            <a:off x="3771150" y="869500"/>
            <a:ext cx="5258175" cy="4153450"/>
          </a:xfrm>
          <a:prstGeom prst="rect">
            <a:avLst/>
          </a:prstGeom>
          <a:noFill/>
          <a:ln>
            <a:noFill/>
          </a:ln>
        </p:spPr>
      </p:pic>
      <p:sp>
        <p:nvSpPr>
          <p:cNvPr id="153" name="Google Shape;153;p42"/>
          <p:cNvSpPr txBox="1"/>
          <p:nvPr/>
        </p:nvSpPr>
        <p:spPr>
          <a:xfrm>
            <a:off x="95694" y="1310986"/>
            <a:ext cx="3253563" cy="230832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a:buChar char="⮚"/>
            </a:pPr>
            <a:r>
              <a:rPr b="0" i="0" lang="en-GB" sz="1800" u="none" cap="none" strike="noStrike">
                <a:solidFill>
                  <a:srgbClr val="000000"/>
                </a:solidFill>
                <a:latin typeface="Arial"/>
                <a:ea typeface="Arial"/>
                <a:cs typeface="Arial"/>
                <a:sym typeface="Arial"/>
              </a:rPr>
              <a:t>The demand of entire home is more in Manhattan followed by Brooklyn and the price is also high.</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Noto Sans"/>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a:buChar char="⮚"/>
            </a:pPr>
            <a:r>
              <a:rPr b="0" i="0" lang="en-GB" sz="1800" u="none" cap="none" strike="noStrike">
                <a:solidFill>
                  <a:srgbClr val="000000"/>
                </a:solidFill>
                <a:latin typeface="Arial"/>
                <a:ea typeface="Arial"/>
                <a:cs typeface="Arial"/>
                <a:sym typeface="Arial"/>
              </a:rPr>
              <a:t>Demand of private room is more in Brooklyn followed by Manhattan.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5"/>
          <p:cNvPicPr preferRelativeResize="0"/>
          <p:nvPr/>
        </p:nvPicPr>
        <p:blipFill rotWithShape="1">
          <a:blip r:embed="rId3">
            <a:alphaModFix/>
          </a:blip>
          <a:srcRect b="0" l="0" r="0" t="0"/>
          <a:stretch/>
        </p:blipFill>
        <p:spPr>
          <a:xfrm>
            <a:off x="2134077" y="584183"/>
            <a:ext cx="6932429" cy="4245375"/>
          </a:xfrm>
          <a:prstGeom prst="rect">
            <a:avLst/>
          </a:prstGeom>
          <a:noFill/>
          <a:ln>
            <a:noFill/>
          </a:ln>
        </p:spPr>
      </p:pic>
      <p:sp>
        <p:nvSpPr>
          <p:cNvPr id="159" name="Google Shape;159;p5"/>
          <p:cNvSpPr txBox="1"/>
          <p:nvPr/>
        </p:nvSpPr>
        <p:spPr>
          <a:xfrm>
            <a:off x="143550" y="1185425"/>
            <a:ext cx="18456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GB" sz="1800" u="none" cap="none" strike="noStrike">
                <a:solidFill>
                  <a:schemeClr val="accent2"/>
                </a:solidFill>
                <a:latin typeface="Montserrat"/>
                <a:ea typeface="Montserrat"/>
                <a:cs typeface="Montserrat"/>
                <a:sym typeface="Montserrat"/>
              </a:rPr>
              <a:t>All the features are less correlated with price, regression taking price as target, will be less accurate</a:t>
            </a:r>
            <a:endParaRPr b="1" i="0" sz="1800" u="none" cap="none" strike="noStrike">
              <a:solidFill>
                <a:schemeClr val="accent2"/>
              </a:solidFill>
              <a:latin typeface="Arial"/>
              <a:ea typeface="Arial"/>
              <a:cs typeface="Arial"/>
              <a:sym typeface="Arial"/>
            </a:endParaRPr>
          </a:p>
        </p:txBody>
      </p:sp>
      <p:sp>
        <p:nvSpPr>
          <p:cNvPr id="160" name="Google Shape;160;p5"/>
          <p:cNvSpPr txBox="1"/>
          <p:nvPr/>
        </p:nvSpPr>
        <p:spPr>
          <a:xfrm>
            <a:off x="143553" y="139850"/>
            <a:ext cx="43770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Arial"/>
                <a:ea typeface="Arial"/>
                <a:cs typeface="Arial"/>
                <a:sym typeface="Arial"/>
              </a:rPr>
              <a:t>Correlation Matrix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nvSpPr>
        <p:spPr>
          <a:xfrm>
            <a:off x="130600" y="0"/>
            <a:ext cx="84084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GB" sz="2800" u="none" cap="none" strike="noStrike">
                <a:solidFill>
                  <a:schemeClr val="dk1"/>
                </a:solidFill>
                <a:latin typeface="Arial Rounded"/>
                <a:ea typeface="Arial Rounded"/>
                <a:cs typeface="Arial Rounded"/>
                <a:sym typeface="Arial Rounded"/>
              </a:rPr>
              <a:t>Limitations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GB" sz="2800" u="none" cap="none" strike="noStrike">
                <a:solidFill>
                  <a:schemeClr val="dk1"/>
                </a:solidFill>
                <a:latin typeface="Arial Rounded"/>
                <a:ea typeface="Arial Rounded"/>
                <a:cs typeface="Arial Rounded"/>
                <a:sym typeface="Arial Rounded"/>
              </a:rPr>
              <a:t> </a:t>
            </a:r>
            <a:endParaRPr b="1" i="0" sz="2800" u="none" cap="none" strike="noStrike">
              <a:solidFill>
                <a:schemeClr val="dk1"/>
              </a:solidFill>
              <a:latin typeface="Arial Rounded"/>
              <a:ea typeface="Arial Rounded"/>
              <a:cs typeface="Arial Rounded"/>
              <a:sym typeface="Arial Rounded"/>
            </a:endParaRPr>
          </a:p>
        </p:txBody>
      </p:sp>
      <p:sp>
        <p:nvSpPr>
          <p:cNvPr id="166" name="Google Shape;166;p16"/>
          <p:cNvSpPr txBox="1"/>
          <p:nvPr/>
        </p:nvSpPr>
        <p:spPr>
          <a:xfrm>
            <a:off x="3268675" y="893225"/>
            <a:ext cx="5389500" cy="3694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Char char="❖"/>
            </a:pPr>
            <a:r>
              <a:rPr i="0" lang="en-GB" sz="1800" u="none" cap="none" strike="noStrike">
                <a:solidFill>
                  <a:schemeClr val="accent2"/>
                </a:solidFill>
              </a:rPr>
              <a:t>Dataset features in terms of modern world, are of very poor quality in deciding the valuation of a property</a:t>
            </a:r>
            <a:endParaRPr i="0" sz="1800" u="none" cap="none" strike="noStrike">
              <a:solidFill>
                <a:schemeClr val="accent2"/>
              </a:solidFill>
            </a:endParaRPr>
          </a:p>
          <a:p>
            <a:pPr indent="-285750" lvl="0" marL="285750" marR="0" rtl="0" algn="l">
              <a:lnSpc>
                <a:spcPct val="100000"/>
              </a:lnSpc>
              <a:spcBef>
                <a:spcPts val="0"/>
              </a:spcBef>
              <a:spcAft>
                <a:spcPts val="0"/>
              </a:spcAft>
              <a:buClr>
                <a:srgbClr val="000000"/>
              </a:buClr>
              <a:buSzPts val="1800"/>
              <a:buChar char="❖"/>
            </a:pPr>
            <a:r>
              <a:rPr i="0" lang="en-GB" sz="1800" u="none" cap="none" strike="noStrike">
                <a:solidFill>
                  <a:schemeClr val="accent2"/>
                </a:solidFill>
              </a:rPr>
              <a:t>User ratings of hosts aren’t available, it would’ve been better to rank our hosts based on user  satisfaction and ratings. Normally a low rated property tends to lower their price.</a:t>
            </a:r>
            <a:endParaRPr i="0" sz="1800" u="none" cap="none" strike="noStrike">
              <a:solidFill>
                <a:schemeClr val="accent2"/>
              </a:solidFill>
            </a:endParaRPr>
          </a:p>
          <a:p>
            <a:pPr indent="-285750" lvl="0" marL="285750" marR="0" rtl="0" algn="l">
              <a:lnSpc>
                <a:spcPct val="100000"/>
              </a:lnSpc>
              <a:spcBef>
                <a:spcPts val="0"/>
              </a:spcBef>
              <a:spcAft>
                <a:spcPts val="0"/>
              </a:spcAft>
              <a:buClr>
                <a:srgbClr val="000000"/>
              </a:buClr>
              <a:buSzPts val="1800"/>
              <a:buChar char="❖"/>
            </a:pPr>
            <a:r>
              <a:rPr i="0" lang="en-GB" sz="1800" u="none" cap="none" strike="noStrike">
                <a:solidFill>
                  <a:schemeClr val="accent2"/>
                </a:solidFill>
              </a:rPr>
              <a:t>In order to have a better analysis regarding the quality of the properties, it would be interesting if we had an analysis of sentiments with property valuations.</a:t>
            </a:r>
            <a:endParaRPr i="0" sz="1800" u="none" cap="none" strike="noStrike">
              <a:solidFill>
                <a:schemeClr val="accent2"/>
              </a:solidFill>
            </a:endParaRPr>
          </a:p>
          <a:p>
            <a:pPr indent="-285750" lvl="0" marL="285750" marR="0" rtl="0" algn="l">
              <a:lnSpc>
                <a:spcPct val="100000"/>
              </a:lnSpc>
              <a:spcBef>
                <a:spcPts val="0"/>
              </a:spcBef>
              <a:spcAft>
                <a:spcPts val="0"/>
              </a:spcAft>
              <a:buClr>
                <a:srgbClr val="000000"/>
              </a:buClr>
              <a:buSzPts val="1800"/>
              <a:buChar char="❖"/>
            </a:pPr>
            <a:r>
              <a:rPr i="0" lang="en-GB" sz="1800" u="none" cap="none" strike="noStrike">
                <a:solidFill>
                  <a:schemeClr val="accent2"/>
                </a:solidFill>
              </a:rPr>
              <a:t>The exact number of guests count also missing</a:t>
            </a:r>
            <a:endParaRPr i="0" sz="1800" u="none" cap="none" strike="noStrike">
              <a:solidFill>
                <a:schemeClr val="accent2"/>
              </a:solidFill>
            </a:endParaRPr>
          </a:p>
          <a:p>
            <a:pPr indent="-285750" lvl="0" marL="285750" marR="0" rtl="0" algn="l">
              <a:lnSpc>
                <a:spcPct val="100000"/>
              </a:lnSpc>
              <a:spcBef>
                <a:spcPts val="0"/>
              </a:spcBef>
              <a:spcAft>
                <a:spcPts val="0"/>
              </a:spcAft>
              <a:buClr>
                <a:schemeClr val="accent2"/>
              </a:buClr>
              <a:buSzPts val="1800"/>
              <a:buChar char="❖"/>
            </a:pPr>
            <a:r>
              <a:rPr lang="en-GB" sz="1800">
                <a:highlight>
                  <a:srgbClr val="FFFFFF"/>
                </a:highlight>
              </a:rPr>
              <a:t>Here we can see that there is minimum price $0.</a:t>
            </a:r>
            <a:endParaRPr sz="1800">
              <a:solidFill>
                <a:schemeClr val="accent2"/>
              </a:solidFill>
            </a:endParaRPr>
          </a:p>
        </p:txBody>
      </p:sp>
      <p:pic>
        <p:nvPicPr>
          <p:cNvPr id="167" name="Google Shape;167;p16"/>
          <p:cNvPicPr preferRelativeResize="0"/>
          <p:nvPr/>
        </p:nvPicPr>
        <p:blipFill rotWithShape="1">
          <a:blip r:embed="rId3">
            <a:alphaModFix amt="70000"/>
          </a:blip>
          <a:srcRect b="0" l="0" r="0" t="0"/>
          <a:stretch/>
        </p:blipFill>
        <p:spPr>
          <a:xfrm>
            <a:off x="321475" y="1692575"/>
            <a:ext cx="2642076" cy="2144949"/>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30"/>
          <p:cNvSpPr txBox="1"/>
          <p:nvPr/>
        </p:nvSpPr>
        <p:spPr>
          <a:xfrm>
            <a:off x="132011" y="156585"/>
            <a:ext cx="2819400" cy="11387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400"/>
              <a:buFont typeface="Arial"/>
              <a:buNone/>
            </a:pPr>
            <a:r>
              <a:rPr b="1" i="0" lang="en-GB" sz="3400" u="none" cap="none" strike="noStrike">
                <a:solidFill>
                  <a:srgbClr val="F80000"/>
                </a:solidFill>
                <a:latin typeface="Arial Rounded"/>
                <a:ea typeface="Arial Rounded"/>
                <a:cs typeface="Arial Rounded"/>
                <a:sym typeface="Arial Rounded"/>
              </a:rPr>
              <a:t>What we are discuss :-</a:t>
            </a:r>
            <a:endParaRPr b="1" i="0" sz="3400" u="none" cap="none" strike="noStrike">
              <a:solidFill>
                <a:srgbClr val="F80000"/>
              </a:solidFill>
              <a:latin typeface="Arial Rounded"/>
              <a:ea typeface="Arial Rounded"/>
              <a:cs typeface="Arial Rounded"/>
              <a:sym typeface="Arial Rounded"/>
            </a:endParaRPr>
          </a:p>
        </p:txBody>
      </p:sp>
      <p:sp>
        <p:nvSpPr>
          <p:cNvPr id="53" name="Google Shape;53;p30"/>
          <p:cNvSpPr txBox="1"/>
          <p:nvPr>
            <p:ph type="ctrTitle"/>
          </p:nvPr>
        </p:nvSpPr>
        <p:spPr>
          <a:xfrm>
            <a:off x="3120425" y="442000"/>
            <a:ext cx="5963400" cy="4380000"/>
          </a:xfrm>
          <a:prstGeom prst="rect">
            <a:avLst/>
          </a:prstGeom>
          <a:noFill/>
          <a:ln>
            <a:noFill/>
          </a:ln>
        </p:spPr>
        <p:txBody>
          <a:bodyPr anchorCtr="0" anchor="b" bIns="91425" lIns="91425" spcFirstLastPara="1" rIns="91425" wrap="square" tIns="91425">
            <a:noAutofit/>
          </a:bodyPr>
          <a:lstStyle/>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About the Airbnb</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Problem statement</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Data Exploration</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Data Cleaning</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Host and neighborhood group</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Location of neighborhood group</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Price distribution across neighborhood      </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Popular neighborhood by review</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Preferred room types</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Limitation</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Scope of Improvement</a:t>
            </a:r>
            <a:endParaRPr sz="2200">
              <a:solidFill>
                <a:schemeClr val="accent2"/>
              </a:solidFill>
            </a:endParaRPr>
          </a:p>
          <a:p>
            <a:pPr indent="-368300" lvl="0" marL="457200" rtl="0" algn="l">
              <a:lnSpc>
                <a:spcPct val="100000"/>
              </a:lnSpc>
              <a:spcBef>
                <a:spcPts val="0"/>
              </a:spcBef>
              <a:spcAft>
                <a:spcPts val="0"/>
              </a:spcAft>
              <a:buClr>
                <a:schemeClr val="accent2"/>
              </a:buClr>
              <a:buSzPts val="2200"/>
              <a:buChar char="❖"/>
            </a:pPr>
            <a:r>
              <a:rPr lang="en-GB" sz="2200">
                <a:solidFill>
                  <a:schemeClr val="accent2"/>
                </a:solidFill>
              </a:rPr>
              <a:t>Conclusion</a:t>
            </a:r>
            <a:endParaRPr sz="2200">
              <a:solidFill>
                <a:schemeClr val="accent2"/>
              </a:solidFill>
            </a:endParaRPr>
          </a:p>
        </p:txBody>
      </p:sp>
      <p:pic>
        <p:nvPicPr>
          <p:cNvPr id="54" name="Google Shape;54;p30"/>
          <p:cNvPicPr preferRelativeResize="0"/>
          <p:nvPr/>
        </p:nvPicPr>
        <p:blipFill rotWithShape="1">
          <a:blip r:embed="rId3">
            <a:alphaModFix/>
          </a:blip>
          <a:srcRect b="0" l="0" r="0" t="0"/>
          <a:stretch/>
        </p:blipFill>
        <p:spPr>
          <a:xfrm>
            <a:off x="93911" y="1560048"/>
            <a:ext cx="2857500" cy="2857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nvSpPr>
        <p:spPr>
          <a:xfrm>
            <a:off x="472149" y="76150"/>
            <a:ext cx="80568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GB" sz="2800" u="none" cap="none" strike="noStrike">
                <a:solidFill>
                  <a:srgbClr val="363636"/>
                </a:solidFill>
                <a:latin typeface="Arial Rounded"/>
                <a:ea typeface="Arial Rounded"/>
                <a:cs typeface="Arial Rounded"/>
                <a:sym typeface="Arial Rounded"/>
              </a:rPr>
              <a:t>Scope of Improvement</a:t>
            </a:r>
            <a:endParaRPr b="1" i="0" sz="2800" u="none" cap="none" strike="noStrike">
              <a:solidFill>
                <a:srgbClr val="363636"/>
              </a:solidFill>
              <a:latin typeface="Arial Rounded"/>
              <a:ea typeface="Arial Rounded"/>
              <a:cs typeface="Arial Rounded"/>
              <a:sym typeface="Arial Rounded"/>
            </a:endParaRPr>
          </a:p>
        </p:txBody>
      </p:sp>
      <p:sp>
        <p:nvSpPr>
          <p:cNvPr id="173" name="Google Shape;173;p17"/>
          <p:cNvSpPr txBox="1"/>
          <p:nvPr/>
        </p:nvSpPr>
        <p:spPr>
          <a:xfrm>
            <a:off x="3208425" y="800275"/>
            <a:ext cx="5389500" cy="3694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a:buChar char="★"/>
            </a:pPr>
            <a:r>
              <a:rPr b="0" i="0" lang="en-GB" sz="1800" u="none" cap="none" strike="noStrike">
                <a:solidFill>
                  <a:schemeClr val="accent2"/>
                </a:solidFill>
                <a:latin typeface="Montserrat"/>
                <a:ea typeface="Montserrat"/>
                <a:cs typeface="Montserrat"/>
                <a:sym typeface="Montserrat"/>
              </a:rPr>
              <a:t>As dataset has less number of features to decide a property, more features can be added like bedroom, bathroom, property age (it might be one of the most important one),  tax rate, distance to nearest airport, hospital, metro station or schools etc.</a:t>
            </a:r>
            <a:endParaRPr b="0" i="0" sz="1800" u="none" cap="none" strike="noStrike">
              <a:solidFill>
                <a:schemeClr val="accent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800"/>
              <a:buFont typeface="Noto Sans"/>
              <a:buChar char="★"/>
            </a:pPr>
            <a:r>
              <a:rPr b="0" i="0" lang="en-GB" sz="1800" u="none" cap="none" strike="noStrike">
                <a:solidFill>
                  <a:schemeClr val="accent2"/>
                </a:solidFill>
                <a:latin typeface="Montserrat"/>
                <a:ea typeface="Montserrat"/>
                <a:cs typeface="Montserrat"/>
                <a:sym typeface="Montserrat"/>
              </a:rPr>
              <a:t>In presence of ratings, hosts can be classified and ranked, gives a special discount or offer to highest rated hosts following marketing strategy.</a:t>
            </a:r>
            <a:endParaRPr b="0" i="0" sz="1800" u="none" cap="none" strike="noStrike">
              <a:solidFill>
                <a:schemeClr val="accent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800"/>
              <a:buFont typeface="Noto Sans"/>
              <a:buChar char="★"/>
            </a:pPr>
            <a:r>
              <a:rPr b="0" i="0" lang="en-GB" sz="1800" u="none" cap="none" strike="noStrike">
                <a:solidFill>
                  <a:schemeClr val="accent2"/>
                </a:solidFill>
                <a:latin typeface="Montserrat"/>
                <a:ea typeface="Montserrat"/>
                <a:cs typeface="Montserrat"/>
                <a:sym typeface="Montserrat"/>
              </a:rPr>
              <a:t>Time series analysis can be done to make decision on the rate in the tourist season.</a:t>
            </a:r>
            <a:endParaRPr b="0" i="0" sz="1800" u="none" cap="none" strike="noStrike">
              <a:solidFill>
                <a:schemeClr val="accent2"/>
              </a:solidFill>
              <a:latin typeface="Montserrat"/>
              <a:ea typeface="Montserrat"/>
              <a:cs typeface="Montserrat"/>
              <a:sym typeface="Montserrat"/>
            </a:endParaRPr>
          </a:p>
        </p:txBody>
      </p:sp>
      <p:pic>
        <p:nvPicPr>
          <p:cNvPr id="174" name="Google Shape;174;p17"/>
          <p:cNvPicPr preferRelativeResize="0"/>
          <p:nvPr/>
        </p:nvPicPr>
        <p:blipFill rotWithShape="1">
          <a:blip r:embed="rId3">
            <a:alphaModFix/>
          </a:blip>
          <a:srcRect b="0" l="0" r="0" t="0"/>
          <a:stretch/>
        </p:blipFill>
        <p:spPr>
          <a:xfrm>
            <a:off x="190875" y="1374431"/>
            <a:ext cx="2657107" cy="2882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nvSpPr>
        <p:spPr>
          <a:xfrm>
            <a:off x="90425" y="177500"/>
            <a:ext cx="8388300" cy="49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i="0" lang="en-GB" sz="2600" u="none" cap="none" strike="noStrike">
                <a:solidFill>
                  <a:srgbClr val="7C0000"/>
                </a:solidFill>
                <a:latin typeface="Arial Rounded"/>
                <a:ea typeface="Arial Rounded"/>
                <a:cs typeface="Arial Rounded"/>
                <a:sym typeface="Arial Rounded"/>
              </a:rPr>
              <a:t>Conclusion</a:t>
            </a:r>
            <a:endParaRPr b="1" i="0" sz="2600" u="none" cap="none" strike="noStrike">
              <a:solidFill>
                <a:srgbClr val="7C0000"/>
              </a:solidFill>
              <a:latin typeface="Arial Rounded"/>
              <a:ea typeface="Arial Rounded"/>
              <a:cs typeface="Arial Rounded"/>
              <a:sym typeface="Arial Rounded"/>
            </a:endParaRPr>
          </a:p>
        </p:txBody>
      </p:sp>
      <p:sp>
        <p:nvSpPr>
          <p:cNvPr id="180" name="Google Shape;180;p18"/>
          <p:cNvSpPr txBox="1"/>
          <p:nvPr/>
        </p:nvSpPr>
        <p:spPr>
          <a:xfrm>
            <a:off x="3262750" y="609425"/>
            <a:ext cx="5389500" cy="4281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600"/>
              </a:spcBef>
              <a:spcAft>
                <a:spcPts val="0"/>
              </a:spcAft>
              <a:buNone/>
            </a:pPr>
            <a:r>
              <a:rPr i="1" lang="en-GB" sz="1300">
                <a:solidFill>
                  <a:schemeClr val="accent2"/>
                </a:solidFill>
                <a:highlight>
                  <a:srgbClr val="FFFFFF"/>
                </a:highlight>
              </a:rPr>
              <a:t>From the entire analysis, it can be concluded that</a:t>
            </a:r>
            <a:endParaRPr i="1" sz="1300">
              <a:solidFill>
                <a:schemeClr val="accent2"/>
              </a:solidFill>
              <a:highlight>
                <a:srgbClr val="FFFFFF"/>
              </a:highlight>
            </a:endParaRPr>
          </a:p>
          <a:p>
            <a:pPr indent="-311150" lvl="0" marL="457200" rtl="0" algn="l">
              <a:lnSpc>
                <a:spcPct val="115000"/>
              </a:lnSpc>
              <a:spcBef>
                <a:spcPts val="600"/>
              </a:spcBef>
              <a:spcAft>
                <a:spcPts val="0"/>
              </a:spcAft>
              <a:buClr>
                <a:schemeClr val="accent2"/>
              </a:buClr>
              <a:buSzPts val="1300"/>
              <a:buChar char="❖"/>
            </a:pPr>
            <a:r>
              <a:rPr lang="en-GB" sz="1300">
                <a:solidFill>
                  <a:schemeClr val="accent2"/>
                </a:solidFill>
                <a:highlight>
                  <a:srgbClr val="FFFFFF"/>
                </a:highlight>
              </a:rPr>
              <a:t>Most visitors room is entire home/apt which is 52 percent after that private room which is 45.7 percent and least prefered room is shared room which is 2.4 percent.</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Char char="❖"/>
            </a:pPr>
            <a:r>
              <a:rPr lang="en-GB" sz="1300">
                <a:solidFill>
                  <a:schemeClr val="accent2"/>
                </a:solidFill>
                <a:highlight>
                  <a:srgbClr val="FFFFFF"/>
                </a:highlight>
              </a:rPr>
              <a:t>Manhattan has the highest price for room types with Entire home/apt ranging to nearly 249$/night, followed by Private room with 116$/night. </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Char char="❖"/>
            </a:pPr>
            <a:r>
              <a:rPr lang="en-GB" sz="1300">
                <a:solidFill>
                  <a:schemeClr val="accent2"/>
                </a:solidFill>
                <a:highlight>
                  <a:srgbClr val="FFFFFF"/>
                </a:highlight>
              </a:rPr>
              <a:t>Less preference places are staten island and Bronx.</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Char char="❖"/>
            </a:pPr>
            <a:r>
              <a:rPr lang="en-GB" sz="1300">
                <a:solidFill>
                  <a:schemeClr val="accent2"/>
                </a:solidFill>
                <a:highlight>
                  <a:srgbClr val="FFFFFF"/>
                </a:highlight>
              </a:rPr>
              <a:t>Though location of property has high relation on deciding its price, but a property in popular location doesn’t mean it will stay occupied in most of the time.</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Char char="❖"/>
            </a:pPr>
            <a:r>
              <a:rPr lang="en-GB" sz="1300">
                <a:solidFill>
                  <a:schemeClr val="accent2"/>
                </a:solidFill>
                <a:highlight>
                  <a:srgbClr val="FFFFFF"/>
                </a:highlight>
              </a:rPr>
              <a:t>Performing a regression on this dataset may result in high error rate, as the features given in this dataset, are of very poor quality in deciding the property valuation. We can see this by looking at correlation heatmap. We would need more features like bedrooms, bathroom, property age, room extra amenities, distance to nearest hospital, stores or schools. These features might have a high relation with price.</a:t>
            </a:r>
            <a:endParaRPr sz="1300">
              <a:solidFill>
                <a:schemeClr val="accent2"/>
              </a:solidFill>
              <a:highlight>
                <a:srgbClr val="FFFFFF"/>
              </a:highlight>
            </a:endParaRPr>
          </a:p>
        </p:txBody>
      </p:sp>
      <p:pic>
        <p:nvPicPr>
          <p:cNvPr id="181" name="Google Shape;181;p18"/>
          <p:cNvPicPr preferRelativeResize="0"/>
          <p:nvPr/>
        </p:nvPicPr>
        <p:blipFill rotWithShape="1">
          <a:blip r:embed="rId3">
            <a:alphaModFix/>
          </a:blip>
          <a:srcRect b="0" l="0" r="0" t="0"/>
          <a:stretch/>
        </p:blipFill>
        <p:spPr>
          <a:xfrm>
            <a:off x="401851" y="1535200"/>
            <a:ext cx="2563093" cy="2073088"/>
          </a:xfrm>
          <a:prstGeom prst="rect">
            <a:avLst/>
          </a:prstGeom>
          <a:noFill/>
          <a:ln>
            <a:noFill/>
          </a:ln>
        </p:spPr>
      </p:pic>
      <p:sp>
        <p:nvSpPr>
          <p:cNvPr id="182" name="Google Shape;182;p18"/>
          <p:cNvSpPr txBox="1"/>
          <p:nvPr/>
        </p:nvSpPr>
        <p:spPr>
          <a:xfrm>
            <a:off x="640825" y="4473400"/>
            <a:ext cx="1441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nvSpPr>
        <p:spPr>
          <a:xfrm>
            <a:off x="140650" y="3436350"/>
            <a:ext cx="4259700" cy="1493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GB" sz="1900" u="none" cap="none" strike="noStrike">
                <a:solidFill>
                  <a:schemeClr val="lt1"/>
                </a:solidFill>
                <a:latin typeface="Montserrat"/>
                <a:ea typeface="Montserrat"/>
                <a:cs typeface="Montserrat"/>
                <a:sym typeface="Montserrat"/>
              </a:rPr>
              <a:t>Thank You </a:t>
            </a:r>
            <a:endParaRPr b="0" i="0" sz="13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700"/>
              <a:buFont typeface="Arial"/>
              <a:buNone/>
            </a:pPr>
            <a:r>
              <a:rPr b="1" i="0" lang="en-GB" sz="1800" u="none" cap="none" strike="noStrike">
                <a:solidFill>
                  <a:schemeClr val="lt1"/>
                </a:solidFill>
                <a:latin typeface="Montserrat"/>
                <a:ea typeface="Montserrat"/>
                <a:cs typeface="Montserrat"/>
                <a:sym typeface="Montserrat"/>
              </a:rPr>
              <a:t>Team :- Team Denver</a:t>
            </a:r>
            <a:endParaRPr b="0"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700"/>
              <a:buFont typeface="Arial"/>
              <a:buNone/>
            </a:pPr>
            <a:r>
              <a:rPr b="1" i="0" lang="en-GB" sz="1800" u="none" cap="none" strike="noStrike">
                <a:solidFill>
                  <a:schemeClr val="lt1"/>
                </a:solidFill>
                <a:latin typeface="Montserrat"/>
                <a:ea typeface="Montserrat"/>
                <a:cs typeface="Montserrat"/>
                <a:sym typeface="Montserrat"/>
              </a:rPr>
              <a:t>Team Member :- Sumit , Bhoomika</a:t>
            </a:r>
            <a:endParaRPr b="0"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700"/>
              <a:buFont typeface="Arial"/>
              <a:buNone/>
            </a:pPr>
            <a:r>
              <a:rPr b="1" i="0" lang="en-GB" sz="1800" u="none" cap="none" strike="noStrike">
                <a:solidFill>
                  <a:schemeClr val="lt1"/>
                </a:solidFill>
                <a:latin typeface="Montserrat"/>
                <a:ea typeface="Montserrat"/>
                <a:cs typeface="Montserrat"/>
                <a:sym typeface="Montserrat"/>
              </a:rPr>
              <a:t>Batch Name - Cohort Cairo</a:t>
            </a:r>
            <a:endParaRPr b="0" i="0" sz="1800" u="none" cap="none" strike="noStrike">
              <a:solidFill>
                <a:srgbClr val="000000"/>
              </a:solidFill>
              <a:latin typeface="Arial"/>
              <a:ea typeface="Arial"/>
              <a:cs typeface="Arial"/>
              <a:sym typeface="Arial"/>
            </a:endParaRPr>
          </a:p>
        </p:txBody>
      </p:sp>
      <p:pic>
        <p:nvPicPr>
          <p:cNvPr id="188" name="Google Shape;188;p19"/>
          <p:cNvPicPr preferRelativeResize="0"/>
          <p:nvPr/>
        </p:nvPicPr>
        <p:blipFill rotWithShape="1">
          <a:blip r:embed="rId3">
            <a:alphaModFix/>
          </a:blip>
          <a:srcRect b="0" l="0" r="0" t="0"/>
          <a:stretch/>
        </p:blipFill>
        <p:spPr>
          <a:xfrm>
            <a:off x="4571999" y="3842219"/>
            <a:ext cx="4217439" cy="896749"/>
          </a:xfrm>
          <a:prstGeom prst="rect">
            <a:avLst/>
          </a:prstGeom>
          <a:noFill/>
          <a:ln>
            <a:noFill/>
          </a:ln>
        </p:spPr>
      </p:pic>
      <p:sp>
        <p:nvSpPr>
          <p:cNvPr id="189" name="Google Shape;189;p19"/>
          <p:cNvSpPr txBox="1"/>
          <p:nvPr/>
        </p:nvSpPr>
        <p:spPr>
          <a:xfrm>
            <a:off x="5304227" y="3596000"/>
            <a:ext cx="3485100" cy="2385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50"/>
              <a:buFont typeface="Arial"/>
              <a:buNone/>
            </a:pPr>
            <a:r>
              <a:rPr b="1" i="0" lang="en-GB" sz="950" u="none" cap="none" strike="noStrike">
                <a:solidFill>
                  <a:schemeClr val="lt1"/>
                </a:solidFill>
                <a:latin typeface="Montserrat"/>
                <a:ea typeface="Montserrat"/>
                <a:cs typeface="Montserrat"/>
                <a:sym typeface="Montserrat"/>
              </a:rPr>
              <a:t>As part of EDA Capstone Project by</a:t>
            </a:r>
            <a:endParaRPr b="0" i="0" sz="950" u="none" cap="none" strike="noStrike">
              <a:solidFill>
                <a:srgbClr val="000000"/>
              </a:solidFill>
              <a:latin typeface="Arial"/>
              <a:ea typeface="Arial"/>
              <a:cs typeface="Arial"/>
              <a:sym typeface="Arial"/>
            </a:endParaRPr>
          </a:p>
        </p:txBody>
      </p:sp>
      <p:pic>
        <p:nvPicPr>
          <p:cNvPr id="190" name="Google Shape;190;p19"/>
          <p:cNvPicPr preferRelativeResize="0"/>
          <p:nvPr/>
        </p:nvPicPr>
        <p:blipFill rotWithShape="1">
          <a:blip r:embed="rId4">
            <a:alphaModFix/>
          </a:blip>
          <a:srcRect b="0" l="0" r="0" t="0"/>
          <a:stretch/>
        </p:blipFill>
        <p:spPr>
          <a:xfrm>
            <a:off x="391800" y="152400"/>
            <a:ext cx="8066850" cy="3220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2"/>
          <p:cNvPicPr preferRelativeResize="0"/>
          <p:nvPr/>
        </p:nvPicPr>
        <p:blipFill rotWithShape="1">
          <a:blip r:embed="rId3">
            <a:alphaModFix/>
          </a:blip>
          <a:srcRect b="0" l="0" r="0" t="0"/>
          <a:stretch/>
        </p:blipFill>
        <p:spPr>
          <a:xfrm>
            <a:off x="1698268" y="140625"/>
            <a:ext cx="5627660" cy="1222744"/>
          </a:xfrm>
          <a:prstGeom prst="rect">
            <a:avLst/>
          </a:prstGeom>
          <a:noFill/>
          <a:ln>
            <a:noFill/>
          </a:ln>
        </p:spPr>
      </p:pic>
      <p:sp>
        <p:nvSpPr>
          <p:cNvPr id="60" name="Google Shape;60;p2"/>
          <p:cNvSpPr txBox="1"/>
          <p:nvPr>
            <p:ph type="ctrTitle"/>
          </p:nvPr>
        </p:nvSpPr>
        <p:spPr>
          <a:xfrm>
            <a:off x="0" y="1685387"/>
            <a:ext cx="8494116" cy="3040912"/>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2900">
                <a:solidFill>
                  <a:schemeClr val="accent2"/>
                </a:solidFill>
              </a:rPr>
              <a:t>1</a:t>
            </a:r>
            <a:r>
              <a:rPr b="1" lang="en-GB" sz="2000">
                <a:solidFill>
                  <a:schemeClr val="accent2"/>
                </a:solidFill>
              </a:rPr>
              <a:t>. </a:t>
            </a:r>
            <a:r>
              <a:rPr b="1" lang="en-GB" sz="2000">
                <a:solidFill>
                  <a:srgbClr val="202122"/>
                </a:solidFill>
                <a:highlight>
                  <a:srgbClr val="FFFFFF"/>
                </a:highlight>
              </a:rPr>
              <a:t>Airbnb, Inc.</a:t>
            </a:r>
            <a:r>
              <a:rPr lang="en-GB" sz="2000">
                <a:solidFill>
                  <a:srgbClr val="202122"/>
                </a:solidFill>
                <a:highlight>
                  <a:srgbClr val="FFFFFF"/>
                </a:highlight>
              </a:rPr>
              <a:t> based in San Francisco, California, operates an </a:t>
            </a:r>
            <a:r>
              <a:rPr lang="en-GB" sz="2000">
                <a:solidFill>
                  <a:srgbClr val="0645AD"/>
                </a:solidFill>
                <a:highlight>
                  <a:srgbClr val="FFFFFF"/>
                </a:highlight>
                <a:uFill>
                  <a:noFill/>
                </a:uFill>
                <a:hlinkClick r:id="rId4">
                  <a:extLst>
                    <a:ext uri="{A12FA001-AC4F-418D-AE19-62706E023703}">
                      <ahyp:hlinkClr val="tx"/>
                    </a:ext>
                  </a:extLst>
                </a:hlinkClick>
              </a:rPr>
              <a:t>online marketplace</a:t>
            </a:r>
            <a:r>
              <a:rPr lang="en-GB" sz="2000">
                <a:solidFill>
                  <a:srgbClr val="202122"/>
                </a:solidFill>
                <a:highlight>
                  <a:srgbClr val="FFFFFF"/>
                </a:highlight>
              </a:rPr>
              <a:t> focused on short-term </a:t>
            </a:r>
            <a:r>
              <a:rPr lang="en-GB" sz="2000">
                <a:solidFill>
                  <a:srgbClr val="0645AD"/>
                </a:solidFill>
                <a:highlight>
                  <a:srgbClr val="FFFFFF"/>
                </a:highlight>
                <a:uFill>
                  <a:noFill/>
                </a:uFill>
                <a:hlinkClick r:id="rId5">
                  <a:extLst>
                    <a:ext uri="{A12FA001-AC4F-418D-AE19-62706E023703}">
                      <ahyp:hlinkClr val="tx"/>
                    </a:ext>
                  </a:extLst>
                </a:hlinkClick>
              </a:rPr>
              <a:t>homestays</a:t>
            </a:r>
            <a:r>
              <a:rPr lang="en-GB" sz="2000">
                <a:solidFill>
                  <a:srgbClr val="202122"/>
                </a:solidFill>
                <a:highlight>
                  <a:srgbClr val="FFFFFF"/>
                </a:highlight>
              </a:rPr>
              <a:t> and experiences. The company acts as a </a:t>
            </a:r>
            <a:r>
              <a:rPr lang="en-GB" sz="2000">
                <a:solidFill>
                  <a:srgbClr val="0645AD"/>
                </a:solidFill>
                <a:highlight>
                  <a:srgbClr val="FFFFFF"/>
                </a:highlight>
                <a:uFill>
                  <a:noFill/>
                </a:uFill>
                <a:hlinkClick r:id="rId6">
                  <a:extLst>
                    <a:ext uri="{A12FA001-AC4F-418D-AE19-62706E023703}">
                      <ahyp:hlinkClr val="tx"/>
                    </a:ext>
                  </a:extLst>
                </a:hlinkClick>
              </a:rPr>
              <a:t>broker</a:t>
            </a:r>
            <a:r>
              <a:rPr lang="en-GB" sz="2000">
                <a:solidFill>
                  <a:srgbClr val="202122"/>
                </a:solidFill>
                <a:highlight>
                  <a:srgbClr val="FFFFFF"/>
                </a:highlight>
              </a:rPr>
              <a:t> and charges a </a:t>
            </a:r>
            <a:r>
              <a:rPr lang="en-GB" sz="2000">
                <a:solidFill>
                  <a:srgbClr val="0645AD"/>
                </a:solidFill>
                <a:highlight>
                  <a:srgbClr val="FFFFFF"/>
                </a:highlight>
                <a:uFill>
                  <a:noFill/>
                </a:uFill>
                <a:hlinkClick r:id="rId7">
                  <a:extLst>
                    <a:ext uri="{A12FA001-AC4F-418D-AE19-62706E023703}">
                      <ahyp:hlinkClr val="tx"/>
                    </a:ext>
                  </a:extLst>
                </a:hlinkClick>
              </a:rPr>
              <a:t>commission</a:t>
            </a:r>
            <a:r>
              <a:rPr lang="en-GB" sz="2000">
                <a:solidFill>
                  <a:srgbClr val="202122"/>
                </a:solidFill>
                <a:highlight>
                  <a:srgbClr val="FFFFFF"/>
                </a:highlight>
              </a:rPr>
              <a:t> from each booking. The company was founded in 2008 by Brian Chesky, Nathan Blecharczyk, and Joe Gebbia. Airbnb is a shortened version of its original name, AirBedandBreakfast.com. The company has been the subject of criticism for lack of regulations and enabling increases in home rents.</a:t>
            </a:r>
            <a:br>
              <a:rPr b="1" lang="en-GB" sz="2000">
                <a:solidFill>
                  <a:schemeClr val="accent2"/>
                </a:solidFill>
              </a:rPr>
            </a:br>
            <a:r>
              <a:rPr b="1" lang="en-GB" sz="2000">
                <a:solidFill>
                  <a:schemeClr val="accent2"/>
                </a:solidFill>
              </a:rPr>
              <a:t>2. </a:t>
            </a:r>
            <a:r>
              <a:rPr lang="en-GB" sz="2000">
                <a:solidFill>
                  <a:schemeClr val="accent2"/>
                </a:solidFill>
              </a:rPr>
              <a:t>The booking information on Airbnb from 2008 till 2019</a:t>
            </a:r>
            <a:r>
              <a:rPr lang="en-GB" sz="2400">
                <a:solidFill>
                  <a:schemeClr val="accent2"/>
                </a:solidFill>
              </a:rPr>
              <a:t> </a:t>
            </a:r>
            <a:endParaRPr sz="240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1"/>
          <p:cNvSpPr txBox="1"/>
          <p:nvPr/>
        </p:nvSpPr>
        <p:spPr>
          <a:xfrm>
            <a:off x="618600" y="544750"/>
            <a:ext cx="8357100" cy="3940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GB" sz="3000" u="none" cap="none" strike="noStrike">
                <a:solidFill>
                  <a:schemeClr val="dk1"/>
                </a:solidFill>
                <a:latin typeface="Arial"/>
                <a:ea typeface="Arial"/>
                <a:cs typeface="Arial"/>
                <a:sym typeface="Arial"/>
              </a:rPr>
              <a:t>Problem Statement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000000"/>
                </a:solidFill>
                <a:latin typeface="Arial"/>
                <a:ea typeface="Arial"/>
                <a:cs typeface="Arial"/>
                <a:sym typeface="Arial"/>
              </a:rPr>
              <a:t>With help of python data visualization , libraries . We will try to solve the answer of the following questions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285750" lvl="1" marL="285750" marR="0" rtl="0" algn="l">
              <a:lnSpc>
                <a:spcPct val="100000"/>
              </a:lnSpc>
              <a:spcBef>
                <a:spcPts val="0"/>
              </a:spcBef>
              <a:spcAft>
                <a:spcPts val="0"/>
              </a:spcAft>
              <a:buClr>
                <a:srgbClr val="000000"/>
              </a:buClr>
              <a:buSzPts val="2000"/>
              <a:buFont typeface="Arial"/>
              <a:buChar char="⮚"/>
            </a:pPr>
            <a:r>
              <a:rPr b="0" i="0" lang="en-GB" sz="2000" u="none" cap="none" strike="noStrike">
                <a:solidFill>
                  <a:srgbClr val="000000"/>
                </a:solidFill>
                <a:latin typeface="Arial"/>
                <a:ea typeface="Arial"/>
                <a:cs typeface="Arial"/>
                <a:sym typeface="Arial"/>
              </a:rPr>
              <a:t>What can we learn about the different hosts and areas?</a:t>
            </a:r>
            <a:endParaRPr b="0" i="0" sz="2000" u="none" cap="none" strike="noStrike">
              <a:solidFill>
                <a:srgbClr val="000000"/>
              </a:solidFill>
              <a:latin typeface="Arial"/>
              <a:ea typeface="Arial"/>
              <a:cs typeface="Arial"/>
              <a:sym typeface="Arial"/>
            </a:endParaRPr>
          </a:p>
          <a:p>
            <a:pPr indent="-285750" lvl="1" marL="285750" marR="0" rtl="0" algn="l">
              <a:lnSpc>
                <a:spcPct val="100000"/>
              </a:lnSpc>
              <a:spcBef>
                <a:spcPts val="0"/>
              </a:spcBef>
              <a:spcAft>
                <a:spcPts val="0"/>
              </a:spcAft>
              <a:buClr>
                <a:srgbClr val="000000"/>
              </a:buClr>
              <a:buSzPts val="2000"/>
              <a:buFont typeface="Arial"/>
              <a:buChar char="⮚"/>
            </a:pPr>
            <a:r>
              <a:rPr b="0" i="0" lang="en-GB" sz="2000" u="none" cap="none" strike="noStrike">
                <a:solidFill>
                  <a:srgbClr val="000000"/>
                </a:solidFill>
                <a:latin typeface="Arial"/>
                <a:ea typeface="Arial"/>
                <a:cs typeface="Arial"/>
                <a:sym typeface="Arial"/>
              </a:rPr>
              <a:t>What can we learn from prediction’s ( prices , reviews etc. )</a:t>
            </a:r>
            <a:endParaRPr b="0" i="0" sz="2000" u="none" cap="none" strike="noStrike">
              <a:solidFill>
                <a:srgbClr val="000000"/>
              </a:solidFill>
              <a:latin typeface="Arial"/>
              <a:ea typeface="Arial"/>
              <a:cs typeface="Arial"/>
              <a:sym typeface="Arial"/>
            </a:endParaRPr>
          </a:p>
          <a:p>
            <a:pPr indent="-285750" lvl="1" marL="285750" marR="0" rtl="0" algn="l">
              <a:lnSpc>
                <a:spcPct val="100000"/>
              </a:lnSpc>
              <a:spcBef>
                <a:spcPts val="0"/>
              </a:spcBef>
              <a:spcAft>
                <a:spcPts val="0"/>
              </a:spcAft>
              <a:buClr>
                <a:srgbClr val="000000"/>
              </a:buClr>
              <a:buSzPts val="2000"/>
              <a:buFont typeface="Arial"/>
              <a:buChar char="⮚"/>
            </a:pPr>
            <a:r>
              <a:rPr b="0" i="0" lang="en-GB" sz="2000" u="none" cap="none" strike="noStrike">
                <a:solidFill>
                  <a:srgbClr val="000000"/>
                </a:solidFill>
                <a:latin typeface="Arial"/>
                <a:ea typeface="Arial"/>
                <a:cs typeface="Arial"/>
                <a:sym typeface="Arial"/>
              </a:rPr>
              <a:t>Which type of rooms are customer demands in most popular neighborhood, neighborhood_group</a:t>
            </a:r>
            <a:endParaRPr b="0" i="0" sz="2000" u="none" cap="none" strike="noStrike">
              <a:solidFill>
                <a:srgbClr val="000000"/>
              </a:solidFill>
              <a:latin typeface="Arial"/>
              <a:ea typeface="Arial"/>
              <a:cs typeface="Arial"/>
              <a:sym typeface="Arial"/>
            </a:endParaRPr>
          </a:p>
          <a:p>
            <a:pPr indent="-285750" lvl="1" marL="285750" marR="0" rtl="0" algn="l">
              <a:lnSpc>
                <a:spcPct val="100000"/>
              </a:lnSpc>
              <a:spcBef>
                <a:spcPts val="0"/>
              </a:spcBef>
              <a:spcAft>
                <a:spcPts val="0"/>
              </a:spcAft>
              <a:buClr>
                <a:srgbClr val="000000"/>
              </a:buClr>
              <a:buSzPts val="2000"/>
              <a:buFont typeface="Arial"/>
              <a:buChar char="⮚"/>
            </a:pPr>
            <a:r>
              <a:rPr b="0" i="0" lang="en-GB" sz="2000" u="none" cap="none" strike="noStrike">
                <a:solidFill>
                  <a:srgbClr val="000000"/>
                </a:solidFill>
                <a:latin typeface="Arial"/>
                <a:ea typeface="Arial"/>
                <a:cs typeface="Arial"/>
                <a:sym typeface="Arial"/>
              </a:rPr>
              <a:t>Why type of reviews are made by the most of costumer’s</a:t>
            </a:r>
            <a:endParaRPr b="0" i="0" sz="2000" u="none" cap="none" strike="noStrike">
              <a:solidFill>
                <a:srgbClr val="000000"/>
              </a:solidFill>
              <a:latin typeface="Arial"/>
              <a:ea typeface="Arial"/>
              <a:cs typeface="Arial"/>
              <a:sym typeface="Arial"/>
            </a:endParaRPr>
          </a:p>
          <a:p>
            <a:pPr indent="-285750" lvl="1" marL="285750" marR="0" rtl="0" algn="l">
              <a:lnSpc>
                <a:spcPct val="100000"/>
              </a:lnSpc>
              <a:spcBef>
                <a:spcPts val="0"/>
              </a:spcBef>
              <a:spcAft>
                <a:spcPts val="0"/>
              </a:spcAft>
              <a:buClr>
                <a:srgbClr val="000000"/>
              </a:buClr>
              <a:buSzPts val="2000"/>
              <a:buFont typeface="Arial"/>
              <a:buChar char="⮚"/>
            </a:pPr>
            <a:r>
              <a:rPr b="0" i="0" lang="en-GB" sz="2000" u="none" cap="none" strike="noStrike">
                <a:solidFill>
                  <a:srgbClr val="000000"/>
                </a:solidFill>
                <a:latin typeface="Arial"/>
                <a:ea typeface="Arial"/>
                <a:cs typeface="Arial"/>
                <a:sym typeface="Arial"/>
              </a:rPr>
              <a:t>Limitation in Airbnb’s data</a:t>
            </a:r>
            <a:endParaRPr b="0" i="0" sz="2000" u="none" cap="none" strike="noStrike">
              <a:solidFill>
                <a:srgbClr val="000000"/>
              </a:solidFill>
              <a:latin typeface="Arial"/>
              <a:ea typeface="Arial"/>
              <a:cs typeface="Arial"/>
              <a:sym typeface="Arial"/>
            </a:endParaRPr>
          </a:p>
          <a:p>
            <a:pPr indent="-285750" lvl="1" marL="285750" marR="0" rtl="0" algn="l">
              <a:lnSpc>
                <a:spcPct val="100000"/>
              </a:lnSpc>
              <a:spcBef>
                <a:spcPts val="0"/>
              </a:spcBef>
              <a:spcAft>
                <a:spcPts val="0"/>
              </a:spcAft>
              <a:buClr>
                <a:srgbClr val="000000"/>
              </a:buClr>
              <a:buSzPts val="2000"/>
              <a:buFont typeface="Arial"/>
              <a:buChar char="⮚"/>
            </a:pPr>
            <a:r>
              <a:rPr b="0" i="0" lang="en-GB" sz="2000" u="none" cap="none" strike="noStrike">
                <a:solidFill>
                  <a:srgbClr val="000000"/>
                </a:solidFill>
                <a:latin typeface="Arial"/>
                <a:ea typeface="Arial"/>
                <a:cs typeface="Arial"/>
                <a:sym typeface="Arial"/>
              </a:rPr>
              <a:t>Scope of Improvement (How we help to resolve the problem)</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2"/>
          <p:cNvSpPr txBox="1"/>
          <p:nvPr/>
        </p:nvSpPr>
        <p:spPr>
          <a:xfrm>
            <a:off x="225600" y="534025"/>
            <a:ext cx="8692800" cy="4479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GB" sz="3000" u="none" cap="none" strike="noStrike">
                <a:solidFill>
                  <a:schemeClr val="dk1"/>
                </a:solidFill>
                <a:latin typeface="Arial"/>
                <a:ea typeface="Arial"/>
                <a:cs typeface="Arial"/>
                <a:sym typeface="Arial"/>
              </a:rPr>
              <a:t>Data Exploration (variable name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Arial"/>
                <a:ea typeface="Arial"/>
                <a:cs typeface="Arial"/>
                <a:sym typeface="Arial"/>
              </a:rPr>
              <a:t>The data and its features are given below :-</a:t>
            </a:r>
            <a:endParaRPr b="0" i="0" sz="1700" u="none" cap="none" strike="noStrike">
              <a:solidFill>
                <a:srgbClr val="000000"/>
              </a:solidFill>
              <a:latin typeface="Arial"/>
              <a:ea typeface="Arial"/>
              <a:cs typeface="Arial"/>
              <a:sym typeface="Arial"/>
            </a:endParaRPr>
          </a:p>
          <a:p>
            <a:pPr indent="-323850" lvl="0" marL="342900" marR="0" rtl="0" algn="l">
              <a:lnSpc>
                <a:spcPct val="100000"/>
              </a:lnSpc>
              <a:spcBef>
                <a:spcPts val="0"/>
              </a:spcBef>
              <a:spcAft>
                <a:spcPts val="0"/>
              </a:spcAft>
              <a:buClr>
                <a:srgbClr val="000000"/>
              </a:buClr>
              <a:buSzPts val="1700"/>
              <a:buFont typeface="Noto Sans"/>
              <a:buChar char="❖"/>
            </a:pPr>
            <a:r>
              <a:rPr b="1" i="0" lang="en-GB" sz="1700" u="none" cap="none" strike="noStrike">
                <a:solidFill>
                  <a:srgbClr val="000000"/>
                </a:solidFill>
                <a:latin typeface="Arial"/>
                <a:ea typeface="Arial"/>
                <a:cs typeface="Arial"/>
                <a:sym typeface="Arial"/>
              </a:rPr>
              <a:t>Id</a:t>
            </a:r>
            <a:endParaRPr b="1" i="0" sz="17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Arial"/>
                <a:ea typeface="Arial"/>
                <a:cs typeface="Arial"/>
                <a:sym typeface="Arial"/>
              </a:rPr>
              <a:t>It is a particular identity number of property which is given to customer(host)                  </a:t>
            </a:r>
            <a:endParaRPr b="0" i="0" sz="1700" u="none" cap="none" strike="noStrike">
              <a:solidFill>
                <a:srgbClr val="000000"/>
              </a:solidFill>
              <a:latin typeface="Arial"/>
              <a:ea typeface="Arial"/>
              <a:cs typeface="Arial"/>
              <a:sym typeface="Arial"/>
            </a:endParaRPr>
          </a:p>
          <a:p>
            <a:pPr indent="-323850" lvl="0" marL="342900" marR="0" rtl="0" algn="l">
              <a:lnSpc>
                <a:spcPct val="100000"/>
              </a:lnSpc>
              <a:spcBef>
                <a:spcPts val="0"/>
              </a:spcBef>
              <a:spcAft>
                <a:spcPts val="0"/>
              </a:spcAft>
              <a:buClr>
                <a:srgbClr val="000000"/>
              </a:buClr>
              <a:buSzPts val="1700"/>
              <a:buFont typeface="Noto Sans"/>
              <a:buChar char="❖"/>
            </a:pPr>
            <a:r>
              <a:rPr b="1" i="0" lang="en-GB" sz="1700" u="none" cap="none" strike="noStrike">
                <a:solidFill>
                  <a:srgbClr val="000000"/>
                </a:solidFill>
                <a:latin typeface="Arial"/>
                <a:ea typeface="Arial"/>
                <a:cs typeface="Arial"/>
                <a:sym typeface="Arial"/>
              </a:rPr>
              <a:t>Name</a:t>
            </a:r>
            <a:endParaRPr b="1" i="0" sz="17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Arial"/>
                <a:ea typeface="Arial"/>
                <a:cs typeface="Arial"/>
                <a:sym typeface="Arial"/>
              </a:rPr>
              <a:t>It gives the name of property given to customer </a:t>
            </a:r>
            <a:endParaRPr b="0" i="0" sz="1700" u="none" cap="none" strike="noStrike">
              <a:solidFill>
                <a:srgbClr val="000000"/>
              </a:solidFill>
              <a:latin typeface="Arial"/>
              <a:ea typeface="Arial"/>
              <a:cs typeface="Arial"/>
              <a:sym typeface="Arial"/>
            </a:endParaRPr>
          </a:p>
          <a:p>
            <a:pPr indent="-323850" lvl="0" marL="342900" marR="0" rtl="0" algn="l">
              <a:lnSpc>
                <a:spcPct val="100000"/>
              </a:lnSpc>
              <a:spcBef>
                <a:spcPts val="0"/>
              </a:spcBef>
              <a:spcAft>
                <a:spcPts val="0"/>
              </a:spcAft>
              <a:buClr>
                <a:srgbClr val="000000"/>
              </a:buClr>
              <a:buSzPts val="1700"/>
              <a:buFont typeface="Noto Sans"/>
              <a:buChar char="❖"/>
            </a:pPr>
            <a:r>
              <a:rPr b="1" i="0" lang="en-GB" sz="1700" u="none" cap="none" strike="noStrike">
                <a:solidFill>
                  <a:srgbClr val="000000"/>
                </a:solidFill>
                <a:latin typeface="Arial"/>
                <a:ea typeface="Arial"/>
                <a:cs typeface="Arial"/>
                <a:sym typeface="Arial"/>
              </a:rPr>
              <a:t>Host_id</a:t>
            </a:r>
            <a:endParaRPr b="1" i="0" sz="17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Arial"/>
                <a:ea typeface="Arial"/>
                <a:cs typeface="Arial"/>
                <a:sym typeface="Arial"/>
              </a:rPr>
              <a:t>It is the identity number of host who have register on airbnb</a:t>
            </a:r>
            <a:endParaRPr b="0" i="0" sz="1700" u="none" cap="none" strike="noStrike">
              <a:solidFill>
                <a:srgbClr val="000000"/>
              </a:solidFill>
              <a:latin typeface="Arial"/>
              <a:ea typeface="Arial"/>
              <a:cs typeface="Arial"/>
              <a:sym typeface="Arial"/>
            </a:endParaRPr>
          </a:p>
          <a:p>
            <a:pPr indent="-323850" lvl="0" marL="342900" marR="0" rtl="0" algn="l">
              <a:lnSpc>
                <a:spcPct val="100000"/>
              </a:lnSpc>
              <a:spcBef>
                <a:spcPts val="0"/>
              </a:spcBef>
              <a:spcAft>
                <a:spcPts val="0"/>
              </a:spcAft>
              <a:buClr>
                <a:srgbClr val="000000"/>
              </a:buClr>
              <a:buSzPts val="1700"/>
              <a:buFont typeface="Noto Sans"/>
              <a:buChar char="❖"/>
            </a:pPr>
            <a:r>
              <a:rPr b="1" i="0" lang="en-GB" sz="1700" u="none" cap="none" strike="noStrike">
                <a:solidFill>
                  <a:srgbClr val="000000"/>
                </a:solidFill>
                <a:latin typeface="Arial"/>
                <a:ea typeface="Arial"/>
                <a:cs typeface="Arial"/>
                <a:sym typeface="Arial"/>
              </a:rPr>
              <a:t>Host_name</a:t>
            </a:r>
            <a:endParaRPr b="1" i="0" sz="17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Arial"/>
                <a:ea typeface="Arial"/>
                <a:cs typeface="Arial"/>
                <a:sym typeface="Arial"/>
              </a:rPr>
              <a:t>It is the customer name who registered their property on Airbnb</a:t>
            </a:r>
            <a:endParaRPr b="0" i="0" sz="1700" u="none" cap="none" strike="noStrike">
              <a:solidFill>
                <a:srgbClr val="000000"/>
              </a:solidFill>
              <a:latin typeface="Arial"/>
              <a:ea typeface="Arial"/>
              <a:cs typeface="Arial"/>
              <a:sym typeface="Arial"/>
            </a:endParaRPr>
          </a:p>
          <a:p>
            <a:pPr indent="-323850" lvl="0" marL="342900" marR="0" rtl="0" algn="l">
              <a:lnSpc>
                <a:spcPct val="100000"/>
              </a:lnSpc>
              <a:spcBef>
                <a:spcPts val="0"/>
              </a:spcBef>
              <a:spcAft>
                <a:spcPts val="0"/>
              </a:spcAft>
              <a:buClr>
                <a:srgbClr val="000000"/>
              </a:buClr>
              <a:buSzPts val="1700"/>
              <a:buFont typeface="Noto Sans"/>
              <a:buChar char="❖"/>
            </a:pPr>
            <a:r>
              <a:rPr b="1" i="0" lang="en-GB" sz="1700" u="none" cap="none" strike="noStrike">
                <a:solidFill>
                  <a:srgbClr val="000000"/>
                </a:solidFill>
                <a:latin typeface="Arial"/>
                <a:ea typeface="Arial"/>
                <a:cs typeface="Arial"/>
                <a:sym typeface="Arial"/>
              </a:rPr>
              <a:t>Neighbourhood_group</a:t>
            </a:r>
            <a:endParaRPr b="1" i="0" sz="17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Arial"/>
                <a:ea typeface="Arial"/>
                <a:cs typeface="Arial"/>
                <a:sym typeface="Arial"/>
              </a:rPr>
              <a:t>It tell the neighborhood group present in the particular city ( ex :- NYK , San Francisco etc. )</a:t>
            </a:r>
            <a:endParaRPr b="0" i="0" sz="1700" u="none" cap="none" strike="noStrike">
              <a:solidFill>
                <a:srgbClr val="000000"/>
              </a:solidFill>
              <a:latin typeface="Arial"/>
              <a:ea typeface="Arial"/>
              <a:cs typeface="Arial"/>
              <a:sym typeface="Arial"/>
            </a:endParaRPr>
          </a:p>
          <a:p>
            <a:pPr indent="-323850" lvl="0" marL="342900" marR="0" rtl="0" algn="l">
              <a:lnSpc>
                <a:spcPct val="100000"/>
              </a:lnSpc>
              <a:spcBef>
                <a:spcPts val="0"/>
              </a:spcBef>
              <a:spcAft>
                <a:spcPts val="0"/>
              </a:spcAft>
              <a:buClr>
                <a:srgbClr val="000000"/>
              </a:buClr>
              <a:buSzPts val="1700"/>
              <a:buFont typeface="Noto Sans"/>
              <a:buChar char="❖"/>
            </a:pPr>
            <a:r>
              <a:rPr b="1" i="0" lang="en-GB" sz="1700" u="none" cap="none" strike="noStrike">
                <a:solidFill>
                  <a:srgbClr val="000000"/>
                </a:solidFill>
                <a:latin typeface="Arial"/>
                <a:ea typeface="Arial"/>
                <a:cs typeface="Arial"/>
                <a:sym typeface="Arial"/>
              </a:rPr>
              <a:t>Neighborhood</a:t>
            </a:r>
            <a:endParaRPr b="1" i="0" sz="17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Arial"/>
                <a:ea typeface="Arial"/>
                <a:cs typeface="Arial"/>
                <a:sym typeface="Arial"/>
              </a:rPr>
              <a:t>It tells the neighborhood present in neighbourhood_group in the city.</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3"/>
          <p:cNvSpPr txBox="1"/>
          <p:nvPr/>
        </p:nvSpPr>
        <p:spPr>
          <a:xfrm>
            <a:off x="574229" y="490650"/>
            <a:ext cx="8357100" cy="4162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GB" sz="3000" u="none" cap="none" strike="noStrike">
                <a:solidFill>
                  <a:schemeClr val="dk1"/>
                </a:solidFill>
                <a:latin typeface="Arial"/>
                <a:ea typeface="Arial"/>
                <a:cs typeface="Arial"/>
                <a:sym typeface="Arial"/>
              </a:rPr>
              <a:t>Data Exploration (variable name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317500" lvl="0" marL="342900" marR="0" rtl="0" algn="just">
              <a:lnSpc>
                <a:spcPct val="115000"/>
              </a:lnSpc>
              <a:spcBef>
                <a:spcPts val="0"/>
              </a:spcBef>
              <a:spcAft>
                <a:spcPts val="0"/>
              </a:spcAft>
              <a:buClr>
                <a:srgbClr val="000000"/>
              </a:buClr>
              <a:buSzPts val="1600"/>
              <a:buFont typeface="Noto Sans"/>
              <a:buChar char="❖"/>
            </a:pPr>
            <a:r>
              <a:rPr b="1" i="0" lang="en-GB" sz="1600" u="none" cap="none" strike="noStrike">
                <a:solidFill>
                  <a:schemeClr val="accent2"/>
                </a:solidFill>
                <a:latin typeface="Montserrat"/>
                <a:ea typeface="Montserrat"/>
                <a:cs typeface="Montserrat"/>
                <a:sym typeface="Montserrat"/>
              </a:rPr>
              <a:t>Neighbourhood_group	</a:t>
            </a:r>
            <a:endParaRPr b="1" i="0" sz="1600" u="none" cap="none" strike="noStrike">
              <a:solidFill>
                <a:schemeClr val="accent2"/>
              </a:solidFill>
              <a:latin typeface="Montserrat"/>
              <a:ea typeface="Montserrat"/>
              <a:cs typeface="Montserrat"/>
              <a:sym typeface="Montserrat"/>
            </a:endParaRPr>
          </a:p>
          <a:p>
            <a:pPr indent="0" lvl="0" marL="457200" marR="0" rtl="0" algn="just">
              <a:lnSpc>
                <a:spcPct val="115000"/>
              </a:lnSpc>
              <a:spcBef>
                <a:spcPts val="0"/>
              </a:spcBef>
              <a:spcAft>
                <a:spcPts val="0"/>
              </a:spcAft>
              <a:buClr>
                <a:srgbClr val="000000"/>
              </a:buClr>
              <a:buSzPts val="1600"/>
              <a:buFont typeface="Arial"/>
              <a:buNone/>
            </a:pPr>
            <a:r>
              <a:rPr b="0" i="0" lang="en-GB" sz="1600" u="none" cap="none" strike="noStrike">
                <a:solidFill>
                  <a:schemeClr val="accent2"/>
                </a:solidFill>
                <a:latin typeface="Montserrat"/>
                <a:ea typeface="Montserrat"/>
                <a:cs typeface="Montserrat"/>
                <a:sym typeface="Montserrat"/>
              </a:rPr>
              <a:t>it gives</a:t>
            </a:r>
            <a:r>
              <a:rPr b="0" i="0" lang="en-GB" sz="1600" u="none" cap="none" strike="noStrike">
                <a:solidFill>
                  <a:srgbClr val="073763"/>
                </a:solidFill>
                <a:latin typeface="Montserrat"/>
                <a:ea typeface="Montserrat"/>
                <a:cs typeface="Montserrat"/>
                <a:sym typeface="Montserrat"/>
              </a:rPr>
              <a:t> </a:t>
            </a:r>
            <a:r>
              <a:rPr b="0" i="0" lang="en-GB" sz="1600" u="none" cap="none" strike="noStrike">
                <a:solidFill>
                  <a:schemeClr val="accent2"/>
                </a:solidFill>
                <a:latin typeface="Montserrat"/>
                <a:ea typeface="Montserrat"/>
                <a:cs typeface="Montserrat"/>
                <a:sym typeface="Montserrat"/>
              </a:rPr>
              <a:t>a group of area</a:t>
            </a:r>
            <a:endParaRPr b="0" i="0" sz="1600" u="none" cap="none" strike="noStrike">
              <a:solidFill>
                <a:schemeClr val="accent2"/>
              </a:solidFill>
              <a:latin typeface="Gill Sans"/>
              <a:ea typeface="Gill Sans"/>
              <a:cs typeface="Gill Sans"/>
              <a:sym typeface="Gill Sans"/>
            </a:endParaRPr>
          </a:p>
          <a:p>
            <a:pPr indent="-330200" lvl="0" marL="342900" marR="0" rtl="0" algn="just">
              <a:lnSpc>
                <a:spcPct val="115000"/>
              </a:lnSpc>
              <a:spcBef>
                <a:spcPts val="0"/>
              </a:spcBef>
              <a:spcAft>
                <a:spcPts val="0"/>
              </a:spcAft>
              <a:buClr>
                <a:srgbClr val="000000"/>
              </a:buClr>
              <a:buSzPts val="1600"/>
              <a:buFont typeface="Noto Sans"/>
              <a:buChar char="❖"/>
            </a:pPr>
            <a:r>
              <a:rPr b="1" i="0" lang="en-GB" sz="1600" u="none" cap="none" strike="noStrike">
                <a:solidFill>
                  <a:schemeClr val="accent2"/>
                </a:solidFill>
                <a:latin typeface="Montserrat"/>
                <a:ea typeface="Montserrat"/>
                <a:cs typeface="Montserrat"/>
                <a:sym typeface="Montserrat"/>
              </a:rPr>
              <a:t>Latitude</a:t>
            </a:r>
            <a:endParaRPr b="1" i="0" sz="1600" u="none" cap="none" strike="noStrike">
              <a:solidFill>
                <a:schemeClr val="accent2"/>
              </a:solidFill>
              <a:latin typeface="Montserrat"/>
              <a:ea typeface="Montserrat"/>
              <a:cs typeface="Montserrat"/>
              <a:sym typeface="Montserrat"/>
            </a:endParaRPr>
          </a:p>
          <a:p>
            <a:pPr indent="0" lvl="0" marL="457200" marR="0" rtl="0" algn="just">
              <a:lnSpc>
                <a:spcPct val="115000"/>
              </a:lnSpc>
              <a:spcBef>
                <a:spcPts val="0"/>
              </a:spcBef>
              <a:spcAft>
                <a:spcPts val="0"/>
              </a:spcAft>
              <a:buClr>
                <a:srgbClr val="000000"/>
              </a:buClr>
              <a:buSzPts val="1600"/>
              <a:buFont typeface="Arial"/>
              <a:buNone/>
            </a:pPr>
            <a:r>
              <a:rPr b="0" i="0" lang="en-GB" sz="1600" u="none" cap="none" strike="noStrike">
                <a:solidFill>
                  <a:schemeClr val="accent2"/>
                </a:solidFill>
                <a:latin typeface="Montserrat"/>
                <a:ea typeface="Montserrat"/>
                <a:cs typeface="Montserrat"/>
                <a:sym typeface="Montserrat"/>
              </a:rPr>
              <a:t>it gives the</a:t>
            </a:r>
            <a:r>
              <a:rPr b="0" i="0" lang="en-GB" sz="1600" u="none" cap="none" strike="noStrike">
                <a:solidFill>
                  <a:srgbClr val="073763"/>
                </a:solidFill>
                <a:latin typeface="Montserrat"/>
                <a:ea typeface="Montserrat"/>
                <a:cs typeface="Montserrat"/>
                <a:sym typeface="Montserrat"/>
              </a:rPr>
              <a:t> </a:t>
            </a:r>
            <a:r>
              <a:rPr b="0" i="0" lang="en-GB" sz="1600" u="none" cap="none" strike="noStrike">
                <a:solidFill>
                  <a:schemeClr val="accent2"/>
                </a:solidFill>
                <a:latin typeface="Montserrat"/>
                <a:ea typeface="Montserrat"/>
                <a:cs typeface="Montserrat"/>
                <a:sym typeface="Montserrat"/>
              </a:rPr>
              <a:t>coordinate of listing</a:t>
            </a:r>
            <a:endParaRPr b="0" i="0" sz="1600" u="none" cap="none" strike="noStrike">
              <a:solidFill>
                <a:schemeClr val="accent2"/>
              </a:solidFill>
              <a:latin typeface="Gill Sans"/>
              <a:ea typeface="Gill Sans"/>
              <a:cs typeface="Gill Sans"/>
              <a:sym typeface="Gill Sans"/>
            </a:endParaRPr>
          </a:p>
          <a:p>
            <a:pPr indent="-273050" lvl="0" marL="285750" marR="0" rtl="0" algn="just">
              <a:lnSpc>
                <a:spcPct val="115000"/>
              </a:lnSpc>
              <a:spcBef>
                <a:spcPts val="0"/>
              </a:spcBef>
              <a:spcAft>
                <a:spcPts val="0"/>
              </a:spcAft>
              <a:buClr>
                <a:srgbClr val="000000"/>
              </a:buClr>
              <a:buSzPts val="1600"/>
              <a:buFont typeface="Noto Sans"/>
              <a:buChar char="❖"/>
            </a:pPr>
            <a:r>
              <a:rPr b="1" i="0" lang="en-GB" sz="1600" u="none" cap="none" strike="noStrike">
                <a:solidFill>
                  <a:schemeClr val="accent2"/>
                </a:solidFill>
                <a:latin typeface="Montserrat"/>
                <a:ea typeface="Montserrat"/>
                <a:cs typeface="Montserrat"/>
                <a:sym typeface="Montserrat"/>
              </a:rPr>
              <a:t>Longitude</a:t>
            </a:r>
            <a:endParaRPr b="1" i="0" sz="1600" u="none" cap="none" strike="noStrike">
              <a:solidFill>
                <a:schemeClr val="accent2"/>
              </a:solidFill>
              <a:latin typeface="Montserrat"/>
              <a:ea typeface="Montserrat"/>
              <a:cs typeface="Montserrat"/>
              <a:sym typeface="Montserrat"/>
            </a:endParaRPr>
          </a:p>
          <a:p>
            <a:pPr indent="0" lvl="0" marL="457200" marR="0" rtl="0" algn="just">
              <a:lnSpc>
                <a:spcPct val="115000"/>
              </a:lnSpc>
              <a:spcBef>
                <a:spcPts val="0"/>
              </a:spcBef>
              <a:spcAft>
                <a:spcPts val="0"/>
              </a:spcAft>
              <a:buClr>
                <a:srgbClr val="000000"/>
              </a:buClr>
              <a:buSzPts val="1600"/>
              <a:buFont typeface="Arial"/>
              <a:buNone/>
            </a:pPr>
            <a:r>
              <a:rPr b="0" i="0" lang="en-GB" sz="1600" u="none" cap="none" strike="noStrike">
                <a:solidFill>
                  <a:schemeClr val="accent2"/>
                </a:solidFill>
                <a:latin typeface="Montserrat"/>
                <a:ea typeface="Montserrat"/>
                <a:cs typeface="Montserrat"/>
                <a:sym typeface="Montserrat"/>
              </a:rPr>
              <a:t>it gives the coordinate of listing</a:t>
            </a:r>
            <a:endParaRPr b="0" i="0" sz="1600" u="none" cap="none" strike="noStrike">
              <a:solidFill>
                <a:schemeClr val="accent2"/>
              </a:solidFill>
              <a:latin typeface="Gill Sans"/>
              <a:ea typeface="Gill Sans"/>
              <a:cs typeface="Gill Sans"/>
              <a:sym typeface="Gill Sans"/>
            </a:endParaRPr>
          </a:p>
          <a:p>
            <a:pPr indent="-330200" lvl="0" marL="342900" marR="0" rtl="0" algn="just">
              <a:lnSpc>
                <a:spcPct val="115000"/>
              </a:lnSpc>
              <a:spcBef>
                <a:spcPts val="0"/>
              </a:spcBef>
              <a:spcAft>
                <a:spcPts val="0"/>
              </a:spcAft>
              <a:buClr>
                <a:srgbClr val="000000"/>
              </a:buClr>
              <a:buSzPts val="1600"/>
              <a:buFont typeface="Noto Sans"/>
              <a:buChar char="❖"/>
            </a:pPr>
            <a:r>
              <a:rPr b="1" i="0" lang="en-GB" sz="1600" u="none" cap="none" strike="noStrike">
                <a:solidFill>
                  <a:schemeClr val="accent2"/>
                </a:solidFill>
                <a:latin typeface="Montserrat"/>
                <a:ea typeface="Montserrat"/>
                <a:cs typeface="Montserrat"/>
                <a:sym typeface="Montserrat"/>
              </a:rPr>
              <a:t>Room_type</a:t>
            </a:r>
            <a:endParaRPr b="1" i="0" sz="1600" u="none" cap="none" strike="noStrike">
              <a:solidFill>
                <a:schemeClr val="accent2"/>
              </a:solidFill>
              <a:latin typeface="Montserrat"/>
              <a:ea typeface="Montserrat"/>
              <a:cs typeface="Montserrat"/>
              <a:sym typeface="Montserrat"/>
            </a:endParaRPr>
          </a:p>
          <a:p>
            <a:pPr indent="0" lvl="0" marL="457200" marR="0" rtl="0" algn="just">
              <a:lnSpc>
                <a:spcPct val="115000"/>
              </a:lnSpc>
              <a:spcBef>
                <a:spcPts val="0"/>
              </a:spcBef>
              <a:spcAft>
                <a:spcPts val="0"/>
              </a:spcAft>
              <a:buClr>
                <a:srgbClr val="000000"/>
              </a:buClr>
              <a:buSzPts val="1600"/>
              <a:buFont typeface="Arial"/>
              <a:buNone/>
            </a:pPr>
            <a:r>
              <a:rPr b="0" i="0" lang="en-GB" sz="1600" u="none" cap="none" strike="noStrike">
                <a:solidFill>
                  <a:schemeClr val="accent2"/>
                </a:solidFill>
                <a:latin typeface="Montserrat"/>
                <a:ea typeface="Montserrat"/>
                <a:cs typeface="Montserrat"/>
                <a:sym typeface="Montserrat"/>
              </a:rPr>
              <a:t>it tells the</a:t>
            </a:r>
            <a:r>
              <a:rPr b="1" i="0" lang="en-GB" sz="1600" u="none" cap="none" strike="noStrike">
                <a:solidFill>
                  <a:srgbClr val="073763"/>
                </a:solidFill>
                <a:latin typeface="Montserrat"/>
                <a:ea typeface="Montserrat"/>
                <a:cs typeface="Montserrat"/>
                <a:sym typeface="Montserrat"/>
              </a:rPr>
              <a:t> </a:t>
            </a:r>
            <a:r>
              <a:rPr b="0" i="0" lang="en-GB" sz="1600" u="none" cap="none" strike="noStrike">
                <a:solidFill>
                  <a:schemeClr val="accent2"/>
                </a:solidFill>
                <a:latin typeface="Montserrat"/>
                <a:ea typeface="Montserrat"/>
                <a:cs typeface="Montserrat"/>
                <a:sym typeface="Montserrat"/>
              </a:rPr>
              <a:t>type to categorize the rooms</a:t>
            </a:r>
            <a:endParaRPr b="0" i="0" sz="1600" u="none" cap="none" strike="noStrike">
              <a:solidFill>
                <a:schemeClr val="accent2"/>
              </a:solidFill>
              <a:latin typeface="Gill Sans"/>
              <a:ea typeface="Gill Sans"/>
              <a:cs typeface="Gill Sans"/>
              <a:sym typeface="Gill Sans"/>
            </a:endParaRPr>
          </a:p>
          <a:p>
            <a:pPr indent="-330200" lvl="0" marL="342900" marR="0" rtl="0" algn="just">
              <a:lnSpc>
                <a:spcPct val="115000"/>
              </a:lnSpc>
              <a:spcBef>
                <a:spcPts val="0"/>
              </a:spcBef>
              <a:spcAft>
                <a:spcPts val="0"/>
              </a:spcAft>
              <a:buClr>
                <a:srgbClr val="000000"/>
              </a:buClr>
              <a:buSzPts val="1600"/>
              <a:buFont typeface="Noto Sans"/>
              <a:buChar char="❖"/>
            </a:pPr>
            <a:r>
              <a:rPr b="1" i="0" lang="en-GB" sz="1600" u="none" cap="none" strike="noStrike">
                <a:solidFill>
                  <a:schemeClr val="accent2"/>
                </a:solidFill>
                <a:latin typeface="Montserrat"/>
                <a:ea typeface="Montserrat"/>
                <a:cs typeface="Montserrat"/>
                <a:sym typeface="Montserrat"/>
              </a:rPr>
              <a:t>Price</a:t>
            </a:r>
            <a:endParaRPr b="1" i="0" sz="1600" u="none" cap="none" strike="noStrike">
              <a:solidFill>
                <a:schemeClr val="accent2"/>
              </a:solidFill>
              <a:latin typeface="Montserrat"/>
              <a:ea typeface="Montserrat"/>
              <a:cs typeface="Montserrat"/>
              <a:sym typeface="Montserrat"/>
            </a:endParaRPr>
          </a:p>
          <a:p>
            <a:pPr indent="0" lvl="0" marL="457200" marR="0" rtl="0" algn="just">
              <a:lnSpc>
                <a:spcPct val="115000"/>
              </a:lnSpc>
              <a:spcBef>
                <a:spcPts val="0"/>
              </a:spcBef>
              <a:spcAft>
                <a:spcPts val="0"/>
              </a:spcAft>
              <a:buClr>
                <a:srgbClr val="000000"/>
              </a:buClr>
              <a:buSzPts val="1600"/>
              <a:buFont typeface="Arial"/>
              <a:buNone/>
            </a:pPr>
            <a:r>
              <a:rPr b="0" i="0" lang="en-GB" sz="1600" u="none" cap="none" strike="noStrike">
                <a:solidFill>
                  <a:schemeClr val="accent2"/>
                </a:solidFill>
                <a:latin typeface="Montserrat"/>
                <a:ea typeface="Montserrat"/>
                <a:cs typeface="Montserrat"/>
                <a:sym typeface="Montserrat"/>
              </a:rPr>
              <a:t>it gives the</a:t>
            </a:r>
            <a:r>
              <a:rPr b="0" i="0" lang="en-GB" sz="1600" u="none" cap="none" strike="noStrike">
                <a:solidFill>
                  <a:srgbClr val="073763"/>
                </a:solidFill>
                <a:latin typeface="Montserrat"/>
                <a:ea typeface="Montserrat"/>
                <a:cs typeface="Montserrat"/>
                <a:sym typeface="Montserrat"/>
              </a:rPr>
              <a:t> </a:t>
            </a:r>
            <a:r>
              <a:rPr b="0" i="0" lang="en-GB" sz="1600" u="none" cap="none" strike="noStrike">
                <a:solidFill>
                  <a:schemeClr val="accent2"/>
                </a:solidFill>
                <a:latin typeface="Montserrat"/>
                <a:ea typeface="Montserrat"/>
                <a:cs typeface="Montserrat"/>
                <a:sym typeface="Montserrat"/>
              </a:rPr>
              <a:t>price of rooms according to room_type</a:t>
            </a:r>
            <a:endParaRPr b="0" i="0" sz="1600" u="none" cap="none" strike="noStrike">
              <a:solidFill>
                <a:schemeClr val="accent2"/>
              </a:solidFill>
              <a:latin typeface="Gill Sans"/>
              <a:ea typeface="Gill Sans"/>
              <a:cs typeface="Gill Sans"/>
              <a:sym typeface="Gill Sans"/>
            </a:endParaRPr>
          </a:p>
          <a:p>
            <a:pPr indent="-330200" lvl="0" marL="342900" marR="0" rtl="0" algn="just">
              <a:lnSpc>
                <a:spcPct val="115000"/>
              </a:lnSpc>
              <a:spcBef>
                <a:spcPts val="0"/>
              </a:spcBef>
              <a:spcAft>
                <a:spcPts val="0"/>
              </a:spcAft>
              <a:buClr>
                <a:srgbClr val="000000"/>
              </a:buClr>
              <a:buSzPts val="1600"/>
              <a:buFont typeface="Noto Sans"/>
              <a:buChar char="❖"/>
            </a:pPr>
            <a:r>
              <a:rPr b="1" i="0" lang="en-GB" sz="1600" u="none" cap="none" strike="noStrike">
                <a:solidFill>
                  <a:schemeClr val="accent2"/>
                </a:solidFill>
                <a:latin typeface="Montserrat"/>
                <a:ea typeface="Montserrat"/>
                <a:cs typeface="Montserrat"/>
                <a:sym typeface="Montserrat"/>
              </a:rPr>
              <a:t>Minimum_nights</a:t>
            </a:r>
            <a:endParaRPr b="1" i="0" sz="1600" u="none" cap="none" strike="noStrike">
              <a:solidFill>
                <a:schemeClr val="accent2"/>
              </a:solidFill>
              <a:latin typeface="Montserrat"/>
              <a:ea typeface="Montserrat"/>
              <a:cs typeface="Montserrat"/>
              <a:sym typeface="Montserrat"/>
            </a:endParaRPr>
          </a:p>
          <a:p>
            <a:pPr indent="0" lvl="0" marL="457200" marR="0" rtl="0" algn="just">
              <a:lnSpc>
                <a:spcPct val="115000"/>
              </a:lnSpc>
              <a:spcBef>
                <a:spcPts val="0"/>
              </a:spcBef>
              <a:spcAft>
                <a:spcPts val="0"/>
              </a:spcAft>
              <a:buClr>
                <a:srgbClr val="000000"/>
              </a:buClr>
              <a:buSzPts val="1600"/>
              <a:buFont typeface="Arial"/>
              <a:buNone/>
            </a:pPr>
            <a:r>
              <a:rPr b="0" i="0" lang="en-GB" sz="1600" u="none" cap="none" strike="noStrike">
                <a:solidFill>
                  <a:schemeClr val="accent2"/>
                </a:solidFill>
                <a:latin typeface="Montserrat"/>
                <a:ea typeface="Montserrat"/>
                <a:cs typeface="Montserrat"/>
                <a:sym typeface="Montserrat"/>
              </a:rPr>
              <a:t>It gives the info about minimum nights required to stay in a single visit.</a:t>
            </a:r>
            <a:endParaRPr b="0" i="0" sz="1600" u="none" cap="none" strike="noStrike">
              <a:solidFill>
                <a:schemeClr val="accent2"/>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4"/>
          <p:cNvSpPr txBox="1"/>
          <p:nvPr/>
        </p:nvSpPr>
        <p:spPr>
          <a:xfrm>
            <a:off x="308345" y="583962"/>
            <a:ext cx="8357100" cy="418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GB" sz="3000" u="none" cap="none" strike="noStrike">
                <a:solidFill>
                  <a:schemeClr val="dk1"/>
                </a:solidFill>
                <a:latin typeface="Arial"/>
                <a:ea typeface="Arial"/>
                <a:cs typeface="Arial"/>
                <a:sym typeface="Arial"/>
              </a:rPr>
              <a:t>Data Exploration (variable name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330200" lvl="0" marL="342900" marR="0" rtl="0" algn="just">
              <a:lnSpc>
                <a:spcPct val="100000"/>
              </a:lnSpc>
              <a:spcBef>
                <a:spcPts val="0"/>
              </a:spcBef>
              <a:spcAft>
                <a:spcPts val="0"/>
              </a:spcAft>
              <a:buClr>
                <a:srgbClr val="000000"/>
              </a:buClr>
              <a:buSzPts val="1800"/>
              <a:buFont typeface="Arial"/>
              <a:buChar char="❖"/>
            </a:pPr>
            <a:r>
              <a:rPr b="1" i="0" lang="en-GB" sz="1800" u="none" cap="none" strike="noStrike">
                <a:solidFill>
                  <a:schemeClr val="accent2"/>
                </a:solidFill>
                <a:latin typeface="Arial"/>
                <a:ea typeface="Arial"/>
                <a:cs typeface="Arial"/>
                <a:sym typeface="Arial"/>
              </a:rPr>
              <a:t>Number_of_reviews</a:t>
            </a:r>
            <a:endParaRPr b="1" i="0" sz="1800" u="none" cap="none" strike="noStrike">
              <a:solidFill>
                <a:schemeClr val="accent2"/>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800"/>
              <a:buFont typeface="Arial"/>
              <a:buNone/>
            </a:pPr>
            <a:r>
              <a:rPr b="0" i="0" lang="en-GB" sz="1800" u="none" cap="none" strike="noStrike">
                <a:solidFill>
                  <a:schemeClr val="accent2"/>
                </a:solidFill>
                <a:latin typeface="Arial"/>
                <a:ea typeface="Arial"/>
                <a:cs typeface="Arial"/>
                <a:sym typeface="Arial"/>
              </a:rPr>
              <a:t>total count of reviews given by visitors.</a:t>
            </a:r>
            <a:endParaRPr b="0" i="0" sz="1800" u="none" cap="none" strike="noStrike">
              <a:solidFill>
                <a:schemeClr val="accent2"/>
              </a:solidFill>
              <a:latin typeface="Arial"/>
              <a:ea typeface="Arial"/>
              <a:cs typeface="Arial"/>
              <a:sym typeface="Arial"/>
            </a:endParaRPr>
          </a:p>
          <a:p>
            <a:pPr indent="-330200" lvl="0" marL="342900" marR="0" rtl="0" algn="just">
              <a:lnSpc>
                <a:spcPct val="100000"/>
              </a:lnSpc>
              <a:spcBef>
                <a:spcPts val="0"/>
              </a:spcBef>
              <a:spcAft>
                <a:spcPts val="0"/>
              </a:spcAft>
              <a:buClr>
                <a:srgbClr val="000000"/>
              </a:buClr>
              <a:buSzPts val="1800"/>
              <a:buFont typeface="Arial"/>
              <a:buChar char="❖"/>
            </a:pPr>
            <a:r>
              <a:rPr b="1" i="0" lang="en-GB" sz="1800" u="none" cap="none" strike="noStrike">
                <a:solidFill>
                  <a:schemeClr val="accent2"/>
                </a:solidFill>
                <a:latin typeface="Arial"/>
                <a:ea typeface="Arial"/>
                <a:cs typeface="Arial"/>
                <a:sym typeface="Arial"/>
              </a:rPr>
              <a:t>Last_review</a:t>
            </a:r>
            <a:endParaRPr b="1" i="0" sz="1800" u="none" cap="none" strike="noStrike">
              <a:solidFill>
                <a:schemeClr val="accent2"/>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800"/>
              <a:buFont typeface="Arial"/>
              <a:buNone/>
            </a:pPr>
            <a:r>
              <a:rPr b="0" i="0" lang="en-GB" sz="1800" u="none" cap="none" strike="noStrike">
                <a:solidFill>
                  <a:schemeClr val="accent2"/>
                </a:solidFill>
                <a:latin typeface="Arial"/>
                <a:ea typeface="Arial"/>
                <a:cs typeface="Arial"/>
                <a:sym typeface="Arial"/>
              </a:rPr>
              <a:t>date of last review given.</a:t>
            </a:r>
            <a:endParaRPr b="1" i="0" sz="1800" u="none" cap="none" strike="noStrike">
              <a:solidFill>
                <a:schemeClr val="accent2"/>
              </a:solidFill>
              <a:latin typeface="Arial"/>
              <a:ea typeface="Arial"/>
              <a:cs typeface="Arial"/>
              <a:sym typeface="Arial"/>
            </a:endParaRPr>
          </a:p>
          <a:p>
            <a:pPr indent="-330200" lvl="0" marL="342900" marR="0" rtl="0" algn="just">
              <a:lnSpc>
                <a:spcPct val="100000"/>
              </a:lnSpc>
              <a:spcBef>
                <a:spcPts val="1000"/>
              </a:spcBef>
              <a:spcAft>
                <a:spcPts val="0"/>
              </a:spcAft>
              <a:buClr>
                <a:srgbClr val="000000"/>
              </a:buClr>
              <a:buSzPts val="1800"/>
              <a:buFont typeface="Arial"/>
              <a:buChar char="❖"/>
            </a:pPr>
            <a:r>
              <a:rPr b="1" i="0" lang="en-GB" sz="1800" u="none" cap="none" strike="noStrike">
                <a:solidFill>
                  <a:schemeClr val="accent2"/>
                </a:solidFill>
                <a:latin typeface="Arial"/>
                <a:ea typeface="Arial"/>
                <a:cs typeface="Arial"/>
                <a:sym typeface="Arial"/>
              </a:rPr>
              <a:t>Reviews_per_month</a:t>
            </a:r>
            <a:endParaRPr b="1" i="0" sz="1800" u="none" cap="none" strike="noStrike">
              <a:solidFill>
                <a:schemeClr val="accent2"/>
              </a:solidFill>
              <a:latin typeface="Arial"/>
              <a:ea typeface="Arial"/>
              <a:cs typeface="Arial"/>
              <a:sym typeface="Arial"/>
            </a:endParaRPr>
          </a:p>
          <a:p>
            <a:pPr indent="0" lvl="0" marL="457200" marR="0" rtl="0" algn="just">
              <a:lnSpc>
                <a:spcPct val="100000"/>
              </a:lnSpc>
              <a:spcBef>
                <a:spcPts val="1000"/>
              </a:spcBef>
              <a:spcAft>
                <a:spcPts val="0"/>
              </a:spcAft>
              <a:buClr>
                <a:srgbClr val="000000"/>
              </a:buClr>
              <a:buSzPts val="1800"/>
              <a:buFont typeface="Arial"/>
              <a:buNone/>
            </a:pPr>
            <a:r>
              <a:rPr b="1" i="0" lang="en-GB" sz="1800" u="none" cap="none" strike="noStrike">
                <a:solidFill>
                  <a:schemeClr val="accent2"/>
                </a:solidFill>
                <a:latin typeface="Arial"/>
                <a:ea typeface="Arial"/>
                <a:cs typeface="Arial"/>
                <a:sym typeface="Arial"/>
              </a:rPr>
              <a:t> </a:t>
            </a:r>
            <a:r>
              <a:rPr b="0" i="0" lang="en-GB" sz="1800" u="none" cap="none" strike="noStrike">
                <a:solidFill>
                  <a:schemeClr val="accent2"/>
                </a:solidFill>
                <a:latin typeface="Arial"/>
                <a:ea typeface="Arial"/>
                <a:cs typeface="Arial"/>
                <a:sym typeface="Arial"/>
              </a:rPr>
              <a:t>it gives rate of reviews given per month</a:t>
            </a:r>
            <a:endParaRPr b="0" i="0" sz="1800" u="none" cap="none" strike="noStrike">
              <a:solidFill>
                <a:schemeClr val="accent2"/>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Char char="❖"/>
            </a:pPr>
            <a:r>
              <a:rPr b="1" i="0" lang="en-GB" sz="1800" u="none" cap="none" strike="noStrike">
                <a:solidFill>
                  <a:schemeClr val="accent2"/>
                </a:solidFill>
                <a:latin typeface="Arial"/>
                <a:ea typeface="Arial"/>
                <a:cs typeface="Arial"/>
                <a:sym typeface="Arial"/>
              </a:rPr>
              <a:t>Calculated_host_listings_count</a:t>
            </a:r>
            <a:endParaRPr b="1" i="0" sz="1800" u="none" cap="none" strike="noStrike">
              <a:solidFill>
                <a:schemeClr val="accent2"/>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800"/>
              <a:buFont typeface="Arial"/>
              <a:buNone/>
            </a:pPr>
            <a:r>
              <a:rPr b="0" i="0" lang="en-GB" sz="1800" u="none" cap="none" strike="noStrike">
                <a:solidFill>
                  <a:schemeClr val="accent2"/>
                </a:solidFill>
                <a:latin typeface="Arial"/>
                <a:ea typeface="Arial"/>
                <a:cs typeface="Arial"/>
                <a:sym typeface="Arial"/>
              </a:rPr>
              <a:t>it gives total no of listing registered under the host</a:t>
            </a:r>
            <a:endParaRPr b="0" i="0" sz="1800" u="none" cap="none" strike="noStrike">
              <a:solidFill>
                <a:schemeClr val="accent2"/>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1" i="0" lang="en-GB" sz="1800" u="none" cap="none" strike="noStrike">
                <a:solidFill>
                  <a:schemeClr val="accent2"/>
                </a:solidFill>
                <a:latin typeface="Arial"/>
                <a:ea typeface="Arial"/>
                <a:cs typeface="Arial"/>
                <a:sym typeface="Arial"/>
              </a:rPr>
              <a:t>Availability_365</a:t>
            </a:r>
            <a:endParaRPr b="1" i="0" sz="1800" u="none" cap="none" strike="noStrike">
              <a:solidFill>
                <a:schemeClr val="accent2"/>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800"/>
              <a:buFont typeface="Arial"/>
              <a:buNone/>
            </a:pPr>
            <a:r>
              <a:rPr b="0" i="0" lang="en-GB" sz="1800" u="none" cap="none" strike="noStrike">
                <a:solidFill>
                  <a:schemeClr val="accent2"/>
                </a:solidFill>
                <a:latin typeface="Arial"/>
                <a:ea typeface="Arial"/>
                <a:cs typeface="Arial"/>
                <a:sym typeface="Arial"/>
              </a:rPr>
              <a:t>it gives the number of days for which a host is available in a year.</a:t>
            </a:r>
            <a:endParaRPr b="0" i="0" sz="1800" u="none" cap="none" strike="noStrike">
              <a:solidFill>
                <a:schemeClr val="accent2"/>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GB" sz="1800" u="none" cap="none" strike="noStrike">
                <a:solidFill>
                  <a:schemeClr val="accent2"/>
                </a:solidFill>
                <a:latin typeface="Montserrat"/>
                <a:ea typeface="Montserrat"/>
                <a:cs typeface="Montserrat"/>
                <a:sym typeface="Montserrat"/>
              </a:rPr>
              <a:t>.</a:t>
            </a:r>
            <a:endParaRPr b="0" i="0" sz="1800" u="none" cap="none" strike="noStrike">
              <a:solidFill>
                <a:schemeClr val="accent2"/>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5"/>
          <p:cNvSpPr txBox="1"/>
          <p:nvPr/>
        </p:nvSpPr>
        <p:spPr>
          <a:xfrm>
            <a:off x="95694" y="0"/>
            <a:ext cx="8357100" cy="169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GB" sz="3000" u="none" cap="none" strike="noStrike">
                <a:solidFill>
                  <a:schemeClr val="dk1"/>
                </a:solidFill>
                <a:latin typeface="Arial"/>
                <a:ea typeface="Arial"/>
                <a:cs typeface="Arial"/>
                <a:sym typeface="Arial"/>
              </a:rPr>
              <a:t>Data Cleaning :</a:t>
            </a:r>
            <a:r>
              <a:rPr b="1" i="0" lang="en-GB"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Fixing the null values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We have drop the unnecessary null values like numbers_of_reviews, last review ,longitude, latitude and  reviews_per_month ( because it has not much meaning full values )   </a:t>
            </a:r>
            <a:r>
              <a:rPr b="0" i="0" lang="en-GB" sz="2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86" name="Google Shape;86;p35"/>
          <p:cNvPicPr preferRelativeResize="0"/>
          <p:nvPr/>
        </p:nvPicPr>
        <p:blipFill rotWithShape="1">
          <a:blip r:embed="rId3">
            <a:alphaModFix/>
          </a:blip>
          <a:srcRect b="27439" l="-1" r="52224" t="-1"/>
          <a:stretch/>
        </p:blipFill>
        <p:spPr>
          <a:xfrm>
            <a:off x="4572000" y="1785104"/>
            <a:ext cx="3553150" cy="2941954"/>
          </a:xfrm>
          <a:prstGeom prst="rect">
            <a:avLst/>
          </a:prstGeom>
          <a:noFill/>
          <a:ln>
            <a:noFill/>
          </a:ln>
        </p:spPr>
      </p:pic>
      <p:pic>
        <p:nvPicPr>
          <p:cNvPr id="87" name="Google Shape;87;p35"/>
          <p:cNvPicPr preferRelativeResize="0"/>
          <p:nvPr/>
        </p:nvPicPr>
        <p:blipFill rotWithShape="1">
          <a:blip r:embed="rId4">
            <a:alphaModFix/>
          </a:blip>
          <a:srcRect b="23522" l="0" r="48228" t="45"/>
          <a:stretch/>
        </p:blipFill>
        <p:spPr>
          <a:xfrm>
            <a:off x="205010" y="1785848"/>
            <a:ext cx="4039255" cy="2787322"/>
          </a:xfrm>
          <a:prstGeom prst="rect">
            <a:avLst/>
          </a:prstGeom>
          <a:noFill/>
          <a:ln>
            <a:noFill/>
          </a:ln>
        </p:spPr>
      </p:pic>
      <p:sp>
        <p:nvSpPr>
          <p:cNvPr id="88" name="Google Shape;88;p35"/>
          <p:cNvSpPr txBox="1"/>
          <p:nvPr/>
        </p:nvSpPr>
        <p:spPr>
          <a:xfrm>
            <a:off x="615523" y="4727058"/>
            <a:ext cx="261561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Before Cleaning the Data</a:t>
            </a:r>
            <a:endParaRPr b="0" i="0" sz="1400" u="none" cap="none" strike="noStrike">
              <a:solidFill>
                <a:srgbClr val="000000"/>
              </a:solidFill>
              <a:latin typeface="Arial"/>
              <a:ea typeface="Arial"/>
              <a:cs typeface="Arial"/>
              <a:sym typeface="Arial"/>
            </a:endParaRPr>
          </a:p>
        </p:txBody>
      </p:sp>
      <p:sp>
        <p:nvSpPr>
          <p:cNvPr id="89" name="Google Shape;89;p35"/>
          <p:cNvSpPr txBox="1"/>
          <p:nvPr/>
        </p:nvSpPr>
        <p:spPr>
          <a:xfrm>
            <a:off x="5139070" y="4727058"/>
            <a:ext cx="261561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After Cleaning the Data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8899753c8b_0_7"/>
          <p:cNvSpPr txBox="1"/>
          <p:nvPr>
            <p:ph type="ctrTitle"/>
          </p:nvPr>
        </p:nvSpPr>
        <p:spPr>
          <a:xfrm>
            <a:off x="60550" y="87900"/>
            <a:ext cx="3747000" cy="705600"/>
          </a:xfrm>
          <a:prstGeom prst="rect">
            <a:avLst/>
          </a:prstGeom>
        </p:spPr>
        <p:txBody>
          <a:bodyPr anchorCtr="0" anchor="b" bIns="91425" lIns="91425" spcFirstLastPara="1" rIns="91425" wrap="square" tIns="91425">
            <a:noAutofit/>
          </a:bodyPr>
          <a:lstStyle/>
          <a:p>
            <a:pPr indent="0" lvl="0" marL="0" rtl="0" algn="ctr">
              <a:lnSpc>
                <a:spcPct val="135714"/>
              </a:lnSpc>
              <a:spcBef>
                <a:spcPts val="0"/>
              </a:spcBef>
              <a:spcAft>
                <a:spcPts val="0"/>
              </a:spcAft>
              <a:buNone/>
            </a:pPr>
            <a:r>
              <a:rPr lang="en-GB" sz="2400">
                <a:solidFill>
                  <a:srgbClr val="008000"/>
                </a:solidFill>
                <a:highlight>
                  <a:srgbClr val="FFFFFE"/>
                </a:highlight>
              </a:rPr>
              <a:t>Average price of property </a:t>
            </a:r>
            <a:endParaRPr sz="2400"/>
          </a:p>
        </p:txBody>
      </p:sp>
      <p:sp>
        <p:nvSpPr>
          <p:cNvPr id="95" name="Google Shape;95;g18899753c8b_0_7"/>
          <p:cNvSpPr txBox="1"/>
          <p:nvPr>
            <p:ph idx="1" type="subTitle"/>
          </p:nvPr>
        </p:nvSpPr>
        <p:spPr>
          <a:xfrm>
            <a:off x="311700" y="874000"/>
            <a:ext cx="3669900" cy="4018500"/>
          </a:xfrm>
          <a:prstGeom prst="rect">
            <a:avLst/>
          </a:prstGeom>
        </p:spPr>
        <p:txBody>
          <a:bodyPr anchorCtr="0" anchor="t" bIns="91425" lIns="91425" spcFirstLastPara="1" rIns="91425" wrap="square" tIns="91425">
            <a:noAutofit/>
          </a:bodyPr>
          <a:lstStyle/>
          <a:p>
            <a:pPr indent="-285750" lvl="0" marL="285750" rtl="0" algn="l">
              <a:spcBef>
                <a:spcPts val="0"/>
              </a:spcBef>
              <a:spcAft>
                <a:spcPts val="0"/>
              </a:spcAft>
              <a:buClr>
                <a:srgbClr val="000000"/>
              </a:buClr>
              <a:buSzPts val="1800"/>
              <a:buFont typeface="Noto Sans"/>
              <a:buChar char="⮚"/>
            </a:pPr>
            <a:r>
              <a:rPr lang="en-GB" sz="1800">
                <a:solidFill>
                  <a:srgbClr val="000000"/>
                </a:solidFill>
              </a:rPr>
              <a:t>Manhattan has the highest price for room types with Entire home/apt ranging to nearly </a:t>
            </a:r>
            <a:r>
              <a:rPr lang="en-GB" sz="1650">
                <a:solidFill>
                  <a:schemeClr val="accent2"/>
                </a:solidFill>
                <a:highlight>
                  <a:srgbClr val="FFFFFE"/>
                </a:highlight>
              </a:rPr>
              <a:t>249$</a:t>
            </a:r>
            <a:r>
              <a:rPr lang="en-GB" sz="1800">
                <a:solidFill>
                  <a:srgbClr val="000000"/>
                </a:solidFill>
              </a:rPr>
              <a:t>/night, followed by Private room with 116$/night. This graph and data show the average price of manhattan.</a:t>
            </a:r>
            <a:endParaRPr sz="1400">
              <a:solidFill>
                <a:srgbClr val="000000"/>
              </a:solidFill>
            </a:endParaRPr>
          </a:p>
          <a:p>
            <a:pPr indent="0" lvl="0" marL="0" rtl="0" algn="l">
              <a:spcBef>
                <a:spcPts val="0"/>
              </a:spcBef>
              <a:spcAft>
                <a:spcPts val="0"/>
              </a:spcAft>
              <a:buNone/>
            </a:pPr>
            <a:r>
              <a:t/>
            </a:r>
            <a:endParaRPr/>
          </a:p>
        </p:txBody>
      </p:sp>
      <p:pic>
        <p:nvPicPr>
          <p:cNvPr id="96" name="Google Shape;96;g18899753c8b_0_7"/>
          <p:cNvPicPr preferRelativeResize="0"/>
          <p:nvPr/>
        </p:nvPicPr>
        <p:blipFill>
          <a:blip r:embed="rId3">
            <a:alphaModFix/>
          </a:blip>
          <a:stretch>
            <a:fillRect/>
          </a:stretch>
        </p:blipFill>
        <p:spPr>
          <a:xfrm>
            <a:off x="3981450" y="429475"/>
            <a:ext cx="5162550" cy="4714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Arun</dc:creator>
</cp:coreProperties>
</file>