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6" r:id="rId4"/>
  </p:sldMasterIdLst>
  <p:sldIdLst>
    <p:sldId id="331" r:id="rId5"/>
    <p:sldId id="309" r:id="rId6"/>
    <p:sldId id="310" r:id="rId7"/>
    <p:sldId id="340" r:id="rId8"/>
    <p:sldId id="332" r:id="rId9"/>
    <p:sldId id="311" r:id="rId10"/>
    <p:sldId id="333" r:id="rId11"/>
    <p:sldId id="334" r:id="rId12"/>
    <p:sldId id="312" r:id="rId13"/>
    <p:sldId id="337" r:id="rId14"/>
    <p:sldId id="316" r:id="rId15"/>
    <p:sldId id="338" r:id="rId16"/>
    <p:sldId id="335" r:id="rId17"/>
    <p:sldId id="341" r:id="rId18"/>
    <p:sldId id="342" r:id="rId19"/>
    <p:sldId id="343" r:id="rId20"/>
    <p:sldId id="339" r:id="rId21"/>
    <p:sldId id="32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19" autoAdjust="0"/>
  </p:normalViewPr>
  <p:slideViewPr>
    <p:cSldViewPr snapToGrid="0">
      <p:cViewPr varScale="1">
        <p:scale>
          <a:sx n="82" d="100"/>
          <a:sy n="82" d="100"/>
        </p:scale>
        <p:origin x="67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6/20/2024</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53204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6/20/2024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961150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6/20/2024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1333350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6/20/2024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5210814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6/20/2024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970343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6/20/2024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293492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6/20/2024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163237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6/20/2024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82234044"/>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6/20/2024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5155493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6/20/2024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61746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6/20/2024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4181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6/20/2024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25332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6/20/2024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97885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6/20/2024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97429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6/20/2024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319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6/20/2024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14894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6/20/2024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61014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2D6E202-B606-4609-B914-27C9371A1F6D}" type="datetime1">
              <a:rPr lang="en-US" smtClean="0"/>
              <a:t>6/20/2024</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60660199"/>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 id="2147483723"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45AFBC-991F-8E74-1D24-752EE907E57F}"/>
              </a:ext>
            </a:extLst>
          </p:cNvPr>
          <p:cNvSpPr>
            <a:spLocks noGrp="1"/>
          </p:cNvSpPr>
          <p:nvPr>
            <p:ph type="ctrTitle"/>
          </p:nvPr>
        </p:nvSpPr>
        <p:spPr/>
        <p:txBody>
          <a:bodyPr>
            <a:normAutofit fontScale="90000"/>
          </a:bodyPr>
          <a:lstStyle/>
          <a:p>
            <a:pPr algn="ctr"/>
            <a:r>
              <a:rPr lang="en-US" dirty="0"/>
              <a:t>NREGA</a:t>
            </a:r>
            <a:br>
              <a:rPr lang="en-US" dirty="0"/>
            </a:br>
            <a:r>
              <a:rPr lang="en-US" dirty="0"/>
              <a:t>(</a:t>
            </a:r>
            <a:r>
              <a:rPr lang="en-US" sz="6000" dirty="0"/>
              <a:t>National Rural Employment Guarantee Act)</a:t>
            </a:r>
            <a:endParaRPr lang="en-IN" dirty="0"/>
          </a:p>
        </p:txBody>
      </p:sp>
      <p:sp>
        <p:nvSpPr>
          <p:cNvPr id="5" name="Subtitle 4">
            <a:extLst>
              <a:ext uri="{FF2B5EF4-FFF2-40B4-BE49-F238E27FC236}">
                <a16:creationId xmlns:a16="http://schemas.microsoft.com/office/drawing/2014/main" id="{E688A621-47B7-FEF6-756D-CBC3C29C4D12}"/>
              </a:ext>
            </a:extLst>
          </p:cNvPr>
          <p:cNvSpPr>
            <a:spLocks noGrp="1"/>
          </p:cNvSpPr>
          <p:nvPr>
            <p:ph type="subTitle" idx="1"/>
          </p:nvPr>
        </p:nvSpPr>
        <p:spPr/>
        <p:txBody>
          <a:bodyPr/>
          <a:lstStyle/>
          <a:p>
            <a:pPr algn="ctr"/>
            <a:r>
              <a:rPr lang="en-US" dirty="0"/>
              <a:t>By:</a:t>
            </a:r>
          </a:p>
          <a:p>
            <a:pPr algn="ctr"/>
            <a:r>
              <a:rPr lang="en-US" dirty="0"/>
              <a:t>Bhoomika</a:t>
            </a:r>
            <a:endParaRPr lang="en-IN" dirty="0"/>
          </a:p>
        </p:txBody>
      </p:sp>
    </p:spTree>
    <p:extLst>
      <p:ext uri="{BB962C8B-B14F-4D97-AF65-F5344CB8AC3E}">
        <p14:creationId xmlns:p14="http://schemas.microsoft.com/office/powerpoint/2010/main" val="120103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ED568-C16D-E14A-FAF5-B6B0AA17A4E2}"/>
              </a:ext>
            </a:extLst>
          </p:cNvPr>
          <p:cNvSpPr>
            <a:spLocks noGrp="1"/>
          </p:cNvSpPr>
          <p:nvPr>
            <p:ph type="title"/>
          </p:nvPr>
        </p:nvSpPr>
        <p:spPr>
          <a:xfrm>
            <a:off x="2497034" y="0"/>
            <a:ext cx="9380333" cy="1087641"/>
          </a:xfrm>
        </p:spPr>
        <p:txBody>
          <a:bodyPr/>
          <a:lstStyle/>
          <a:p>
            <a:r>
              <a:rPr lang="en-US" dirty="0"/>
              <a:t>EDA</a:t>
            </a:r>
            <a:endParaRPr lang="en-IN" dirty="0"/>
          </a:p>
        </p:txBody>
      </p:sp>
      <p:pic>
        <p:nvPicPr>
          <p:cNvPr id="4" name="Picture 3">
            <a:extLst>
              <a:ext uri="{FF2B5EF4-FFF2-40B4-BE49-F238E27FC236}">
                <a16:creationId xmlns:a16="http://schemas.microsoft.com/office/drawing/2014/main" id="{F6A64174-9EC9-C6AB-3AD3-08DA6EC47308}"/>
              </a:ext>
            </a:extLst>
          </p:cNvPr>
          <p:cNvPicPr>
            <a:picLocks noChangeAspect="1"/>
          </p:cNvPicPr>
          <p:nvPr/>
        </p:nvPicPr>
        <p:blipFill>
          <a:blip r:embed="rId2"/>
          <a:stretch>
            <a:fillRect/>
          </a:stretch>
        </p:blipFill>
        <p:spPr>
          <a:xfrm>
            <a:off x="2172929" y="875130"/>
            <a:ext cx="9851922" cy="5673154"/>
          </a:xfrm>
          <a:prstGeom prst="rect">
            <a:avLst/>
          </a:prstGeom>
        </p:spPr>
      </p:pic>
    </p:spTree>
    <p:extLst>
      <p:ext uri="{BB962C8B-B14F-4D97-AF65-F5344CB8AC3E}">
        <p14:creationId xmlns:p14="http://schemas.microsoft.com/office/powerpoint/2010/main" val="3980485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ED568-C16D-E14A-FAF5-B6B0AA17A4E2}"/>
              </a:ext>
            </a:extLst>
          </p:cNvPr>
          <p:cNvSpPr>
            <a:spLocks noGrp="1"/>
          </p:cNvSpPr>
          <p:nvPr>
            <p:ph type="title"/>
          </p:nvPr>
        </p:nvSpPr>
        <p:spPr>
          <a:xfrm>
            <a:off x="1712910" y="685799"/>
            <a:ext cx="3549121" cy="651387"/>
          </a:xfrm>
        </p:spPr>
        <p:txBody>
          <a:bodyPr/>
          <a:lstStyle/>
          <a:p>
            <a:r>
              <a:rPr lang="en-US" dirty="0"/>
              <a:t>EDA</a:t>
            </a:r>
            <a:endParaRPr lang="en-IN" dirty="0"/>
          </a:p>
        </p:txBody>
      </p:sp>
      <p:pic>
        <p:nvPicPr>
          <p:cNvPr id="8" name="Picture 7">
            <a:extLst>
              <a:ext uri="{FF2B5EF4-FFF2-40B4-BE49-F238E27FC236}">
                <a16:creationId xmlns:a16="http://schemas.microsoft.com/office/drawing/2014/main" id="{A69D82B8-3C33-242C-E4A2-B963AE8E268A}"/>
              </a:ext>
            </a:extLst>
          </p:cNvPr>
          <p:cNvPicPr>
            <a:picLocks noChangeAspect="1"/>
          </p:cNvPicPr>
          <p:nvPr/>
        </p:nvPicPr>
        <p:blipFill>
          <a:blip r:embed="rId2"/>
          <a:stretch>
            <a:fillRect/>
          </a:stretch>
        </p:blipFill>
        <p:spPr>
          <a:xfrm>
            <a:off x="5262034" y="1860755"/>
            <a:ext cx="6240989" cy="3539612"/>
          </a:xfrm>
          <a:prstGeom prst="rect">
            <a:avLst/>
          </a:prstGeom>
        </p:spPr>
      </p:pic>
      <p:sp>
        <p:nvSpPr>
          <p:cNvPr id="13" name="Rectangle 1">
            <a:extLst>
              <a:ext uri="{FF2B5EF4-FFF2-40B4-BE49-F238E27FC236}">
                <a16:creationId xmlns:a16="http://schemas.microsoft.com/office/drawing/2014/main" id="{F51394DB-65FB-043C-06E4-7AFEB28C191E}"/>
              </a:ext>
            </a:extLst>
          </p:cNvPr>
          <p:cNvSpPr>
            <a:spLocks noGrp="1" noChangeArrowheads="1"/>
          </p:cNvSpPr>
          <p:nvPr>
            <p:ph type="body" sz="half" idx="2"/>
          </p:nvPr>
        </p:nvSpPr>
        <p:spPr bwMode="auto">
          <a:xfrm>
            <a:off x="1248697" y="2089120"/>
            <a:ext cx="3844413"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Total Wages Paid</a:t>
            </a:r>
            <a:r>
              <a:rPr kumimoji="0" lang="en-US" altLang="en-US" sz="1800" b="0" i="0" u="none" strike="noStrike" cap="none" normalizeH="0" baseline="0" dirty="0">
                <a:ln>
                  <a:noFill/>
                </a:ln>
                <a:solidFill>
                  <a:schemeClr val="tx1"/>
                </a:solidFill>
                <a:effectLst/>
                <a:latin typeface="Arial" panose="020B0604020202020204" pitchFamily="34" charset="0"/>
              </a:rPr>
              <a:t> : ₹4.02 million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Total Number of Workers</a:t>
            </a:r>
            <a:r>
              <a:rPr kumimoji="0" lang="en-US" altLang="en-US" sz="1800" b="0" i="0" u="none" strike="noStrike" cap="none" normalizeH="0" baseline="0" dirty="0">
                <a:ln>
                  <a:noFill/>
                </a:ln>
                <a:solidFill>
                  <a:schemeClr val="tx1"/>
                </a:solidFill>
                <a:effectLst/>
                <a:latin typeface="Arial" panose="020B0604020202020204" pitchFamily="34" charset="0"/>
              </a:rPr>
              <a:t> : 300 million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Differently Abled Persons</a:t>
            </a:r>
            <a:r>
              <a:rPr kumimoji="0" lang="en-US" altLang="en-US" sz="1800" b="0" i="0" u="none" strike="noStrike" cap="none" normalizeH="0" baseline="0" dirty="0">
                <a:ln>
                  <a:noFill/>
                </a:ln>
                <a:solidFill>
                  <a:schemeClr val="tx1"/>
                </a:solidFill>
                <a:effectLst/>
                <a:latin typeface="Arial" panose="020B0604020202020204" pitchFamily="34" charset="0"/>
              </a:rPr>
              <a:t> : 396 thousand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SC Workers</a:t>
            </a:r>
            <a:r>
              <a:rPr kumimoji="0" lang="en-US" altLang="en-US" sz="1800" b="0" i="0" u="none" strike="noStrike" cap="none" normalizeH="0" baseline="0" dirty="0">
                <a:ln>
                  <a:noFill/>
                </a:ln>
                <a:solidFill>
                  <a:schemeClr val="tx1"/>
                </a:solidFill>
                <a:effectLst/>
                <a:latin typeface="Arial" panose="020B0604020202020204" pitchFamily="34" charset="0"/>
              </a:rPr>
              <a:t> (Scheduled Caste Workers) : 321 million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ST Workers</a:t>
            </a:r>
            <a:r>
              <a:rPr kumimoji="0" lang="en-US" altLang="en-US" sz="1800" b="0" i="0" u="none" strike="noStrike" cap="none" normalizeH="0" baseline="0" dirty="0">
                <a:ln>
                  <a:noFill/>
                </a:ln>
                <a:solidFill>
                  <a:schemeClr val="tx1"/>
                </a:solidFill>
                <a:effectLst/>
                <a:latin typeface="Arial" panose="020B0604020202020204" pitchFamily="34" charset="0"/>
              </a:rPr>
              <a:t> (Scheduled Tribe Workers) : 280 million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Women Workers</a:t>
            </a:r>
            <a:r>
              <a:rPr kumimoji="0" lang="en-US" altLang="en-US" sz="1800" b="0" i="0" u="none" strike="noStrike" cap="none" normalizeH="0" baseline="0" dirty="0">
                <a:ln>
                  <a:noFill/>
                </a:ln>
                <a:solidFill>
                  <a:schemeClr val="tx1"/>
                </a:solidFill>
                <a:effectLst/>
                <a:latin typeface="Arial" panose="020B0604020202020204" pitchFamily="34" charset="0"/>
              </a:rPr>
              <a:t> : 979 million </a:t>
            </a:r>
          </a:p>
        </p:txBody>
      </p:sp>
    </p:spTree>
    <p:extLst>
      <p:ext uri="{BB962C8B-B14F-4D97-AF65-F5344CB8AC3E}">
        <p14:creationId xmlns:p14="http://schemas.microsoft.com/office/powerpoint/2010/main" val="3602006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ED568-C16D-E14A-FAF5-B6B0AA17A4E2}"/>
              </a:ext>
            </a:extLst>
          </p:cNvPr>
          <p:cNvSpPr>
            <a:spLocks noGrp="1"/>
          </p:cNvSpPr>
          <p:nvPr>
            <p:ph type="title"/>
          </p:nvPr>
        </p:nvSpPr>
        <p:spPr>
          <a:xfrm>
            <a:off x="1577617" y="282163"/>
            <a:ext cx="10018711" cy="566738"/>
          </a:xfrm>
        </p:spPr>
        <p:txBody>
          <a:bodyPr/>
          <a:lstStyle/>
          <a:p>
            <a:r>
              <a:rPr lang="en-US" dirty="0"/>
              <a:t>EDA</a:t>
            </a:r>
            <a:endParaRPr lang="en-IN" dirty="0"/>
          </a:p>
        </p:txBody>
      </p:sp>
      <p:sp>
        <p:nvSpPr>
          <p:cNvPr id="3" name="Picture Placeholder 2">
            <a:extLst>
              <a:ext uri="{FF2B5EF4-FFF2-40B4-BE49-F238E27FC236}">
                <a16:creationId xmlns:a16="http://schemas.microsoft.com/office/drawing/2014/main" id="{92A74472-C424-D380-3CD8-6722A6DC56E9}"/>
              </a:ext>
            </a:extLst>
          </p:cNvPr>
          <p:cNvSpPr>
            <a:spLocks noGrp="1"/>
          </p:cNvSpPr>
          <p:nvPr>
            <p:ph type="pic" idx="1"/>
          </p:nvPr>
        </p:nvSpPr>
        <p:spPr/>
      </p:sp>
      <p:sp>
        <p:nvSpPr>
          <p:cNvPr id="13" name="Rectangle 1">
            <a:extLst>
              <a:ext uri="{FF2B5EF4-FFF2-40B4-BE49-F238E27FC236}">
                <a16:creationId xmlns:a16="http://schemas.microsoft.com/office/drawing/2014/main" id="{F51394DB-65FB-043C-06E4-7AFEB28C191E}"/>
              </a:ext>
            </a:extLst>
          </p:cNvPr>
          <p:cNvSpPr>
            <a:spLocks noGrp="1" noChangeArrowheads="1"/>
          </p:cNvSpPr>
          <p:nvPr>
            <p:ph type="body" sz="half" idx="2"/>
          </p:nvPr>
        </p:nvSpPr>
        <p:spPr bwMode="auto">
          <a:xfrm>
            <a:off x="2258753" y="4177370"/>
            <a:ext cx="8555428"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Pie chart shows that how many SC</a:t>
            </a:r>
            <a:r>
              <a:rPr lang="en-US" altLang="en-US" sz="1800" dirty="0">
                <a:latin typeface="Arial" panose="020B0604020202020204" pitchFamily="34" charset="0"/>
              </a:rPr>
              <a:t>, ST and Women are working in </a:t>
            </a:r>
            <a:r>
              <a:rPr lang="en-US" altLang="en-US" sz="1800" dirty="0" err="1">
                <a:latin typeface="Arial" panose="020B0604020202020204" pitchFamily="34" charset="0"/>
              </a:rPr>
              <a:t>nrega</a:t>
            </a:r>
            <a:r>
              <a:rPr lang="en-US" altLang="en-US" sz="1800" dirty="0">
                <a:latin typeface="Arial" panose="020B0604020202020204" pitchFamily="34" charset="0"/>
              </a:rPr>
              <a:t> project which is 321M, 280M and 979M</a:t>
            </a:r>
          </a:p>
          <a:p>
            <a:pPr marL="0" marR="0" lvl="0" indent="0" algn="just" defTabSz="914400" rtl="0" eaLnBrk="0" fontAlgn="base" latinLnBrk="0" hangingPunct="0">
              <a:lnSpc>
                <a:spcPct val="100000"/>
              </a:lnSpc>
              <a:spcBef>
                <a:spcPct val="0"/>
              </a:spcBef>
              <a:spcAft>
                <a:spcPct val="0"/>
              </a:spcAft>
              <a:buClrTx/>
              <a:buSzTx/>
              <a:buFontTx/>
              <a:buChar char="•"/>
              <a:tabLst/>
            </a:pPr>
            <a:r>
              <a:rPr lang="en-US" altLang="en-US" sz="1800" dirty="0">
                <a:latin typeface="Arial" panose="020B0604020202020204" pitchFamily="34" charset="0"/>
              </a:rPr>
              <a:t>In another pie chart expenditure on agriculture, NRM AND B Works which is 19.55k, 39k and 28.56k.</a:t>
            </a:r>
          </a:p>
          <a:p>
            <a:pPr marL="0" marR="0" lvl="0" indent="0" algn="just" defTabSz="914400" rtl="0" eaLnBrk="0" fontAlgn="base" latinLnBrk="0" hangingPunct="0">
              <a:lnSpc>
                <a:spcPct val="100000"/>
              </a:lnSpc>
              <a:spcBef>
                <a:spcPct val="0"/>
              </a:spcBef>
              <a:spcAft>
                <a:spcPct val="0"/>
              </a:spcAft>
              <a:buClrTx/>
              <a:buSzTx/>
              <a:buFontTx/>
              <a:buChar char="•"/>
              <a:tabLst/>
            </a:pPr>
            <a:r>
              <a:rPr lang="en-US" altLang="en-US" sz="1800" dirty="0">
                <a:latin typeface="Arial" panose="020B0604020202020204" pitchFamily="34" charset="0"/>
              </a:rPr>
              <a:t>Table shows state name, district, total no of workers, total number of job card issue, sum approved </a:t>
            </a:r>
            <a:r>
              <a:rPr lang="en-US" altLang="en-US" sz="1800" dirty="0" err="1">
                <a:latin typeface="Arial" panose="020B0604020202020204" pitchFamily="34" charset="0"/>
              </a:rPr>
              <a:t>labour</a:t>
            </a:r>
            <a:r>
              <a:rPr lang="en-US" altLang="en-US" sz="1800" dirty="0">
                <a:latin typeface="Arial" panose="020B0604020202020204" pitchFamily="34" charset="0"/>
              </a:rPr>
              <a:t> budget and ongoing works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00B62169-AB4F-3877-1A96-1B030C1F16AD}"/>
              </a:ext>
            </a:extLst>
          </p:cNvPr>
          <p:cNvPicPr>
            <a:picLocks noChangeAspect="1"/>
          </p:cNvPicPr>
          <p:nvPr/>
        </p:nvPicPr>
        <p:blipFill>
          <a:blip r:embed="rId2"/>
          <a:stretch>
            <a:fillRect/>
          </a:stretch>
        </p:blipFill>
        <p:spPr>
          <a:xfrm>
            <a:off x="2386012" y="932113"/>
            <a:ext cx="8225944" cy="3164975"/>
          </a:xfrm>
          <a:prstGeom prst="rect">
            <a:avLst/>
          </a:prstGeom>
        </p:spPr>
      </p:pic>
    </p:spTree>
    <p:extLst>
      <p:ext uri="{BB962C8B-B14F-4D97-AF65-F5344CB8AC3E}">
        <p14:creationId xmlns:p14="http://schemas.microsoft.com/office/powerpoint/2010/main" val="944670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ED568-C16D-E14A-FAF5-B6B0AA17A4E2}"/>
              </a:ext>
            </a:extLst>
          </p:cNvPr>
          <p:cNvSpPr>
            <a:spLocks noGrp="1"/>
          </p:cNvSpPr>
          <p:nvPr>
            <p:ph type="title"/>
          </p:nvPr>
        </p:nvSpPr>
        <p:spPr>
          <a:xfrm>
            <a:off x="1857937" y="19666"/>
            <a:ext cx="10334063" cy="865238"/>
          </a:xfrm>
        </p:spPr>
        <p:txBody>
          <a:bodyPr/>
          <a:lstStyle/>
          <a:p>
            <a:r>
              <a:rPr lang="en-US" dirty="0"/>
              <a:t>EDA</a:t>
            </a:r>
            <a:endParaRPr lang="en-IN" dirty="0"/>
          </a:p>
        </p:txBody>
      </p:sp>
      <p:pic>
        <p:nvPicPr>
          <p:cNvPr id="7" name="Picture 6">
            <a:extLst>
              <a:ext uri="{FF2B5EF4-FFF2-40B4-BE49-F238E27FC236}">
                <a16:creationId xmlns:a16="http://schemas.microsoft.com/office/drawing/2014/main" id="{BC0DEE58-F898-6E4C-EA2F-6928928EC892}"/>
              </a:ext>
            </a:extLst>
          </p:cNvPr>
          <p:cNvPicPr>
            <a:picLocks noChangeAspect="1"/>
          </p:cNvPicPr>
          <p:nvPr/>
        </p:nvPicPr>
        <p:blipFill>
          <a:blip r:embed="rId2"/>
          <a:stretch>
            <a:fillRect/>
          </a:stretch>
        </p:blipFill>
        <p:spPr>
          <a:xfrm>
            <a:off x="2408903" y="786579"/>
            <a:ext cx="9783097" cy="6051755"/>
          </a:xfrm>
          <a:prstGeom prst="rect">
            <a:avLst/>
          </a:prstGeom>
        </p:spPr>
      </p:pic>
    </p:spTree>
    <p:extLst>
      <p:ext uri="{BB962C8B-B14F-4D97-AF65-F5344CB8AC3E}">
        <p14:creationId xmlns:p14="http://schemas.microsoft.com/office/powerpoint/2010/main" val="4082814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AFB2F97-FF3C-B19A-D9AF-311F6463FB6B}"/>
              </a:ext>
            </a:extLst>
          </p:cNvPr>
          <p:cNvSpPr>
            <a:spLocks noGrp="1"/>
          </p:cNvSpPr>
          <p:nvPr>
            <p:ph type="title"/>
          </p:nvPr>
        </p:nvSpPr>
        <p:spPr/>
        <p:txBody>
          <a:bodyPr/>
          <a:lstStyle/>
          <a:p>
            <a:r>
              <a:rPr lang="en-US" dirty="0"/>
              <a:t>Top 5 state in number of workers</a:t>
            </a:r>
            <a:endParaRPr lang="en-IN" dirty="0"/>
          </a:p>
        </p:txBody>
      </p:sp>
      <p:sp>
        <p:nvSpPr>
          <p:cNvPr id="9" name="Content Placeholder 8">
            <a:extLst>
              <a:ext uri="{FF2B5EF4-FFF2-40B4-BE49-F238E27FC236}">
                <a16:creationId xmlns:a16="http://schemas.microsoft.com/office/drawing/2014/main" id="{A8D49388-21FB-A2A0-1B21-1B74C244C854}"/>
              </a:ext>
            </a:extLst>
          </p:cNvPr>
          <p:cNvSpPr>
            <a:spLocks noGrp="1"/>
          </p:cNvSpPr>
          <p:nvPr>
            <p:ph sz="half" idx="2"/>
          </p:nvPr>
        </p:nvSpPr>
        <p:spPr/>
        <p:txBody>
          <a:bodyPr/>
          <a:lstStyle/>
          <a:p>
            <a:r>
              <a:rPr lang="en-US" dirty="0"/>
              <a:t>Top 5 state is Maharashtra, West Bengal, UP, Rajasthan and Bihar.</a:t>
            </a:r>
          </a:p>
          <a:p>
            <a:r>
              <a:rPr lang="en-US" dirty="0"/>
              <a:t>Maharashtra - 28 m</a:t>
            </a:r>
          </a:p>
          <a:p>
            <a:r>
              <a:rPr lang="en-US" dirty="0"/>
              <a:t>West Bengal - 25.8 m</a:t>
            </a:r>
          </a:p>
          <a:p>
            <a:r>
              <a:rPr lang="en-US" dirty="0"/>
              <a:t>UP - 23.6 m</a:t>
            </a:r>
          </a:p>
          <a:p>
            <a:r>
              <a:rPr lang="en-US" dirty="0"/>
              <a:t>Rajasthan 23.3 m </a:t>
            </a:r>
          </a:p>
          <a:p>
            <a:r>
              <a:rPr lang="en-US" dirty="0"/>
              <a:t>Bihar - 22.7m</a:t>
            </a:r>
          </a:p>
        </p:txBody>
      </p:sp>
      <p:sp>
        <p:nvSpPr>
          <p:cNvPr id="15" name="Content Placeholder 14">
            <a:extLst>
              <a:ext uri="{FF2B5EF4-FFF2-40B4-BE49-F238E27FC236}">
                <a16:creationId xmlns:a16="http://schemas.microsoft.com/office/drawing/2014/main" id="{46B92E13-9612-C45A-46BB-470D6356F5A0}"/>
              </a:ext>
            </a:extLst>
          </p:cNvPr>
          <p:cNvSpPr>
            <a:spLocks noGrp="1"/>
          </p:cNvSpPr>
          <p:nvPr>
            <p:ph sz="half" idx="1"/>
          </p:nvPr>
        </p:nvSpPr>
        <p:spPr/>
        <p:txBody>
          <a:bodyPr/>
          <a:lstStyle/>
          <a:p>
            <a:endParaRPr lang="en-IN"/>
          </a:p>
        </p:txBody>
      </p:sp>
      <p:pic>
        <p:nvPicPr>
          <p:cNvPr id="17" name="Picture 16">
            <a:extLst>
              <a:ext uri="{FF2B5EF4-FFF2-40B4-BE49-F238E27FC236}">
                <a16:creationId xmlns:a16="http://schemas.microsoft.com/office/drawing/2014/main" id="{E576B177-B4B5-C057-4E9F-A3B3CB33BA49}"/>
              </a:ext>
            </a:extLst>
          </p:cNvPr>
          <p:cNvPicPr>
            <a:picLocks noChangeAspect="1"/>
          </p:cNvPicPr>
          <p:nvPr/>
        </p:nvPicPr>
        <p:blipFill>
          <a:blip r:embed="rId2"/>
          <a:stretch>
            <a:fillRect/>
          </a:stretch>
        </p:blipFill>
        <p:spPr>
          <a:xfrm>
            <a:off x="1484311" y="2667002"/>
            <a:ext cx="4895055" cy="3124198"/>
          </a:xfrm>
          <a:prstGeom prst="rect">
            <a:avLst/>
          </a:prstGeom>
        </p:spPr>
      </p:pic>
    </p:spTree>
    <p:extLst>
      <p:ext uri="{BB962C8B-B14F-4D97-AF65-F5344CB8AC3E}">
        <p14:creationId xmlns:p14="http://schemas.microsoft.com/office/powerpoint/2010/main" val="40245901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AFB2F97-FF3C-B19A-D9AF-311F6463FB6B}"/>
              </a:ext>
            </a:extLst>
          </p:cNvPr>
          <p:cNvSpPr>
            <a:spLocks noGrp="1"/>
          </p:cNvSpPr>
          <p:nvPr>
            <p:ph type="title"/>
          </p:nvPr>
        </p:nvSpPr>
        <p:spPr/>
        <p:txBody>
          <a:bodyPr/>
          <a:lstStyle/>
          <a:p>
            <a:r>
              <a:rPr lang="en-US" dirty="0"/>
              <a:t>Low 5 state in number of workers</a:t>
            </a:r>
            <a:endParaRPr lang="en-IN" dirty="0"/>
          </a:p>
        </p:txBody>
      </p:sp>
      <p:sp>
        <p:nvSpPr>
          <p:cNvPr id="9" name="Content Placeholder 8">
            <a:extLst>
              <a:ext uri="{FF2B5EF4-FFF2-40B4-BE49-F238E27FC236}">
                <a16:creationId xmlns:a16="http://schemas.microsoft.com/office/drawing/2014/main" id="{A8D49388-21FB-A2A0-1B21-1B74C244C854}"/>
              </a:ext>
            </a:extLst>
          </p:cNvPr>
          <p:cNvSpPr>
            <a:spLocks noGrp="1"/>
          </p:cNvSpPr>
          <p:nvPr>
            <p:ph sz="half" idx="2"/>
          </p:nvPr>
        </p:nvSpPr>
        <p:spPr/>
        <p:txBody>
          <a:bodyPr>
            <a:normAutofit/>
          </a:bodyPr>
          <a:lstStyle/>
          <a:p>
            <a:r>
              <a:rPr lang="en-US" dirty="0"/>
              <a:t>Bottom 5 state is Anderman and Nicobar, Ladakh, goa, DN haveli and Lakshadweep</a:t>
            </a:r>
          </a:p>
          <a:p>
            <a:r>
              <a:rPr lang="en-US" dirty="0"/>
              <a:t>Anderman and Nicobar - 57k</a:t>
            </a:r>
          </a:p>
          <a:p>
            <a:r>
              <a:rPr lang="en-US" dirty="0"/>
              <a:t>Ladakh - 52 k</a:t>
            </a:r>
          </a:p>
          <a:p>
            <a:r>
              <a:rPr lang="en-US" dirty="0"/>
              <a:t>goa - 51 k </a:t>
            </a:r>
          </a:p>
          <a:p>
            <a:r>
              <a:rPr lang="en-US" dirty="0"/>
              <a:t>DN haveli - 33k</a:t>
            </a:r>
          </a:p>
          <a:p>
            <a:r>
              <a:rPr lang="en-US" dirty="0"/>
              <a:t>Lakshadweep - 17k</a:t>
            </a:r>
            <a:endParaRPr lang="en-IN" dirty="0"/>
          </a:p>
        </p:txBody>
      </p:sp>
      <p:sp>
        <p:nvSpPr>
          <p:cNvPr id="15" name="Content Placeholder 14">
            <a:extLst>
              <a:ext uri="{FF2B5EF4-FFF2-40B4-BE49-F238E27FC236}">
                <a16:creationId xmlns:a16="http://schemas.microsoft.com/office/drawing/2014/main" id="{46B92E13-9612-C45A-46BB-470D6356F5A0}"/>
              </a:ext>
            </a:extLst>
          </p:cNvPr>
          <p:cNvSpPr>
            <a:spLocks noGrp="1"/>
          </p:cNvSpPr>
          <p:nvPr>
            <p:ph sz="half" idx="1"/>
          </p:nvPr>
        </p:nvSpPr>
        <p:spPr/>
        <p:txBody>
          <a:bodyPr>
            <a:normAutofit/>
          </a:bodyPr>
          <a:lstStyle/>
          <a:p>
            <a:endParaRPr lang="en-IN"/>
          </a:p>
        </p:txBody>
      </p:sp>
      <p:pic>
        <p:nvPicPr>
          <p:cNvPr id="3" name="Picture 2">
            <a:extLst>
              <a:ext uri="{FF2B5EF4-FFF2-40B4-BE49-F238E27FC236}">
                <a16:creationId xmlns:a16="http://schemas.microsoft.com/office/drawing/2014/main" id="{A160D534-A18D-4FB1-BA8D-22F79F6F7C89}"/>
              </a:ext>
            </a:extLst>
          </p:cNvPr>
          <p:cNvPicPr>
            <a:picLocks noChangeAspect="1"/>
          </p:cNvPicPr>
          <p:nvPr/>
        </p:nvPicPr>
        <p:blipFill>
          <a:blip r:embed="rId2"/>
          <a:stretch>
            <a:fillRect/>
          </a:stretch>
        </p:blipFill>
        <p:spPr>
          <a:xfrm>
            <a:off x="1484312" y="2600325"/>
            <a:ext cx="4895056" cy="3190875"/>
          </a:xfrm>
          <a:prstGeom prst="rect">
            <a:avLst/>
          </a:prstGeom>
        </p:spPr>
      </p:pic>
    </p:spTree>
    <p:extLst>
      <p:ext uri="{BB962C8B-B14F-4D97-AF65-F5344CB8AC3E}">
        <p14:creationId xmlns:p14="http://schemas.microsoft.com/office/powerpoint/2010/main" val="17632633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AFB2F97-FF3C-B19A-D9AF-311F6463FB6B}"/>
              </a:ext>
            </a:extLst>
          </p:cNvPr>
          <p:cNvSpPr>
            <a:spLocks noGrp="1"/>
          </p:cNvSpPr>
          <p:nvPr>
            <p:ph type="title"/>
          </p:nvPr>
        </p:nvSpPr>
        <p:spPr/>
        <p:txBody>
          <a:bodyPr/>
          <a:lstStyle/>
          <a:p>
            <a:r>
              <a:rPr lang="en-US" dirty="0"/>
              <a:t>Job card/ongoing works/completed works</a:t>
            </a:r>
            <a:endParaRPr lang="en-IN" dirty="0"/>
          </a:p>
        </p:txBody>
      </p:sp>
      <p:sp>
        <p:nvSpPr>
          <p:cNvPr id="9" name="Content Placeholder 8">
            <a:extLst>
              <a:ext uri="{FF2B5EF4-FFF2-40B4-BE49-F238E27FC236}">
                <a16:creationId xmlns:a16="http://schemas.microsoft.com/office/drawing/2014/main" id="{A8D49388-21FB-A2A0-1B21-1B74C244C854}"/>
              </a:ext>
            </a:extLst>
          </p:cNvPr>
          <p:cNvSpPr>
            <a:spLocks noGrp="1"/>
          </p:cNvSpPr>
          <p:nvPr>
            <p:ph sz="half" idx="2"/>
          </p:nvPr>
        </p:nvSpPr>
        <p:spPr/>
        <p:txBody>
          <a:bodyPr>
            <a:normAutofit/>
          </a:bodyPr>
          <a:lstStyle/>
          <a:p>
            <a:r>
              <a:rPr lang="en-US" dirty="0"/>
              <a:t>Total number of </a:t>
            </a:r>
            <a:r>
              <a:rPr lang="en-US" dirty="0" err="1"/>
              <a:t>labour</a:t>
            </a:r>
            <a:r>
              <a:rPr lang="en-US" dirty="0"/>
              <a:t>  - 269M</a:t>
            </a:r>
          </a:p>
          <a:p>
            <a:r>
              <a:rPr lang="en-US" dirty="0"/>
              <a:t>TOTAL LABOUR BUDGET – 2BN</a:t>
            </a:r>
          </a:p>
          <a:p>
            <a:r>
              <a:rPr lang="en-US" dirty="0"/>
              <a:t>ONGOING PROJECT – 13055054</a:t>
            </a:r>
          </a:p>
          <a:p>
            <a:r>
              <a:rPr lang="en-US" dirty="0"/>
              <a:t>COMPLETED PROJECT - 3710809</a:t>
            </a:r>
            <a:endParaRPr lang="en-IN" dirty="0"/>
          </a:p>
        </p:txBody>
      </p:sp>
      <p:sp>
        <p:nvSpPr>
          <p:cNvPr id="15" name="Content Placeholder 14">
            <a:extLst>
              <a:ext uri="{FF2B5EF4-FFF2-40B4-BE49-F238E27FC236}">
                <a16:creationId xmlns:a16="http://schemas.microsoft.com/office/drawing/2014/main" id="{46B92E13-9612-C45A-46BB-470D6356F5A0}"/>
              </a:ext>
            </a:extLst>
          </p:cNvPr>
          <p:cNvSpPr>
            <a:spLocks noGrp="1"/>
          </p:cNvSpPr>
          <p:nvPr>
            <p:ph sz="half" idx="1"/>
          </p:nvPr>
        </p:nvSpPr>
        <p:spPr/>
        <p:txBody>
          <a:bodyPr>
            <a:normAutofit/>
          </a:bodyPr>
          <a:lstStyle/>
          <a:p>
            <a:endParaRPr lang="en-IN"/>
          </a:p>
        </p:txBody>
      </p:sp>
      <p:pic>
        <p:nvPicPr>
          <p:cNvPr id="4" name="Picture 3">
            <a:extLst>
              <a:ext uri="{FF2B5EF4-FFF2-40B4-BE49-F238E27FC236}">
                <a16:creationId xmlns:a16="http://schemas.microsoft.com/office/drawing/2014/main" id="{56B7B55B-4660-84B2-4FBF-58D3984E8A82}"/>
              </a:ext>
            </a:extLst>
          </p:cNvPr>
          <p:cNvPicPr>
            <a:picLocks noChangeAspect="1"/>
          </p:cNvPicPr>
          <p:nvPr/>
        </p:nvPicPr>
        <p:blipFill>
          <a:blip r:embed="rId2"/>
          <a:stretch>
            <a:fillRect/>
          </a:stretch>
        </p:blipFill>
        <p:spPr>
          <a:xfrm>
            <a:off x="1484310" y="2646782"/>
            <a:ext cx="4895055" cy="3211287"/>
          </a:xfrm>
          <a:prstGeom prst="rect">
            <a:avLst/>
          </a:prstGeom>
        </p:spPr>
      </p:pic>
    </p:spTree>
    <p:extLst>
      <p:ext uri="{BB962C8B-B14F-4D97-AF65-F5344CB8AC3E}">
        <p14:creationId xmlns:p14="http://schemas.microsoft.com/office/powerpoint/2010/main" val="14027093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2766E77-80BF-18D0-4C41-8A358935942D}"/>
              </a:ext>
            </a:extLst>
          </p:cNvPr>
          <p:cNvSpPr>
            <a:spLocks noGrp="1"/>
          </p:cNvSpPr>
          <p:nvPr>
            <p:ph type="title"/>
          </p:nvPr>
        </p:nvSpPr>
        <p:spPr>
          <a:xfrm>
            <a:off x="1484311" y="685800"/>
            <a:ext cx="10018713" cy="1460241"/>
          </a:xfrm>
        </p:spPr>
        <p:txBody>
          <a:bodyPr/>
          <a:lstStyle/>
          <a:p>
            <a:r>
              <a:rPr lang="en-US" dirty="0"/>
              <a:t>Conclusion</a:t>
            </a:r>
            <a:endParaRPr lang="en-IN" dirty="0"/>
          </a:p>
        </p:txBody>
      </p:sp>
      <p:sp>
        <p:nvSpPr>
          <p:cNvPr id="8" name="Content Placeholder 7">
            <a:extLst>
              <a:ext uri="{FF2B5EF4-FFF2-40B4-BE49-F238E27FC236}">
                <a16:creationId xmlns:a16="http://schemas.microsoft.com/office/drawing/2014/main" id="{EEFF5D36-4920-2579-DC4B-DAE60B180F3E}"/>
              </a:ext>
            </a:extLst>
          </p:cNvPr>
          <p:cNvSpPr>
            <a:spLocks noGrp="1"/>
          </p:cNvSpPr>
          <p:nvPr>
            <p:ph idx="1"/>
          </p:nvPr>
        </p:nvSpPr>
        <p:spPr>
          <a:xfrm>
            <a:off x="1484310" y="1959429"/>
            <a:ext cx="10018713" cy="3831771"/>
          </a:xfrm>
        </p:spPr>
        <p:txBody>
          <a:bodyPr>
            <a:normAutofit/>
          </a:bodyPr>
          <a:lstStyle/>
          <a:p>
            <a:r>
              <a:rPr lang="en-US" sz="2000" dirty="0">
                <a:latin typeface="+mj-lt"/>
              </a:rPr>
              <a:t>Despite some challenges, the program effectively provides employment to rural workers and households. With substantial expenditure and wages disbursed, it contributes positively to livelihoods. </a:t>
            </a:r>
          </a:p>
          <a:p>
            <a:r>
              <a:rPr lang="en-US" sz="2000" dirty="0">
                <a:latin typeface="+mj-lt"/>
              </a:rPr>
              <a:t>Top 5 state is Maharashtra, West Bengal, UP, Rajasthan and Bihar.</a:t>
            </a:r>
          </a:p>
          <a:p>
            <a:r>
              <a:rPr lang="en-US" sz="2000" dirty="0">
                <a:latin typeface="+mj-lt"/>
              </a:rPr>
              <a:t>Bottom 5 state is Anderman and Nicobar, Ladakh, goa, DN haveli and Lakshadweep</a:t>
            </a:r>
          </a:p>
          <a:p>
            <a:r>
              <a:rPr lang="en-US" sz="2000" dirty="0">
                <a:latin typeface="+mj-lt"/>
              </a:rPr>
              <a:t>Most expenditure done on category B project.</a:t>
            </a:r>
          </a:p>
          <a:p>
            <a:r>
              <a:rPr lang="en-US" sz="2000" dirty="0">
                <a:latin typeface="+mj-lt"/>
              </a:rPr>
              <a:t>Women involvement is more then on SC and ST.</a:t>
            </a:r>
          </a:p>
          <a:p>
            <a:endParaRPr lang="en-IN" sz="2000" dirty="0">
              <a:latin typeface="+mj-lt"/>
            </a:endParaRPr>
          </a:p>
        </p:txBody>
      </p:sp>
    </p:spTree>
    <p:extLst>
      <p:ext uri="{BB962C8B-B14F-4D97-AF65-F5344CB8AC3E}">
        <p14:creationId xmlns:p14="http://schemas.microsoft.com/office/powerpoint/2010/main" val="22927881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9,100+ Thank You Blue Stock Photos, Pictures &amp; Royalty-Free ...">
            <a:extLst>
              <a:ext uri="{FF2B5EF4-FFF2-40B4-BE49-F238E27FC236}">
                <a16:creationId xmlns:a16="http://schemas.microsoft.com/office/drawing/2014/main" id="{CB441D80-C113-3BC3-EF8D-26F1382ED1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935" y="167951"/>
            <a:ext cx="11821885" cy="6175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7660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76819-6DEC-1FFC-C587-02D0AC257C75}"/>
              </a:ext>
            </a:extLst>
          </p:cNvPr>
          <p:cNvSpPr>
            <a:spLocks noGrp="1"/>
          </p:cNvSpPr>
          <p:nvPr>
            <p:ph type="title"/>
          </p:nvPr>
        </p:nvSpPr>
        <p:spPr/>
        <p:txBody>
          <a:bodyPr/>
          <a:lstStyle/>
          <a:p>
            <a:r>
              <a:rPr lang="en-IN" dirty="0"/>
              <a:t>What we are discuss :-</a:t>
            </a:r>
          </a:p>
        </p:txBody>
      </p:sp>
      <p:sp>
        <p:nvSpPr>
          <p:cNvPr id="3" name="Content Placeholder 2">
            <a:extLst>
              <a:ext uri="{FF2B5EF4-FFF2-40B4-BE49-F238E27FC236}">
                <a16:creationId xmlns:a16="http://schemas.microsoft.com/office/drawing/2014/main" id="{73D7117F-DB45-9EC1-F67D-E27B0EBED343}"/>
              </a:ext>
            </a:extLst>
          </p:cNvPr>
          <p:cNvSpPr>
            <a:spLocks noGrp="1"/>
          </p:cNvSpPr>
          <p:nvPr>
            <p:ph idx="1"/>
          </p:nvPr>
        </p:nvSpPr>
        <p:spPr/>
        <p:txBody>
          <a:bodyPr/>
          <a:lstStyle/>
          <a:p>
            <a:pPr>
              <a:buFont typeface="Wingdings" panose="05000000000000000000" pitchFamily="2" charset="2"/>
              <a:buChar char="q"/>
            </a:pPr>
            <a:r>
              <a:rPr lang="en-US" dirty="0"/>
              <a:t>Overview</a:t>
            </a:r>
          </a:p>
          <a:p>
            <a:pPr>
              <a:buFont typeface="Wingdings" panose="05000000000000000000" pitchFamily="2" charset="2"/>
              <a:buChar char="q"/>
            </a:pPr>
            <a:r>
              <a:rPr lang="en-US" dirty="0"/>
              <a:t>Problem Summary</a:t>
            </a:r>
          </a:p>
          <a:p>
            <a:pPr>
              <a:buFont typeface="Wingdings" panose="05000000000000000000" pitchFamily="2" charset="2"/>
              <a:buChar char="q"/>
            </a:pPr>
            <a:r>
              <a:rPr lang="en-US" dirty="0"/>
              <a:t>Dataset</a:t>
            </a:r>
          </a:p>
          <a:p>
            <a:pPr>
              <a:buFont typeface="Wingdings" panose="05000000000000000000" pitchFamily="2" charset="2"/>
              <a:buChar char="q"/>
            </a:pPr>
            <a:r>
              <a:rPr lang="en-US" dirty="0"/>
              <a:t>Data Cleaning </a:t>
            </a:r>
          </a:p>
          <a:p>
            <a:pPr>
              <a:buFont typeface="Wingdings" panose="05000000000000000000" pitchFamily="2" charset="2"/>
              <a:buChar char="q"/>
            </a:pPr>
            <a:r>
              <a:rPr lang="en-US" dirty="0"/>
              <a:t>EDA</a:t>
            </a:r>
          </a:p>
          <a:p>
            <a:pPr>
              <a:buFont typeface="Wingdings" panose="05000000000000000000" pitchFamily="2" charset="2"/>
              <a:buChar char="q"/>
            </a:pPr>
            <a:r>
              <a:rPr lang="en-US" dirty="0"/>
              <a:t>Conclusion</a:t>
            </a:r>
          </a:p>
          <a:p>
            <a:endParaRPr lang="en-IN" dirty="0"/>
          </a:p>
        </p:txBody>
      </p:sp>
    </p:spTree>
    <p:extLst>
      <p:ext uri="{BB962C8B-B14F-4D97-AF65-F5344CB8AC3E}">
        <p14:creationId xmlns:p14="http://schemas.microsoft.com/office/powerpoint/2010/main" val="4062990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6F67E-0BB3-B243-8C03-820DCEF36E97}"/>
              </a:ext>
            </a:extLst>
          </p:cNvPr>
          <p:cNvSpPr>
            <a:spLocks noGrp="1"/>
          </p:cNvSpPr>
          <p:nvPr>
            <p:ph type="title"/>
          </p:nvPr>
        </p:nvSpPr>
        <p:spPr/>
        <p:txBody>
          <a:bodyPr/>
          <a:lstStyle/>
          <a:p>
            <a:r>
              <a:rPr lang="en-IN" dirty="0"/>
              <a:t>Overview:</a:t>
            </a:r>
          </a:p>
        </p:txBody>
      </p:sp>
      <p:sp>
        <p:nvSpPr>
          <p:cNvPr id="3" name="Content Placeholder 2">
            <a:extLst>
              <a:ext uri="{FF2B5EF4-FFF2-40B4-BE49-F238E27FC236}">
                <a16:creationId xmlns:a16="http://schemas.microsoft.com/office/drawing/2014/main" id="{44DAC9C6-E546-C9D1-EBBE-2C5F8DABBC63}"/>
              </a:ext>
            </a:extLst>
          </p:cNvPr>
          <p:cNvSpPr>
            <a:spLocks noGrp="1"/>
          </p:cNvSpPr>
          <p:nvPr>
            <p:ph idx="1"/>
          </p:nvPr>
        </p:nvSpPr>
        <p:spPr>
          <a:xfrm>
            <a:off x="1487421" y="2051178"/>
            <a:ext cx="10018713" cy="4023051"/>
          </a:xfrm>
        </p:spPr>
        <p:txBody>
          <a:bodyPr>
            <a:normAutofit fontScale="85000" lnSpcReduction="10000"/>
          </a:bodyPr>
          <a:lstStyle/>
          <a:p>
            <a:pPr marL="0" indent="0">
              <a:buNone/>
            </a:pPr>
            <a:r>
              <a:rPr lang="en-US" sz="3200" dirty="0"/>
              <a:t>This project delves into the analysis of data related to the National Rural Employment Guarantee Act (NREGA), a transformative government scheme aimed at providing rural households with guaranteed wage employment opportunities. The dataset used for this analysis encompasses a wide range of parameters, including the number of job cards issued, the workforce engaged, budget allocation, work completion statistics, and much more. Through the application of data analytics techniques, we aim to gain valuable insights into the implementation and impact of NREGA across different states and districts in India.</a:t>
            </a:r>
            <a:endParaRPr lang="en-IN" sz="3200" dirty="0"/>
          </a:p>
        </p:txBody>
      </p:sp>
    </p:spTree>
    <p:extLst>
      <p:ext uri="{BB962C8B-B14F-4D97-AF65-F5344CB8AC3E}">
        <p14:creationId xmlns:p14="http://schemas.microsoft.com/office/powerpoint/2010/main" val="3388192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6F67E-0BB3-B243-8C03-820DCEF36E97}"/>
              </a:ext>
            </a:extLst>
          </p:cNvPr>
          <p:cNvSpPr>
            <a:spLocks noGrp="1"/>
          </p:cNvSpPr>
          <p:nvPr>
            <p:ph type="title"/>
          </p:nvPr>
        </p:nvSpPr>
        <p:spPr>
          <a:xfrm>
            <a:off x="1487420" y="317241"/>
            <a:ext cx="10018713" cy="1169435"/>
          </a:xfrm>
        </p:spPr>
        <p:txBody>
          <a:bodyPr/>
          <a:lstStyle/>
          <a:p>
            <a:r>
              <a:rPr lang="en-IN" dirty="0"/>
              <a:t>Problem Statement:</a:t>
            </a:r>
          </a:p>
        </p:txBody>
      </p:sp>
      <p:sp>
        <p:nvSpPr>
          <p:cNvPr id="3" name="Content Placeholder 2">
            <a:extLst>
              <a:ext uri="{FF2B5EF4-FFF2-40B4-BE49-F238E27FC236}">
                <a16:creationId xmlns:a16="http://schemas.microsoft.com/office/drawing/2014/main" id="{44DAC9C6-E546-C9D1-EBBE-2C5F8DABBC63}"/>
              </a:ext>
            </a:extLst>
          </p:cNvPr>
          <p:cNvSpPr>
            <a:spLocks noGrp="1"/>
          </p:cNvSpPr>
          <p:nvPr>
            <p:ph idx="1"/>
          </p:nvPr>
        </p:nvSpPr>
        <p:spPr>
          <a:xfrm>
            <a:off x="1487420" y="1649962"/>
            <a:ext cx="10018713" cy="4023051"/>
          </a:xfrm>
        </p:spPr>
        <p:txBody>
          <a:bodyPr>
            <a:normAutofit fontScale="62500" lnSpcReduction="20000"/>
          </a:bodyPr>
          <a:lstStyle/>
          <a:p>
            <a:pPr marL="0" indent="0">
              <a:buNone/>
            </a:pPr>
            <a:r>
              <a:rPr lang="en-US" sz="3200" dirty="0"/>
              <a:t>NREGA is a vital initiative to alleviate rural unemployment and poverty. This project seeks to address several key questions and challenges associated with NREGA:</a:t>
            </a:r>
          </a:p>
          <a:p>
            <a:pPr marL="0" indent="0">
              <a:buNone/>
            </a:pPr>
            <a:r>
              <a:rPr lang="en-US" sz="3200" dirty="0"/>
              <a:t>● How effective is NREGA in providing employment opportunities to rural households?</a:t>
            </a:r>
          </a:p>
          <a:p>
            <a:pPr marL="0" indent="0">
              <a:buNone/>
            </a:pPr>
            <a:r>
              <a:rPr lang="en-US" sz="3200" dirty="0"/>
              <a:t>● Are there regional disparities in the implementation and outcomes of the scheme?</a:t>
            </a:r>
          </a:p>
          <a:p>
            <a:pPr marL="0" indent="0">
              <a:buNone/>
            </a:pPr>
            <a:r>
              <a:rPr lang="en-US" sz="3200" dirty="0"/>
              <a:t>● What is the utilization of the allocated budget, and how does it correlate with</a:t>
            </a:r>
          </a:p>
          <a:p>
            <a:pPr marL="0" indent="0">
              <a:buNone/>
            </a:pPr>
            <a:r>
              <a:rPr lang="en-US" sz="3200" dirty="0"/>
              <a:t>employment generation?</a:t>
            </a:r>
          </a:p>
          <a:p>
            <a:pPr marL="0" indent="0">
              <a:buNone/>
            </a:pPr>
            <a:r>
              <a:rPr lang="en-US" sz="3200" dirty="0"/>
              <a:t>● What are the key factors contributing to the completion of NREGA works, and are there</a:t>
            </a:r>
          </a:p>
          <a:p>
            <a:pPr marL="0" indent="0">
              <a:buNone/>
            </a:pPr>
            <a:r>
              <a:rPr lang="en-US" sz="3200" dirty="0"/>
              <a:t>any roadblocks to its success?</a:t>
            </a:r>
          </a:p>
          <a:p>
            <a:pPr marL="0" indent="0">
              <a:buNone/>
            </a:pPr>
            <a:r>
              <a:rPr lang="en-US" sz="3200" dirty="0"/>
              <a:t>● Can data-driven insights guide policymakers and administrators in optimizing the</a:t>
            </a:r>
          </a:p>
          <a:p>
            <a:pPr marL="0" indent="0">
              <a:buNone/>
            </a:pPr>
            <a:r>
              <a:rPr lang="en-US" sz="3200" dirty="0"/>
              <a:t>scheme's impact?</a:t>
            </a:r>
            <a:endParaRPr lang="en-IN" sz="3200" dirty="0"/>
          </a:p>
        </p:txBody>
      </p:sp>
    </p:spTree>
    <p:extLst>
      <p:ext uri="{BB962C8B-B14F-4D97-AF65-F5344CB8AC3E}">
        <p14:creationId xmlns:p14="http://schemas.microsoft.com/office/powerpoint/2010/main" val="3030252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FBD12-B460-AD66-E848-C7D35F210652}"/>
              </a:ext>
            </a:extLst>
          </p:cNvPr>
          <p:cNvSpPr>
            <a:spLocks noGrp="1"/>
          </p:cNvSpPr>
          <p:nvPr>
            <p:ph type="title"/>
          </p:nvPr>
        </p:nvSpPr>
        <p:spPr/>
        <p:txBody>
          <a:bodyPr/>
          <a:lstStyle/>
          <a:p>
            <a:r>
              <a:rPr lang="en-US" dirty="0"/>
              <a:t>Dataset</a:t>
            </a:r>
            <a:endParaRPr lang="en-IN" dirty="0"/>
          </a:p>
        </p:txBody>
      </p:sp>
      <p:sp>
        <p:nvSpPr>
          <p:cNvPr id="3" name="Content Placeholder 2">
            <a:extLst>
              <a:ext uri="{FF2B5EF4-FFF2-40B4-BE49-F238E27FC236}">
                <a16:creationId xmlns:a16="http://schemas.microsoft.com/office/drawing/2014/main" id="{AC5BAD96-885B-8EDF-9766-27969537D11C}"/>
              </a:ext>
            </a:extLst>
          </p:cNvPr>
          <p:cNvSpPr>
            <a:spLocks noGrp="1"/>
          </p:cNvSpPr>
          <p:nvPr>
            <p:ph idx="1"/>
          </p:nvPr>
        </p:nvSpPr>
        <p:spPr>
          <a:xfrm>
            <a:off x="1484310" y="1799303"/>
            <a:ext cx="10018713" cy="4267200"/>
          </a:xfrm>
        </p:spPr>
        <p:txBody>
          <a:bodyPr>
            <a:normAutofit fontScale="85000" lnSpcReduction="10000"/>
          </a:bodyPr>
          <a:lstStyle/>
          <a:p>
            <a:pPr>
              <a:buFont typeface="Wingdings" panose="05000000000000000000" pitchFamily="2" charset="2"/>
              <a:buChar char="q"/>
            </a:pPr>
            <a:r>
              <a:rPr lang="en-US" dirty="0" err="1"/>
              <a:t>state_name</a:t>
            </a:r>
            <a:r>
              <a:rPr lang="en-US" dirty="0"/>
              <a:t>: Name of the Indian state.</a:t>
            </a:r>
          </a:p>
          <a:p>
            <a:pPr>
              <a:buFont typeface="Wingdings" panose="05000000000000000000" pitchFamily="2" charset="2"/>
              <a:buChar char="q"/>
            </a:pPr>
            <a:r>
              <a:rPr lang="en-US" dirty="0" err="1"/>
              <a:t>district_name</a:t>
            </a:r>
            <a:r>
              <a:rPr lang="en-US" dirty="0"/>
              <a:t>: Name of the district within the state.</a:t>
            </a:r>
          </a:p>
          <a:p>
            <a:pPr>
              <a:buFont typeface="Wingdings" panose="05000000000000000000" pitchFamily="2" charset="2"/>
              <a:buChar char="q"/>
            </a:pPr>
            <a:r>
              <a:rPr lang="en-US" dirty="0"/>
              <a:t>Total No. of </a:t>
            </a:r>
            <a:r>
              <a:rPr lang="en-US" dirty="0" err="1"/>
              <a:t>JobCards</a:t>
            </a:r>
            <a:r>
              <a:rPr lang="en-US" dirty="0"/>
              <a:t> issued: The total number of job cards issued to rural households.</a:t>
            </a:r>
          </a:p>
          <a:p>
            <a:pPr>
              <a:buFont typeface="Wingdings" panose="05000000000000000000" pitchFamily="2" charset="2"/>
              <a:buChar char="q"/>
            </a:pPr>
            <a:r>
              <a:rPr lang="en-US" dirty="0"/>
              <a:t>Total No. of Workers: The total number of workers registered under NREGA.</a:t>
            </a:r>
          </a:p>
          <a:p>
            <a:pPr>
              <a:buFont typeface="Wingdings" panose="05000000000000000000" pitchFamily="2" charset="2"/>
              <a:buChar char="q"/>
            </a:pPr>
            <a:r>
              <a:rPr lang="en-US" dirty="0"/>
              <a:t>Total No. of Active Job Cards: The number of active job cards at a given point in time.</a:t>
            </a:r>
          </a:p>
          <a:p>
            <a:pPr>
              <a:buFont typeface="Wingdings" panose="05000000000000000000" pitchFamily="2" charset="2"/>
              <a:buChar char="q"/>
            </a:pPr>
            <a:r>
              <a:rPr lang="en-US" dirty="0"/>
              <a:t>Total No. of Active Workers: The number of workers currently engaged in NREGA works.</a:t>
            </a:r>
          </a:p>
          <a:p>
            <a:pPr>
              <a:buFont typeface="Wingdings" panose="05000000000000000000" pitchFamily="2" charset="2"/>
              <a:buChar char="q"/>
            </a:pPr>
            <a:r>
              <a:rPr lang="en-US" dirty="0"/>
              <a:t>SC workers against active workers: The count of Scheduled Caste workers among active workers.</a:t>
            </a:r>
          </a:p>
          <a:p>
            <a:pPr>
              <a:buFont typeface="Wingdings" panose="05000000000000000000" pitchFamily="2" charset="2"/>
              <a:buChar char="q"/>
            </a:pPr>
            <a:r>
              <a:rPr lang="en-US" dirty="0"/>
              <a:t>ST workers against active workers: The count of Scheduled Tribe workers among active workers.</a:t>
            </a:r>
          </a:p>
          <a:p>
            <a:pPr>
              <a:buFont typeface="Wingdings" panose="05000000000000000000" pitchFamily="2" charset="2"/>
              <a:buChar char="q"/>
            </a:pPr>
            <a:r>
              <a:rPr lang="en-US" dirty="0"/>
              <a:t>Approved </a:t>
            </a:r>
            <a:r>
              <a:rPr lang="en-US" dirty="0" err="1"/>
              <a:t>Labour</a:t>
            </a:r>
            <a:r>
              <a:rPr lang="en-US" dirty="0"/>
              <a:t> Budget: The budget allocated for labor under NREGA.</a:t>
            </a:r>
            <a:endParaRPr lang="en-IN" dirty="0"/>
          </a:p>
        </p:txBody>
      </p:sp>
    </p:spTree>
    <p:extLst>
      <p:ext uri="{BB962C8B-B14F-4D97-AF65-F5344CB8AC3E}">
        <p14:creationId xmlns:p14="http://schemas.microsoft.com/office/powerpoint/2010/main" val="3048422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FBD12-B460-AD66-E848-C7D35F210652}"/>
              </a:ext>
            </a:extLst>
          </p:cNvPr>
          <p:cNvSpPr>
            <a:spLocks noGrp="1"/>
          </p:cNvSpPr>
          <p:nvPr>
            <p:ph type="title"/>
          </p:nvPr>
        </p:nvSpPr>
        <p:spPr/>
        <p:txBody>
          <a:bodyPr/>
          <a:lstStyle/>
          <a:p>
            <a:r>
              <a:rPr lang="en-US" dirty="0"/>
              <a:t>Dataset</a:t>
            </a:r>
            <a:endParaRPr lang="en-IN" dirty="0"/>
          </a:p>
        </p:txBody>
      </p:sp>
      <p:sp>
        <p:nvSpPr>
          <p:cNvPr id="3" name="Content Placeholder 2">
            <a:extLst>
              <a:ext uri="{FF2B5EF4-FFF2-40B4-BE49-F238E27FC236}">
                <a16:creationId xmlns:a16="http://schemas.microsoft.com/office/drawing/2014/main" id="{AC5BAD96-885B-8EDF-9766-27969537D11C}"/>
              </a:ext>
            </a:extLst>
          </p:cNvPr>
          <p:cNvSpPr>
            <a:spLocks noGrp="1"/>
          </p:cNvSpPr>
          <p:nvPr>
            <p:ph idx="1"/>
          </p:nvPr>
        </p:nvSpPr>
        <p:spPr>
          <a:xfrm>
            <a:off x="1484310" y="1828801"/>
            <a:ext cx="10018713" cy="4159044"/>
          </a:xfrm>
        </p:spPr>
        <p:txBody>
          <a:bodyPr>
            <a:normAutofit fontScale="85000" lnSpcReduction="20000"/>
          </a:bodyPr>
          <a:lstStyle/>
          <a:p>
            <a:pPr>
              <a:buFont typeface="Wingdings" panose="05000000000000000000" pitchFamily="2" charset="2"/>
              <a:buChar char="q"/>
            </a:pPr>
            <a:r>
              <a:rPr lang="en-US" dirty="0" err="1"/>
              <a:t>Persondays</a:t>
            </a:r>
            <a:r>
              <a:rPr lang="en-US" dirty="0"/>
              <a:t> of Central Liability so far: The total </a:t>
            </a:r>
            <a:r>
              <a:rPr lang="en-US" dirty="0" err="1"/>
              <a:t>persondays</a:t>
            </a:r>
            <a:r>
              <a:rPr lang="en-US" dirty="0"/>
              <a:t> of employment provided, considering central liability.</a:t>
            </a:r>
          </a:p>
          <a:p>
            <a:pPr>
              <a:buFont typeface="Wingdings" panose="05000000000000000000" pitchFamily="2" charset="2"/>
              <a:buChar char="q"/>
            </a:pPr>
            <a:r>
              <a:rPr lang="en-US" dirty="0"/>
              <a:t> SC </a:t>
            </a:r>
            <a:r>
              <a:rPr lang="en-US" dirty="0" err="1"/>
              <a:t>persondays</a:t>
            </a:r>
            <a:r>
              <a:rPr lang="en-US" dirty="0"/>
              <a:t>: </a:t>
            </a:r>
            <a:r>
              <a:rPr lang="en-US" dirty="0" err="1"/>
              <a:t>Persondays</a:t>
            </a:r>
            <a:r>
              <a:rPr lang="en-US" dirty="0"/>
              <a:t> of employment provided to Scheduled Caste workers.</a:t>
            </a:r>
          </a:p>
          <a:p>
            <a:pPr>
              <a:buFont typeface="Wingdings" panose="05000000000000000000" pitchFamily="2" charset="2"/>
              <a:buChar char="q"/>
            </a:pPr>
            <a:r>
              <a:rPr lang="en-US" dirty="0"/>
              <a:t>ST </a:t>
            </a:r>
            <a:r>
              <a:rPr lang="en-US" dirty="0" err="1"/>
              <a:t>persondays</a:t>
            </a:r>
            <a:r>
              <a:rPr lang="en-US" dirty="0"/>
              <a:t>: </a:t>
            </a:r>
            <a:r>
              <a:rPr lang="en-US" dirty="0" err="1"/>
              <a:t>Persondays</a:t>
            </a:r>
            <a:r>
              <a:rPr lang="en-US" dirty="0"/>
              <a:t> of employment provided to Scheduled Tribe workers.</a:t>
            </a:r>
          </a:p>
          <a:p>
            <a:pPr>
              <a:buFont typeface="Wingdings" panose="05000000000000000000" pitchFamily="2" charset="2"/>
              <a:buChar char="q"/>
            </a:pPr>
            <a:r>
              <a:rPr lang="en-US" dirty="0"/>
              <a:t>Women </a:t>
            </a:r>
            <a:r>
              <a:rPr lang="en-US" dirty="0" err="1"/>
              <a:t>Persondays</a:t>
            </a:r>
            <a:r>
              <a:rPr lang="en-US" dirty="0"/>
              <a:t>: </a:t>
            </a:r>
            <a:r>
              <a:rPr lang="en-US" dirty="0" err="1"/>
              <a:t>Persondays</a:t>
            </a:r>
            <a:r>
              <a:rPr lang="en-US" dirty="0"/>
              <a:t> of employment provided to women.</a:t>
            </a:r>
          </a:p>
          <a:p>
            <a:pPr>
              <a:buFont typeface="Wingdings" panose="05000000000000000000" pitchFamily="2" charset="2"/>
              <a:buChar char="q"/>
            </a:pPr>
            <a:r>
              <a:rPr lang="en-US" dirty="0"/>
              <a:t>Average days of employment provided per Household: The average number of days of employment provided per rural household.</a:t>
            </a:r>
          </a:p>
          <a:p>
            <a:pPr>
              <a:buFont typeface="Wingdings" panose="05000000000000000000" pitchFamily="2" charset="2"/>
              <a:buChar char="q"/>
            </a:pPr>
            <a:r>
              <a:rPr lang="en-US" dirty="0"/>
              <a:t>Average Wage rate per day per person(Rs.): The average daily wage rate per NREGA </a:t>
            </a:r>
            <a:r>
              <a:rPr lang="en-US" dirty="0" err="1"/>
              <a:t>workerin</a:t>
            </a:r>
            <a:r>
              <a:rPr lang="en-US" dirty="0"/>
              <a:t> Indian Rupees.</a:t>
            </a:r>
          </a:p>
          <a:p>
            <a:pPr>
              <a:buFont typeface="Wingdings" panose="05000000000000000000" pitchFamily="2" charset="2"/>
              <a:buChar char="q"/>
            </a:pPr>
            <a:r>
              <a:rPr lang="en-US" dirty="0"/>
              <a:t> Total No of HHs completed 100 Days of Wage Employment: The number of households completing 100 days of wage employment.</a:t>
            </a:r>
          </a:p>
          <a:p>
            <a:pPr>
              <a:buFont typeface="Wingdings" panose="05000000000000000000" pitchFamily="2" charset="2"/>
              <a:buChar char="q"/>
            </a:pPr>
            <a:r>
              <a:rPr lang="en-US" dirty="0"/>
              <a:t>Total Households Worked: The total number of households involved in NREGA works.</a:t>
            </a:r>
            <a:endParaRPr lang="en-IN" dirty="0"/>
          </a:p>
        </p:txBody>
      </p:sp>
    </p:spTree>
    <p:extLst>
      <p:ext uri="{BB962C8B-B14F-4D97-AF65-F5344CB8AC3E}">
        <p14:creationId xmlns:p14="http://schemas.microsoft.com/office/powerpoint/2010/main" val="41045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FBD12-B460-AD66-E848-C7D35F210652}"/>
              </a:ext>
            </a:extLst>
          </p:cNvPr>
          <p:cNvSpPr>
            <a:spLocks noGrp="1"/>
          </p:cNvSpPr>
          <p:nvPr>
            <p:ph type="title"/>
          </p:nvPr>
        </p:nvSpPr>
        <p:spPr/>
        <p:txBody>
          <a:bodyPr/>
          <a:lstStyle/>
          <a:p>
            <a:r>
              <a:rPr lang="en-US" dirty="0"/>
              <a:t>Dataset</a:t>
            </a:r>
            <a:endParaRPr lang="en-IN" dirty="0"/>
          </a:p>
        </p:txBody>
      </p:sp>
      <p:sp>
        <p:nvSpPr>
          <p:cNvPr id="3" name="Content Placeholder 2">
            <a:extLst>
              <a:ext uri="{FF2B5EF4-FFF2-40B4-BE49-F238E27FC236}">
                <a16:creationId xmlns:a16="http://schemas.microsoft.com/office/drawing/2014/main" id="{AC5BAD96-885B-8EDF-9766-27969537D11C}"/>
              </a:ext>
            </a:extLst>
          </p:cNvPr>
          <p:cNvSpPr>
            <a:spLocks noGrp="1"/>
          </p:cNvSpPr>
          <p:nvPr>
            <p:ph idx="1"/>
          </p:nvPr>
        </p:nvSpPr>
        <p:spPr>
          <a:xfrm>
            <a:off x="1484310" y="1828801"/>
            <a:ext cx="10018713" cy="4159044"/>
          </a:xfrm>
        </p:spPr>
        <p:txBody>
          <a:bodyPr>
            <a:normAutofit fontScale="85000" lnSpcReduction="20000"/>
          </a:bodyPr>
          <a:lstStyle/>
          <a:p>
            <a:pPr>
              <a:buFont typeface="Wingdings" panose="05000000000000000000" pitchFamily="2" charset="2"/>
              <a:buChar char="q"/>
            </a:pPr>
            <a:r>
              <a:rPr lang="en-US" dirty="0"/>
              <a:t>Total Individuals Worked: The total number of individuals engaged in NREGA works.</a:t>
            </a:r>
          </a:p>
          <a:p>
            <a:pPr>
              <a:buFont typeface="Wingdings" panose="05000000000000000000" pitchFamily="2" charset="2"/>
              <a:buChar char="q"/>
            </a:pPr>
            <a:r>
              <a:rPr lang="en-US" dirty="0"/>
              <a:t>Differently abled persons worked: The count of differently abled persons who participated in NREGA works.</a:t>
            </a:r>
          </a:p>
          <a:p>
            <a:pPr>
              <a:buFont typeface="Wingdings" panose="05000000000000000000" pitchFamily="2" charset="2"/>
              <a:buChar char="q"/>
            </a:pPr>
            <a:r>
              <a:rPr lang="en-US" dirty="0"/>
              <a:t>Number of GPs with NIL exp: The number of Gram Panchayats with zero expenditure.</a:t>
            </a:r>
          </a:p>
          <a:p>
            <a:pPr>
              <a:buFont typeface="Wingdings" panose="05000000000000000000" pitchFamily="2" charset="2"/>
              <a:buChar char="q"/>
            </a:pPr>
            <a:r>
              <a:rPr lang="en-US" dirty="0"/>
              <a:t>Total No. of Works </a:t>
            </a:r>
            <a:r>
              <a:rPr lang="en-US" dirty="0" err="1"/>
              <a:t>Takenup</a:t>
            </a:r>
            <a:r>
              <a:rPr lang="en-US" dirty="0"/>
              <a:t> (</a:t>
            </a:r>
            <a:r>
              <a:rPr lang="en-US" dirty="0" err="1"/>
              <a:t>New+Spill</a:t>
            </a:r>
            <a:r>
              <a:rPr lang="en-US" dirty="0"/>
              <a:t> Over): The total number of works initiated, including new projects and spill-over from previous periods.</a:t>
            </a:r>
          </a:p>
          <a:p>
            <a:pPr>
              <a:buFont typeface="Wingdings" panose="05000000000000000000" pitchFamily="2" charset="2"/>
              <a:buChar char="q"/>
            </a:pPr>
            <a:r>
              <a:rPr lang="en-US" dirty="0"/>
              <a:t>Number of Ongoing Works: The count of works that are currently in progress.</a:t>
            </a:r>
          </a:p>
          <a:p>
            <a:pPr>
              <a:buFont typeface="Wingdings" panose="05000000000000000000" pitchFamily="2" charset="2"/>
              <a:buChar char="q"/>
            </a:pPr>
            <a:r>
              <a:rPr lang="en-US" dirty="0"/>
              <a:t>Number of Completed Works: The count of works that have been successfully completed.</a:t>
            </a:r>
          </a:p>
          <a:p>
            <a:pPr>
              <a:buFont typeface="Wingdings" panose="05000000000000000000" pitchFamily="2" charset="2"/>
              <a:buChar char="q"/>
            </a:pPr>
            <a:r>
              <a:rPr lang="en-US" dirty="0"/>
              <a:t>% of NRM Expenditure(Public + Individual): The percentage of expenditure on Natural</a:t>
            </a:r>
          </a:p>
          <a:p>
            <a:pPr>
              <a:buFont typeface="Wingdings" panose="05000000000000000000" pitchFamily="2" charset="2"/>
              <a:buChar char="q"/>
            </a:pPr>
            <a:r>
              <a:rPr lang="en-US" dirty="0"/>
              <a:t>Resource Management (NRM) projects, including both public and individual contributions.</a:t>
            </a:r>
          </a:p>
          <a:p>
            <a:pPr>
              <a:buFont typeface="Wingdings" panose="05000000000000000000" pitchFamily="2" charset="2"/>
              <a:buChar char="q"/>
            </a:pPr>
            <a:r>
              <a:rPr lang="en-US" dirty="0"/>
              <a:t>% of Category B Works: The percentage of expenditure on Category B works.</a:t>
            </a:r>
          </a:p>
        </p:txBody>
      </p:sp>
    </p:spTree>
    <p:extLst>
      <p:ext uri="{BB962C8B-B14F-4D97-AF65-F5344CB8AC3E}">
        <p14:creationId xmlns:p14="http://schemas.microsoft.com/office/powerpoint/2010/main" val="916620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FBD12-B460-AD66-E848-C7D35F210652}"/>
              </a:ext>
            </a:extLst>
          </p:cNvPr>
          <p:cNvSpPr>
            <a:spLocks noGrp="1"/>
          </p:cNvSpPr>
          <p:nvPr>
            <p:ph type="title"/>
          </p:nvPr>
        </p:nvSpPr>
        <p:spPr/>
        <p:txBody>
          <a:bodyPr/>
          <a:lstStyle/>
          <a:p>
            <a:r>
              <a:rPr lang="en-US" dirty="0"/>
              <a:t>Dataset</a:t>
            </a:r>
            <a:endParaRPr lang="en-IN" dirty="0"/>
          </a:p>
        </p:txBody>
      </p:sp>
      <p:sp>
        <p:nvSpPr>
          <p:cNvPr id="3" name="Content Placeholder 2">
            <a:extLst>
              <a:ext uri="{FF2B5EF4-FFF2-40B4-BE49-F238E27FC236}">
                <a16:creationId xmlns:a16="http://schemas.microsoft.com/office/drawing/2014/main" id="{AC5BAD96-885B-8EDF-9766-27969537D11C}"/>
              </a:ext>
            </a:extLst>
          </p:cNvPr>
          <p:cNvSpPr>
            <a:spLocks noGrp="1"/>
          </p:cNvSpPr>
          <p:nvPr>
            <p:ph idx="1"/>
          </p:nvPr>
        </p:nvSpPr>
        <p:spPr>
          <a:xfrm>
            <a:off x="1484310" y="1828801"/>
            <a:ext cx="10018713" cy="4159044"/>
          </a:xfrm>
        </p:spPr>
        <p:txBody>
          <a:bodyPr>
            <a:normAutofit lnSpcReduction="10000"/>
          </a:bodyPr>
          <a:lstStyle/>
          <a:p>
            <a:pPr>
              <a:buFont typeface="Wingdings" panose="05000000000000000000" pitchFamily="2" charset="2"/>
              <a:buChar char="q"/>
            </a:pPr>
            <a:r>
              <a:rPr lang="en-US" dirty="0"/>
              <a:t>% of Category B Works: The percentage of expenditure on Category B works.</a:t>
            </a:r>
          </a:p>
          <a:p>
            <a:pPr>
              <a:buFont typeface="Wingdings" panose="05000000000000000000" pitchFamily="2" charset="2"/>
              <a:buChar char="q"/>
            </a:pPr>
            <a:r>
              <a:rPr lang="en-US" dirty="0"/>
              <a:t>% of Expenditure on Agriculture &amp; Agriculture Allied Works: The percentage of expenditure on agriculture and allied activities. </a:t>
            </a:r>
          </a:p>
          <a:p>
            <a:pPr>
              <a:buFont typeface="Wingdings" panose="05000000000000000000" pitchFamily="2" charset="2"/>
              <a:buChar char="q"/>
            </a:pPr>
            <a:r>
              <a:rPr lang="en-US" dirty="0"/>
              <a:t>Total Exp(Rs. in Lakhs.): Total expenditure in Indian Rupees (in lakhs).</a:t>
            </a:r>
          </a:p>
          <a:p>
            <a:pPr>
              <a:buFont typeface="Wingdings" panose="05000000000000000000" pitchFamily="2" charset="2"/>
              <a:buChar char="q"/>
            </a:pPr>
            <a:r>
              <a:rPr lang="en-US" dirty="0"/>
              <a:t>Wages(Rs. In Lakhs): Expenditure on wages in Indian Rupees (in lakhs).</a:t>
            </a:r>
          </a:p>
          <a:p>
            <a:pPr>
              <a:buFont typeface="Wingdings" panose="05000000000000000000" pitchFamily="2" charset="2"/>
              <a:buChar char="q"/>
            </a:pPr>
            <a:r>
              <a:rPr lang="en-US" dirty="0"/>
              <a:t>Material and skilled Wages(Rs. In Lakhs): Expenditure on materials and skilled wages in Indian Rupees (in lakhs).</a:t>
            </a:r>
          </a:p>
          <a:p>
            <a:pPr>
              <a:buFont typeface="Wingdings" panose="05000000000000000000" pitchFamily="2" charset="2"/>
              <a:buChar char="q"/>
            </a:pPr>
            <a:r>
              <a:rPr lang="en-US" dirty="0"/>
              <a:t>Total Adm Expenditure (Rs. in Lakhs): Total administrative expenditure in Indian Rupees (in lakhs).</a:t>
            </a:r>
            <a:endParaRPr lang="en-IN" dirty="0"/>
          </a:p>
        </p:txBody>
      </p:sp>
    </p:spTree>
    <p:extLst>
      <p:ext uri="{BB962C8B-B14F-4D97-AF65-F5344CB8AC3E}">
        <p14:creationId xmlns:p14="http://schemas.microsoft.com/office/powerpoint/2010/main" val="922766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FBD12-B460-AD66-E848-C7D35F210652}"/>
              </a:ext>
            </a:extLst>
          </p:cNvPr>
          <p:cNvSpPr>
            <a:spLocks noGrp="1"/>
          </p:cNvSpPr>
          <p:nvPr>
            <p:ph type="title"/>
          </p:nvPr>
        </p:nvSpPr>
        <p:spPr/>
        <p:txBody>
          <a:bodyPr>
            <a:normAutofit fontScale="90000"/>
          </a:bodyPr>
          <a:lstStyle/>
          <a:p>
            <a:r>
              <a:rPr lang="en-US" dirty="0"/>
              <a:t>Cleaning:</a:t>
            </a:r>
            <a:br>
              <a:rPr lang="en-US" dirty="0"/>
            </a:br>
            <a:r>
              <a:rPr lang="en-US" sz="3100" dirty="0"/>
              <a:t>Importing a excel CSV file and cleaning the data for the same</a:t>
            </a:r>
            <a:br>
              <a:rPr lang="en-US" dirty="0"/>
            </a:br>
            <a:endParaRPr lang="en-IN" dirty="0"/>
          </a:p>
        </p:txBody>
      </p:sp>
      <p:sp>
        <p:nvSpPr>
          <p:cNvPr id="3" name="Content Placeholder 2">
            <a:extLst>
              <a:ext uri="{FF2B5EF4-FFF2-40B4-BE49-F238E27FC236}">
                <a16:creationId xmlns:a16="http://schemas.microsoft.com/office/drawing/2014/main" id="{AC5BAD96-885B-8EDF-9766-27969537D11C}"/>
              </a:ext>
            </a:extLst>
          </p:cNvPr>
          <p:cNvSpPr>
            <a:spLocks noGrp="1"/>
          </p:cNvSpPr>
          <p:nvPr>
            <p:ph idx="1"/>
          </p:nvPr>
        </p:nvSpPr>
        <p:spPr/>
        <p:txBody>
          <a:bodyPr>
            <a:normAutofit/>
          </a:bodyPr>
          <a:lstStyle/>
          <a:p>
            <a:pPr marL="0" indent="0">
              <a:buNone/>
            </a:pPr>
            <a:endParaRPr lang="en-IN" dirty="0"/>
          </a:p>
        </p:txBody>
      </p:sp>
      <p:pic>
        <p:nvPicPr>
          <p:cNvPr id="6" name="Picture 5">
            <a:extLst>
              <a:ext uri="{FF2B5EF4-FFF2-40B4-BE49-F238E27FC236}">
                <a16:creationId xmlns:a16="http://schemas.microsoft.com/office/drawing/2014/main" id="{55A48E6F-1188-7F02-50A9-E1E4E6954B27}"/>
              </a:ext>
            </a:extLst>
          </p:cNvPr>
          <p:cNvPicPr>
            <a:picLocks noChangeAspect="1"/>
          </p:cNvPicPr>
          <p:nvPr/>
        </p:nvPicPr>
        <p:blipFill>
          <a:blip r:embed="rId2"/>
          <a:stretch>
            <a:fillRect/>
          </a:stretch>
        </p:blipFill>
        <p:spPr>
          <a:xfrm>
            <a:off x="1484310" y="1747520"/>
            <a:ext cx="10018713" cy="4267199"/>
          </a:xfrm>
          <a:prstGeom prst="rect">
            <a:avLst/>
          </a:prstGeom>
        </p:spPr>
      </p:pic>
    </p:spTree>
    <p:extLst>
      <p:ext uri="{BB962C8B-B14F-4D97-AF65-F5344CB8AC3E}">
        <p14:creationId xmlns:p14="http://schemas.microsoft.com/office/powerpoint/2010/main" val="35751019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1F006B4-A9E1-4F39-85C8-FB836F91934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Parallax</Template>
  <TotalTime>4808</TotalTime>
  <Words>1093</Words>
  <Application>Microsoft Office PowerPoint</Application>
  <PresentationFormat>Widescreen</PresentationFormat>
  <Paragraphs>97</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Corbel</vt:lpstr>
      <vt:lpstr>Wingdings</vt:lpstr>
      <vt:lpstr>Parallax</vt:lpstr>
      <vt:lpstr>NREGA (National Rural Employment Guarantee Act)</vt:lpstr>
      <vt:lpstr>What we are discuss :-</vt:lpstr>
      <vt:lpstr>Overview:</vt:lpstr>
      <vt:lpstr>Problem Statement:</vt:lpstr>
      <vt:lpstr>Dataset</vt:lpstr>
      <vt:lpstr>Dataset</vt:lpstr>
      <vt:lpstr>Dataset</vt:lpstr>
      <vt:lpstr>Dataset</vt:lpstr>
      <vt:lpstr>Cleaning: Importing a excel CSV file and cleaning the data for the same </vt:lpstr>
      <vt:lpstr>EDA</vt:lpstr>
      <vt:lpstr>EDA</vt:lpstr>
      <vt:lpstr>EDA</vt:lpstr>
      <vt:lpstr>EDA</vt:lpstr>
      <vt:lpstr>Top 5 state in number of workers</vt:lpstr>
      <vt:lpstr>Low 5 state in number of workers</vt:lpstr>
      <vt:lpstr>Job card/ongoing works/completed works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Bhoomika Dayal</dc:creator>
  <cp:lastModifiedBy>Bhoomika Dayal</cp:lastModifiedBy>
  <cp:revision>16</cp:revision>
  <dcterms:created xsi:type="dcterms:W3CDTF">2024-06-05T15:07:32Z</dcterms:created>
  <dcterms:modified xsi:type="dcterms:W3CDTF">2024-06-21T14:47:36Z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