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4" r:id="rId5"/>
    <p:sldId id="268" r:id="rId6"/>
    <p:sldId id="261" r:id="rId7"/>
    <p:sldId id="262" r:id="rId8"/>
    <p:sldId id="263" r:id="rId9"/>
    <p:sldId id="265" r:id="rId10"/>
    <p:sldId id="266" r:id="rId11"/>
    <p:sldId id="267" r:id="rId12"/>
    <p:sldId id="269" r:id="rId13"/>
    <p:sldId id="270" r:id="rId14"/>
    <p:sldId id="271" r:id="rId15"/>
    <p:sldId id="272" r:id="rId16"/>
    <p:sldId id="273"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2/14/2025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2/14/2025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geeksforgeeks.org/hyperparameter-tuning/" TargetMode="External"/><Relationship Id="rId7" Type="http://schemas.openxmlformats.org/officeDocument/2006/relationships/hyperlink" Target="https://scikit-learn.org/1.5/modules/generated/sklearn.ensemble.RandomForestClassifier.html" TargetMode="External"/><Relationship Id="rId2" Type="http://schemas.openxmlformats.org/officeDocument/2006/relationships/hyperlink" Target="https://www.ers.usda.gov/data-products/feed-grains-database/feed-grains-yearbook-tables#Zipped%20CSV%20files" TargetMode="External"/><Relationship Id="rId1" Type="http://schemas.openxmlformats.org/officeDocument/2006/relationships/slideLayout" Target="../slideLayouts/slideLayout2.xml"/><Relationship Id="rId6" Type="http://schemas.openxmlformats.org/officeDocument/2006/relationships/hyperlink" Target="https://www.analyticsvidhya.com/blog/2016/02/complete-guide-parameter-tuning-gradient-boosting-gbm-python/" TargetMode="External"/><Relationship Id="rId5" Type="http://schemas.openxmlformats.org/officeDocument/2006/relationships/hyperlink" Target="https://scikit-learn.org/1.6/modules/generated/sklearn.model_selection.GridSearchCV.html" TargetMode="External"/><Relationship Id="rId4" Type="http://schemas.openxmlformats.org/officeDocument/2006/relationships/hyperlink" Target="https://www.datasciencecentral.com/decision-tree-vs-random-forest-vs-boosted-trees-explaine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57EE513-7DF3-A72A-1002-16ACDB2DCFBB}"/>
              </a:ext>
            </a:extLst>
          </p:cNvPr>
          <p:cNvPicPr>
            <a:picLocks noChangeAspect="1"/>
          </p:cNvPicPr>
          <p:nvPr/>
        </p:nvPicPr>
        <p:blipFill>
          <a:blip r:embed="rId2"/>
          <a:stretch>
            <a:fillRect/>
          </a:stretch>
        </p:blipFill>
        <p:spPr>
          <a:xfrm>
            <a:off x="0" y="0"/>
            <a:ext cx="5255342" cy="6858000"/>
          </a:xfrm>
          <a:prstGeom prst="rect">
            <a:avLst/>
          </a:prstGeom>
        </p:spPr>
      </p:pic>
      <p:sp>
        <p:nvSpPr>
          <p:cNvPr id="8" name="TextBox 7">
            <a:extLst>
              <a:ext uri="{FF2B5EF4-FFF2-40B4-BE49-F238E27FC236}">
                <a16:creationId xmlns:a16="http://schemas.microsoft.com/office/drawing/2014/main" id="{ADE82D21-21B7-3AB3-6534-041FFDAEB577}"/>
              </a:ext>
            </a:extLst>
          </p:cNvPr>
          <p:cNvSpPr txBox="1"/>
          <p:nvPr/>
        </p:nvSpPr>
        <p:spPr>
          <a:xfrm>
            <a:off x="5535561" y="589935"/>
            <a:ext cx="6125497" cy="800219"/>
          </a:xfrm>
          <a:prstGeom prst="rect">
            <a:avLst/>
          </a:prstGeom>
          <a:noFill/>
        </p:spPr>
        <p:txBody>
          <a:bodyPr wrap="square" rtlCol="0">
            <a:spAutoFit/>
          </a:bodyPr>
          <a:lstStyle/>
          <a:p>
            <a:r>
              <a:rPr lang="en-IN" sz="2800" b="1" i="0" dirty="0">
                <a:effectLst/>
                <a:latin typeface="Arial" panose="020B0604020202020204" pitchFamily="34" charset="0"/>
                <a:cs typeface="Arial" panose="020B0604020202020204" pitchFamily="34" charset="0"/>
              </a:rPr>
              <a:t>The Feed Grain Atlas Report </a:t>
            </a:r>
          </a:p>
          <a:p>
            <a:endParaRPr lang="en-IN" dirty="0"/>
          </a:p>
        </p:txBody>
      </p:sp>
      <p:sp>
        <p:nvSpPr>
          <p:cNvPr id="10" name="TextBox 9">
            <a:extLst>
              <a:ext uri="{FF2B5EF4-FFF2-40B4-BE49-F238E27FC236}">
                <a16:creationId xmlns:a16="http://schemas.microsoft.com/office/drawing/2014/main" id="{4D594E21-332D-F80B-2357-A389191E3682}"/>
              </a:ext>
            </a:extLst>
          </p:cNvPr>
          <p:cNvSpPr txBox="1"/>
          <p:nvPr/>
        </p:nvSpPr>
        <p:spPr>
          <a:xfrm>
            <a:off x="5535561" y="2821858"/>
            <a:ext cx="6243484" cy="2575833"/>
          </a:xfrm>
          <a:prstGeom prst="rect">
            <a:avLst/>
          </a:prstGeom>
          <a:noFill/>
        </p:spPr>
        <p:txBody>
          <a:bodyPr wrap="square" rtlCol="0">
            <a:spAutoFit/>
          </a:bodyPr>
          <a:lstStyle/>
          <a:p>
            <a:pPr defTabSz="914400">
              <a:lnSpc>
                <a:spcPct val="120000"/>
              </a:lnSpc>
              <a:spcAft>
                <a:spcPts val="800"/>
              </a:spcAft>
            </a:pPr>
            <a:endParaRPr lang="en-US" b="1" cap="all" dirty="0">
              <a:latin typeface="TW Cen MT"/>
              <a:cs typeface="Times New Roman"/>
            </a:endParaRPr>
          </a:p>
          <a:p>
            <a:pPr defTabSz="914400">
              <a:lnSpc>
                <a:spcPct val="120000"/>
              </a:lnSpc>
              <a:spcAft>
                <a:spcPts val="800"/>
              </a:spcAft>
            </a:pPr>
            <a:r>
              <a:rPr lang="en-US" b="1" cap="all" dirty="0">
                <a:latin typeface="TW Cen MT"/>
                <a:cs typeface="Times New Roman"/>
              </a:rPr>
              <a:t>Presented by:</a:t>
            </a:r>
            <a:endParaRPr lang="en-US" cap="all" dirty="0">
              <a:latin typeface="TW Cen MT"/>
              <a:cs typeface="Times New Roman"/>
            </a:endParaRPr>
          </a:p>
          <a:p>
            <a:pPr defTabSz="914400">
              <a:lnSpc>
                <a:spcPct val="120000"/>
              </a:lnSpc>
              <a:spcAft>
                <a:spcPts val="800"/>
              </a:spcAft>
            </a:pPr>
            <a:r>
              <a:rPr lang="en-US" b="1" cap="all" dirty="0">
                <a:latin typeface="TW Cen MT"/>
                <a:cs typeface="Times New Roman"/>
              </a:rPr>
              <a:t>BHOOMIKA MUDEGOWDRU LINGARAJU</a:t>
            </a:r>
          </a:p>
          <a:p>
            <a:pPr defTabSz="914400">
              <a:lnSpc>
                <a:spcPct val="120000"/>
              </a:lnSpc>
              <a:spcAft>
                <a:spcPts val="800"/>
              </a:spcAft>
            </a:pPr>
            <a:r>
              <a:rPr lang="en-US" b="1" cap="all" dirty="0">
                <a:latin typeface="TW Cen MT"/>
                <a:cs typeface="Times New Roman"/>
              </a:rPr>
              <a:t>Northeastern University </a:t>
            </a:r>
          </a:p>
          <a:p>
            <a:pPr defTabSz="914400">
              <a:lnSpc>
                <a:spcPct val="120000"/>
              </a:lnSpc>
              <a:spcAft>
                <a:spcPts val="800"/>
              </a:spcAft>
            </a:pPr>
            <a:r>
              <a:rPr lang="en-US" b="1" cap="all" dirty="0">
                <a:latin typeface="TW Cen MT"/>
                <a:cs typeface="Times New Roman"/>
              </a:rPr>
              <a:t>Boston </a:t>
            </a:r>
            <a:endParaRPr lang="en-US" cap="all" dirty="0">
              <a:latin typeface="TW Cen MT"/>
              <a:cs typeface="Times New Roman"/>
            </a:endParaRPr>
          </a:p>
          <a:p>
            <a:pPr defTabSz="914400">
              <a:lnSpc>
                <a:spcPct val="120000"/>
              </a:lnSpc>
              <a:spcAft>
                <a:spcPts val="800"/>
              </a:spcAft>
            </a:pPr>
            <a:endParaRPr lang="en-US" b="1" cap="all" dirty="0">
              <a:latin typeface="TW Cen MT"/>
              <a:cs typeface="Times New Roman"/>
            </a:endParaRPr>
          </a:p>
        </p:txBody>
      </p:sp>
    </p:spTree>
    <p:extLst>
      <p:ext uri="{BB962C8B-B14F-4D97-AF65-F5344CB8AC3E}">
        <p14:creationId xmlns:p14="http://schemas.microsoft.com/office/powerpoint/2010/main" val="169155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5C3C414-EF79-55DD-9D74-619F32D78588}"/>
              </a:ext>
            </a:extLst>
          </p:cNvPr>
          <p:cNvSpPr txBox="1"/>
          <p:nvPr/>
        </p:nvSpPr>
        <p:spPr>
          <a:xfrm>
            <a:off x="265471" y="202805"/>
            <a:ext cx="11189110" cy="584775"/>
          </a:xfrm>
          <a:prstGeom prst="rect">
            <a:avLst/>
          </a:prstGeom>
          <a:noFill/>
        </p:spPr>
        <p:txBody>
          <a:bodyPr wrap="square" rtlCol="0">
            <a:spAutoFit/>
          </a:bodyPr>
          <a:lstStyle/>
          <a:p>
            <a:r>
              <a:rPr lang="en-IN" sz="3200" b="1" dirty="0">
                <a:solidFill>
                  <a:schemeClr val="bg1"/>
                </a:solidFill>
              </a:rPr>
              <a:t>TIME SERIES ANALYSIS</a:t>
            </a:r>
            <a:r>
              <a:rPr lang="en-IN" sz="3200" dirty="0">
                <a:solidFill>
                  <a:schemeClr val="bg1"/>
                </a:solidFill>
              </a:rPr>
              <a:t>:</a:t>
            </a:r>
          </a:p>
        </p:txBody>
      </p:sp>
      <p:sp>
        <p:nvSpPr>
          <p:cNvPr id="10" name="TextBox 9">
            <a:extLst>
              <a:ext uri="{FF2B5EF4-FFF2-40B4-BE49-F238E27FC236}">
                <a16:creationId xmlns:a16="http://schemas.microsoft.com/office/drawing/2014/main" id="{CA51EC1D-09C0-8A30-E31D-50404C46146D}"/>
              </a:ext>
            </a:extLst>
          </p:cNvPr>
          <p:cNvSpPr txBox="1"/>
          <p:nvPr/>
        </p:nvSpPr>
        <p:spPr>
          <a:xfrm>
            <a:off x="265471" y="948568"/>
            <a:ext cx="11808541"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Time Representation: The old dataset used broader time periods like "MY Sep-Aug" or individual months while the new dataset uses more precise date representations, such as "1975-06-01" for specific days.</a:t>
            </a: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Data Columns: The new dataset has a new column, "Date," which represents the exact date of the entry, whereas the old dataset lacks this granularity, focusing instead on months and years</a:t>
            </a: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Set the date column as index for time series analysis </a:t>
            </a:r>
          </a:p>
          <a:p>
            <a:r>
              <a:rPr lang="en-US" dirty="0"/>
              <a:t> </a:t>
            </a:r>
            <a:endParaRPr lang="en-IN" dirty="0"/>
          </a:p>
        </p:txBody>
      </p:sp>
      <p:pic>
        <p:nvPicPr>
          <p:cNvPr id="15" name="Picture 14">
            <a:extLst>
              <a:ext uri="{FF2B5EF4-FFF2-40B4-BE49-F238E27FC236}">
                <a16:creationId xmlns:a16="http://schemas.microsoft.com/office/drawing/2014/main" id="{D3A07FFE-1606-6057-C4DC-96FDF131A808}"/>
              </a:ext>
            </a:extLst>
          </p:cNvPr>
          <p:cNvPicPr>
            <a:picLocks noChangeAspect="1"/>
          </p:cNvPicPr>
          <p:nvPr/>
        </p:nvPicPr>
        <p:blipFill>
          <a:blip r:embed="rId2"/>
          <a:stretch>
            <a:fillRect/>
          </a:stretch>
        </p:blipFill>
        <p:spPr>
          <a:xfrm>
            <a:off x="1061884" y="2595716"/>
            <a:ext cx="10284542" cy="4059479"/>
          </a:xfrm>
          <a:prstGeom prst="rect">
            <a:avLst/>
          </a:prstGeom>
        </p:spPr>
      </p:pic>
    </p:spTree>
    <p:extLst>
      <p:ext uri="{BB962C8B-B14F-4D97-AF65-F5344CB8AC3E}">
        <p14:creationId xmlns:p14="http://schemas.microsoft.com/office/powerpoint/2010/main" val="4139110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070A121A-0610-D41E-0EE2-26AB08E34FC9}"/>
              </a:ext>
            </a:extLst>
          </p:cNvPr>
          <p:cNvSpPr>
            <a:spLocks noChangeArrowheads="1"/>
          </p:cNvSpPr>
          <p:nvPr/>
        </p:nvSpPr>
        <p:spPr bwMode="auto">
          <a:xfrm>
            <a:off x="6096000" y="2350760"/>
            <a:ext cx="582339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Comparison of Actual and Predicted Data</a:t>
            </a: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The blue line represents the actual historical data, while the red line shows the SARIMA model's predicted values, indicating a slight upward trend after a sharp decline in recent years.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Seasonality and Trends</a:t>
            </a: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The actual data displays clear fluctuations with multiple peaks and troughs, and the SARIMA model effectively captures these seasonal variations and long-term trends to forecast future values.</a:t>
            </a:r>
          </a:p>
        </p:txBody>
      </p:sp>
      <p:pic>
        <p:nvPicPr>
          <p:cNvPr id="9" name="Picture 8">
            <a:extLst>
              <a:ext uri="{FF2B5EF4-FFF2-40B4-BE49-F238E27FC236}">
                <a16:creationId xmlns:a16="http://schemas.microsoft.com/office/drawing/2014/main" id="{F9B50D5E-0740-17E7-02F0-7FEC5550CBCB}"/>
              </a:ext>
            </a:extLst>
          </p:cNvPr>
          <p:cNvPicPr>
            <a:picLocks noChangeAspect="1"/>
          </p:cNvPicPr>
          <p:nvPr/>
        </p:nvPicPr>
        <p:blipFill>
          <a:blip r:embed="rId2"/>
          <a:stretch>
            <a:fillRect/>
          </a:stretch>
        </p:blipFill>
        <p:spPr>
          <a:xfrm>
            <a:off x="272602" y="1369710"/>
            <a:ext cx="5675915" cy="4411658"/>
          </a:xfrm>
          <a:prstGeom prst="rect">
            <a:avLst/>
          </a:prstGeom>
        </p:spPr>
      </p:pic>
      <p:sp>
        <p:nvSpPr>
          <p:cNvPr id="10" name="TextBox 9">
            <a:extLst>
              <a:ext uri="{FF2B5EF4-FFF2-40B4-BE49-F238E27FC236}">
                <a16:creationId xmlns:a16="http://schemas.microsoft.com/office/drawing/2014/main" id="{76EF1FBE-4988-9A37-6901-FBB01AF11D21}"/>
              </a:ext>
            </a:extLst>
          </p:cNvPr>
          <p:cNvSpPr txBox="1"/>
          <p:nvPr/>
        </p:nvSpPr>
        <p:spPr>
          <a:xfrm>
            <a:off x="272602" y="419399"/>
            <a:ext cx="11231140" cy="584775"/>
          </a:xfrm>
          <a:prstGeom prst="rect">
            <a:avLst/>
          </a:prstGeom>
          <a:noFill/>
        </p:spPr>
        <p:txBody>
          <a:bodyPr wrap="square" rtlCol="0">
            <a:spAutoFit/>
          </a:bodyPr>
          <a:lstStyle/>
          <a:p>
            <a:r>
              <a:rPr lang="en-IN" sz="3200" b="1" dirty="0">
                <a:solidFill>
                  <a:schemeClr val="bg1"/>
                </a:solidFill>
              </a:rPr>
              <a:t>SARIMA FORECASTING:</a:t>
            </a:r>
          </a:p>
        </p:txBody>
      </p:sp>
    </p:spTree>
    <p:extLst>
      <p:ext uri="{BB962C8B-B14F-4D97-AF65-F5344CB8AC3E}">
        <p14:creationId xmlns:p14="http://schemas.microsoft.com/office/powerpoint/2010/main" val="2991570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38253A7A-4B9D-09AE-A175-7EC99588328E}"/>
              </a:ext>
            </a:extLst>
          </p:cNvPr>
          <p:cNvSpPr>
            <a:spLocks noGrp="1" noChangeArrowheads="1"/>
          </p:cNvSpPr>
          <p:nvPr>
            <p:ph idx="1"/>
          </p:nvPr>
        </p:nvSpPr>
        <p:spPr bwMode="auto">
          <a:xfrm>
            <a:off x="6961238" y="1173393"/>
            <a:ext cx="4916129"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var(--font-fk-grotesk-neue)"/>
            </a:endParaRPr>
          </a:p>
          <a:p>
            <a:pPr>
              <a:lnSpc>
                <a:spcPct val="100000"/>
              </a:lnSpc>
              <a:buSzTx/>
            </a:pP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Symmetry Around Zero: The histogram is centered around 0, indicating that the residuals are symmetrically distributed. This suggests that the model's predictions are unbiased, with errors evenly distributed around the true values.</a:t>
            </a:r>
          </a:p>
          <a:p>
            <a:pPr>
              <a:lnSpc>
                <a:spcPct val="100000"/>
              </a:lnSpc>
              <a:buSzTx/>
            </a:pP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Normality of Residuals: The shape of the histogram resembles a bell curve, which implies that the residuals may follow a normal distribution. This is a desirable property in many regression models, as it validates assumptions about error distribution.</a:t>
            </a:r>
          </a:p>
          <a:p>
            <a:pPr>
              <a:lnSpc>
                <a:spcPct val="100000"/>
              </a:lnSpc>
              <a:buSzTx/>
            </a:pP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Concentration Near Zero: Most residuals are clustered close to 0, indicating that the model's predictions are generally accurate, with only a few large deviations.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AE89DF12-A3A4-72FE-C0AB-A167DD1FE763}"/>
              </a:ext>
            </a:extLst>
          </p:cNvPr>
          <p:cNvPicPr>
            <a:picLocks noChangeAspect="1"/>
          </p:cNvPicPr>
          <p:nvPr/>
        </p:nvPicPr>
        <p:blipFill>
          <a:blip r:embed="rId2"/>
          <a:stretch>
            <a:fillRect/>
          </a:stretch>
        </p:blipFill>
        <p:spPr>
          <a:xfrm>
            <a:off x="417168" y="1133217"/>
            <a:ext cx="6455581" cy="4844796"/>
          </a:xfrm>
          <a:prstGeom prst="rect">
            <a:avLst/>
          </a:prstGeom>
        </p:spPr>
      </p:pic>
      <p:sp>
        <p:nvSpPr>
          <p:cNvPr id="7" name="TextBox 6">
            <a:extLst>
              <a:ext uri="{FF2B5EF4-FFF2-40B4-BE49-F238E27FC236}">
                <a16:creationId xmlns:a16="http://schemas.microsoft.com/office/drawing/2014/main" id="{CCED864E-5582-7392-D352-E92B43FF6597}"/>
              </a:ext>
            </a:extLst>
          </p:cNvPr>
          <p:cNvSpPr txBox="1"/>
          <p:nvPr/>
        </p:nvSpPr>
        <p:spPr>
          <a:xfrm>
            <a:off x="417168" y="294968"/>
            <a:ext cx="10791606" cy="584775"/>
          </a:xfrm>
          <a:prstGeom prst="rect">
            <a:avLst/>
          </a:prstGeom>
          <a:noFill/>
        </p:spPr>
        <p:txBody>
          <a:bodyPr wrap="square" rtlCol="0">
            <a:spAutoFit/>
          </a:bodyPr>
          <a:lstStyle/>
          <a:p>
            <a:r>
              <a:rPr lang="en-IN" sz="3200" b="1" dirty="0">
                <a:solidFill>
                  <a:schemeClr val="bg1"/>
                </a:solidFill>
              </a:rPr>
              <a:t>HISTOGRAM OF RESIDUALS:</a:t>
            </a:r>
            <a:endParaRPr lang="en-IN" dirty="0"/>
          </a:p>
        </p:txBody>
      </p:sp>
    </p:spTree>
    <p:extLst>
      <p:ext uri="{BB962C8B-B14F-4D97-AF65-F5344CB8AC3E}">
        <p14:creationId xmlns:p14="http://schemas.microsoft.com/office/powerpoint/2010/main" val="2012665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92C69A3-27AB-6CED-749E-23BBDDA1E901}"/>
              </a:ext>
            </a:extLst>
          </p:cNvPr>
          <p:cNvPicPr>
            <a:picLocks noGrp="1" noChangeAspect="1"/>
          </p:cNvPicPr>
          <p:nvPr>
            <p:ph idx="1"/>
          </p:nvPr>
        </p:nvPicPr>
        <p:blipFill>
          <a:blip r:embed="rId2"/>
          <a:stretch>
            <a:fillRect/>
          </a:stretch>
        </p:blipFill>
        <p:spPr>
          <a:xfrm>
            <a:off x="390116" y="2400956"/>
            <a:ext cx="5390010" cy="3803198"/>
          </a:xfrm>
        </p:spPr>
      </p:pic>
      <p:pic>
        <p:nvPicPr>
          <p:cNvPr id="7" name="Picture 6">
            <a:extLst>
              <a:ext uri="{FF2B5EF4-FFF2-40B4-BE49-F238E27FC236}">
                <a16:creationId xmlns:a16="http://schemas.microsoft.com/office/drawing/2014/main" id="{B4236E1D-C519-8C84-2371-FACB35C96783}"/>
              </a:ext>
            </a:extLst>
          </p:cNvPr>
          <p:cNvPicPr>
            <a:picLocks noChangeAspect="1"/>
          </p:cNvPicPr>
          <p:nvPr/>
        </p:nvPicPr>
        <p:blipFill>
          <a:blip r:embed="rId3"/>
          <a:stretch>
            <a:fillRect/>
          </a:stretch>
        </p:blipFill>
        <p:spPr>
          <a:xfrm>
            <a:off x="6411874" y="2400955"/>
            <a:ext cx="5390010" cy="3803199"/>
          </a:xfrm>
          <a:prstGeom prst="rect">
            <a:avLst/>
          </a:prstGeom>
        </p:spPr>
      </p:pic>
      <p:sp>
        <p:nvSpPr>
          <p:cNvPr id="11" name="Rectangle 2">
            <a:extLst>
              <a:ext uri="{FF2B5EF4-FFF2-40B4-BE49-F238E27FC236}">
                <a16:creationId xmlns:a16="http://schemas.microsoft.com/office/drawing/2014/main" id="{0BA27940-DD5E-BE38-EEF5-3D9F9053F622}"/>
              </a:ext>
            </a:extLst>
          </p:cNvPr>
          <p:cNvSpPr>
            <a:spLocks noChangeArrowheads="1"/>
          </p:cNvSpPr>
          <p:nvPr/>
        </p:nvSpPr>
        <p:spPr bwMode="auto">
          <a:xfrm>
            <a:off x="470361" y="915332"/>
            <a:ext cx="1125127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Both plots together indicate that the model is adequate for the data. The lack of significant spikes outside the confidence intervals implies that there are no remaining autocorrelations or patterns in the residuals, validating that the model fits well and does not leave systematic errors unexplained.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46BC792D-E948-3244-B2EB-8BF1B90BC1DC}"/>
              </a:ext>
            </a:extLst>
          </p:cNvPr>
          <p:cNvSpPr txBox="1"/>
          <p:nvPr/>
        </p:nvSpPr>
        <p:spPr>
          <a:xfrm>
            <a:off x="390116" y="330557"/>
            <a:ext cx="10740000" cy="584775"/>
          </a:xfrm>
          <a:prstGeom prst="rect">
            <a:avLst/>
          </a:prstGeom>
          <a:noFill/>
        </p:spPr>
        <p:txBody>
          <a:bodyPr wrap="square" rtlCol="0">
            <a:spAutoFit/>
          </a:bodyPr>
          <a:lstStyle/>
          <a:p>
            <a:r>
              <a:rPr lang="en-IN" sz="3200" b="1" dirty="0">
                <a:solidFill>
                  <a:schemeClr val="bg1"/>
                </a:solidFill>
              </a:rPr>
              <a:t>ACF AND PACF RESIDUALS:</a:t>
            </a:r>
          </a:p>
        </p:txBody>
      </p:sp>
    </p:spTree>
    <p:extLst>
      <p:ext uri="{BB962C8B-B14F-4D97-AF65-F5344CB8AC3E}">
        <p14:creationId xmlns:p14="http://schemas.microsoft.com/office/powerpoint/2010/main" val="3410584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D68D48A-3FE2-3B3D-9135-30DD61ED134B}"/>
              </a:ext>
            </a:extLst>
          </p:cNvPr>
          <p:cNvSpPr txBox="1"/>
          <p:nvPr/>
        </p:nvSpPr>
        <p:spPr>
          <a:xfrm>
            <a:off x="1219200" y="2723535"/>
            <a:ext cx="9271819" cy="3067665"/>
          </a:xfrm>
          <a:prstGeom prst="rect">
            <a:avLst/>
          </a:prstGeom>
          <a:noFill/>
        </p:spPr>
        <p:txBody>
          <a:bodyPr wrap="square" rtlCol="0">
            <a:spAutoFit/>
          </a:bodyPr>
          <a:lstStyle/>
          <a:p>
            <a:endParaRPr lang="en-IN" dirty="0"/>
          </a:p>
        </p:txBody>
      </p:sp>
      <p:pic>
        <p:nvPicPr>
          <p:cNvPr id="11" name="Picture 10">
            <a:extLst>
              <a:ext uri="{FF2B5EF4-FFF2-40B4-BE49-F238E27FC236}">
                <a16:creationId xmlns:a16="http://schemas.microsoft.com/office/drawing/2014/main" id="{C7CFBCB3-37CC-F2B8-B1C4-BBF93EEB137A}"/>
              </a:ext>
            </a:extLst>
          </p:cNvPr>
          <p:cNvPicPr>
            <a:picLocks noChangeAspect="1"/>
          </p:cNvPicPr>
          <p:nvPr/>
        </p:nvPicPr>
        <p:blipFill>
          <a:blip r:embed="rId2"/>
          <a:stretch>
            <a:fillRect/>
          </a:stretch>
        </p:blipFill>
        <p:spPr>
          <a:xfrm>
            <a:off x="167146" y="1282989"/>
            <a:ext cx="7787151" cy="4643856"/>
          </a:xfrm>
          <a:prstGeom prst="rect">
            <a:avLst/>
          </a:prstGeom>
        </p:spPr>
      </p:pic>
      <p:sp>
        <p:nvSpPr>
          <p:cNvPr id="12" name="TextBox 11">
            <a:extLst>
              <a:ext uri="{FF2B5EF4-FFF2-40B4-BE49-F238E27FC236}">
                <a16:creationId xmlns:a16="http://schemas.microsoft.com/office/drawing/2014/main" id="{B4C1C4A3-96AB-B976-5AFC-6464A70F907E}"/>
              </a:ext>
            </a:extLst>
          </p:cNvPr>
          <p:cNvSpPr txBox="1"/>
          <p:nvPr/>
        </p:nvSpPr>
        <p:spPr>
          <a:xfrm>
            <a:off x="1494504" y="245930"/>
            <a:ext cx="6567948" cy="584775"/>
          </a:xfrm>
          <a:prstGeom prst="rect">
            <a:avLst/>
          </a:prstGeom>
          <a:noFill/>
        </p:spPr>
        <p:txBody>
          <a:bodyPr wrap="square" rtlCol="0">
            <a:spAutoFit/>
          </a:bodyPr>
          <a:lstStyle/>
          <a:p>
            <a:r>
              <a:rPr lang="en-IN" sz="3200" b="1" dirty="0">
                <a:solidFill>
                  <a:schemeClr val="bg1"/>
                </a:solidFill>
              </a:rPr>
              <a:t>SARIMA MODEL:</a:t>
            </a:r>
          </a:p>
        </p:txBody>
      </p:sp>
      <p:sp>
        <p:nvSpPr>
          <p:cNvPr id="14" name="TextBox 13">
            <a:extLst>
              <a:ext uri="{FF2B5EF4-FFF2-40B4-BE49-F238E27FC236}">
                <a16:creationId xmlns:a16="http://schemas.microsoft.com/office/drawing/2014/main" id="{0BA4CC09-28C0-6835-C6B1-7463F3E644A6}"/>
              </a:ext>
            </a:extLst>
          </p:cNvPr>
          <p:cNvSpPr txBox="1"/>
          <p:nvPr/>
        </p:nvSpPr>
        <p:spPr>
          <a:xfrm>
            <a:off x="8062452" y="1282989"/>
            <a:ext cx="3962402" cy="3701966"/>
          </a:xfrm>
          <a:prstGeom prst="rect">
            <a:avLst/>
          </a:prstGeom>
          <a:noFill/>
        </p:spPr>
        <p:txBody>
          <a:bodyPr wrap="square">
            <a:spAutoFit/>
          </a:bodyPr>
          <a:lstStyle/>
          <a:p>
            <a:pPr defTabSz="914400" eaLnBrk="0" fontAlgn="base" hangingPunct="0">
              <a:spcBef>
                <a:spcPct val="0"/>
              </a:spcBef>
              <a:spcAft>
                <a:spcPct val="0"/>
              </a:spcAft>
              <a:buFontTx/>
              <a:buChar char="•"/>
            </a:pPr>
            <a:r>
              <a:rPr lang="en-US" altLang="en-US" b="1" dirty="0">
                <a:solidFill>
                  <a:schemeClr val="bg1"/>
                </a:solidFill>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The predicted values align closely with the historical trend but it is not able to capture spike trends, showing that the SARIMA model might need</a:t>
            </a:r>
            <a:r>
              <a:rPr lang="en-US" sz="1800" dirty="0">
                <a:solidFill>
                  <a:schemeClr val="bg1"/>
                </a:solidFill>
                <a:effectLst/>
                <a:latin typeface="Times New Roman" panose="02020603050405020304" pitchFamily="18" charset="0"/>
                <a:cs typeface="Times New Roman" panose="02020603050405020304" pitchFamily="18" charset="0"/>
              </a:rPr>
              <a:t> additional variables such as weather data, market demand, economic indicators, and production costs</a:t>
            </a: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though deviations or external factors should be considered when interpreting the results.</a:t>
            </a:r>
            <a:b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buFontTx/>
              <a:buChar char="•"/>
            </a:pPr>
            <a:r>
              <a:rPr lang="en-US" sz="1800" dirty="0">
                <a:solidFill>
                  <a:schemeClr val="bg1"/>
                </a:solidFill>
                <a:effectLst/>
                <a:latin typeface="Times New Roman" panose="02020603050405020304" pitchFamily="18" charset="0"/>
                <a:cs typeface="Times New Roman" panose="02020603050405020304" pitchFamily="18" charset="0"/>
              </a:rPr>
              <a:t> The next steps should focus on refining the current Random Forest and SARIMA models.</a:t>
            </a:r>
            <a:endPar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6589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A97BFF1-1965-360F-87CA-736F1B67B7CC}"/>
              </a:ext>
            </a:extLst>
          </p:cNvPr>
          <p:cNvSpPr txBox="1"/>
          <p:nvPr/>
        </p:nvSpPr>
        <p:spPr>
          <a:xfrm>
            <a:off x="383458" y="963561"/>
            <a:ext cx="11631107" cy="4524315"/>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Interpretation:</a:t>
            </a:r>
          </a:p>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The </a:t>
            </a:r>
            <a:r>
              <a:rPr lang="en-US" b="1" dirty="0">
                <a:solidFill>
                  <a:schemeClr val="bg1"/>
                </a:solidFill>
                <a:latin typeface="Times New Roman" panose="02020603050405020304" pitchFamily="18" charset="0"/>
                <a:cs typeface="Times New Roman" panose="02020603050405020304" pitchFamily="18" charset="0"/>
              </a:rPr>
              <a:t>p-value of 0.0611</a:t>
            </a:r>
            <a:r>
              <a:rPr lang="en-US" dirty="0">
                <a:solidFill>
                  <a:schemeClr val="bg1"/>
                </a:solidFill>
                <a:latin typeface="Times New Roman" panose="02020603050405020304" pitchFamily="18" charset="0"/>
                <a:cs typeface="Times New Roman" panose="02020603050405020304" pitchFamily="18" charset="0"/>
              </a:rPr>
              <a:t> is </a:t>
            </a:r>
            <a:r>
              <a:rPr lang="en-US" b="1" dirty="0">
                <a:solidFill>
                  <a:schemeClr val="bg1"/>
                </a:solidFill>
                <a:latin typeface="Times New Roman" panose="02020603050405020304" pitchFamily="18" charset="0"/>
                <a:cs typeface="Times New Roman" panose="02020603050405020304" pitchFamily="18" charset="0"/>
              </a:rPr>
              <a:t>slightly greater than 0.05</a:t>
            </a:r>
            <a:r>
              <a:rPr lang="en-US" dirty="0">
                <a:solidFill>
                  <a:schemeClr val="bg1"/>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This suggests that the null hypothesis (that the series has a unit root, i.e., it's non-stationary) </a:t>
            </a:r>
            <a:r>
              <a:rPr lang="en-US" b="1" dirty="0">
                <a:solidFill>
                  <a:schemeClr val="bg1"/>
                </a:solidFill>
                <a:latin typeface="Times New Roman" panose="02020603050405020304" pitchFamily="18" charset="0"/>
                <a:cs typeface="Times New Roman" panose="02020603050405020304" pitchFamily="18" charset="0"/>
              </a:rPr>
              <a:t>cannot be rejected</a:t>
            </a:r>
            <a:r>
              <a:rPr lang="en-US" dirty="0">
                <a:solidFill>
                  <a:schemeClr val="bg1"/>
                </a:solidFill>
                <a:latin typeface="Times New Roman" panose="02020603050405020304" pitchFamily="18" charset="0"/>
                <a:cs typeface="Times New Roman" panose="02020603050405020304" pitchFamily="18" charset="0"/>
              </a:rPr>
              <a:t> at the 5% significance level. In other words, the data is likely </a:t>
            </a:r>
            <a:r>
              <a:rPr lang="en-US" b="1" dirty="0">
                <a:solidFill>
                  <a:schemeClr val="bg1"/>
                </a:solidFill>
                <a:latin typeface="Times New Roman" panose="02020603050405020304" pitchFamily="18" charset="0"/>
                <a:cs typeface="Times New Roman" panose="02020603050405020304" pitchFamily="18" charset="0"/>
              </a:rPr>
              <a:t>non-stationary</a:t>
            </a:r>
            <a:r>
              <a:rPr lang="en-US" dirty="0">
                <a:solidFill>
                  <a:schemeClr val="bg1"/>
                </a:solidFill>
                <a:latin typeface="Times New Roman" panose="02020603050405020304" pitchFamily="18" charset="0"/>
                <a:cs typeface="Times New Roman" panose="02020603050405020304" pitchFamily="18" charset="0"/>
              </a:rPr>
              <a:t> before differencing.</a:t>
            </a:r>
          </a:p>
          <a:p>
            <a:endParaRPr lang="en-US" b="1" dirty="0">
              <a:solidFill>
                <a:schemeClr val="bg1"/>
              </a:solidFill>
              <a:latin typeface="Times New Roman" panose="02020603050405020304" pitchFamily="18" charset="0"/>
              <a:cs typeface="Times New Roman" panose="02020603050405020304" pitchFamily="18" charset="0"/>
            </a:endParaRPr>
          </a:p>
          <a:p>
            <a:r>
              <a:rPr lang="en-US" b="1" dirty="0">
                <a:solidFill>
                  <a:schemeClr val="bg1"/>
                </a:solidFill>
                <a:latin typeface="Times New Roman" panose="02020603050405020304" pitchFamily="18" charset="0"/>
                <a:cs typeface="Times New Roman" panose="02020603050405020304" pitchFamily="18" charset="0"/>
              </a:rPr>
              <a:t>Interpretation:</a:t>
            </a:r>
          </a:p>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The </a:t>
            </a:r>
            <a:r>
              <a:rPr lang="en-US" b="1" dirty="0">
                <a:solidFill>
                  <a:schemeClr val="bg1"/>
                </a:solidFill>
                <a:latin typeface="Times New Roman" panose="02020603050405020304" pitchFamily="18" charset="0"/>
                <a:cs typeface="Times New Roman" panose="02020603050405020304" pitchFamily="18" charset="0"/>
              </a:rPr>
              <a:t>p-value of 1.5428e-07</a:t>
            </a:r>
            <a:r>
              <a:rPr lang="en-US" dirty="0">
                <a:solidFill>
                  <a:schemeClr val="bg1"/>
                </a:solidFill>
                <a:latin typeface="Times New Roman" panose="02020603050405020304" pitchFamily="18" charset="0"/>
                <a:cs typeface="Times New Roman" panose="02020603050405020304" pitchFamily="18" charset="0"/>
              </a:rPr>
              <a:t> is </a:t>
            </a:r>
            <a:r>
              <a:rPr lang="en-US" b="1" dirty="0">
                <a:solidFill>
                  <a:schemeClr val="bg1"/>
                </a:solidFill>
                <a:latin typeface="Times New Roman" panose="02020603050405020304" pitchFamily="18" charset="0"/>
                <a:cs typeface="Times New Roman" panose="02020603050405020304" pitchFamily="18" charset="0"/>
              </a:rPr>
              <a:t>much smaller than 0.05</a:t>
            </a:r>
            <a:r>
              <a:rPr lang="en-US" dirty="0">
                <a:solidFill>
                  <a:schemeClr val="bg1"/>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This indicates </a:t>
            </a:r>
            <a:r>
              <a:rPr lang="en-US" b="1" dirty="0">
                <a:solidFill>
                  <a:schemeClr val="bg1"/>
                </a:solidFill>
                <a:latin typeface="Times New Roman" panose="02020603050405020304" pitchFamily="18" charset="0"/>
                <a:cs typeface="Times New Roman" panose="02020603050405020304" pitchFamily="18" charset="0"/>
              </a:rPr>
              <a:t>strong evidence</a:t>
            </a:r>
            <a:r>
              <a:rPr lang="en-US" dirty="0">
                <a:solidFill>
                  <a:schemeClr val="bg1"/>
                </a:solidFill>
                <a:latin typeface="Times New Roman" panose="02020603050405020304" pitchFamily="18" charset="0"/>
                <a:cs typeface="Times New Roman" panose="02020603050405020304" pitchFamily="18" charset="0"/>
              </a:rPr>
              <a:t> to </a:t>
            </a:r>
            <a:r>
              <a:rPr lang="en-US" b="1" dirty="0">
                <a:solidFill>
                  <a:schemeClr val="bg1"/>
                </a:solidFill>
                <a:latin typeface="Times New Roman" panose="02020603050405020304" pitchFamily="18" charset="0"/>
                <a:cs typeface="Times New Roman" panose="02020603050405020304" pitchFamily="18" charset="0"/>
              </a:rPr>
              <a:t>reject the null hypothesis</a:t>
            </a:r>
            <a:r>
              <a:rPr lang="en-US" dirty="0">
                <a:solidFill>
                  <a:schemeClr val="bg1"/>
                </a:solidFill>
                <a:latin typeface="Times New Roman" panose="02020603050405020304" pitchFamily="18" charset="0"/>
                <a:cs typeface="Times New Roman" panose="02020603050405020304" pitchFamily="18" charset="0"/>
              </a:rPr>
              <a:t>, suggesting that the differenced series is </a:t>
            </a:r>
            <a:r>
              <a:rPr lang="en-US" b="1" dirty="0">
                <a:solidFill>
                  <a:schemeClr val="bg1"/>
                </a:solidFill>
                <a:latin typeface="Times New Roman" panose="02020603050405020304" pitchFamily="18" charset="0"/>
                <a:cs typeface="Times New Roman" panose="02020603050405020304" pitchFamily="18" charset="0"/>
              </a:rPr>
              <a:t>stationary</a:t>
            </a:r>
            <a:r>
              <a:rPr lang="en-US" dirty="0">
                <a:solidFill>
                  <a:schemeClr val="bg1"/>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The </a:t>
            </a:r>
            <a:r>
              <a:rPr lang="en-US" b="1" dirty="0">
                <a:solidFill>
                  <a:schemeClr val="bg1"/>
                </a:solidFill>
                <a:latin typeface="Times New Roman" panose="02020603050405020304" pitchFamily="18" charset="0"/>
                <a:cs typeface="Times New Roman" panose="02020603050405020304" pitchFamily="18" charset="0"/>
              </a:rPr>
              <a:t>ADF Statistic</a:t>
            </a:r>
            <a:r>
              <a:rPr lang="en-US" dirty="0">
                <a:solidFill>
                  <a:schemeClr val="bg1"/>
                </a:solidFill>
                <a:latin typeface="Times New Roman" panose="02020603050405020304" pitchFamily="18" charset="0"/>
                <a:cs typeface="Times New Roman" panose="02020603050405020304" pitchFamily="18" charset="0"/>
              </a:rPr>
              <a:t> of -6.0148 is also more negative, further supporting the rejection of the null hypothesis.</a:t>
            </a:r>
          </a:p>
          <a:p>
            <a:endParaRPr lang="en-US" b="1" dirty="0">
              <a:solidFill>
                <a:schemeClr val="bg1"/>
              </a:solidFill>
              <a:latin typeface="Times New Roman" panose="02020603050405020304" pitchFamily="18" charset="0"/>
              <a:cs typeface="Times New Roman" panose="02020603050405020304" pitchFamily="18" charset="0"/>
            </a:endParaRPr>
          </a:p>
          <a:p>
            <a:r>
              <a:rPr lang="en-US" b="1" dirty="0">
                <a:solidFill>
                  <a:schemeClr val="bg1"/>
                </a:solidFill>
                <a:latin typeface="Times New Roman" panose="02020603050405020304" pitchFamily="18" charset="0"/>
                <a:cs typeface="Times New Roman" panose="02020603050405020304" pitchFamily="18" charset="0"/>
              </a:rPr>
              <a:t>Conclusion:</a:t>
            </a:r>
          </a:p>
          <a:p>
            <a:pPr>
              <a:buFont typeface="+mj-lt"/>
              <a:buAutoNum type="arabicPeriod"/>
            </a:pPr>
            <a:r>
              <a:rPr lang="en-US" b="1" dirty="0">
                <a:solidFill>
                  <a:schemeClr val="bg1"/>
                </a:solidFill>
                <a:latin typeface="Times New Roman" panose="02020603050405020304" pitchFamily="18" charset="0"/>
                <a:cs typeface="Times New Roman" panose="02020603050405020304" pitchFamily="18" charset="0"/>
              </a:rPr>
              <a:t>Before differencing</a:t>
            </a:r>
            <a:r>
              <a:rPr lang="en-US" dirty="0">
                <a:solidFill>
                  <a:schemeClr val="bg1"/>
                </a:solidFill>
                <a:latin typeface="Times New Roman" panose="02020603050405020304" pitchFamily="18" charset="0"/>
                <a:cs typeface="Times New Roman" panose="02020603050405020304" pitchFamily="18" charset="0"/>
              </a:rPr>
              <a:t>: The time series is </a:t>
            </a:r>
            <a:r>
              <a:rPr lang="en-US" b="1" dirty="0">
                <a:solidFill>
                  <a:schemeClr val="bg1"/>
                </a:solidFill>
                <a:latin typeface="Times New Roman" panose="02020603050405020304" pitchFamily="18" charset="0"/>
                <a:cs typeface="Times New Roman" panose="02020603050405020304" pitchFamily="18" charset="0"/>
              </a:rPr>
              <a:t>non-stationary</a:t>
            </a:r>
            <a:r>
              <a:rPr lang="en-US" dirty="0">
                <a:solidFill>
                  <a:schemeClr val="bg1"/>
                </a:solidFill>
                <a:latin typeface="Times New Roman" panose="02020603050405020304" pitchFamily="18" charset="0"/>
                <a:cs typeface="Times New Roman" panose="02020603050405020304" pitchFamily="18" charset="0"/>
              </a:rPr>
              <a:t> as indicated by the p-value of 0.0611 (greater than 0.05).</a:t>
            </a:r>
          </a:p>
          <a:p>
            <a:pPr>
              <a:buFont typeface="+mj-lt"/>
              <a:buAutoNum type="arabicPeriod"/>
            </a:pPr>
            <a:r>
              <a:rPr lang="en-US" b="1" dirty="0">
                <a:solidFill>
                  <a:schemeClr val="bg1"/>
                </a:solidFill>
                <a:latin typeface="Times New Roman" panose="02020603050405020304" pitchFamily="18" charset="0"/>
                <a:cs typeface="Times New Roman" panose="02020603050405020304" pitchFamily="18" charset="0"/>
              </a:rPr>
              <a:t>After differencing</a:t>
            </a:r>
            <a:r>
              <a:rPr lang="en-US" dirty="0">
                <a:solidFill>
                  <a:schemeClr val="bg1"/>
                </a:solidFill>
                <a:latin typeface="Times New Roman" panose="02020603050405020304" pitchFamily="18" charset="0"/>
                <a:cs typeface="Times New Roman" panose="02020603050405020304" pitchFamily="18" charset="0"/>
              </a:rPr>
              <a:t>: The time series is now </a:t>
            </a:r>
            <a:r>
              <a:rPr lang="en-US" b="1" dirty="0">
                <a:solidFill>
                  <a:schemeClr val="bg1"/>
                </a:solidFill>
                <a:latin typeface="Times New Roman" panose="02020603050405020304" pitchFamily="18" charset="0"/>
                <a:cs typeface="Times New Roman" panose="02020603050405020304" pitchFamily="18" charset="0"/>
              </a:rPr>
              <a:t>stationary</a:t>
            </a:r>
            <a:r>
              <a:rPr lang="en-US" dirty="0">
                <a:solidFill>
                  <a:schemeClr val="bg1"/>
                </a:solidFill>
                <a:latin typeface="Times New Roman" panose="02020603050405020304" pitchFamily="18" charset="0"/>
                <a:cs typeface="Times New Roman" panose="02020603050405020304" pitchFamily="18" charset="0"/>
              </a:rPr>
              <a:t> with a p-value of 1.5428e-07 (significantly less than 0.05), which means the differenced series no longer exhibits a unit root.</a:t>
            </a:r>
          </a:p>
          <a:p>
            <a:br>
              <a:rPr lang="en-US" dirty="0">
                <a:effectLst/>
              </a:rPr>
            </a:br>
            <a:endParaRPr lang="en-US" dirty="0">
              <a:effectLst/>
            </a:endParaRPr>
          </a:p>
        </p:txBody>
      </p:sp>
      <p:sp>
        <p:nvSpPr>
          <p:cNvPr id="9" name="TextBox 8">
            <a:extLst>
              <a:ext uri="{FF2B5EF4-FFF2-40B4-BE49-F238E27FC236}">
                <a16:creationId xmlns:a16="http://schemas.microsoft.com/office/drawing/2014/main" id="{72557F62-58D8-A6AD-A839-C6177D92F32C}"/>
              </a:ext>
            </a:extLst>
          </p:cNvPr>
          <p:cNvSpPr txBox="1"/>
          <p:nvPr/>
        </p:nvSpPr>
        <p:spPr>
          <a:xfrm>
            <a:off x="383458" y="216310"/>
            <a:ext cx="10992465" cy="584775"/>
          </a:xfrm>
          <a:prstGeom prst="rect">
            <a:avLst/>
          </a:prstGeom>
          <a:noFill/>
        </p:spPr>
        <p:txBody>
          <a:bodyPr wrap="square" rtlCol="0">
            <a:spAutoFit/>
          </a:bodyPr>
          <a:lstStyle/>
          <a:p>
            <a:r>
              <a:rPr lang="en-IN" sz="3200" b="1" dirty="0">
                <a:solidFill>
                  <a:schemeClr val="bg1"/>
                </a:solidFill>
                <a:cs typeface="Times New Roman" panose="02020603050405020304" pitchFamily="18" charset="0"/>
              </a:rPr>
              <a:t>ADFULLER TEST:</a:t>
            </a:r>
          </a:p>
        </p:txBody>
      </p:sp>
    </p:spTree>
    <p:extLst>
      <p:ext uri="{BB962C8B-B14F-4D97-AF65-F5344CB8AC3E}">
        <p14:creationId xmlns:p14="http://schemas.microsoft.com/office/powerpoint/2010/main" val="345339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F5D01-6FB6-C43B-39B1-3F879BFA2E7C}"/>
              </a:ext>
            </a:extLst>
          </p:cNvPr>
          <p:cNvSpPr>
            <a:spLocks noGrp="1"/>
          </p:cNvSpPr>
          <p:nvPr>
            <p:ph type="title"/>
          </p:nvPr>
        </p:nvSpPr>
        <p:spPr>
          <a:xfrm>
            <a:off x="167148" y="-158231"/>
            <a:ext cx="10801605" cy="1478570"/>
          </a:xfrm>
        </p:spPr>
        <p:txBody>
          <a:bodyPr>
            <a:normAutofit/>
          </a:bodyPr>
          <a:lstStyle/>
          <a:p>
            <a:r>
              <a:rPr lang="en-IN" sz="3200" b="1" dirty="0">
                <a:solidFill>
                  <a:schemeClr val="bg1"/>
                </a:solidFill>
                <a:latin typeface="+mn-lt"/>
              </a:rPr>
              <a:t>CONCLUSION:</a:t>
            </a:r>
          </a:p>
        </p:txBody>
      </p:sp>
      <p:sp>
        <p:nvSpPr>
          <p:cNvPr id="3" name="Content Placeholder 2">
            <a:extLst>
              <a:ext uri="{FF2B5EF4-FFF2-40B4-BE49-F238E27FC236}">
                <a16:creationId xmlns:a16="http://schemas.microsoft.com/office/drawing/2014/main" id="{BED41FB1-B681-9152-3F56-5CFA283CCA61}"/>
              </a:ext>
            </a:extLst>
          </p:cNvPr>
          <p:cNvSpPr>
            <a:spLocks noGrp="1"/>
          </p:cNvSpPr>
          <p:nvPr>
            <p:ph idx="1"/>
          </p:nvPr>
        </p:nvSpPr>
        <p:spPr>
          <a:xfrm>
            <a:off x="295838" y="806246"/>
            <a:ext cx="11729014" cy="2753032"/>
          </a:xfrm>
        </p:spPr>
        <p:txBody>
          <a:bodyPr>
            <a:normAutofit/>
          </a:bodyPr>
          <a:lstStyle/>
          <a:p>
            <a:r>
              <a:rPr lang="en-US" sz="1800" dirty="0">
                <a:solidFill>
                  <a:schemeClr val="bg1"/>
                </a:solidFill>
                <a:effectLst/>
                <a:latin typeface="Times New Roman" panose="02020603050405020304" pitchFamily="18" charset="0"/>
                <a:cs typeface="Times New Roman" panose="02020603050405020304" pitchFamily="18" charset="0"/>
              </a:rPr>
              <a:t>To improve the forecasting of dollars per bushel, the next steps should focus on refining the current Random Forest and SARIMA models</a:t>
            </a:r>
            <a:endParaRPr lang="en-US" sz="1800"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dirty="0">
                <a:solidFill>
                  <a:schemeClr val="bg1"/>
                </a:solidFill>
                <a:latin typeface="Times New Roman" panose="02020603050405020304" pitchFamily="18" charset="0"/>
                <a:cs typeface="Times New Roman" panose="02020603050405020304" pitchFamily="18" charset="0"/>
              </a:rPr>
              <a:t>I</a:t>
            </a:r>
            <a:r>
              <a:rPr lang="en-US" sz="1800" dirty="0">
                <a:solidFill>
                  <a:schemeClr val="bg1"/>
                </a:solidFill>
                <a:effectLst/>
                <a:latin typeface="Times New Roman" panose="02020603050405020304" pitchFamily="18" charset="0"/>
                <a:cs typeface="Times New Roman" panose="02020603050405020304" pitchFamily="18" charset="0"/>
              </a:rPr>
              <a:t>ncorporating additional variables such as weather data, market demand, economic indicators, and production costs</a:t>
            </a:r>
            <a:endParaRPr lang="en-US" sz="1800"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dirty="0">
                <a:solidFill>
                  <a:schemeClr val="bg1"/>
                </a:solidFill>
                <a:effectLst/>
                <a:latin typeface="Times New Roman" panose="02020603050405020304" pitchFamily="18" charset="0"/>
                <a:cs typeface="Times New Roman" panose="02020603050405020304" pitchFamily="18" charset="0"/>
              </a:rPr>
              <a:t>Exploring SARIMAX (SARIMA with exogenous variables) will allow us to capture the influence of these factors</a:t>
            </a:r>
            <a:endParaRPr lang="en-US" sz="1800"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dirty="0">
                <a:solidFill>
                  <a:schemeClr val="bg1"/>
                </a:solidFill>
                <a:latin typeface="Times New Roman" panose="02020603050405020304" pitchFamily="18" charset="0"/>
                <a:cs typeface="Times New Roman" panose="02020603050405020304" pitchFamily="18" charset="0"/>
              </a:rPr>
              <a:t>C</a:t>
            </a:r>
            <a:r>
              <a:rPr lang="en-US" sz="1800" dirty="0">
                <a:solidFill>
                  <a:schemeClr val="bg1"/>
                </a:solidFill>
                <a:effectLst/>
                <a:latin typeface="Times New Roman" panose="02020603050405020304" pitchFamily="18" charset="0"/>
                <a:cs typeface="Times New Roman" panose="02020603050405020304" pitchFamily="18" charset="0"/>
              </a:rPr>
              <a:t>ross-validation to ensure the models generalize well, while scenario analysis and confidence intervals will provide insights into the uncertainty of predictions</a:t>
            </a:r>
            <a:endParaRPr lang="en-US" sz="1800" dirty="0">
              <a:solidFill>
                <a:schemeClr val="bg1"/>
              </a:solidFill>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TextBox 3">
            <a:extLst>
              <a:ext uri="{FF2B5EF4-FFF2-40B4-BE49-F238E27FC236}">
                <a16:creationId xmlns:a16="http://schemas.microsoft.com/office/drawing/2014/main" id="{ECBC0C98-753E-0786-4D05-9D8EDBBFC678}"/>
              </a:ext>
            </a:extLst>
          </p:cNvPr>
          <p:cNvSpPr txBox="1"/>
          <p:nvPr/>
        </p:nvSpPr>
        <p:spPr>
          <a:xfrm>
            <a:off x="167148" y="3303639"/>
            <a:ext cx="11670890" cy="1138773"/>
          </a:xfrm>
          <a:prstGeom prst="rect">
            <a:avLst/>
          </a:prstGeom>
          <a:noFill/>
        </p:spPr>
        <p:txBody>
          <a:bodyPr wrap="square" rtlCol="0">
            <a:spAutoFit/>
          </a:bodyPr>
          <a:lstStyle/>
          <a:p>
            <a:r>
              <a:rPr lang="en-US" sz="3200" b="1" dirty="0">
                <a:solidFill>
                  <a:schemeClr val="bg1"/>
                </a:solidFill>
                <a:effectLst/>
                <a:cs typeface="Times New Roman" panose="02020603050405020304" pitchFamily="18" charset="0"/>
              </a:rPr>
              <a:t>Recommendations:</a:t>
            </a:r>
          </a:p>
          <a:p>
            <a:endParaRPr lang="en-US" dirty="0">
              <a:solidFill>
                <a:schemeClr val="bg1"/>
              </a:solidFill>
              <a:latin typeface="Times New Roman" panose="02020603050405020304" pitchFamily="18"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474BEEE7-2718-9C3D-46C4-D8E28905B65E}"/>
              </a:ext>
            </a:extLst>
          </p:cNvPr>
          <p:cNvSpPr txBox="1"/>
          <p:nvPr/>
        </p:nvSpPr>
        <p:spPr>
          <a:xfrm>
            <a:off x="1052051" y="3952568"/>
            <a:ext cx="10412362" cy="2585323"/>
          </a:xfrm>
          <a:prstGeom prst="rect">
            <a:avLst/>
          </a:prstGeom>
          <a:noFill/>
        </p:spPr>
        <p:txBody>
          <a:bodyPr wrap="square" rtlCol="0">
            <a:spAutoFit/>
          </a:bodyPr>
          <a:lstStyle/>
          <a:p>
            <a:r>
              <a:rPr lang="en-US" dirty="0">
                <a:solidFill>
                  <a:schemeClr val="bg1"/>
                </a:solidFill>
                <a:effectLst/>
                <a:latin typeface="Times New Roman" panose="02020603050405020304" pitchFamily="18" charset="0"/>
                <a:cs typeface="Times New Roman" panose="02020603050405020304" pitchFamily="18" charset="0"/>
              </a:rPr>
              <a:t>Based on the model results, the business should use the forecasts to:</a:t>
            </a:r>
            <a:endParaRPr lang="en-US"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solidFill>
                  <a:schemeClr val="bg1"/>
                </a:solidFill>
                <a:effectLst/>
                <a:latin typeface="Times New Roman" panose="02020603050405020304" pitchFamily="18" charset="0"/>
                <a:cs typeface="Times New Roman" panose="02020603050405020304" pitchFamily="18" charset="0"/>
              </a:rPr>
              <a:t> Optimize pricing strategies</a:t>
            </a:r>
            <a:endParaRPr lang="en-US"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solidFill>
                  <a:schemeClr val="bg1"/>
                </a:solidFill>
                <a:effectLst/>
                <a:latin typeface="Times New Roman" panose="02020603050405020304" pitchFamily="18" charset="0"/>
                <a:cs typeface="Times New Roman" panose="02020603050405020304" pitchFamily="18" charset="0"/>
              </a:rPr>
              <a:t> Plan for seasonal variations</a:t>
            </a:r>
            <a:endParaRPr lang="en-US"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solidFill>
                  <a:schemeClr val="bg1"/>
                </a:solidFill>
                <a:effectLst/>
                <a:latin typeface="Times New Roman" panose="02020603050405020304" pitchFamily="18" charset="0"/>
                <a:cs typeface="Times New Roman" panose="02020603050405020304" pitchFamily="18" charset="0"/>
              </a:rPr>
              <a:t> Improve risk management by accounting for uncertainty in price predictions</a:t>
            </a:r>
            <a:endParaRPr lang="en-US"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solidFill>
                  <a:schemeClr val="bg1"/>
                </a:solidFill>
                <a:effectLst/>
                <a:latin typeface="Times New Roman" panose="02020603050405020304" pitchFamily="18" charset="0"/>
                <a:cs typeface="Times New Roman" panose="02020603050405020304" pitchFamily="18" charset="0"/>
              </a:rPr>
              <a:t> Explore market expansion, adjust its supply chain strategy based on price trends, </a:t>
            </a:r>
          </a:p>
          <a:p>
            <a:r>
              <a:rPr lang="en-US" dirty="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effectLst/>
                <a:latin typeface="Times New Roman" panose="02020603050405020304" pitchFamily="18" charset="0"/>
                <a:cs typeface="Times New Roman" panose="02020603050405020304" pitchFamily="18" charset="0"/>
              </a:rPr>
              <a:t>and enhance communication with stakeholders</a:t>
            </a:r>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effectLst/>
                <a:latin typeface="Times New Roman" panose="02020603050405020304" pitchFamily="18" charset="0"/>
                <a:cs typeface="Times New Roman" panose="02020603050405020304" pitchFamily="18" charset="0"/>
              </a:rPr>
              <a:t>By leveraging these insights, the company can make more informed decisions, improve operational efficiency, and increase profitability.</a:t>
            </a:r>
            <a:endParaRPr lang="en-US" dirty="0">
              <a:solidFill>
                <a:schemeClr val="bg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39507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30BA0-B99A-C991-010F-D0BF29A5E798}"/>
              </a:ext>
            </a:extLst>
          </p:cNvPr>
          <p:cNvSpPr>
            <a:spLocks noGrp="1"/>
          </p:cNvSpPr>
          <p:nvPr>
            <p:ph type="title"/>
          </p:nvPr>
        </p:nvSpPr>
        <p:spPr>
          <a:xfrm>
            <a:off x="255639" y="-79573"/>
            <a:ext cx="10192004" cy="1478570"/>
          </a:xfrm>
        </p:spPr>
        <p:txBody>
          <a:bodyPr>
            <a:normAutofit/>
          </a:bodyPr>
          <a:lstStyle/>
          <a:p>
            <a:r>
              <a:rPr lang="en-IN" sz="3200" b="1" dirty="0">
                <a:solidFill>
                  <a:schemeClr val="bg1"/>
                </a:solidFill>
                <a:latin typeface="+mn-lt"/>
              </a:rPr>
              <a:t>REFERENCES: </a:t>
            </a:r>
          </a:p>
        </p:txBody>
      </p:sp>
      <p:sp>
        <p:nvSpPr>
          <p:cNvPr id="3" name="Content Placeholder 2">
            <a:extLst>
              <a:ext uri="{FF2B5EF4-FFF2-40B4-BE49-F238E27FC236}">
                <a16:creationId xmlns:a16="http://schemas.microsoft.com/office/drawing/2014/main" id="{B43ACBFC-6100-F6FF-EC65-FC43ED1B8C5F}"/>
              </a:ext>
            </a:extLst>
          </p:cNvPr>
          <p:cNvSpPr>
            <a:spLocks noGrp="1"/>
          </p:cNvSpPr>
          <p:nvPr>
            <p:ph idx="1"/>
          </p:nvPr>
        </p:nvSpPr>
        <p:spPr>
          <a:xfrm>
            <a:off x="541645" y="1246596"/>
            <a:ext cx="11237402" cy="3541714"/>
          </a:xfrm>
        </p:spPr>
        <p:txBody>
          <a:bodyPr>
            <a:normAutofit/>
          </a:bodyPr>
          <a:lstStyle/>
          <a:p>
            <a:pPr marL="0" indent="0">
              <a:buNone/>
            </a:pPr>
            <a:r>
              <a:rPr lang="en-IN" sz="1800" b="0" i="0" u="sng" strike="noStrike" dirty="0">
                <a:solidFill>
                  <a:schemeClr val="bg1"/>
                </a:solidFill>
                <a:effectLst/>
                <a:latin typeface="Times New Roman" panose="02020603050405020304" pitchFamily="18" charset="0"/>
                <a:hlinkClick r:id="rId2">
                  <a:extLst>
                    <a:ext uri="{A12FA001-AC4F-418D-AE19-62706E023703}">
                      <ahyp:hlinkClr xmlns:ahyp="http://schemas.microsoft.com/office/drawing/2018/hyperlinkcolor" val="tx"/>
                    </a:ext>
                  </a:extLst>
                </a:hlinkClick>
              </a:rPr>
              <a:t>https://www.ers.usda.gov/data-products/feed-grains-database/feed-grains-yearbook-tables#Zipped%20CSV%20files</a:t>
            </a:r>
            <a:r>
              <a:rPr lang="en-IN" sz="1800" b="0" i="0" u="none" strike="noStrike" dirty="0">
                <a:solidFill>
                  <a:schemeClr val="bg1"/>
                </a:solidFill>
                <a:effectLst/>
                <a:latin typeface="Times New Roman" panose="02020603050405020304" pitchFamily="18" charset="0"/>
              </a:rPr>
              <a:t> </a:t>
            </a:r>
          </a:p>
          <a:p>
            <a:pPr marL="0" indent="0">
              <a:buNone/>
            </a:pPr>
            <a:r>
              <a:rPr lang="en-IN" sz="1800" b="0" i="0" u="sng" strike="noStrike" dirty="0">
                <a:solidFill>
                  <a:schemeClr val="bg1"/>
                </a:solidFill>
                <a:effectLst/>
                <a:latin typeface="Times New Roman" panose="02020603050405020304" pitchFamily="18" charset="0"/>
                <a:hlinkClick r:id="rId3">
                  <a:extLst>
                    <a:ext uri="{A12FA001-AC4F-418D-AE19-62706E023703}">
                      <ahyp:hlinkClr xmlns:ahyp="http://schemas.microsoft.com/office/drawing/2018/hyperlinkcolor" val="tx"/>
                    </a:ext>
                  </a:extLst>
                </a:hlinkClick>
              </a:rPr>
              <a:t>https://www.geeksforgeeks.org/hyperparameter-tuning/</a:t>
            </a:r>
            <a:r>
              <a:rPr lang="en-IN" sz="1800" b="0" i="0" u="none" strike="noStrike" dirty="0">
                <a:solidFill>
                  <a:schemeClr val="bg1"/>
                </a:solidFill>
                <a:effectLst/>
                <a:latin typeface="Times New Roman" panose="02020603050405020304" pitchFamily="18" charset="0"/>
              </a:rPr>
              <a:t>  </a:t>
            </a:r>
            <a:endParaRPr lang="en-IN" sz="1800" dirty="0">
              <a:solidFill>
                <a:schemeClr val="bg1"/>
              </a:solidFill>
              <a:latin typeface="Times New Roman" panose="02020603050405020304" pitchFamily="18" charset="0"/>
            </a:endParaRPr>
          </a:p>
          <a:p>
            <a:pPr marL="0" indent="0">
              <a:buNone/>
            </a:pPr>
            <a:r>
              <a:rPr lang="en-IN" sz="1800" b="0" i="0" u="sng" strike="noStrike" dirty="0">
                <a:solidFill>
                  <a:schemeClr val="bg1"/>
                </a:solidFill>
                <a:effectLst/>
                <a:latin typeface="Times New Roman" panose="02020603050405020304" pitchFamily="18" charset="0"/>
                <a:hlinkClick r:id="rId4">
                  <a:extLst>
                    <a:ext uri="{A12FA001-AC4F-418D-AE19-62706E023703}">
                      <ahyp:hlinkClr xmlns:ahyp="http://schemas.microsoft.com/office/drawing/2018/hyperlinkcolor" val="tx"/>
                    </a:ext>
                  </a:extLst>
                </a:hlinkClick>
              </a:rPr>
              <a:t>https://www.datasciencecentral.com/decision-tree-vs-random-forest-vs-boosted-trees-explained/</a:t>
            </a:r>
            <a:endParaRPr lang="en-IN" sz="1800" b="0" i="0" u="sng" strike="noStrike" dirty="0">
              <a:solidFill>
                <a:schemeClr val="bg1"/>
              </a:solidFill>
              <a:effectLst/>
              <a:latin typeface="Times New Roman" panose="02020603050405020304" pitchFamily="18" charset="0"/>
            </a:endParaRPr>
          </a:p>
          <a:p>
            <a:pPr marL="0" indent="0">
              <a:buNone/>
            </a:pPr>
            <a:r>
              <a:rPr lang="en-IN" sz="1800" b="0" i="0" u="sng" strike="noStrike" dirty="0">
                <a:solidFill>
                  <a:schemeClr val="bg1"/>
                </a:solidFill>
                <a:effectLst/>
                <a:latin typeface="Times New Roman" panose="02020603050405020304" pitchFamily="18" charset="0"/>
                <a:hlinkClick r:id="rId5">
                  <a:extLst>
                    <a:ext uri="{A12FA001-AC4F-418D-AE19-62706E023703}">
                      <ahyp:hlinkClr xmlns:ahyp="http://schemas.microsoft.com/office/drawing/2018/hyperlinkcolor" val="tx"/>
                    </a:ext>
                  </a:extLst>
                </a:hlinkClick>
              </a:rPr>
              <a:t>https://scikit-learn.org/1.6/modules/generated/sklearn.model_selection.GridSearchCV.html</a:t>
            </a:r>
            <a:r>
              <a:rPr lang="en-IN" sz="1800" b="0" i="0" u="none" strike="noStrike" dirty="0">
                <a:solidFill>
                  <a:schemeClr val="bg1"/>
                </a:solidFill>
                <a:effectLst/>
                <a:latin typeface="Times New Roman" panose="02020603050405020304" pitchFamily="18" charset="0"/>
              </a:rPr>
              <a:t>  </a:t>
            </a:r>
            <a:endParaRPr lang="en-IN" sz="1800" u="sng" dirty="0">
              <a:solidFill>
                <a:schemeClr val="bg1"/>
              </a:solidFill>
              <a:latin typeface="Times New Roman" panose="02020603050405020304" pitchFamily="18" charset="0"/>
            </a:endParaRPr>
          </a:p>
          <a:p>
            <a:pPr marL="0" indent="0">
              <a:buNone/>
            </a:pPr>
            <a:r>
              <a:rPr lang="en-IN" sz="1800" b="0" i="0" u="sng" strike="noStrike" dirty="0">
                <a:solidFill>
                  <a:schemeClr val="bg1"/>
                </a:solidFill>
                <a:effectLst/>
                <a:latin typeface="Times New Roman" panose="02020603050405020304" pitchFamily="18" charset="0"/>
                <a:hlinkClick r:id="rId6">
                  <a:extLst>
                    <a:ext uri="{A12FA001-AC4F-418D-AE19-62706E023703}">
                      <ahyp:hlinkClr xmlns:ahyp="http://schemas.microsoft.com/office/drawing/2018/hyperlinkcolor" val="tx"/>
                    </a:ext>
                  </a:extLst>
                </a:hlinkClick>
              </a:rPr>
              <a:t>https://www.analyticsvidhya.com/blog/2016/02/complete-guide-parameter-tuning-gradient-boosting-gbm-python/</a:t>
            </a:r>
            <a:r>
              <a:rPr lang="en-IN" sz="1800" b="0" i="0" u="none" strike="noStrike" dirty="0">
                <a:solidFill>
                  <a:schemeClr val="bg1"/>
                </a:solidFill>
                <a:effectLst/>
                <a:latin typeface="Times New Roman" panose="02020603050405020304" pitchFamily="18" charset="0"/>
              </a:rPr>
              <a:t> </a:t>
            </a:r>
          </a:p>
          <a:p>
            <a:pPr marL="0" indent="0">
              <a:buNone/>
            </a:pPr>
            <a:r>
              <a:rPr lang="en-IN" sz="1800" b="0" i="0" u="sng" strike="noStrike" dirty="0">
                <a:solidFill>
                  <a:schemeClr val="bg1"/>
                </a:solidFill>
                <a:effectLst/>
                <a:latin typeface="Times New Roman" panose="02020603050405020304" pitchFamily="18" charset="0"/>
                <a:hlinkClick r:id="rId7">
                  <a:extLst>
                    <a:ext uri="{A12FA001-AC4F-418D-AE19-62706E023703}">
                      <ahyp:hlinkClr xmlns:ahyp="http://schemas.microsoft.com/office/drawing/2018/hyperlinkcolor" val="tx"/>
                    </a:ext>
                  </a:extLst>
                </a:hlinkClick>
              </a:rPr>
              <a:t>https://scikit-learn.org/1.5/modules/generated/sklearn.ensemble.RandomForestClassifier.html</a:t>
            </a:r>
            <a:endParaRPr lang="en-IN" sz="1400" b="0" dirty="0">
              <a:solidFill>
                <a:schemeClr val="bg1"/>
              </a:solidFill>
              <a:effectLst/>
            </a:endParaRPr>
          </a:p>
          <a:p>
            <a:pPr marL="0" indent="0">
              <a:buNone/>
            </a:pPr>
            <a:br>
              <a:rPr lang="en-IN" sz="1400" dirty="0"/>
            </a:br>
            <a:r>
              <a:rPr lang="en-IN" sz="1800" b="0" i="0" u="none" strike="noStrike" dirty="0">
                <a:solidFill>
                  <a:srgbClr val="000000"/>
                </a:solidFill>
                <a:effectLst/>
                <a:latin typeface="Times New Roman" panose="02020603050405020304" pitchFamily="18" charset="0"/>
              </a:rPr>
              <a:t> </a:t>
            </a:r>
            <a:endParaRPr lang="en-IN" dirty="0"/>
          </a:p>
        </p:txBody>
      </p:sp>
    </p:spTree>
    <p:extLst>
      <p:ext uri="{BB962C8B-B14F-4D97-AF65-F5344CB8AC3E}">
        <p14:creationId xmlns:p14="http://schemas.microsoft.com/office/powerpoint/2010/main" val="572635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AD7F45C-23ED-5C8B-A174-5A60E74E8977}"/>
              </a:ext>
            </a:extLst>
          </p:cNvPr>
          <p:cNvSpPr txBox="1"/>
          <p:nvPr/>
        </p:nvSpPr>
        <p:spPr>
          <a:xfrm>
            <a:off x="412955" y="314632"/>
            <a:ext cx="11248103" cy="584775"/>
          </a:xfrm>
          <a:prstGeom prst="rect">
            <a:avLst/>
          </a:prstGeom>
          <a:noFill/>
        </p:spPr>
        <p:txBody>
          <a:bodyPr wrap="square" rtlCol="0">
            <a:spAutoFit/>
          </a:bodyPr>
          <a:lstStyle/>
          <a:p>
            <a:r>
              <a:rPr lang="en-IN" sz="3200" b="1" dirty="0">
                <a:solidFill>
                  <a:schemeClr val="bg1"/>
                </a:solidFill>
              </a:rPr>
              <a:t>INTRODUCTION :</a:t>
            </a:r>
            <a:endParaRPr lang="en-IN" b="1" dirty="0">
              <a:solidFill>
                <a:schemeClr val="bg1"/>
              </a:solidFill>
            </a:endParaRPr>
          </a:p>
        </p:txBody>
      </p:sp>
      <p:sp>
        <p:nvSpPr>
          <p:cNvPr id="5" name="TextBox 4">
            <a:extLst>
              <a:ext uri="{FF2B5EF4-FFF2-40B4-BE49-F238E27FC236}">
                <a16:creationId xmlns:a16="http://schemas.microsoft.com/office/drawing/2014/main" id="{F3ED6D9E-4FE0-E573-04C8-1CBFF7C0C67E}"/>
              </a:ext>
            </a:extLst>
          </p:cNvPr>
          <p:cNvSpPr txBox="1"/>
          <p:nvPr/>
        </p:nvSpPr>
        <p:spPr>
          <a:xfrm>
            <a:off x="117987" y="1278194"/>
            <a:ext cx="11897032" cy="3416320"/>
          </a:xfrm>
          <a:prstGeom prst="rect">
            <a:avLst/>
          </a:prstGeom>
          <a:noFill/>
        </p:spPr>
        <p:txBody>
          <a:bodyPr wrap="square" rtlCol="0">
            <a:spAutoFit/>
          </a:bodyPr>
          <a:lstStyle/>
          <a:p>
            <a:pPr marL="285750" indent="-285750">
              <a:buFont typeface="Arial" panose="020B0604020202020204" pitchFamily="34" charset="0"/>
              <a:buChar char="•"/>
            </a:pPr>
            <a:r>
              <a:rPr lang="en-US" b="0" dirty="0">
                <a:solidFill>
                  <a:schemeClr val="bg1"/>
                </a:solidFill>
                <a:effectLst/>
                <a:latin typeface="Times New Roman" panose="02020603050405020304" pitchFamily="18" charset="0"/>
                <a:cs typeface="Times New Roman" panose="02020603050405020304" pitchFamily="18" charset="0"/>
              </a:rPr>
              <a:t>The dataset tracks the </a:t>
            </a:r>
            <a:r>
              <a:rPr lang="en-US" b="1" dirty="0">
                <a:solidFill>
                  <a:schemeClr val="bg1"/>
                </a:solidFill>
                <a:effectLst/>
                <a:latin typeface="Times New Roman" panose="02020603050405020304" pitchFamily="18" charset="0"/>
                <a:cs typeface="Times New Roman" panose="02020603050405020304" pitchFamily="18" charset="0"/>
              </a:rPr>
              <a:t>imports and exports</a:t>
            </a:r>
            <a:r>
              <a:rPr lang="en-US" b="0" dirty="0">
                <a:solidFill>
                  <a:schemeClr val="bg1"/>
                </a:solidFill>
                <a:effectLst/>
                <a:latin typeface="Times New Roman" panose="02020603050405020304" pitchFamily="18" charset="0"/>
                <a:cs typeface="Times New Roman" panose="02020603050405020304" pitchFamily="18" charset="0"/>
              </a:rPr>
              <a:t> of corn and other products in the U.S., for example, in different time periods (e.g., </a:t>
            </a:r>
            <a:r>
              <a:rPr lang="en-US" b="1" dirty="0">
                <a:solidFill>
                  <a:schemeClr val="bg1"/>
                </a:solidFill>
                <a:effectLst/>
                <a:latin typeface="Times New Roman" panose="02020603050405020304" pitchFamily="18" charset="0"/>
                <a:cs typeface="Times New Roman" panose="02020603050405020304" pitchFamily="18" charset="0"/>
              </a:rPr>
              <a:t>annual</a:t>
            </a:r>
            <a:r>
              <a:rPr lang="en-US" b="0" dirty="0">
                <a:solidFill>
                  <a:schemeClr val="bg1"/>
                </a:solidFill>
                <a:effectLst/>
                <a:latin typeface="Times New Roman" panose="02020603050405020304" pitchFamily="18" charset="0"/>
                <a:cs typeface="Times New Roman" panose="02020603050405020304" pitchFamily="18" charset="0"/>
              </a:rPr>
              <a:t>, </a:t>
            </a:r>
            <a:r>
              <a:rPr lang="en-US" b="1" dirty="0">
                <a:solidFill>
                  <a:schemeClr val="bg1"/>
                </a:solidFill>
                <a:effectLst/>
                <a:latin typeface="Times New Roman" panose="02020603050405020304" pitchFamily="18" charset="0"/>
                <a:cs typeface="Times New Roman" panose="02020603050405020304" pitchFamily="18" charset="0"/>
              </a:rPr>
              <a:t>monthly</a:t>
            </a:r>
            <a:r>
              <a:rPr lang="en-US" b="0" dirty="0">
                <a:solidFill>
                  <a:schemeClr val="bg1"/>
                </a:solidFill>
                <a:effectLst/>
                <a:latin typeface="Times New Roman" panose="02020603050405020304" pitchFamily="18" charset="0"/>
                <a:cs typeface="Times New Roman" panose="02020603050405020304" pitchFamily="18" charset="0"/>
              </a:rPr>
              <a:t>) and details related to </a:t>
            </a:r>
            <a:r>
              <a:rPr lang="en-US" b="1" dirty="0">
                <a:solidFill>
                  <a:schemeClr val="bg1"/>
                </a:solidFill>
                <a:effectLst/>
                <a:latin typeface="Times New Roman" panose="02020603050405020304" pitchFamily="18" charset="0"/>
                <a:cs typeface="Times New Roman" panose="02020603050405020304" pitchFamily="18" charset="0"/>
              </a:rPr>
              <a:t>geography</a:t>
            </a:r>
            <a:r>
              <a:rPr lang="en-US" b="0" dirty="0">
                <a:solidFill>
                  <a:schemeClr val="bg1"/>
                </a:solidFill>
                <a:effectLst/>
                <a:latin typeface="Times New Roman" panose="02020603050405020304" pitchFamily="18" charset="0"/>
                <a:cs typeface="Times New Roman" panose="02020603050405020304" pitchFamily="18" charset="0"/>
              </a:rPr>
              <a:t>, </a:t>
            </a:r>
            <a:r>
              <a:rPr lang="en-US" b="1" dirty="0">
                <a:solidFill>
                  <a:schemeClr val="bg1"/>
                </a:solidFill>
                <a:effectLst/>
                <a:latin typeface="Times New Roman" panose="02020603050405020304" pitchFamily="18" charset="0"/>
                <a:cs typeface="Times New Roman" panose="02020603050405020304" pitchFamily="18" charset="0"/>
              </a:rPr>
              <a:t>commodity</a:t>
            </a:r>
            <a:r>
              <a:rPr lang="en-US" b="0" dirty="0">
                <a:solidFill>
                  <a:schemeClr val="bg1"/>
                </a:solidFill>
                <a:effectLst/>
                <a:latin typeface="Times New Roman" panose="02020603050405020304" pitchFamily="18" charset="0"/>
                <a:cs typeface="Times New Roman" panose="02020603050405020304" pitchFamily="18" charset="0"/>
              </a:rPr>
              <a:t>, </a:t>
            </a:r>
            <a:r>
              <a:rPr lang="en-US" b="1" dirty="0">
                <a:solidFill>
                  <a:schemeClr val="bg1"/>
                </a:solidFill>
                <a:effectLst/>
                <a:latin typeface="Times New Roman" panose="02020603050405020304" pitchFamily="18" charset="0"/>
                <a:cs typeface="Times New Roman" panose="02020603050405020304" pitchFamily="18" charset="0"/>
              </a:rPr>
              <a:t>units</a:t>
            </a:r>
            <a:r>
              <a:rPr lang="en-US" b="0" dirty="0">
                <a:solidFill>
                  <a:schemeClr val="bg1"/>
                </a:solidFill>
                <a:effectLst/>
                <a:latin typeface="Times New Roman" panose="02020603050405020304" pitchFamily="18" charset="0"/>
                <a:cs typeface="Times New Roman" panose="02020603050405020304" pitchFamily="18" charset="0"/>
              </a:rPr>
              <a:t>, and the </a:t>
            </a:r>
            <a:r>
              <a:rPr lang="en-US" b="1" dirty="0">
                <a:solidFill>
                  <a:schemeClr val="bg1"/>
                </a:solidFill>
                <a:effectLst/>
                <a:latin typeface="Times New Roman" panose="02020603050405020304" pitchFamily="18" charset="0"/>
                <a:cs typeface="Times New Roman" panose="02020603050405020304" pitchFamily="18" charset="0"/>
              </a:rPr>
              <a:t>year</a:t>
            </a:r>
            <a:r>
              <a:rPr lang="en-US" b="0" dirty="0">
                <a:solidFill>
                  <a:schemeClr val="bg1"/>
                </a:solidFill>
                <a:effectLst/>
                <a:latin typeface="Times New Roman" panose="02020603050405020304" pitchFamily="18" charset="0"/>
                <a:cs typeface="Times New Roman" panose="02020603050405020304" pitchFamily="18" charset="0"/>
              </a:rPr>
              <a:t>. The </a:t>
            </a:r>
            <a:r>
              <a:rPr lang="en-US" b="1" dirty="0">
                <a:solidFill>
                  <a:schemeClr val="bg1"/>
                </a:solidFill>
                <a:effectLst/>
                <a:latin typeface="Times New Roman" panose="02020603050405020304" pitchFamily="18" charset="0"/>
                <a:cs typeface="Times New Roman" panose="02020603050405020304" pitchFamily="18" charset="0"/>
              </a:rPr>
              <a:t>Amount</a:t>
            </a:r>
            <a:r>
              <a:rPr lang="en-US" b="0" dirty="0">
                <a:solidFill>
                  <a:schemeClr val="bg1"/>
                </a:solidFill>
                <a:effectLst/>
                <a:latin typeface="Times New Roman" panose="02020603050405020304" pitchFamily="18" charset="0"/>
                <a:cs typeface="Times New Roman" panose="02020603050405020304" pitchFamily="18" charset="0"/>
              </a:rPr>
              <a:t> column measures the quantity of trade in terms of 1,000 metric tons.</a:t>
            </a:r>
          </a:p>
          <a:p>
            <a:pPr marL="285750" indent="-285750">
              <a:buFont typeface="Arial" panose="020B0604020202020204" pitchFamily="34" charset="0"/>
              <a:buChar char="•"/>
            </a:pPr>
            <a:endParaRPr lang="en-US" b="1" dirty="0">
              <a:solidFill>
                <a:schemeClr val="bg1"/>
              </a:solidFill>
              <a:latin typeface="Times New Roman" panose="02020603050405020304" pitchFamily="18" charset="0"/>
              <a:cs typeface="Times New Roman" panose="02020603050405020304" pitchFamily="18" charset="0"/>
            </a:endParaRPr>
          </a:p>
          <a:p>
            <a:r>
              <a:rPr lang="en-US" b="1" dirty="0">
                <a:solidFill>
                  <a:schemeClr val="bg1"/>
                </a:solidFill>
                <a:latin typeface="Times New Roman" panose="02020603050405020304" pitchFamily="18" charset="0"/>
                <a:cs typeface="Times New Roman" panose="02020603050405020304" pitchFamily="18" charset="0"/>
              </a:rPr>
              <a:t>Use-Case:</a:t>
            </a: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Random Forest to look at factors influencing the price of bushels, such as market conditions, economic factors, or supply chain influences.</a:t>
            </a: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SARIMA to examine seasonal patterns or time-based trends in price prediction. to forecast based on historical price trends, particularly when pricing is influenced by annual cycles (e.g., seasonal agricultural yields)</a:t>
            </a:r>
          </a:p>
          <a:p>
            <a:endParaRPr lang="en-US" b="1" dirty="0">
              <a:solidFill>
                <a:schemeClr val="bg1"/>
              </a:solidFill>
              <a:effectLst/>
              <a:latin typeface="Times New Roman" panose="02020603050405020304" pitchFamily="18" charset="0"/>
              <a:cs typeface="Times New Roman" panose="02020603050405020304" pitchFamily="18" charset="0"/>
            </a:endParaRPr>
          </a:p>
          <a:p>
            <a:r>
              <a:rPr lang="en-US" dirty="0">
                <a:solidFill>
                  <a:srgbClr val="000000"/>
                </a:solidFill>
                <a:latin typeface="Times New Roman" panose="02020603050405020304" pitchFamily="18" charset="0"/>
              </a:rPr>
              <a:t>	</a:t>
            </a:r>
          </a:p>
          <a:p>
            <a:r>
              <a:rPr lang="en-US" sz="1800" b="0" i="0" u="none" strike="noStrike" dirty="0">
                <a:solidFill>
                  <a:srgbClr val="000000"/>
                </a:solidFill>
                <a:effectLst/>
                <a:latin typeface="Times New Roman" panose="02020603050405020304" pitchFamily="18" charset="0"/>
              </a:rPr>
              <a:t>	</a:t>
            </a:r>
            <a:endParaRPr lang="en-IN" dirty="0"/>
          </a:p>
        </p:txBody>
      </p:sp>
    </p:spTree>
    <p:extLst>
      <p:ext uri="{BB962C8B-B14F-4D97-AF65-F5344CB8AC3E}">
        <p14:creationId xmlns:p14="http://schemas.microsoft.com/office/powerpoint/2010/main" val="2459519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BEBB99-712E-F0E7-B375-39601238D57A}"/>
              </a:ext>
            </a:extLst>
          </p:cNvPr>
          <p:cNvSpPr txBox="1"/>
          <p:nvPr/>
        </p:nvSpPr>
        <p:spPr>
          <a:xfrm>
            <a:off x="393290" y="265471"/>
            <a:ext cx="11513575" cy="584775"/>
          </a:xfrm>
          <a:prstGeom prst="rect">
            <a:avLst/>
          </a:prstGeom>
          <a:noFill/>
        </p:spPr>
        <p:txBody>
          <a:bodyPr wrap="square" rtlCol="0">
            <a:spAutoFit/>
          </a:bodyPr>
          <a:lstStyle/>
          <a:p>
            <a:r>
              <a:rPr lang="en-IN" sz="3200" b="1" dirty="0">
                <a:solidFill>
                  <a:schemeClr val="bg1"/>
                </a:solidFill>
              </a:rPr>
              <a:t>DATA DICTIONARY (EDA) :</a:t>
            </a:r>
          </a:p>
        </p:txBody>
      </p:sp>
      <p:sp>
        <p:nvSpPr>
          <p:cNvPr id="8" name="TextBox 7">
            <a:extLst>
              <a:ext uri="{FF2B5EF4-FFF2-40B4-BE49-F238E27FC236}">
                <a16:creationId xmlns:a16="http://schemas.microsoft.com/office/drawing/2014/main" id="{FDA92024-F1C6-9D5F-C901-B8865707FA24}"/>
              </a:ext>
            </a:extLst>
          </p:cNvPr>
          <p:cNvSpPr txBox="1"/>
          <p:nvPr/>
        </p:nvSpPr>
        <p:spPr>
          <a:xfrm>
            <a:off x="186814" y="1061883"/>
            <a:ext cx="11621730" cy="3139321"/>
          </a:xfrm>
          <a:prstGeom prst="rect">
            <a:avLst/>
          </a:prstGeom>
          <a:noFill/>
        </p:spPr>
        <p:txBody>
          <a:bodyPr wrap="square" rtlCol="0">
            <a:spAutoFit/>
          </a:bodyPr>
          <a:lstStyle/>
          <a:p>
            <a:pPr marL="285750" indent="-285750">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As part of the data exploration process, the variable types and generated descriptive statistics were examined to better understand the dataset.</a:t>
            </a:r>
          </a:p>
          <a:p>
            <a:pPr marL="285750" indent="-285750">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The original feed grains dataset consists of 521,508 observations across 19 variables. </a:t>
            </a:r>
          </a:p>
          <a:p>
            <a:pPr marL="285750" indent="-285750">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During the exploration, 7,414 missing entries were identified which is around 1.5%, all of which are associated with the 'Group Commodity ID' and the ‘Group Commodity Description’ variables. There were no duplicate rows in the dataset, and overall, the data appears to be in good condition with only a small amount of missing.</a:t>
            </a:r>
            <a:endParaRPr lang="en-US" dirty="0">
              <a:solidFill>
                <a:srgbClr val="000000"/>
              </a:solidFill>
              <a:latin typeface="Times New Roman" panose="02020603050405020304" pitchFamily="18" charset="0"/>
            </a:endParaRPr>
          </a:p>
          <a:p>
            <a:pPr marL="285750" indent="-285750">
              <a:buFont typeface="Arial" panose="020B0604020202020204" pitchFamily="34" charset="0"/>
              <a:buChar char="•"/>
            </a:pPr>
            <a:r>
              <a:rPr lang="en-US" dirty="0">
                <a:solidFill>
                  <a:srgbClr val="000000"/>
                </a:solidFill>
                <a:latin typeface="Times New Roman" panose="02020603050405020304" pitchFamily="18" charset="0"/>
              </a:rPr>
              <a:t>O</a:t>
            </a:r>
            <a:r>
              <a:rPr lang="en-US" sz="1800" b="0" i="0" u="none" strike="noStrike" dirty="0">
                <a:solidFill>
                  <a:srgbClr val="000000"/>
                </a:solidFill>
                <a:effectLst/>
                <a:latin typeface="Times New Roman" panose="02020603050405020304" pitchFamily="18" charset="0"/>
              </a:rPr>
              <a:t>utliers were detected in the dataset using both the IQR (Interquartile Range) and Z-score methods.</a:t>
            </a:r>
          </a:p>
          <a:p>
            <a:endParaRPr lang="en-US" b="0" dirty="0">
              <a:effectLst/>
            </a:endParaRPr>
          </a:p>
          <a:p>
            <a:br>
              <a:rPr lang="en-US" dirty="0"/>
            </a:br>
            <a:endParaRPr lang="en-US" sz="1800" b="0" i="0" u="none" strike="noStrike" dirty="0">
              <a:solidFill>
                <a:srgbClr val="000000"/>
              </a:solidFill>
              <a:effectLst/>
              <a:latin typeface="Times New Roman" panose="02020603050405020304" pitchFamily="18" charset="0"/>
            </a:endParaRPr>
          </a:p>
          <a:p>
            <a:endParaRPr lang="en-IN" dirty="0"/>
          </a:p>
        </p:txBody>
      </p:sp>
      <p:pic>
        <p:nvPicPr>
          <p:cNvPr id="1026" name="Picture 2">
            <a:extLst>
              <a:ext uri="{FF2B5EF4-FFF2-40B4-BE49-F238E27FC236}">
                <a16:creationId xmlns:a16="http://schemas.microsoft.com/office/drawing/2014/main" id="{5B0FDAD9-0B5C-1713-67EF-C921310ACF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104" y="3185653"/>
            <a:ext cx="7983794" cy="180913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202B0FB-D90F-D8CF-7A82-CD54827AED27}"/>
              </a:ext>
            </a:extLst>
          </p:cNvPr>
          <p:cNvSpPr txBox="1"/>
          <p:nvPr/>
        </p:nvSpPr>
        <p:spPr>
          <a:xfrm>
            <a:off x="186814" y="5102942"/>
            <a:ext cx="11533238"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The </a:t>
            </a:r>
            <a:r>
              <a:rPr lang="en-US" b="1" dirty="0">
                <a:solidFill>
                  <a:schemeClr val="bg1"/>
                </a:solidFill>
                <a:latin typeface="Times New Roman" panose="02020603050405020304" pitchFamily="18" charset="0"/>
                <a:cs typeface="Times New Roman" panose="02020603050405020304" pitchFamily="18" charset="0"/>
              </a:rPr>
              <a:t>Amount</a:t>
            </a:r>
            <a:r>
              <a:rPr lang="en-US" dirty="0">
                <a:solidFill>
                  <a:schemeClr val="bg1"/>
                </a:solidFill>
                <a:latin typeface="Times New Roman" panose="02020603050405020304" pitchFamily="18" charset="0"/>
                <a:cs typeface="Times New Roman" panose="02020603050405020304" pitchFamily="18" charset="0"/>
              </a:rPr>
              <a:t> variable showed a skewed distribution with significant outliers, indicating rare or high-value transactions. Identifying these anomalies is crucial as they can impact analysis, signal data errors, or highlight exceptional business scenarios.</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0908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AD151BCE-1CC8-CFB1-B0FD-7A0619A4D178}"/>
              </a:ext>
            </a:extLst>
          </p:cNvPr>
          <p:cNvSpPr>
            <a:spLocks noGrp="1"/>
          </p:cNvSpPr>
          <p:nvPr>
            <p:ph idx="1"/>
          </p:nvPr>
        </p:nvSpPr>
        <p:spPr>
          <a:xfrm>
            <a:off x="481778" y="1315422"/>
            <a:ext cx="10736827" cy="3541714"/>
          </a:xfrm>
        </p:spPr>
        <p:txBody>
          <a:bodyPr>
            <a:normAutofit/>
          </a:bodyPr>
          <a:lstStyle/>
          <a:p>
            <a:pPr>
              <a:buFont typeface="Arial" panose="020B0604020202020204" pitchFamily="34" charset="0"/>
              <a:buChar char="•"/>
            </a:pPr>
            <a:r>
              <a:rPr lang="en-US" sz="1900" b="1" dirty="0">
                <a:solidFill>
                  <a:schemeClr val="bg1"/>
                </a:solidFill>
                <a:latin typeface="Times New Roman" panose="02020603050405020304" pitchFamily="18" charset="0"/>
                <a:cs typeface="Times New Roman" panose="02020603050405020304" pitchFamily="18" charset="0"/>
              </a:rPr>
              <a:t>Filtered the dataset</a:t>
            </a:r>
            <a:r>
              <a:rPr lang="en-US" sz="1900" dirty="0">
                <a:solidFill>
                  <a:schemeClr val="bg1"/>
                </a:solidFill>
                <a:latin typeface="Times New Roman" panose="02020603050405020304" pitchFamily="18" charset="0"/>
                <a:cs typeface="Times New Roman" panose="02020603050405020304" pitchFamily="18" charset="0"/>
              </a:rPr>
              <a:t>: Kept only rows where '</a:t>
            </a:r>
            <a:r>
              <a:rPr lang="en-US" sz="1900" dirty="0" err="1">
                <a:solidFill>
                  <a:schemeClr val="bg1"/>
                </a:solidFill>
                <a:latin typeface="Times New Roman" panose="02020603050405020304" pitchFamily="18" charset="0"/>
                <a:cs typeface="Times New Roman" panose="02020603050405020304" pitchFamily="18" charset="0"/>
              </a:rPr>
              <a:t>SC_Frequency_Desc</a:t>
            </a:r>
            <a:r>
              <a:rPr lang="en-US" sz="1900" dirty="0">
                <a:solidFill>
                  <a:schemeClr val="bg1"/>
                </a:solidFill>
                <a:latin typeface="Times New Roman" panose="02020603050405020304" pitchFamily="18" charset="0"/>
                <a:cs typeface="Times New Roman" panose="02020603050405020304" pitchFamily="18" charset="0"/>
              </a:rPr>
              <a:t>' equals 'Monthly'.</a:t>
            </a:r>
          </a:p>
          <a:p>
            <a:pPr>
              <a:buFont typeface="Arial" panose="020B0604020202020204" pitchFamily="34" charset="0"/>
              <a:buChar char="•"/>
            </a:pPr>
            <a:r>
              <a:rPr lang="en-US" sz="1900" b="1" dirty="0">
                <a:solidFill>
                  <a:schemeClr val="bg1"/>
                </a:solidFill>
                <a:latin typeface="Times New Roman" panose="02020603050405020304" pitchFamily="18" charset="0"/>
                <a:cs typeface="Times New Roman" panose="02020603050405020304" pitchFamily="18" charset="0"/>
              </a:rPr>
              <a:t>Dropped unnecessary columns</a:t>
            </a:r>
            <a:r>
              <a:rPr lang="en-US" sz="1900" dirty="0">
                <a:solidFill>
                  <a:schemeClr val="bg1"/>
                </a:solidFill>
                <a:latin typeface="Times New Roman" panose="02020603050405020304" pitchFamily="18" charset="0"/>
                <a:cs typeface="Times New Roman" panose="02020603050405020304" pitchFamily="18" charset="0"/>
              </a:rPr>
              <a:t>: Removed columns including '</a:t>
            </a:r>
            <a:r>
              <a:rPr lang="en-US" sz="1900" dirty="0" err="1">
                <a:solidFill>
                  <a:schemeClr val="bg1"/>
                </a:solidFill>
                <a:latin typeface="Times New Roman" panose="02020603050405020304" pitchFamily="18" charset="0"/>
                <a:cs typeface="Times New Roman" panose="02020603050405020304" pitchFamily="18" charset="0"/>
              </a:rPr>
              <a:t>SC_Group_ID</a:t>
            </a:r>
            <a:r>
              <a:rPr lang="en-US" sz="1900" dirty="0">
                <a:solidFill>
                  <a:schemeClr val="bg1"/>
                </a:solidFill>
                <a:latin typeface="Times New Roman" panose="02020603050405020304" pitchFamily="18" charset="0"/>
                <a:cs typeface="Times New Roman" panose="02020603050405020304" pitchFamily="18" charset="0"/>
              </a:rPr>
              <a:t>', '</a:t>
            </a:r>
            <a:r>
              <a:rPr lang="en-US" sz="1900" dirty="0" err="1">
                <a:solidFill>
                  <a:schemeClr val="bg1"/>
                </a:solidFill>
                <a:latin typeface="Times New Roman" panose="02020603050405020304" pitchFamily="18" charset="0"/>
                <a:cs typeface="Times New Roman" panose="02020603050405020304" pitchFamily="18" charset="0"/>
              </a:rPr>
              <a:t>SC_GroupCommod_ID</a:t>
            </a:r>
            <a:r>
              <a:rPr lang="en-US" sz="1900" dirty="0">
                <a:solidFill>
                  <a:schemeClr val="bg1"/>
                </a:solidFill>
                <a:latin typeface="Times New Roman" panose="02020603050405020304" pitchFamily="18" charset="0"/>
                <a:cs typeface="Times New Roman" panose="02020603050405020304" pitchFamily="18" charset="0"/>
              </a:rPr>
              <a:t>', '</a:t>
            </a:r>
            <a:r>
              <a:rPr lang="en-US" sz="1900" dirty="0" err="1">
                <a:solidFill>
                  <a:schemeClr val="bg1"/>
                </a:solidFill>
                <a:latin typeface="Times New Roman" panose="02020603050405020304" pitchFamily="18" charset="0"/>
                <a:cs typeface="Times New Roman" panose="02020603050405020304" pitchFamily="18" charset="0"/>
              </a:rPr>
              <a:t>SC_Commodity_ID</a:t>
            </a:r>
            <a:r>
              <a:rPr lang="en-US" sz="1900" dirty="0">
                <a:solidFill>
                  <a:schemeClr val="bg1"/>
                </a:solidFill>
                <a:latin typeface="Times New Roman" panose="02020603050405020304" pitchFamily="18" charset="0"/>
                <a:cs typeface="Times New Roman" panose="02020603050405020304" pitchFamily="18" charset="0"/>
              </a:rPr>
              <a:t>', and others to reduce dimensionality.</a:t>
            </a:r>
          </a:p>
          <a:p>
            <a:pPr>
              <a:buFont typeface="Arial" panose="020B0604020202020204" pitchFamily="34" charset="0"/>
              <a:buChar char="•"/>
            </a:pPr>
            <a:r>
              <a:rPr lang="en-US" sz="1900" b="1" dirty="0">
                <a:solidFill>
                  <a:schemeClr val="bg1"/>
                </a:solidFill>
                <a:latin typeface="Times New Roman" panose="02020603050405020304" pitchFamily="18" charset="0"/>
                <a:cs typeface="Times New Roman" panose="02020603050405020304" pitchFamily="18" charset="0"/>
              </a:rPr>
              <a:t>Created a 'Season' column</a:t>
            </a:r>
            <a:r>
              <a:rPr lang="en-US" sz="1900" dirty="0">
                <a:solidFill>
                  <a:schemeClr val="bg1"/>
                </a:solidFill>
                <a:latin typeface="Times New Roman" panose="02020603050405020304" pitchFamily="18" charset="0"/>
                <a:cs typeface="Times New Roman" panose="02020603050405020304" pitchFamily="18" charset="0"/>
              </a:rPr>
              <a:t>: Derived the 'Season' feature based on the '</a:t>
            </a:r>
            <a:r>
              <a:rPr lang="en-US" sz="1900" dirty="0" err="1">
                <a:solidFill>
                  <a:schemeClr val="bg1"/>
                </a:solidFill>
                <a:latin typeface="Times New Roman" panose="02020603050405020304" pitchFamily="18" charset="0"/>
                <a:cs typeface="Times New Roman" panose="02020603050405020304" pitchFamily="18" charset="0"/>
              </a:rPr>
              <a:t>Timeperiod_Desc</a:t>
            </a:r>
            <a:r>
              <a:rPr lang="en-US" sz="1900" dirty="0">
                <a:solidFill>
                  <a:schemeClr val="bg1"/>
                </a:solidFill>
                <a:latin typeface="Times New Roman" panose="02020603050405020304" pitchFamily="18" charset="0"/>
                <a:cs typeface="Times New Roman" panose="02020603050405020304" pitchFamily="18" charset="0"/>
              </a:rPr>
              <a:t>' column, classifying months into Winter, Spring, Summer, and Fall.</a:t>
            </a:r>
          </a:p>
          <a:p>
            <a:pPr>
              <a:buFont typeface="Arial" panose="020B0604020202020204" pitchFamily="34" charset="0"/>
              <a:buChar char="•"/>
            </a:pPr>
            <a:r>
              <a:rPr lang="en-US" sz="1900" b="1" dirty="0">
                <a:solidFill>
                  <a:schemeClr val="bg1"/>
                </a:solidFill>
                <a:latin typeface="Times New Roman" panose="02020603050405020304" pitchFamily="18" charset="0"/>
                <a:cs typeface="Times New Roman" panose="02020603050405020304" pitchFamily="18" charset="0"/>
              </a:rPr>
              <a:t>Dropped irrelevant columns</a:t>
            </a:r>
            <a:r>
              <a:rPr lang="en-US" sz="1900" dirty="0">
                <a:solidFill>
                  <a:schemeClr val="bg1"/>
                </a:solidFill>
                <a:latin typeface="Times New Roman" panose="02020603050405020304" pitchFamily="18" charset="0"/>
                <a:cs typeface="Times New Roman" panose="02020603050405020304" pitchFamily="18" charset="0"/>
              </a:rPr>
              <a:t>: Removed '</a:t>
            </a:r>
            <a:r>
              <a:rPr lang="en-US" sz="1900" dirty="0" err="1">
                <a:solidFill>
                  <a:schemeClr val="bg1"/>
                </a:solidFill>
                <a:latin typeface="Times New Roman" panose="02020603050405020304" pitchFamily="18" charset="0"/>
                <a:cs typeface="Times New Roman" panose="02020603050405020304" pitchFamily="18" charset="0"/>
              </a:rPr>
              <a:t>SC_Frequency_Desc</a:t>
            </a:r>
            <a:r>
              <a:rPr lang="en-US" sz="1900" dirty="0">
                <a:solidFill>
                  <a:schemeClr val="bg1"/>
                </a:solidFill>
                <a:latin typeface="Times New Roman" panose="02020603050405020304" pitchFamily="18" charset="0"/>
                <a:cs typeface="Times New Roman" panose="02020603050405020304" pitchFamily="18" charset="0"/>
              </a:rPr>
              <a:t>', '</a:t>
            </a:r>
            <a:r>
              <a:rPr lang="en-US" sz="1900" dirty="0" err="1">
                <a:solidFill>
                  <a:schemeClr val="bg1"/>
                </a:solidFill>
                <a:latin typeface="Times New Roman" panose="02020603050405020304" pitchFamily="18" charset="0"/>
                <a:cs typeface="Times New Roman" panose="02020603050405020304" pitchFamily="18" charset="0"/>
              </a:rPr>
              <a:t>SC_Group_Desc</a:t>
            </a:r>
            <a:r>
              <a:rPr lang="en-US" sz="1900" dirty="0">
                <a:solidFill>
                  <a:schemeClr val="bg1"/>
                </a:solidFill>
                <a:latin typeface="Times New Roman" panose="02020603050405020304" pitchFamily="18" charset="0"/>
                <a:cs typeface="Times New Roman" panose="02020603050405020304" pitchFamily="18" charset="0"/>
              </a:rPr>
              <a:t>', and '</a:t>
            </a:r>
            <a:r>
              <a:rPr lang="en-US" sz="1900" dirty="0" err="1">
                <a:solidFill>
                  <a:schemeClr val="bg1"/>
                </a:solidFill>
                <a:latin typeface="Times New Roman" panose="02020603050405020304" pitchFamily="18" charset="0"/>
                <a:cs typeface="Times New Roman" panose="02020603050405020304" pitchFamily="18" charset="0"/>
              </a:rPr>
              <a:t>SC_GroupCommod_Desc</a:t>
            </a:r>
            <a:r>
              <a:rPr lang="en-US" sz="1900" dirty="0">
                <a:solidFill>
                  <a:schemeClr val="bg1"/>
                </a:solidFill>
                <a:latin typeface="Times New Roman" panose="02020603050405020304" pitchFamily="18" charset="0"/>
                <a:cs typeface="Times New Roman" panose="02020603050405020304" pitchFamily="18" charset="0"/>
              </a:rPr>
              <a:t>' after creating the new features.</a:t>
            </a:r>
          </a:p>
          <a:p>
            <a:pPr marL="0" indent="0">
              <a:buNone/>
            </a:pPr>
            <a:endParaRPr lang="en-US" dirty="0"/>
          </a:p>
        </p:txBody>
      </p:sp>
      <p:sp>
        <p:nvSpPr>
          <p:cNvPr id="8" name="TextBox 7">
            <a:extLst>
              <a:ext uri="{FF2B5EF4-FFF2-40B4-BE49-F238E27FC236}">
                <a16:creationId xmlns:a16="http://schemas.microsoft.com/office/drawing/2014/main" id="{AABC27C7-7723-46A6-4F3D-723FBD40A0A4}"/>
              </a:ext>
            </a:extLst>
          </p:cNvPr>
          <p:cNvSpPr txBox="1"/>
          <p:nvPr/>
        </p:nvSpPr>
        <p:spPr>
          <a:xfrm>
            <a:off x="481779" y="324464"/>
            <a:ext cx="9566787" cy="584775"/>
          </a:xfrm>
          <a:prstGeom prst="rect">
            <a:avLst/>
          </a:prstGeom>
          <a:noFill/>
        </p:spPr>
        <p:txBody>
          <a:bodyPr wrap="square" rtlCol="0">
            <a:spAutoFit/>
          </a:bodyPr>
          <a:lstStyle/>
          <a:p>
            <a:r>
              <a:rPr lang="en-IN" sz="3200" b="1" dirty="0">
                <a:solidFill>
                  <a:schemeClr val="bg1"/>
                </a:solidFill>
              </a:rPr>
              <a:t>FEATURE ENGINEERING:</a:t>
            </a:r>
            <a:endParaRPr lang="en-IN" dirty="0"/>
          </a:p>
        </p:txBody>
      </p:sp>
    </p:spTree>
    <p:extLst>
      <p:ext uri="{BB962C8B-B14F-4D97-AF65-F5344CB8AC3E}">
        <p14:creationId xmlns:p14="http://schemas.microsoft.com/office/powerpoint/2010/main" val="2302611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3EE4435-E5D9-9ACF-68F7-8C00F075C6C7}"/>
              </a:ext>
            </a:extLst>
          </p:cNvPr>
          <p:cNvSpPr txBox="1"/>
          <p:nvPr/>
        </p:nvSpPr>
        <p:spPr>
          <a:xfrm>
            <a:off x="152400" y="841981"/>
            <a:ext cx="11887200" cy="2554545"/>
          </a:xfrm>
          <a:prstGeom prst="rect">
            <a:avLst/>
          </a:prstGeom>
          <a:noFill/>
        </p:spPr>
        <p:txBody>
          <a:bodyPr wrap="square" rtlCol="0">
            <a:spAutoFit/>
          </a:bodyPr>
          <a:lstStyle/>
          <a:p>
            <a:pPr marL="285750" indent="-285750">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Commodity Price Tracking: </a:t>
            </a:r>
            <a:r>
              <a:rPr lang="en-US" sz="1600" dirty="0">
                <a:solidFill>
                  <a:schemeClr val="bg1"/>
                </a:solidFill>
                <a:latin typeface="Times New Roman" panose="02020603050405020304" pitchFamily="18" charset="0"/>
                <a:cs typeface="Times New Roman" panose="02020603050405020304" pitchFamily="18" charset="0"/>
              </a:rPr>
              <a:t>The dataset records that we are looking at are market prices of agricultural commodities (e.g., Barley, Brewers grits) across different U.S. locations, filtered to units like Dollars per bushel or Dollars per cwt.</a:t>
            </a:r>
          </a:p>
          <a:p>
            <a:pPr marL="285750" indent="-285750">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Regional Focus: </a:t>
            </a:r>
            <a:r>
              <a:rPr lang="en-US" sz="1600" dirty="0">
                <a:solidFill>
                  <a:schemeClr val="bg1"/>
                </a:solidFill>
                <a:latin typeface="Times New Roman" panose="02020603050405020304" pitchFamily="18" charset="0"/>
                <a:cs typeface="Times New Roman" panose="02020603050405020304" pitchFamily="18" charset="0"/>
              </a:rPr>
              <a:t>Instead of international trade data, the dataset focuses on specific U.S. regions such as Golden Triangle, MT, and New York, NY, providing localized insights into commodity pricing.</a:t>
            </a:r>
          </a:p>
          <a:p>
            <a:pPr marL="285750" indent="-285750">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Seasonal Categorization: </a:t>
            </a:r>
            <a:r>
              <a:rPr lang="en-US" sz="1600" dirty="0">
                <a:solidFill>
                  <a:schemeClr val="bg1"/>
                </a:solidFill>
                <a:latin typeface="Times New Roman" panose="02020603050405020304" pitchFamily="18" charset="0"/>
                <a:cs typeface="Times New Roman" panose="02020603050405020304" pitchFamily="18" charset="0"/>
              </a:rPr>
              <a:t>A "Season" column has been added, classifying months into Summer, Fall, Winter, and Spring, helping analyze seasonal price variations of commodities.</a:t>
            </a:r>
          </a:p>
          <a:p>
            <a:pPr marL="285750" indent="-285750">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Yearly and Monthly Data Representation:</a:t>
            </a:r>
            <a:r>
              <a:rPr lang="en-US" sz="1600" dirty="0">
                <a:solidFill>
                  <a:schemeClr val="bg1"/>
                </a:solidFill>
                <a:latin typeface="Times New Roman" panose="02020603050405020304" pitchFamily="18" charset="0"/>
                <a:cs typeface="Times New Roman" panose="02020603050405020304" pitchFamily="18" charset="0"/>
              </a:rPr>
              <a:t> The dataset covers multiple years (1975-2024) and provides monthly price trends, allowing for time-series analysis of commodity price fluctuations.</a:t>
            </a:r>
          </a:p>
          <a:p>
            <a:pPr marL="285750" indent="-285750">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Granular Price Details: </a:t>
            </a:r>
            <a:r>
              <a:rPr lang="en-US" sz="1600" dirty="0">
                <a:solidFill>
                  <a:schemeClr val="bg1"/>
                </a:solidFill>
                <a:latin typeface="Times New Roman" panose="02020603050405020304" pitchFamily="18" charset="0"/>
                <a:cs typeface="Times New Roman" panose="02020603050405020304" pitchFamily="18" charset="0"/>
              </a:rPr>
              <a:t>The "Amount" column represents precise price values with two decimal places, ensuring higher accuracy in financial and economic analysis.</a:t>
            </a:r>
            <a:endParaRPr lang="en-IN" sz="1600" dirty="0">
              <a:solidFill>
                <a:schemeClr val="bg1"/>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EC155FAC-81AE-9749-C7E5-B6C73E7FCFD1}"/>
              </a:ext>
            </a:extLst>
          </p:cNvPr>
          <p:cNvSpPr txBox="1"/>
          <p:nvPr/>
        </p:nvSpPr>
        <p:spPr>
          <a:xfrm>
            <a:off x="245806" y="186813"/>
            <a:ext cx="11434917" cy="584775"/>
          </a:xfrm>
          <a:prstGeom prst="rect">
            <a:avLst/>
          </a:prstGeom>
          <a:noFill/>
        </p:spPr>
        <p:txBody>
          <a:bodyPr wrap="square" rtlCol="0">
            <a:spAutoFit/>
          </a:bodyPr>
          <a:lstStyle/>
          <a:p>
            <a:r>
              <a:rPr lang="en-IN" sz="3200" b="1" dirty="0">
                <a:solidFill>
                  <a:schemeClr val="bg1"/>
                </a:solidFill>
              </a:rPr>
              <a:t>KEY DIFFERENCES:</a:t>
            </a:r>
          </a:p>
        </p:txBody>
      </p:sp>
      <p:pic>
        <p:nvPicPr>
          <p:cNvPr id="16" name="Picture 15">
            <a:extLst>
              <a:ext uri="{FF2B5EF4-FFF2-40B4-BE49-F238E27FC236}">
                <a16:creationId xmlns:a16="http://schemas.microsoft.com/office/drawing/2014/main" id="{E0E4D9E2-1DFA-6950-223B-CFFDF6933AFE}"/>
              </a:ext>
            </a:extLst>
          </p:cNvPr>
          <p:cNvPicPr>
            <a:picLocks noChangeAspect="1"/>
          </p:cNvPicPr>
          <p:nvPr/>
        </p:nvPicPr>
        <p:blipFill>
          <a:blip r:embed="rId2"/>
          <a:stretch>
            <a:fillRect/>
          </a:stretch>
        </p:blipFill>
        <p:spPr>
          <a:xfrm>
            <a:off x="1251152" y="3461475"/>
            <a:ext cx="9259531" cy="3209712"/>
          </a:xfrm>
          <a:prstGeom prst="rect">
            <a:avLst/>
          </a:prstGeom>
        </p:spPr>
      </p:pic>
    </p:spTree>
    <p:extLst>
      <p:ext uri="{BB962C8B-B14F-4D97-AF65-F5344CB8AC3E}">
        <p14:creationId xmlns:p14="http://schemas.microsoft.com/office/powerpoint/2010/main" val="2553353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3646A43-4755-C4C5-822B-AF8CFBA11AD8}"/>
              </a:ext>
            </a:extLst>
          </p:cNvPr>
          <p:cNvSpPr txBox="1"/>
          <p:nvPr/>
        </p:nvSpPr>
        <p:spPr>
          <a:xfrm>
            <a:off x="353962" y="245807"/>
            <a:ext cx="11346425" cy="584775"/>
          </a:xfrm>
          <a:prstGeom prst="rect">
            <a:avLst/>
          </a:prstGeom>
          <a:noFill/>
        </p:spPr>
        <p:txBody>
          <a:bodyPr wrap="square" rtlCol="0">
            <a:spAutoFit/>
          </a:bodyPr>
          <a:lstStyle/>
          <a:p>
            <a:r>
              <a:rPr lang="en-IN" sz="3200" b="1" dirty="0">
                <a:solidFill>
                  <a:schemeClr val="bg1"/>
                </a:solidFill>
              </a:rPr>
              <a:t>PREDICTIVE MODELING:</a:t>
            </a:r>
          </a:p>
        </p:txBody>
      </p:sp>
      <p:sp>
        <p:nvSpPr>
          <p:cNvPr id="17" name="TextBox 16">
            <a:extLst>
              <a:ext uri="{FF2B5EF4-FFF2-40B4-BE49-F238E27FC236}">
                <a16:creationId xmlns:a16="http://schemas.microsoft.com/office/drawing/2014/main" id="{8603CBFC-E7FA-5660-303D-EAF42A890480}"/>
              </a:ext>
            </a:extLst>
          </p:cNvPr>
          <p:cNvSpPr txBox="1"/>
          <p:nvPr/>
        </p:nvSpPr>
        <p:spPr>
          <a:xfrm>
            <a:off x="176982" y="973394"/>
            <a:ext cx="11729884" cy="64633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The dataset contains different units of price measurement, including 'Dollars per bushel,' 'Dollars per cwt,' and 'Cents per pound,' indicating variations in pricing standards across commodities.</a:t>
            </a:r>
            <a:r>
              <a:rPr lang="en-IN" dirty="0">
                <a:solidFill>
                  <a:schemeClr val="bg1"/>
                </a:solidFill>
                <a:latin typeface="Times New Roman" panose="02020603050405020304" pitchFamily="18" charset="0"/>
                <a:cs typeface="Times New Roman" panose="02020603050405020304" pitchFamily="18" charset="0"/>
              </a:rPr>
              <a:t>                                   </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19" name="Picture 18">
            <a:extLst>
              <a:ext uri="{FF2B5EF4-FFF2-40B4-BE49-F238E27FC236}">
                <a16:creationId xmlns:a16="http://schemas.microsoft.com/office/drawing/2014/main" id="{00CF9ACA-8F66-CEF8-EDCD-17BC0FC442AA}"/>
              </a:ext>
            </a:extLst>
          </p:cNvPr>
          <p:cNvPicPr>
            <a:picLocks noChangeAspect="1"/>
          </p:cNvPicPr>
          <p:nvPr/>
        </p:nvPicPr>
        <p:blipFill>
          <a:blip r:embed="rId2"/>
          <a:stretch>
            <a:fillRect/>
          </a:stretch>
        </p:blipFill>
        <p:spPr>
          <a:xfrm>
            <a:off x="176982" y="3293240"/>
            <a:ext cx="5450040" cy="1467055"/>
          </a:xfrm>
          <a:prstGeom prst="rect">
            <a:avLst/>
          </a:prstGeom>
        </p:spPr>
      </p:pic>
      <p:pic>
        <p:nvPicPr>
          <p:cNvPr id="24" name="Picture 23">
            <a:extLst>
              <a:ext uri="{FF2B5EF4-FFF2-40B4-BE49-F238E27FC236}">
                <a16:creationId xmlns:a16="http://schemas.microsoft.com/office/drawing/2014/main" id="{8DB7F56F-403E-EA1F-C994-3741982782DF}"/>
              </a:ext>
            </a:extLst>
          </p:cNvPr>
          <p:cNvPicPr>
            <a:picLocks noChangeAspect="1"/>
          </p:cNvPicPr>
          <p:nvPr/>
        </p:nvPicPr>
        <p:blipFill>
          <a:blip r:embed="rId3"/>
          <a:stretch>
            <a:fillRect/>
          </a:stretch>
        </p:blipFill>
        <p:spPr>
          <a:xfrm>
            <a:off x="5899352" y="4665820"/>
            <a:ext cx="6007513" cy="1871605"/>
          </a:xfrm>
          <a:prstGeom prst="rect">
            <a:avLst/>
          </a:prstGeom>
        </p:spPr>
      </p:pic>
      <p:sp>
        <p:nvSpPr>
          <p:cNvPr id="25" name="TextBox 24">
            <a:extLst>
              <a:ext uri="{FF2B5EF4-FFF2-40B4-BE49-F238E27FC236}">
                <a16:creationId xmlns:a16="http://schemas.microsoft.com/office/drawing/2014/main" id="{FF853301-2F59-EA39-A56A-E9EBA01FDBA7}"/>
              </a:ext>
            </a:extLst>
          </p:cNvPr>
          <p:cNvSpPr txBox="1"/>
          <p:nvPr/>
        </p:nvSpPr>
        <p:spPr>
          <a:xfrm>
            <a:off x="5899353" y="4175362"/>
            <a:ext cx="5450040"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Hyperparameter Tuning with </a:t>
            </a:r>
            <a:r>
              <a:rPr lang="en-IN" dirty="0" err="1">
                <a:solidFill>
                  <a:schemeClr val="bg1"/>
                </a:solidFill>
                <a:latin typeface="Times New Roman" panose="02020603050405020304" pitchFamily="18" charset="0"/>
                <a:cs typeface="Times New Roman" panose="02020603050405020304" pitchFamily="18" charset="0"/>
              </a:rPr>
              <a:t>GridSearchCV</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27" name="Picture 26">
            <a:extLst>
              <a:ext uri="{FF2B5EF4-FFF2-40B4-BE49-F238E27FC236}">
                <a16:creationId xmlns:a16="http://schemas.microsoft.com/office/drawing/2014/main" id="{878274FB-9125-AACE-5F2A-2A941297C014}"/>
              </a:ext>
            </a:extLst>
          </p:cNvPr>
          <p:cNvPicPr>
            <a:picLocks noChangeAspect="1"/>
          </p:cNvPicPr>
          <p:nvPr/>
        </p:nvPicPr>
        <p:blipFill>
          <a:blip r:embed="rId4"/>
          <a:stretch>
            <a:fillRect/>
          </a:stretch>
        </p:blipFill>
        <p:spPr>
          <a:xfrm>
            <a:off x="5899353" y="2493197"/>
            <a:ext cx="6007513" cy="1477349"/>
          </a:xfrm>
          <a:prstGeom prst="rect">
            <a:avLst/>
          </a:prstGeom>
        </p:spPr>
      </p:pic>
      <p:sp>
        <p:nvSpPr>
          <p:cNvPr id="28" name="TextBox 27">
            <a:extLst>
              <a:ext uri="{FF2B5EF4-FFF2-40B4-BE49-F238E27FC236}">
                <a16:creationId xmlns:a16="http://schemas.microsoft.com/office/drawing/2014/main" id="{ACFA841D-7EF4-1D23-F0D4-7B801770F71B}"/>
              </a:ext>
            </a:extLst>
          </p:cNvPr>
          <p:cNvSpPr txBox="1"/>
          <p:nvPr/>
        </p:nvSpPr>
        <p:spPr>
          <a:xfrm>
            <a:off x="5899353" y="2143991"/>
            <a:ext cx="5919021"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Lasso Regression Model Performance</a:t>
            </a:r>
          </a:p>
        </p:txBody>
      </p:sp>
      <p:sp>
        <p:nvSpPr>
          <p:cNvPr id="29" name="TextBox 28">
            <a:extLst>
              <a:ext uri="{FF2B5EF4-FFF2-40B4-BE49-F238E27FC236}">
                <a16:creationId xmlns:a16="http://schemas.microsoft.com/office/drawing/2014/main" id="{3684C2E0-AE20-1997-DF36-F5D265AFDAED}"/>
              </a:ext>
            </a:extLst>
          </p:cNvPr>
          <p:cNvSpPr txBox="1"/>
          <p:nvPr/>
        </p:nvSpPr>
        <p:spPr>
          <a:xfrm flipH="1">
            <a:off x="176982" y="1635815"/>
            <a:ext cx="3295887" cy="369332"/>
          </a:xfrm>
          <a:prstGeom prst="rect">
            <a:avLst/>
          </a:prstGeom>
          <a:noFill/>
        </p:spPr>
        <p:txBody>
          <a:bodyPr wrap="square" rtlCol="0">
            <a:spAutoFit/>
          </a:bodyPr>
          <a:lstStyle/>
          <a:p>
            <a:r>
              <a:rPr lang="en-US" sz="1800" b="1" kern="1200" dirty="0">
                <a:solidFill>
                  <a:srgbClr val="000000"/>
                </a:solidFill>
                <a:effectLst/>
                <a:latin typeface="Times New Roman" panose="02020603050405020304" pitchFamily="18" charset="0"/>
                <a:ea typeface="+mn-ea"/>
                <a:cs typeface="Times New Roman" panose="02020603050405020304" pitchFamily="18" charset="0"/>
              </a:rPr>
              <a:t>Dollars per bushel</a:t>
            </a:r>
            <a:endParaRPr lang="en-IN" b="1" dirty="0"/>
          </a:p>
        </p:txBody>
      </p:sp>
      <p:sp>
        <p:nvSpPr>
          <p:cNvPr id="30" name="TextBox 29">
            <a:extLst>
              <a:ext uri="{FF2B5EF4-FFF2-40B4-BE49-F238E27FC236}">
                <a16:creationId xmlns:a16="http://schemas.microsoft.com/office/drawing/2014/main" id="{7F2A52E1-B2D6-5789-224C-E822BAF0CEF8}"/>
              </a:ext>
            </a:extLst>
          </p:cNvPr>
          <p:cNvSpPr txBox="1"/>
          <p:nvPr/>
        </p:nvSpPr>
        <p:spPr>
          <a:xfrm>
            <a:off x="176982" y="2698942"/>
            <a:ext cx="5450040"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Linear Regression Model Performance</a:t>
            </a:r>
          </a:p>
        </p:txBody>
      </p:sp>
      <p:pic>
        <p:nvPicPr>
          <p:cNvPr id="34" name="Picture 33">
            <a:extLst>
              <a:ext uri="{FF2B5EF4-FFF2-40B4-BE49-F238E27FC236}">
                <a16:creationId xmlns:a16="http://schemas.microsoft.com/office/drawing/2014/main" id="{D5FAD868-6AD9-FEAB-475B-A031BADA9D3D}"/>
              </a:ext>
            </a:extLst>
          </p:cNvPr>
          <p:cNvPicPr>
            <a:picLocks noChangeAspect="1"/>
          </p:cNvPicPr>
          <p:nvPr/>
        </p:nvPicPr>
        <p:blipFill>
          <a:blip r:embed="rId5"/>
          <a:stretch>
            <a:fillRect/>
          </a:stretch>
        </p:blipFill>
        <p:spPr>
          <a:xfrm>
            <a:off x="176982" y="4760295"/>
            <a:ext cx="5450040" cy="409632"/>
          </a:xfrm>
          <a:prstGeom prst="rect">
            <a:avLst/>
          </a:prstGeom>
        </p:spPr>
      </p:pic>
    </p:spTree>
    <p:extLst>
      <p:ext uri="{BB962C8B-B14F-4D97-AF65-F5344CB8AC3E}">
        <p14:creationId xmlns:p14="http://schemas.microsoft.com/office/powerpoint/2010/main" val="318736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15E9A989-D03E-7711-23DC-48031AC36CD9}"/>
              </a:ext>
            </a:extLst>
          </p:cNvPr>
          <p:cNvPicPr>
            <a:picLocks noChangeAspect="1"/>
          </p:cNvPicPr>
          <p:nvPr/>
        </p:nvPicPr>
        <p:blipFill>
          <a:blip r:embed="rId2"/>
          <a:stretch>
            <a:fillRect/>
          </a:stretch>
        </p:blipFill>
        <p:spPr>
          <a:xfrm>
            <a:off x="167149" y="3013675"/>
            <a:ext cx="5781368" cy="3782038"/>
          </a:xfrm>
          <a:prstGeom prst="rect">
            <a:avLst/>
          </a:prstGeom>
        </p:spPr>
      </p:pic>
      <p:pic>
        <p:nvPicPr>
          <p:cNvPr id="25" name="Picture 24">
            <a:extLst>
              <a:ext uri="{FF2B5EF4-FFF2-40B4-BE49-F238E27FC236}">
                <a16:creationId xmlns:a16="http://schemas.microsoft.com/office/drawing/2014/main" id="{F6B9AFC0-627D-EABA-3ABE-256849279D35}"/>
              </a:ext>
            </a:extLst>
          </p:cNvPr>
          <p:cNvPicPr>
            <a:picLocks noChangeAspect="1"/>
          </p:cNvPicPr>
          <p:nvPr/>
        </p:nvPicPr>
        <p:blipFill>
          <a:blip r:embed="rId3"/>
          <a:stretch>
            <a:fillRect/>
          </a:stretch>
        </p:blipFill>
        <p:spPr>
          <a:xfrm>
            <a:off x="167149" y="986289"/>
            <a:ext cx="5781368" cy="1871605"/>
          </a:xfrm>
          <a:prstGeom prst="rect">
            <a:avLst/>
          </a:prstGeom>
        </p:spPr>
      </p:pic>
      <p:sp>
        <p:nvSpPr>
          <p:cNvPr id="26" name="TextBox 25">
            <a:extLst>
              <a:ext uri="{FF2B5EF4-FFF2-40B4-BE49-F238E27FC236}">
                <a16:creationId xmlns:a16="http://schemas.microsoft.com/office/drawing/2014/main" id="{936F73CD-EA19-156B-F550-930641786A4E}"/>
              </a:ext>
            </a:extLst>
          </p:cNvPr>
          <p:cNvSpPr txBox="1"/>
          <p:nvPr/>
        </p:nvSpPr>
        <p:spPr>
          <a:xfrm>
            <a:off x="167149" y="216847"/>
            <a:ext cx="5781368" cy="400110"/>
          </a:xfrm>
          <a:prstGeom prst="rect">
            <a:avLst/>
          </a:prstGeom>
          <a:noFill/>
        </p:spPr>
        <p:txBody>
          <a:bodyPr wrap="square" rtlCol="0">
            <a:spAutoFit/>
          </a:bodyPr>
          <a:lstStyle/>
          <a:p>
            <a:r>
              <a:rPr lang="en-IN" sz="2000" b="1" dirty="0">
                <a:solidFill>
                  <a:schemeClr val="bg1"/>
                </a:solidFill>
              </a:rPr>
              <a:t>RANDOM FOREST MODELS :</a:t>
            </a:r>
            <a:endParaRPr lang="en-IN" sz="1200" dirty="0"/>
          </a:p>
        </p:txBody>
      </p:sp>
      <p:sp>
        <p:nvSpPr>
          <p:cNvPr id="28" name="TextBox 27">
            <a:extLst>
              <a:ext uri="{FF2B5EF4-FFF2-40B4-BE49-F238E27FC236}">
                <a16:creationId xmlns:a16="http://schemas.microsoft.com/office/drawing/2014/main" id="{BFF28933-CF17-3867-ADB1-B3832A208E52}"/>
              </a:ext>
            </a:extLst>
          </p:cNvPr>
          <p:cNvSpPr txBox="1"/>
          <p:nvPr/>
        </p:nvSpPr>
        <p:spPr>
          <a:xfrm>
            <a:off x="167149" y="616957"/>
            <a:ext cx="6100916" cy="369332"/>
          </a:xfrm>
          <a:prstGeom prst="rect">
            <a:avLst/>
          </a:prstGeom>
          <a:noFill/>
        </p:spPr>
        <p:txBody>
          <a:bodyPr wrap="square">
            <a:spAutoFit/>
          </a:bodyPr>
          <a:lstStyle/>
          <a:p>
            <a:r>
              <a:rPr lang="en-IN" b="1" dirty="0">
                <a:solidFill>
                  <a:schemeClr val="bg1"/>
                </a:solidFill>
                <a:latin typeface="Times New Roman" panose="02020603050405020304" pitchFamily="18" charset="0"/>
                <a:cs typeface="Times New Roman" panose="02020603050405020304" pitchFamily="18" charset="0"/>
              </a:rPr>
              <a:t>Dollars per Bushel</a:t>
            </a:r>
          </a:p>
        </p:txBody>
      </p:sp>
      <p:sp>
        <p:nvSpPr>
          <p:cNvPr id="30" name="TextBox 29">
            <a:extLst>
              <a:ext uri="{FF2B5EF4-FFF2-40B4-BE49-F238E27FC236}">
                <a16:creationId xmlns:a16="http://schemas.microsoft.com/office/drawing/2014/main" id="{2AEF865C-0C6C-B3A4-3DBA-3E93BFAAD294}"/>
              </a:ext>
            </a:extLst>
          </p:cNvPr>
          <p:cNvSpPr txBox="1"/>
          <p:nvPr/>
        </p:nvSpPr>
        <p:spPr>
          <a:xfrm>
            <a:off x="6096000" y="877218"/>
            <a:ext cx="5240592" cy="369332"/>
          </a:xfrm>
          <a:prstGeom prst="rect">
            <a:avLst/>
          </a:prstGeom>
          <a:noFill/>
        </p:spPr>
        <p:txBody>
          <a:bodyPr wrap="square">
            <a:spAutoFit/>
          </a:bodyPr>
          <a:lstStyle/>
          <a:p>
            <a:r>
              <a:rPr lang="en-US" dirty="0">
                <a:solidFill>
                  <a:schemeClr val="bg1"/>
                </a:solidFill>
                <a:latin typeface="Times New Roman" panose="02020603050405020304" pitchFamily="18" charset="0"/>
                <a:cs typeface="Times New Roman" panose="02020603050405020304" pitchFamily="18" charset="0"/>
              </a:rPr>
              <a:t>Performance of Random Forest on Dollars per Bushel</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84D83290-EDD1-DE7D-E9CE-F79D9CAB0429}"/>
              </a:ext>
            </a:extLst>
          </p:cNvPr>
          <p:cNvSpPr txBox="1"/>
          <p:nvPr/>
        </p:nvSpPr>
        <p:spPr>
          <a:xfrm>
            <a:off x="6096000" y="1246550"/>
            <a:ext cx="6100916" cy="1477328"/>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RMSE: 0.305, MAE: 0.1819, R² Score: 0.955, with actual and predicted values demonstrating strong accuracy for “Dollars per Bushel’’</a:t>
            </a: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The RMSE of 0.305 indicates the overall model's efficiency in predicting values across the dataset</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C0708D15-FD0A-FBDA-2750-8ABE35D524A7}"/>
              </a:ext>
            </a:extLst>
          </p:cNvPr>
          <p:cNvSpPr txBox="1"/>
          <p:nvPr/>
        </p:nvSpPr>
        <p:spPr>
          <a:xfrm>
            <a:off x="6022257" y="3429000"/>
            <a:ext cx="5314335"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Commonly used for grains, such as corn, wheat, and soybeans. </a:t>
            </a: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Dataset involving agricultural commodities like these, dollars per bushel would be the most suitable and commonly understood pricing unit.</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9440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B2941BA9-C6FF-2018-72B9-06B4EAD01CB5}"/>
              </a:ext>
            </a:extLst>
          </p:cNvPr>
          <p:cNvSpPr txBox="1"/>
          <p:nvPr/>
        </p:nvSpPr>
        <p:spPr>
          <a:xfrm>
            <a:off x="196645" y="255639"/>
            <a:ext cx="10825316" cy="369332"/>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Dollars per cwt</a:t>
            </a:r>
            <a:endParaRPr lang="en-IN" b="1" dirty="0"/>
          </a:p>
        </p:txBody>
      </p:sp>
      <p:pic>
        <p:nvPicPr>
          <p:cNvPr id="16" name="Picture 15">
            <a:extLst>
              <a:ext uri="{FF2B5EF4-FFF2-40B4-BE49-F238E27FC236}">
                <a16:creationId xmlns:a16="http://schemas.microsoft.com/office/drawing/2014/main" id="{F92FD7C5-71FE-F28C-7134-9966C5DFADB9}"/>
              </a:ext>
            </a:extLst>
          </p:cNvPr>
          <p:cNvPicPr>
            <a:picLocks noChangeAspect="1"/>
          </p:cNvPicPr>
          <p:nvPr/>
        </p:nvPicPr>
        <p:blipFill>
          <a:blip r:embed="rId2"/>
          <a:stretch>
            <a:fillRect/>
          </a:stretch>
        </p:blipFill>
        <p:spPr>
          <a:xfrm>
            <a:off x="299261" y="773244"/>
            <a:ext cx="5930099" cy="1408091"/>
          </a:xfrm>
          <a:prstGeom prst="rect">
            <a:avLst/>
          </a:prstGeom>
        </p:spPr>
      </p:pic>
      <p:sp>
        <p:nvSpPr>
          <p:cNvPr id="17" name="TextBox 16">
            <a:extLst>
              <a:ext uri="{FF2B5EF4-FFF2-40B4-BE49-F238E27FC236}">
                <a16:creationId xmlns:a16="http://schemas.microsoft.com/office/drawing/2014/main" id="{74CCCCB8-1ADE-DD38-8731-CD2BD8FB1712}"/>
              </a:ext>
            </a:extLst>
          </p:cNvPr>
          <p:cNvSpPr txBox="1"/>
          <p:nvPr/>
        </p:nvSpPr>
        <p:spPr>
          <a:xfrm>
            <a:off x="6440129" y="737699"/>
            <a:ext cx="7098890"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Performance of Random Forest on Dollars per CWT</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8A00C85F-D0EC-C8B7-99A0-A0738CD0D995}"/>
              </a:ext>
            </a:extLst>
          </p:cNvPr>
          <p:cNvSpPr txBox="1"/>
          <p:nvPr/>
        </p:nvSpPr>
        <p:spPr>
          <a:xfrm>
            <a:off x="6440129" y="1107031"/>
            <a:ext cx="5122606"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RMSE: 1.068, MAE: 0.725, R² Score: 0.980, with actual and predicted values demonstrating strong accuracy for “Dollars per CWT’’</a:t>
            </a: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The RMSE of 1.068 indicates the overall model's efficiency in predicting values across the dataset</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27" name="Picture 26">
            <a:extLst>
              <a:ext uri="{FF2B5EF4-FFF2-40B4-BE49-F238E27FC236}">
                <a16:creationId xmlns:a16="http://schemas.microsoft.com/office/drawing/2014/main" id="{B776BB51-644D-59CA-FCFA-2FA7D2181DA9}"/>
              </a:ext>
            </a:extLst>
          </p:cNvPr>
          <p:cNvPicPr>
            <a:picLocks noChangeAspect="1"/>
          </p:cNvPicPr>
          <p:nvPr/>
        </p:nvPicPr>
        <p:blipFill>
          <a:blip r:embed="rId3"/>
          <a:stretch>
            <a:fillRect/>
          </a:stretch>
        </p:blipFill>
        <p:spPr>
          <a:xfrm>
            <a:off x="299260" y="2185209"/>
            <a:ext cx="5930099" cy="292519"/>
          </a:xfrm>
          <a:prstGeom prst="rect">
            <a:avLst/>
          </a:prstGeom>
        </p:spPr>
      </p:pic>
      <p:pic>
        <p:nvPicPr>
          <p:cNvPr id="29" name="Picture 28">
            <a:extLst>
              <a:ext uri="{FF2B5EF4-FFF2-40B4-BE49-F238E27FC236}">
                <a16:creationId xmlns:a16="http://schemas.microsoft.com/office/drawing/2014/main" id="{2E3CBAD4-71D0-DCE9-F912-A094755D9A48}"/>
              </a:ext>
            </a:extLst>
          </p:cNvPr>
          <p:cNvPicPr>
            <a:picLocks noChangeAspect="1"/>
          </p:cNvPicPr>
          <p:nvPr/>
        </p:nvPicPr>
        <p:blipFill>
          <a:blip r:embed="rId4"/>
          <a:stretch>
            <a:fillRect/>
          </a:stretch>
        </p:blipFill>
        <p:spPr>
          <a:xfrm>
            <a:off x="299261" y="2806079"/>
            <a:ext cx="5930098" cy="3741174"/>
          </a:xfrm>
          <a:prstGeom prst="rect">
            <a:avLst/>
          </a:prstGeom>
        </p:spPr>
      </p:pic>
      <p:sp>
        <p:nvSpPr>
          <p:cNvPr id="30" name="TextBox 29">
            <a:extLst>
              <a:ext uri="{FF2B5EF4-FFF2-40B4-BE49-F238E27FC236}">
                <a16:creationId xmlns:a16="http://schemas.microsoft.com/office/drawing/2014/main" id="{CF644710-20AB-6935-3811-760DAA7E3ED9}"/>
              </a:ext>
            </a:extLst>
          </p:cNvPr>
          <p:cNvSpPr txBox="1"/>
          <p:nvPr/>
        </p:nvSpPr>
        <p:spPr>
          <a:xfrm>
            <a:off x="6440129" y="3195484"/>
            <a:ext cx="5299587" cy="1754326"/>
          </a:xfrm>
          <a:prstGeom prst="rect">
            <a:avLst/>
          </a:prstGeom>
          <a:noFill/>
        </p:spPr>
        <p:txBody>
          <a:bodyPr wrap="square" rtlCol="0">
            <a:spAutoFit/>
          </a:bodyPr>
          <a:lstStyle/>
          <a:p>
            <a:pPr marL="285750" indent="-285750">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Used for livestock and other bulk commodities like meat or dairy products (e.g., cattle, hogs, milk).  </a:t>
            </a: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If you're working with livestock or products sold by weight in large quantities, this would be more suitable.</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1928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786441BB-5375-5004-ADC8-8AAF2BCE852B}"/>
              </a:ext>
            </a:extLst>
          </p:cNvPr>
          <p:cNvSpPr txBox="1"/>
          <p:nvPr/>
        </p:nvSpPr>
        <p:spPr>
          <a:xfrm>
            <a:off x="314632" y="245806"/>
            <a:ext cx="4994787"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Cents per pound</a:t>
            </a:r>
          </a:p>
        </p:txBody>
      </p:sp>
      <p:pic>
        <p:nvPicPr>
          <p:cNvPr id="12" name="Picture 11">
            <a:extLst>
              <a:ext uri="{FF2B5EF4-FFF2-40B4-BE49-F238E27FC236}">
                <a16:creationId xmlns:a16="http://schemas.microsoft.com/office/drawing/2014/main" id="{A87E28FE-A1FF-65BF-5C1E-E44F86814B16}"/>
              </a:ext>
            </a:extLst>
          </p:cNvPr>
          <p:cNvPicPr>
            <a:picLocks noChangeAspect="1"/>
          </p:cNvPicPr>
          <p:nvPr/>
        </p:nvPicPr>
        <p:blipFill>
          <a:blip r:embed="rId2"/>
          <a:stretch>
            <a:fillRect/>
          </a:stretch>
        </p:blipFill>
        <p:spPr>
          <a:xfrm>
            <a:off x="314632" y="761839"/>
            <a:ext cx="5987845" cy="1562318"/>
          </a:xfrm>
          <a:prstGeom prst="rect">
            <a:avLst/>
          </a:prstGeom>
        </p:spPr>
      </p:pic>
      <p:pic>
        <p:nvPicPr>
          <p:cNvPr id="16" name="Picture 15">
            <a:extLst>
              <a:ext uri="{FF2B5EF4-FFF2-40B4-BE49-F238E27FC236}">
                <a16:creationId xmlns:a16="http://schemas.microsoft.com/office/drawing/2014/main" id="{FCF9ED48-D182-244A-6FA0-1BDEA636CC41}"/>
              </a:ext>
            </a:extLst>
          </p:cNvPr>
          <p:cNvPicPr>
            <a:picLocks noChangeAspect="1"/>
          </p:cNvPicPr>
          <p:nvPr/>
        </p:nvPicPr>
        <p:blipFill>
          <a:blip r:embed="rId3"/>
          <a:stretch>
            <a:fillRect/>
          </a:stretch>
        </p:blipFill>
        <p:spPr>
          <a:xfrm>
            <a:off x="314632" y="2321698"/>
            <a:ext cx="5987845" cy="265870"/>
          </a:xfrm>
          <a:prstGeom prst="rect">
            <a:avLst/>
          </a:prstGeom>
        </p:spPr>
      </p:pic>
      <p:pic>
        <p:nvPicPr>
          <p:cNvPr id="18" name="Picture 17">
            <a:extLst>
              <a:ext uri="{FF2B5EF4-FFF2-40B4-BE49-F238E27FC236}">
                <a16:creationId xmlns:a16="http://schemas.microsoft.com/office/drawing/2014/main" id="{E722678A-77E5-8167-0C77-7748F41D81A7}"/>
              </a:ext>
            </a:extLst>
          </p:cNvPr>
          <p:cNvPicPr>
            <a:picLocks noChangeAspect="1"/>
          </p:cNvPicPr>
          <p:nvPr/>
        </p:nvPicPr>
        <p:blipFill>
          <a:blip r:embed="rId4"/>
          <a:stretch>
            <a:fillRect/>
          </a:stretch>
        </p:blipFill>
        <p:spPr>
          <a:xfrm>
            <a:off x="314632" y="2898745"/>
            <a:ext cx="5987845" cy="3713449"/>
          </a:xfrm>
          <a:prstGeom prst="rect">
            <a:avLst/>
          </a:prstGeom>
        </p:spPr>
      </p:pic>
      <p:sp>
        <p:nvSpPr>
          <p:cNvPr id="19" name="TextBox 18">
            <a:extLst>
              <a:ext uri="{FF2B5EF4-FFF2-40B4-BE49-F238E27FC236}">
                <a16:creationId xmlns:a16="http://schemas.microsoft.com/office/drawing/2014/main" id="{DF09359A-51E9-704A-EA3A-1D694A530C51}"/>
              </a:ext>
            </a:extLst>
          </p:cNvPr>
          <p:cNvSpPr txBox="1"/>
          <p:nvPr/>
        </p:nvSpPr>
        <p:spPr>
          <a:xfrm>
            <a:off x="6302476" y="3278141"/>
            <a:ext cx="5810865"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Common for commodities like cocoa, coffee, and other food products that are sold in smaller, consumer quantities. </a:t>
            </a: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If you're looking at pricing for smaller items, this might be appropriate.</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95762A12-CD21-33EF-88EC-B5849EAEFC79}"/>
              </a:ext>
            </a:extLst>
          </p:cNvPr>
          <p:cNvSpPr txBox="1"/>
          <p:nvPr/>
        </p:nvSpPr>
        <p:spPr>
          <a:xfrm>
            <a:off x="6302476" y="833242"/>
            <a:ext cx="5810865" cy="1754326"/>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Performance of Random Forest on Cents per Pound</a:t>
            </a: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RMSE: 1.640, MAE: 0.664, R² Score: 0.981, showcasing high accuracy in predicting "Cents per Pound" values with minimal error</a:t>
            </a: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RMSE of 1.733 indicates the overall predictive capability of the Random Forest model across the dataset.</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10281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2874</TotalTime>
  <Words>1756</Words>
  <Application>Microsoft Office PowerPoint</Application>
  <PresentationFormat>Widescreen</PresentationFormat>
  <Paragraphs>115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Times New Roman</vt:lpstr>
      <vt:lpstr>Tw Cen MT</vt:lpstr>
      <vt:lpstr>Tw Cen MT</vt:lpstr>
      <vt:lpstr>var(--font-fk-grotesk-neue)</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bhoomika ml</dc:creator>
  <cp:lastModifiedBy>bhoomika ml</cp:lastModifiedBy>
  <cp:revision>5</cp:revision>
  <dcterms:created xsi:type="dcterms:W3CDTF">2025-02-11T02:31:42Z</dcterms:created>
  <dcterms:modified xsi:type="dcterms:W3CDTF">2025-02-14T22:42:37Z</dcterms:modified>
</cp:coreProperties>
</file>