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4"/>
  </p:notesMasterIdLst>
  <p:sldIdLst>
    <p:sldId id="256" r:id="rId2"/>
    <p:sldId id="257" r:id="rId3"/>
    <p:sldId id="258" r:id="rId4"/>
    <p:sldId id="259" r:id="rId5"/>
    <p:sldId id="260" r:id="rId6"/>
    <p:sldId id="263" r:id="rId7"/>
    <p:sldId id="261" r:id="rId8"/>
    <p:sldId id="264" r:id="rId9"/>
    <p:sldId id="265" r:id="rId10"/>
    <p:sldId id="266" r:id="rId11"/>
    <p:sldId id="267" r:id="rId12"/>
    <p:sldId id="268" r:id="rId13"/>
  </p:sldIdLst>
  <p:sldSz cx="12192000" cy="6858000"/>
  <p:notesSz cx="12192000" cy="6858000"/>
  <p:embeddedFontLst>
    <p:embeddedFont>
      <p:font typeface="Calibri" pitchFamily="34" charset="0"/>
      <p:regular r:id="rId15"/>
      <p:bold r:id="rId16"/>
      <p:italic r:id="rId17"/>
      <p:boldItalic r:id="rId18"/>
    </p:embeddedFont>
    <p:embeddedFont>
      <p:font typeface="Lustria" charset="0"/>
      <p:regular r:id="rId19"/>
    </p:embeddedFont>
    <p:embeddedFont>
      <p:font typeface="Trebuchet MS"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4" d="100"/>
          <a:sy n="94" d="100"/>
        </p:scale>
        <p:origin x="-384" y="18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352174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4: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grpSp>
        <p:nvGrpSpPr>
          <p:cNvPr id="57" name="Google Shape;57;p7"/>
          <p:cNvGrpSpPr/>
          <p:nvPr/>
        </p:nvGrpSpPr>
        <p:grpSpPr>
          <a:xfrm>
            <a:off x="742950" y="1104900"/>
            <a:ext cx="1743075" cy="1333500"/>
            <a:chOff x="742950" y="1104900"/>
            <a:chExt cx="1743075" cy="1333500"/>
          </a:xfrm>
        </p:grpSpPr>
        <p:sp>
          <p:nvSpPr>
            <p:cNvPr id="58" name="Google Shape;58;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0" name="Google Shape;60;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txBox="1">
            <a:spLocks noGrp="1"/>
          </p:cNvSpPr>
          <p:nvPr>
            <p:ph type="ctrTitle"/>
          </p:nvPr>
        </p:nvSpPr>
        <p:spPr>
          <a:xfrm>
            <a:off x="3007359" y="2406816"/>
            <a:ext cx="8964005" cy="1493989"/>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None/>
            </a:pPr>
            <a:r>
              <a:rPr lang="en-US" dirty="0" smtClean="0">
                <a:latin typeface="Lustria"/>
                <a:ea typeface="Lustria"/>
                <a:cs typeface="Lustria"/>
                <a:sym typeface="Lustria"/>
              </a:rPr>
              <a:t>BHOOMIKA  A</a:t>
            </a:r>
            <a:br>
              <a:rPr lang="en-US" dirty="0" smtClean="0">
                <a:latin typeface="Lustria"/>
                <a:ea typeface="Lustria"/>
                <a:cs typeface="Lustria"/>
                <a:sym typeface="Lustria"/>
              </a:rPr>
            </a:br>
            <a:r>
              <a:rPr lang="en-US" dirty="0" smtClean="0">
                <a:latin typeface="Lustria"/>
                <a:ea typeface="Lustria"/>
                <a:cs typeface="Lustria"/>
                <a:sym typeface="Lustria"/>
              </a:rPr>
              <a:t>211521104023</a:t>
            </a:r>
            <a:r>
              <a:rPr lang="en-US" dirty="0" smtClean="0">
                <a:latin typeface="Lustria"/>
                <a:ea typeface="Lustria"/>
                <a:cs typeface="Lustria"/>
                <a:sym typeface="Lustria"/>
              </a:rPr>
              <a:t/>
            </a:r>
            <a:br>
              <a:rPr lang="en-US" dirty="0" smtClean="0">
                <a:latin typeface="Lustria"/>
                <a:ea typeface="Lustria"/>
                <a:cs typeface="Lustria"/>
                <a:sym typeface="Lustria"/>
              </a:rPr>
            </a:br>
            <a:endParaRPr dirty="0">
              <a:latin typeface="Lustria"/>
              <a:ea typeface="Lustria"/>
              <a:cs typeface="Lustria"/>
              <a:sym typeface="Lustria"/>
            </a:endParaRPr>
          </a:p>
        </p:txBody>
      </p:sp>
      <p:sp>
        <p:nvSpPr>
          <p:cNvPr id="63" name="Google Shape;63;p7"/>
          <p:cNvSpPr txBox="1"/>
          <p:nvPr/>
        </p:nvSpPr>
        <p:spPr>
          <a:xfrm>
            <a:off x="5794256" y="3900805"/>
            <a:ext cx="185928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D936B"/>
                </a:solidFill>
                <a:latin typeface="Trebuchet MS"/>
                <a:ea typeface="Trebuchet MS"/>
                <a:cs typeface="Trebuchet MS"/>
                <a:sym typeface="Trebuchet MS"/>
              </a:rPr>
              <a:t>Final Project</a:t>
            </a:r>
            <a:endParaRPr sz="2400" dirty="0">
              <a:solidFill>
                <a:schemeClr val="dk1"/>
              </a:solidFill>
              <a:latin typeface="Trebuchet MS"/>
              <a:ea typeface="Trebuchet MS"/>
              <a:cs typeface="Trebuchet MS"/>
              <a:sym typeface="Trebuchet MS"/>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0" name="Google Shape;200;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201" name="Google Shape;201;p17"/>
          <p:cNvSpPr txBox="1"/>
          <p:nvPr/>
        </p:nvSpPr>
        <p:spPr>
          <a:xfrm>
            <a:off x="551384" y="258829"/>
            <a:ext cx="3303904" cy="505908"/>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3200" b="1" dirty="0">
                <a:solidFill>
                  <a:schemeClr val="dk1"/>
                </a:solidFill>
                <a:latin typeface="Trebuchet MS"/>
                <a:ea typeface="Trebuchet MS"/>
                <a:cs typeface="Trebuchet MS"/>
                <a:sym typeface="Trebuchet MS"/>
              </a:rPr>
              <a:t>MODELLING</a:t>
            </a:r>
            <a:endParaRPr sz="3200" dirty="0">
              <a:solidFill>
                <a:schemeClr val="dk1"/>
              </a:solidFill>
              <a:latin typeface="Trebuchet MS"/>
              <a:ea typeface="Trebuchet MS"/>
              <a:cs typeface="Trebuchet MS"/>
              <a:sym typeface="Trebuchet MS"/>
            </a:endParaRPr>
          </a:p>
        </p:txBody>
      </p:sp>
      <p:sp>
        <p:nvSpPr>
          <p:cNvPr id="202" name="Google Shape;202;p17"/>
          <p:cNvSpPr txBox="1"/>
          <p:nvPr/>
        </p:nvSpPr>
        <p:spPr>
          <a:xfrm>
            <a:off x="513224" y="764725"/>
            <a:ext cx="10992600" cy="6001603"/>
          </a:xfrm>
          <a:prstGeom prst="rect">
            <a:avLst/>
          </a:prstGeom>
          <a:noFill/>
          <a:ln>
            <a:noFill/>
          </a:ln>
        </p:spPr>
        <p:txBody>
          <a:bodyPr spcFirstLastPara="1" wrap="square" lIns="91425" tIns="45700" rIns="91425" bIns="45700" anchor="t" anchorCtr="0">
            <a:spAutoFit/>
          </a:bodyPr>
          <a:lstStyle/>
          <a:p>
            <a:r>
              <a:rPr lang="en-US" sz="2400" b="1" i="0" dirty="0">
                <a:solidFill>
                  <a:schemeClr val="dk1"/>
                </a:solidFill>
                <a:latin typeface="Arial"/>
                <a:ea typeface="Arial"/>
                <a:cs typeface="Arial"/>
                <a:sym typeface="Arial"/>
              </a:rPr>
              <a:t/>
            </a:r>
            <a:br>
              <a:rPr lang="en-US" sz="2400" b="1" i="0" dirty="0">
                <a:solidFill>
                  <a:schemeClr val="dk1"/>
                </a:solidFill>
                <a:latin typeface="Arial"/>
                <a:ea typeface="Arial"/>
                <a:cs typeface="Arial"/>
                <a:sym typeface="Arial"/>
              </a:rPr>
            </a:br>
            <a:r>
              <a:rPr lang="en-IN" sz="1600" b="1" dirty="0"/>
              <a:t>Data </a:t>
            </a:r>
            <a:r>
              <a:rPr lang="en-IN" sz="1600" b="1" dirty="0" err="1"/>
              <a:t>Preprocessing</a:t>
            </a:r>
            <a:r>
              <a:rPr lang="en-IN" sz="1600" dirty="0"/>
              <a:t>:</a:t>
            </a:r>
          </a:p>
          <a:p>
            <a:pPr lvl="1"/>
            <a:r>
              <a:rPr lang="en-IN" sz="1600" dirty="0"/>
              <a:t>Data Cleaning: Handle missing values, outliers, and inconsistencies in the dataset.</a:t>
            </a:r>
          </a:p>
          <a:p>
            <a:pPr lvl="1"/>
            <a:r>
              <a:rPr lang="en-IN" sz="1600" dirty="0"/>
              <a:t>Feature Engineering: Create new features or derive additional insights from existing ones. For example, extract sentiment scores from customer feedback or calculate the frequency of </a:t>
            </a:r>
            <a:r>
              <a:rPr lang="en-IN" sz="1600" dirty="0" err="1" smtClean="0"/>
              <a:t>interactions.Data</a:t>
            </a:r>
            <a:r>
              <a:rPr lang="en-IN" sz="1600" dirty="0" smtClean="0"/>
              <a:t> </a:t>
            </a:r>
            <a:r>
              <a:rPr lang="en-IN" sz="1600" dirty="0"/>
              <a:t>Transformation: Normalize or scale numerical features, encode categorical variables, and handle data </a:t>
            </a:r>
            <a:r>
              <a:rPr lang="en-IN" sz="1600" dirty="0" err="1"/>
              <a:t>skewness</a:t>
            </a:r>
            <a:r>
              <a:rPr lang="en-IN" sz="1600" dirty="0"/>
              <a:t> if necessary</a:t>
            </a:r>
            <a:r>
              <a:rPr lang="en-IN" sz="1600" dirty="0" smtClean="0"/>
              <a:t>.</a:t>
            </a:r>
          </a:p>
          <a:p>
            <a:pPr lvl="1"/>
            <a:endParaRPr lang="en-IN" sz="1600" dirty="0"/>
          </a:p>
          <a:p>
            <a:r>
              <a:rPr lang="en-IN" sz="1600" b="1" dirty="0"/>
              <a:t>Feature Selection</a:t>
            </a:r>
            <a:r>
              <a:rPr lang="en-IN" sz="1600" dirty="0"/>
              <a:t>:</a:t>
            </a:r>
          </a:p>
          <a:p>
            <a:pPr lvl="1"/>
            <a:r>
              <a:rPr lang="en-IN" sz="1600" dirty="0"/>
              <a:t>Identify the most relevant features for predicting churn using techniques such as correlation analysis, feature importance ranking, or dimensionality reduction methods like PCA (Principal Component Analysis</a:t>
            </a:r>
            <a:r>
              <a:rPr lang="en-IN" sz="1600" dirty="0" smtClean="0"/>
              <a:t>).</a:t>
            </a:r>
          </a:p>
          <a:p>
            <a:pPr lvl="1"/>
            <a:endParaRPr lang="en-IN" sz="1600" dirty="0"/>
          </a:p>
          <a:p>
            <a:r>
              <a:rPr lang="en-IN" sz="1600" b="1" dirty="0" smtClean="0"/>
              <a:t>Model </a:t>
            </a:r>
            <a:r>
              <a:rPr lang="en-IN" sz="1600" b="1" dirty="0"/>
              <a:t>Selection</a:t>
            </a:r>
            <a:r>
              <a:rPr lang="en-IN" sz="1600" dirty="0"/>
              <a:t>:</a:t>
            </a:r>
          </a:p>
          <a:p>
            <a:pPr lvl="1"/>
            <a:r>
              <a:rPr lang="en-IN" sz="1600" dirty="0"/>
              <a:t>Experiment with various machine learning algorithms suitable for classification tasks, such as logistic regression, decision trees, random forests, support vector machines (SVM), gradient boosting machines (GBM), and neural networks</a:t>
            </a:r>
            <a:r>
              <a:rPr lang="en-IN" sz="1600" dirty="0" smtClean="0"/>
              <a:t>.</a:t>
            </a:r>
          </a:p>
          <a:p>
            <a:pPr lvl="1"/>
            <a:endParaRPr lang="en-IN" sz="1600" dirty="0"/>
          </a:p>
          <a:p>
            <a:r>
              <a:rPr lang="en-IN" sz="1600" b="1" dirty="0" smtClean="0"/>
              <a:t>Model </a:t>
            </a:r>
            <a:r>
              <a:rPr lang="en-IN" sz="1600" b="1" dirty="0"/>
              <a:t>Training</a:t>
            </a:r>
            <a:r>
              <a:rPr lang="en-IN" sz="1600" dirty="0"/>
              <a:t>:</a:t>
            </a:r>
          </a:p>
          <a:p>
            <a:pPr lvl="1"/>
            <a:r>
              <a:rPr lang="en-IN" sz="1600" dirty="0"/>
              <a:t>Split the dataset into training, validation, and test sets to evaluate model performance.</a:t>
            </a:r>
          </a:p>
          <a:p>
            <a:pPr lvl="1"/>
            <a:r>
              <a:rPr lang="en-IN" sz="1600" dirty="0"/>
              <a:t>Train the selected machine learning models on the training data, using cross-validation to assess generalization ability and prevent </a:t>
            </a:r>
            <a:r>
              <a:rPr lang="en-IN" sz="1600" dirty="0" err="1"/>
              <a:t>overfitting</a:t>
            </a:r>
            <a:r>
              <a:rPr lang="en-IN" sz="1600" dirty="0"/>
              <a:t>.</a:t>
            </a:r>
          </a:p>
          <a:p>
            <a:pPr lvl="1"/>
            <a:r>
              <a:rPr lang="en-IN" sz="1600" dirty="0"/>
              <a:t>Experiment with different training strategies, such as ensemble methods or deep learning architectures, to improve model robustness and generalization.</a:t>
            </a:r>
          </a:p>
          <a:p>
            <a:pPr marL="0" marR="0" lvl="0" indent="0" algn="l" rtl="0">
              <a:spcBef>
                <a:spcPts val="0"/>
              </a:spcBef>
              <a:spcAft>
                <a:spcPts val="0"/>
              </a:spcAft>
              <a:buNone/>
            </a:pPr>
            <a:endParaRPr sz="2400" b="0" i="0"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8"/>
          <p:cNvSpPr/>
          <p:nvPr/>
        </p:nvSpPr>
        <p:spPr>
          <a:xfrm>
            <a:off x="11218564" y="56673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11290001" y="7334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18"/>
          <p:cNvSpPr/>
          <p:nvPr/>
        </p:nvSpPr>
        <p:spPr>
          <a:xfrm>
            <a:off x="11675764" y="6246218"/>
            <a:ext cx="228600" cy="191768"/>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0" name="Google Shape;210;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12" name="Google Shape;212;p18"/>
          <p:cNvSpPr/>
          <p:nvPr/>
        </p:nvSpPr>
        <p:spPr>
          <a:xfrm>
            <a:off x="430114" y="1904557"/>
            <a:ext cx="154085" cy="64633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
            </a:r>
            <a:br>
              <a:rPr lang="en-US"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213" name="Google Shape;213;p18"/>
          <p:cNvSpPr/>
          <p:nvPr/>
        </p:nvSpPr>
        <p:spPr>
          <a:xfrm>
            <a:off x="287636" y="582057"/>
            <a:ext cx="10102590" cy="600164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dirty="0">
              <a:solidFill>
                <a:schemeClr val="dk1"/>
              </a:solidFill>
              <a:latin typeface="Arial"/>
              <a:ea typeface="Arial"/>
              <a:cs typeface="Arial"/>
              <a:sym typeface="Arial"/>
            </a:endParaRPr>
          </a:p>
        </p:txBody>
      </p:sp>
      <p:sp>
        <p:nvSpPr>
          <p:cNvPr id="214" name="Google Shape;214;p18"/>
          <p:cNvSpPr/>
          <p:nvPr/>
        </p:nvSpPr>
        <p:spPr>
          <a:xfrm>
            <a:off x="0" y="0"/>
            <a:ext cx="1346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
            </a:r>
            <a:br>
              <a:rPr lang="en-US"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2" name="Rectangle 1"/>
          <p:cNvSpPr/>
          <p:nvPr/>
        </p:nvSpPr>
        <p:spPr>
          <a:xfrm>
            <a:off x="772160" y="565729"/>
            <a:ext cx="8371840" cy="5509200"/>
          </a:xfrm>
          <a:prstGeom prst="rect">
            <a:avLst/>
          </a:prstGeom>
        </p:spPr>
        <p:txBody>
          <a:bodyPr wrap="square">
            <a:spAutoFit/>
          </a:bodyPr>
          <a:lstStyle/>
          <a:p>
            <a:r>
              <a:rPr lang="en-IN" sz="1600" b="1" dirty="0"/>
              <a:t>Model Evaluation</a:t>
            </a:r>
            <a:r>
              <a:rPr lang="en-IN" sz="1600" dirty="0" smtClean="0"/>
              <a:t>:</a:t>
            </a:r>
          </a:p>
          <a:p>
            <a:endParaRPr lang="en-IN" sz="1600" dirty="0"/>
          </a:p>
          <a:p>
            <a:pPr marL="285750" lvl="1" indent="-285750">
              <a:buFont typeface="Wingdings" pitchFamily="2" charset="2"/>
              <a:buChar char="§"/>
            </a:pPr>
            <a:r>
              <a:rPr lang="en-IN" sz="1600" dirty="0"/>
              <a:t>Evaluate the trained models on the validation set using appropriate evaluation metrics for classification tasks, such as accuracy, precision, recall, F1-score, ROC-AUC, and confusion matrix </a:t>
            </a:r>
            <a:r>
              <a:rPr lang="en-IN" sz="1600" dirty="0" smtClean="0"/>
              <a:t>analysis.</a:t>
            </a:r>
          </a:p>
          <a:p>
            <a:pPr marL="285750" lvl="1" indent="-285750">
              <a:buFont typeface="Wingdings" pitchFamily="2" charset="2"/>
              <a:buChar char="§"/>
            </a:pPr>
            <a:endParaRPr lang="en-IN" sz="1600" dirty="0"/>
          </a:p>
          <a:p>
            <a:pPr marL="285750" lvl="1" indent="-285750">
              <a:buFont typeface="Wingdings" pitchFamily="2" charset="2"/>
              <a:buChar char="§"/>
            </a:pPr>
            <a:r>
              <a:rPr lang="en-IN" sz="1600" dirty="0" smtClean="0"/>
              <a:t>Compare </a:t>
            </a:r>
            <a:r>
              <a:rPr lang="en-IN" sz="1600" dirty="0"/>
              <a:t>the performance of different models and select the one that achieves the best balance of predictive accuracy and reliability</a:t>
            </a:r>
            <a:r>
              <a:rPr lang="en-IN" sz="1600" dirty="0" smtClean="0"/>
              <a:t>.</a:t>
            </a:r>
          </a:p>
          <a:p>
            <a:pPr marL="285750" lvl="1" indent="-285750">
              <a:buFont typeface="Wingdings" pitchFamily="2" charset="2"/>
              <a:buChar char="§"/>
            </a:pPr>
            <a:endParaRPr lang="en-IN" sz="1600" dirty="0"/>
          </a:p>
          <a:p>
            <a:pPr marL="285750" lvl="1" indent="-285750">
              <a:buFont typeface="Wingdings" pitchFamily="2" charset="2"/>
              <a:buChar char="§"/>
            </a:pPr>
            <a:r>
              <a:rPr lang="en-IN" sz="1600" dirty="0"/>
              <a:t>Perform additional diagnostic tests, such as calibration plots or feature importance analysis, to gain insights into model </a:t>
            </a:r>
            <a:r>
              <a:rPr lang="en-IN" sz="1600" dirty="0" err="1"/>
              <a:t>behavior</a:t>
            </a:r>
            <a:r>
              <a:rPr lang="en-IN" sz="1600" dirty="0"/>
              <a:t> and identify areas for improvement</a:t>
            </a:r>
            <a:r>
              <a:rPr lang="en-IN" sz="1600" dirty="0" smtClean="0"/>
              <a:t>.</a:t>
            </a:r>
          </a:p>
          <a:p>
            <a:pPr marL="285750" lvl="1" indent="-285750">
              <a:buFont typeface="Wingdings" pitchFamily="2" charset="2"/>
              <a:buChar char="§"/>
            </a:pPr>
            <a:endParaRPr lang="en-IN" sz="1600" dirty="0"/>
          </a:p>
          <a:p>
            <a:r>
              <a:rPr lang="en-IN" sz="1600" b="1" dirty="0"/>
              <a:t>Model Deployment</a:t>
            </a:r>
            <a:r>
              <a:rPr lang="en-IN" sz="1600" dirty="0" smtClean="0"/>
              <a:t>:</a:t>
            </a:r>
          </a:p>
          <a:p>
            <a:endParaRPr lang="en-IN" sz="1600" dirty="0"/>
          </a:p>
          <a:p>
            <a:pPr marL="285750" lvl="1" indent="-285750">
              <a:buFont typeface="Wingdings" pitchFamily="2" charset="2"/>
              <a:buChar char="§"/>
            </a:pPr>
            <a:r>
              <a:rPr lang="en-IN" sz="1600" dirty="0"/>
              <a:t>Deploy the selected model to production, integrating it into the existing business infrastructure or customer relationship management (CRM) systems.</a:t>
            </a:r>
          </a:p>
          <a:p>
            <a:pPr marL="285750" lvl="1" indent="-285750">
              <a:buFont typeface="Wingdings" pitchFamily="2" charset="2"/>
              <a:buChar char="§"/>
            </a:pPr>
            <a:r>
              <a:rPr lang="en-IN" sz="1600" dirty="0"/>
              <a:t>Monitor model performance in real-time, collecting feedback and evaluating its effectiveness in predicting churn accurately</a:t>
            </a:r>
            <a:r>
              <a:rPr lang="en-IN" sz="1600" dirty="0" smtClean="0"/>
              <a:t>.</a:t>
            </a:r>
          </a:p>
          <a:p>
            <a:pPr marL="285750" lvl="1" indent="-285750">
              <a:buFont typeface="Wingdings" pitchFamily="2" charset="2"/>
              <a:buChar char="§"/>
            </a:pPr>
            <a:endParaRPr lang="en-IN" sz="1600" dirty="0"/>
          </a:p>
          <a:p>
            <a:pPr marL="285750" lvl="1" indent="-285750">
              <a:buFont typeface="Wingdings" pitchFamily="2" charset="2"/>
              <a:buChar char="§"/>
            </a:pPr>
            <a:r>
              <a:rPr lang="en-IN" sz="1600" dirty="0"/>
              <a:t>Implement mechanisms for model retraining and updating to ensure its relevance and effectiveness over time, considering factors like concept drift or changes in customer </a:t>
            </a:r>
            <a:r>
              <a:rPr lang="en-IN" sz="1600" dirty="0" err="1"/>
              <a:t>behavior</a:t>
            </a:r>
            <a:r>
              <a:rPr lang="en-IN" sz="1600" dirty="0"/>
              <a:t> patterns.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9"/>
          <p:cNvSpPr/>
          <p:nvPr/>
        </p:nvSpPr>
        <p:spPr>
          <a:xfrm>
            <a:off x="8305800" y="59871"/>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3" name="Google Shape;223;p1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5" name="Google Shape;225;p19"/>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2" name="Rectangle 1"/>
          <p:cNvSpPr/>
          <p:nvPr/>
        </p:nvSpPr>
        <p:spPr>
          <a:xfrm>
            <a:off x="792480" y="2544445"/>
            <a:ext cx="6096000" cy="1569660"/>
          </a:xfrm>
          <a:prstGeom prst="rect">
            <a:avLst/>
          </a:prstGeom>
        </p:spPr>
        <p:txBody>
          <a:bodyPr>
            <a:spAutoFit/>
          </a:bodyPr>
          <a:lstStyle/>
          <a:p>
            <a:r>
              <a:rPr lang="en-IN" sz="1600" b="1" dirty="0"/>
              <a:t>Model Interpretation</a:t>
            </a:r>
            <a:r>
              <a:rPr lang="en-IN" sz="1600" dirty="0"/>
              <a:t>:</a:t>
            </a:r>
          </a:p>
          <a:p>
            <a:r>
              <a:rPr lang="en-IN" sz="1600" dirty="0"/>
              <a:t>Feature Importance: Identification of the most influential features in predicting churn, highlighting variables such as transaction frequency, customer engagement metrics, demographic factors (including age and gender), and sentiment analysis from customer feedback.</a:t>
            </a: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2"/>
          <p:cNvSpPr>
            <a:spLocks noChangeArrowheads="1"/>
          </p:cNvSpPr>
          <p:nvPr/>
        </p:nvSpPr>
        <p:spPr bwMode="auto">
          <a:xfrm>
            <a:off x="0" y="0"/>
            <a:ext cx="5029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Söhne"/>
                <a:cs typeface="Arial" pitchFamily="34" charset="0"/>
              </a:rPr>
              <a:t/>
            </a:r>
            <a:br>
              <a:rPr kumimoji="0" lang="en-US" sz="1000" b="0" i="0" u="none" strike="noStrike" cap="none" normalizeH="0" baseline="0" smtClean="0">
                <a:ln>
                  <a:noFill/>
                </a:ln>
                <a:solidFill>
                  <a:schemeClr val="tx1"/>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3"/>
          <p:cNvSpPr>
            <a:spLocks noChangeArrowheads="1"/>
          </p:cNvSpPr>
          <p:nvPr/>
        </p:nvSpPr>
        <p:spPr bwMode="auto">
          <a:xfrm>
            <a:off x="152400" y="1963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4"/>
          <p:cNvSpPr>
            <a:spLocks noChangeArrowheads="1"/>
          </p:cNvSpPr>
          <p:nvPr/>
        </p:nvSpPr>
        <p:spPr bwMode="auto">
          <a:xfrm>
            <a:off x="152400" y="152400"/>
            <a:ext cx="5029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Söhne"/>
                <a:cs typeface="Arial" pitchFamily="34" charset="0"/>
              </a:rPr>
              <a:t/>
            </a:r>
            <a:br>
              <a:rPr kumimoji="0" lang="en-US" sz="1000" b="0" i="0" u="none" strike="noStrike" cap="none" normalizeH="0" baseline="0" smtClean="0">
                <a:ln>
                  <a:noFill/>
                </a:ln>
                <a:solidFill>
                  <a:schemeClr val="tx1"/>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304800" y="3487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6"/>
          <p:cNvSpPr>
            <a:spLocks noChangeArrowheads="1"/>
          </p:cNvSpPr>
          <p:nvPr/>
        </p:nvSpPr>
        <p:spPr bwMode="auto">
          <a:xfrm>
            <a:off x="304800" y="304800"/>
            <a:ext cx="5029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Söhne"/>
                <a:cs typeface="Arial" pitchFamily="34" charset="0"/>
              </a:rPr>
              <a:t/>
            </a:r>
            <a:br>
              <a:rPr kumimoji="0" lang="en-US" sz="1000" b="0" i="0" u="none" strike="noStrike" cap="none" normalizeH="0" baseline="0" smtClean="0">
                <a:ln>
                  <a:noFill/>
                </a:ln>
                <a:solidFill>
                  <a:schemeClr val="tx1"/>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7"/>
          <p:cNvSpPr>
            <a:spLocks noChangeArrowheads="1"/>
          </p:cNvSpPr>
          <p:nvPr/>
        </p:nvSpPr>
        <p:spPr bwMode="auto">
          <a:xfrm>
            <a:off x="457200" y="5011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8"/>
          <p:cNvSpPr>
            <a:spLocks noChangeArrowheads="1"/>
          </p:cNvSpPr>
          <p:nvPr/>
        </p:nvSpPr>
        <p:spPr bwMode="auto">
          <a:xfrm>
            <a:off x="457200" y="457200"/>
            <a:ext cx="50292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Söhne"/>
                <a:cs typeface="Arial" pitchFamily="34" charset="0"/>
              </a:rPr>
              <a:t/>
            </a:r>
            <a:br>
              <a:rPr kumimoji="0" lang="en-US" sz="1000" b="0" i="0" u="none" strike="noStrike" cap="none" normalizeH="0" baseline="0" smtClean="0">
                <a:ln>
                  <a:noFill/>
                </a:ln>
                <a:solidFill>
                  <a:schemeClr val="tx1"/>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Title 10"/>
          <p:cNvSpPr>
            <a:spLocks noGrp="1"/>
          </p:cNvSpPr>
          <p:nvPr>
            <p:ph type="title"/>
          </p:nvPr>
        </p:nvSpPr>
        <p:spPr>
          <a:xfrm>
            <a:off x="755332" y="385444"/>
            <a:ext cx="10681335" cy="492443"/>
          </a:xfrm>
        </p:spPr>
        <p:txBody>
          <a:bodyPr/>
          <a:lstStyle/>
          <a:p>
            <a:r>
              <a:rPr lang="en-US" sz="3200" dirty="0" smtClean="0"/>
              <a:t>RESULTS</a:t>
            </a:r>
            <a:endParaRPr lang="en-IN" sz="3200" dirty="0"/>
          </a:p>
        </p:txBody>
      </p:sp>
      <p:sp>
        <p:nvSpPr>
          <p:cNvPr id="12" name="Rectangle 11"/>
          <p:cNvSpPr/>
          <p:nvPr/>
        </p:nvSpPr>
        <p:spPr>
          <a:xfrm>
            <a:off x="873760" y="974785"/>
            <a:ext cx="6096000" cy="1569660"/>
          </a:xfrm>
          <a:prstGeom prst="rect">
            <a:avLst/>
          </a:prstGeom>
        </p:spPr>
        <p:txBody>
          <a:bodyPr>
            <a:spAutoFit/>
          </a:bodyPr>
          <a:lstStyle/>
          <a:p>
            <a:pPr marL="285750" indent="-285750">
              <a:buFont typeface="Wingdings" pitchFamily="2" charset="2"/>
              <a:buChar char="§"/>
            </a:pPr>
            <a:r>
              <a:rPr lang="en-IN" sz="1600" dirty="0"/>
              <a:t>Presentation of the predictive performance of the churn model.</a:t>
            </a:r>
          </a:p>
          <a:p>
            <a:pPr marL="285750" indent="-285750">
              <a:buFont typeface="Wingdings" pitchFamily="2" charset="2"/>
              <a:buChar char="§"/>
            </a:pPr>
            <a:r>
              <a:rPr lang="en-IN" sz="1600" dirty="0"/>
              <a:t>Evaluation metrics used to assess the model's accuracy, such as accuracy, precision, recall, and F1-score.</a:t>
            </a:r>
          </a:p>
          <a:p>
            <a:pPr marL="285750" indent="-285750">
              <a:buFont typeface="Wingdings" pitchFamily="2" charset="2"/>
              <a:buChar char="§"/>
            </a:pPr>
            <a:r>
              <a:rPr lang="en-IN" sz="1600" dirty="0"/>
              <a:t>Discussion of the insights gained from the analysis and implications for the business</a:t>
            </a:r>
            <a:r>
              <a:rPr lang="en-IN" dirty="0"/>
              <a:t>.</a:t>
            </a:r>
          </a:p>
        </p:txBody>
      </p:sp>
      <p:sp>
        <p:nvSpPr>
          <p:cNvPr id="13" name="Rectangle 12"/>
          <p:cNvSpPr/>
          <p:nvPr/>
        </p:nvSpPr>
        <p:spPr>
          <a:xfrm>
            <a:off x="782320" y="4054822"/>
            <a:ext cx="6096000" cy="2554545"/>
          </a:xfrm>
          <a:prstGeom prst="rect">
            <a:avLst/>
          </a:prstGeom>
        </p:spPr>
        <p:txBody>
          <a:bodyPr>
            <a:spAutoFit/>
          </a:bodyPr>
          <a:lstStyle/>
          <a:p>
            <a:r>
              <a:rPr lang="en-IN" sz="1600" b="1" dirty="0"/>
              <a:t>Segmentation Analysis</a:t>
            </a:r>
            <a:r>
              <a:rPr lang="en-IN" sz="1600" dirty="0"/>
              <a:t>:</a:t>
            </a:r>
          </a:p>
          <a:p>
            <a:pPr lvl="1"/>
            <a:r>
              <a:rPr lang="en-IN" sz="1600" dirty="0"/>
              <a:t>Identification of distinct customer segments based on churn risk profiles and demographic characteristics.</a:t>
            </a:r>
          </a:p>
          <a:p>
            <a:pPr lvl="1"/>
            <a:r>
              <a:rPr lang="en-IN" sz="1600" dirty="0"/>
              <a:t>Assessment of segment-specific churn rates, preferences, and </a:t>
            </a:r>
            <a:r>
              <a:rPr lang="en-IN" sz="1600" dirty="0" err="1"/>
              <a:t>behaviors</a:t>
            </a:r>
            <a:r>
              <a:rPr lang="en-IN" sz="1600" dirty="0"/>
              <a:t> to tailor retention strategies and marketing campaigns accordingly.</a:t>
            </a:r>
          </a:p>
          <a:p>
            <a:r>
              <a:rPr lang="en-IN" sz="1600" b="1" dirty="0"/>
              <a:t>Business Impact</a:t>
            </a:r>
            <a:r>
              <a:rPr lang="en-IN" sz="1600" dirty="0"/>
              <a:t>:</a:t>
            </a:r>
          </a:p>
          <a:p>
            <a:pPr lvl="1"/>
            <a:r>
              <a:rPr lang="en-IN" sz="1600" dirty="0"/>
              <a:t>Quantification of the financial impact of churn reduction efforts, estimating potential revenue loss mitigated and customer lifetime value preserved</a:t>
            </a:r>
            <a:r>
              <a:rPr lang="en-IN"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8"/>
          <p:cNvSpPr/>
          <p:nvPr/>
        </p:nvSpPr>
        <p:spPr>
          <a:xfrm>
            <a:off x="96688" y="-23435"/>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71" name="Google Shape;71;p8"/>
          <p:cNvGrpSpPr/>
          <p:nvPr/>
        </p:nvGrpSpPr>
        <p:grpSpPr>
          <a:xfrm>
            <a:off x="7448612" y="0"/>
            <a:ext cx="4743796" cy="6858466"/>
            <a:chOff x="7448612" y="0"/>
            <a:chExt cx="4743796" cy="6858466"/>
          </a:xfrm>
        </p:grpSpPr>
        <p:sp>
          <p:nvSpPr>
            <p:cNvPr id="72" name="Google Shape;72;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1" name="Google Shape;81;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txBox="1">
            <a:spLocks noGrp="1"/>
          </p:cNvSpPr>
          <p:nvPr>
            <p:ph type="title"/>
          </p:nvPr>
        </p:nvSpPr>
        <p:spPr>
          <a:xfrm>
            <a:off x="3625599" y="1300950"/>
            <a:ext cx="42018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 PROJECT TITLE</a:t>
            </a:r>
            <a:endParaRPr sz="4250"/>
          </a:p>
        </p:txBody>
      </p:sp>
      <p:grpSp>
        <p:nvGrpSpPr>
          <p:cNvPr id="85" name="Google Shape;85;p8"/>
          <p:cNvGrpSpPr/>
          <p:nvPr/>
        </p:nvGrpSpPr>
        <p:grpSpPr>
          <a:xfrm>
            <a:off x="466725" y="6410325"/>
            <a:ext cx="3705225" cy="295275"/>
            <a:chOff x="466725" y="6410325"/>
            <a:chExt cx="3705225" cy="295275"/>
          </a:xfrm>
        </p:grpSpPr>
        <p:pic>
          <p:nvPicPr>
            <p:cNvPr id="86" name="Google Shape;86;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7" name="Google Shape;87;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8" name="Google Shape;88;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9" name="Google Shape;89;p8"/>
          <p:cNvSpPr txBox="1"/>
          <p:nvPr/>
        </p:nvSpPr>
        <p:spPr>
          <a:xfrm>
            <a:off x="1674549" y="2448518"/>
            <a:ext cx="8808197" cy="310854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
            </a:r>
            <a:br>
              <a:rPr lang="en-US" sz="2800" b="1" dirty="0">
                <a:solidFill>
                  <a:schemeClr val="dk1"/>
                </a:solidFill>
                <a:latin typeface="Calibri"/>
                <a:ea typeface="Calibri"/>
                <a:cs typeface="Calibri"/>
                <a:sym typeface="Calibri"/>
              </a:rPr>
            </a:br>
            <a:r>
              <a:rPr lang="en-US" sz="2800" b="1" dirty="0" smtClean="0">
                <a:solidFill>
                  <a:schemeClr val="dk1"/>
                </a:solidFill>
                <a:latin typeface="+mj-lt"/>
                <a:ea typeface="Calibri"/>
                <a:cs typeface="Calibri"/>
                <a:sym typeface="Calibri"/>
              </a:rPr>
              <a:t>CUS</a:t>
            </a:r>
            <a:r>
              <a:rPr lang="en-US" sz="2800" b="1" dirty="0" smtClean="0">
                <a:solidFill>
                  <a:schemeClr val="dk1"/>
                </a:solidFill>
                <a:latin typeface="+mn-lt"/>
                <a:ea typeface="Calibri"/>
                <a:cs typeface="Calibri"/>
                <a:sym typeface="Calibri"/>
              </a:rPr>
              <a:t>TOMER </a:t>
            </a:r>
            <a:r>
              <a:rPr lang="en-US" sz="2800" b="1" dirty="0" smtClean="0">
                <a:solidFill>
                  <a:schemeClr val="dk1"/>
                </a:solidFill>
                <a:latin typeface="+mj-lt"/>
                <a:ea typeface="Calibri"/>
                <a:cs typeface="Calibri"/>
                <a:sym typeface="Calibri"/>
              </a:rPr>
              <a:t>CHURN PREDICTION </a:t>
            </a:r>
            <a:r>
              <a:rPr lang="en-US" sz="2800" b="1" i="0" u="none" strike="noStrike" dirty="0" smtClean="0">
                <a:solidFill>
                  <a:srgbClr val="000000"/>
                </a:solidFill>
                <a:latin typeface="Arial"/>
                <a:ea typeface="Arial"/>
                <a:cs typeface="Arial"/>
                <a:sym typeface="Arial"/>
              </a:rPr>
              <a:t>USING</a:t>
            </a:r>
            <a:endParaRPr sz="2800" b="1"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1" i="0" u="none" strike="noStrike" dirty="0" smtClean="0">
                <a:solidFill>
                  <a:srgbClr val="000000"/>
                </a:solidFill>
                <a:latin typeface="Arial"/>
                <a:ea typeface="Arial"/>
                <a:cs typeface="Arial"/>
                <a:sym typeface="Arial"/>
              </a:rPr>
              <a:t>ARTIFICIAL NEURAL </a:t>
            </a:r>
            <a:r>
              <a:rPr lang="en-US" sz="2800" b="1" i="0" u="none" strike="noStrike" dirty="0">
                <a:solidFill>
                  <a:srgbClr val="000000"/>
                </a:solidFill>
                <a:latin typeface="Arial"/>
                <a:ea typeface="Arial"/>
                <a:cs typeface="Arial"/>
                <a:sym typeface="Arial"/>
              </a:rPr>
              <a:t>NETWORK CLASSIFIER</a:t>
            </a:r>
            <a:endParaRPr sz="2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
            </a:r>
            <a:br>
              <a:rPr lang="en-US" sz="2800" b="1" dirty="0">
                <a:solidFill>
                  <a:schemeClr val="dk1"/>
                </a:solidFill>
                <a:latin typeface="Calibri"/>
                <a:ea typeface="Calibri"/>
                <a:cs typeface="Calibri"/>
                <a:sym typeface="Calibri"/>
              </a:rPr>
            </a:br>
            <a:r>
              <a:rPr lang="en-US" sz="2800" b="1" dirty="0">
                <a:solidFill>
                  <a:schemeClr val="dk1"/>
                </a:solidFill>
                <a:latin typeface="Calibri"/>
                <a:ea typeface="Calibri"/>
                <a:cs typeface="Calibri"/>
                <a:sym typeface="Calibri"/>
              </a:rPr>
              <a:t/>
            </a:r>
            <a:br>
              <a:rPr lang="en-US" sz="2800" b="1" dirty="0">
                <a:solidFill>
                  <a:schemeClr val="dk1"/>
                </a:solidFill>
                <a:latin typeface="Calibri"/>
                <a:ea typeface="Calibri"/>
                <a:cs typeface="Calibri"/>
                <a:sym typeface="Calibri"/>
              </a:rPr>
            </a:br>
            <a:r>
              <a:rPr lang="en-US" sz="2800" b="1" dirty="0">
                <a:solidFill>
                  <a:schemeClr val="dk1"/>
                </a:solidFill>
                <a:latin typeface="Calibri"/>
                <a:ea typeface="Calibri"/>
                <a:cs typeface="Calibri"/>
                <a:sym typeface="Calibri"/>
              </a:rPr>
              <a:t/>
            </a:r>
            <a:br>
              <a:rPr lang="en-US" sz="2800" b="1" dirty="0">
                <a:solidFill>
                  <a:schemeClr val="dk1"/>
                </a:solidFill>
                <a:latin typeface="Calibri"/>
                <a:ea typeface="Calibri"/>
                <a:cs typeface="Calibri"/>
                <a:sym typeface="Calibri"/>
              </a:rPr>
            </a:br>
            <a:endParaRPr sz="2800" b="1" dirty="0">
              <a:solidFill>
                <a:schemeClr val="dk1"/>
              </a:solidFill>
              <a:latin typeface="Lustria"/>
              <a:ea typeface="Lustria"/>
              <a:cs typeface="Lustria"/>
              <a:sym typeface="Lustria"/>
            </a:endParaRPr>
          </a:p>
        </p:txBody>
      </p:sp>
      <p:sp>
        <p:nvSpPr>
          <p:cNvPr id="90" name="Google Shape;90;p8"/>
          <p:cNvSpPr/>
          <p:nvPr/>
        </p:nvSpPr>
        <p:spPr>
          <a:xfrm>
            <a:off x="2819400" y="511475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8"/>
          <p:cNvSpPr/>
          <p:nvPr/>
        </p:nvSpPr>
        <p:spPr>
          <a:xfrm>
            <a:off x="1360224" y="13716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1261351" y="1943100"/>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2" name="Rectangle 1"/>
          <p:cNvSpPr/>
          <p:nvPr/>
        </p:nvSpPr>
        <p:spPr>
          <a:xfrm>
            <a:off x="3962445" y="1900437"/>
            <a:ext cx="2566728" cy="307777"/>
          </a:xfrm>
          <a:prstGeom prst="rect">
            <a:avLst/>
          </a:prstGeom>
        </p:spPr>
        <p:txBody>
          <a:bodyPr wrap="none">
            <a:spAutoFit/>
          </a:bodyPr>
          <a:lstStyle/>
          <a:p>
            <a:pPr marL="285750" indent="-285750">
              <a:buFont typeface="Arial" pitchFamily="34" charset="0"/>
              <a:buChar char="•"/>
            </a:pPr>
            <a:r>
              <a:rPr lang="en-US" b="1" dirty="0" smtClean="0"/>
              <a:t>PROBLEM  STATEMENT</a:t>
            </a:r>
            <a:endParaRPr lang="en-IN" b="1" dirty="0"/>
          </a:p>
        </p:txBody>
      </p:sp>
      <p:sp>
        <p:nvSpPr>
          <p:cNvPr id="3" name="Rectangle 2"/>
          <p:cNvSpPr/>
          <p:nvPr/>
        </p:nvSpPr>
        <p:spPr>
          <a:xfrm>
            <a:off x="3971634" y="1211143"/>
            <a:ext cx="2390398" cy="307777"/>
          </a:xfrm>
          <a:prstGeom prst="rect">
            <a:avLst/>
          </a:prstGeom>
        </p:spPr>
        <p:txBody>
          <a:bodyPr wrap="none">
            <a:spAutoFit/>
          </a:bodyPr>
          <a:lstStyle/>
          <a:p>
            <a:pPr marL="285750" indent="-285750">
              <a:buFont typeface="Arial" pitchFamily="34" charset="0"/>
              <a:buChar char="•"/>
            </a:pPr>
            <a:r>
              <a:rPr lang="en-US" b="1" dirty="0" smtClean="0"/>
              <a:t>PROJECT  OVERVIEW</a:t>
            </a:r>
            <a:endParaRPr lang="en-IN" b="1" dirty="0"/>
          </a:p>
        </p:txBody>
      </p:sp>
      <p:sp>
        <p:nvSpPr>
          <p:cNvPr id="4" name="Rectangle 3"/>
          <p:cNvSpPr/>
          <p:nvPr/>
        </p:nvSpPr>
        <p:spPr>
          <a:xfrm>
            <a:off x="3954893" y="2208214"/>
            <a:ext cx="3797431" cy="307777"/>
          </a:xfrm>
          <a:prstGeom prst="rect">
            <a:avLst/>
          </a:prstGeom>
        </p:spPr>
        <p:txBody>
          <a:bodyPr wrap="square">
            <a:spAutoFit/>
          </a:bodyPr>
          <a:lstStyle/>
          <a:p>
            <a:pPr marL="285750" indent="-285750">
              <a:buFont typeface="Arial" pitchFamily="34" charset="0"/>
              <a:buChar char="•"/>
            </a:pPr>
            <a:r>
              <a:rPr lang="en-US" b="1" dirty="0"/>
              <a:t>WHO ARE THE END USERS</a:t>
            </a:r>
            <a:r>
              <a:rPr lang="en-US" dirty="0"/>
              <a:t>?</a:t>
            </a:r>
            <a:endParaRPr lang="en-IN" dirty="0"/>
          </a:p>
        </p:txBody>
      </p:sp>
      <p:sp>
        <p:nvSpPr>
          <p:cNvPr id="5" name="Rectangle 4"/>
          <p:cNvSpPr/>
          <p:nvPr/>
        </p:nvSpPr>
        <p:spPr>
          <a:xfrm>
            <a:off x="3971634" y="2492750"/>
            <a:ext cx="4692310" cy="307777"/>
          </a:xfrm>
          <a:prstGeom prst="rect">
            <a:avLst/>
          </a:prstGeom>
        </p:spPr>
        <p:txBody>
          <a:bodyPr wrap="none">
            <a:spAutoFit/>
          </a:bodyPr>
          <a:lstStyle/>
          <a:p>
            <a:pPr marL="285750" indent="-285750">
              <a:buFont typeface="Arial" pitchFamily="34" charset="0"/>
              <a:buChar char="•"/>
            </a:pPr>
            <a:r>
              <a:rPr lang="en-US" b="1" dirty="0"/>
              <a:t>YOUR SOLUTION AND ITS VALUE PROPOSITION</a:t>
            </a:r>
            <a:endParaRPr lang="en-IN" b="1" dirty="0"/>
          </a:p>
        </p:txBody>
      </p:sp>
      <p:sp>
        <p:nvSpPr>
          <p:cNvPr id="6" name="Rectangle 5"/>
          <p:cNvSpPr/>
          <p:nvPr/>
        </p:nvSpPr>
        <p:spPr>
          <a:xfrm>
            <a:off x="3962445" y="3121221"/>
            <a:ext cx="3413114" cy="307777"/>
          </a:xfrm>
          <a:prstGeom prst="rect">
            <a:avLst/>
          </a:prstGeom>
        </p:spPr>
        <p:txBody>
          <a:bodyPr wrap="none">
            <a:spAutoFit/>
          </a:bodyPr>
          <a:lstStyle/>
          <a:p>
            <a:pPr marL="285750" indent="-285750">
              <a:buFont typeface="Arial" pitchFamily="34" charset="0"/>
              <a:buChar char="•"/>
            </a:pPr>
            <a:r>
              <a:rPr lang="en-US" b="1" dirty="0"/>
              <a:t>WOW FACTOR IN THE SOLUTION </a:t>
            </a:r>
            <a:endParaRPr lang="en-IN" b="1" dirty="0"/>
          </a:p>
        </p:txBody>
      </p:sp>
      <p:sp>
        <p:nvSpPr>
          <p:cNvPr id="7" name="Rectangle 6"/>
          <p:cNvSpPr/>
          <p:nvPr/>
        </p:nvSpPr>
        <p:spPr>
          <a:xfrm>
            <a:off x="3962445" y="2786390"/>
            <a:ext cx="1561646" cy="523220"/>
          </a:xfrm>
          <a:prstGeom prst="rect">
            <a:avLst/>
          </a:prstGeom>
        </p:spPr>
        <p:txBody>
          <a:bodyPr wrap="none">
            <a:spAutoFit/>
          </a:bodyPr>
          <a:lstStyle/>
          <a:p>
            <a:pPr marL="298450" lvl="0" indent="-285750">
              <a:buFont typeface="Arial" pitchFamily="34" charset="0"/>
              <a:buChar char="•"/>
            </a:pPr>
            <a:r>
              <a:rPr lang="en-US" b="1" dirty="0" smtClean="0">
                <a:solidFill>
                  <a:schemeClr val="dk1"/>
                </a:solidFill>
                <a:latin typeface="+mj-lt"/>
                <a:ea typeface="Trebuchet MS"/>
                <a:cs typeface="Trebuchet MS"/>
                <a:sym typeface="Trebuchet MS"/>
              </a:rPr>
              <a:t>MODELLING</a:t>
            </a:r>
          </a:p>
          <a:p>
            <a:pPr marL="298450" lvl="0" indent="-285750">
              <a:buFont typeface="Arial" pitchFamily="34" charset="0"/>
              <a:buChar char="•"/>
            </a:pPr>
            <a:endParaRPr lang="en-US" b="1" dirty="0" smtClean="0">
              <a:solidFill>
                <a:schemeClr val="dk1"/>
              </a:solidFill>
              <a:latin typeface="+mj-lt"/>
              <a:ea typeface="Trebuchet MS"/>
              <a:cs typeface="Trebuchet MS"/>
              <a:sym typeface="Trebuchet MS"/>
            </a:endParaRPr>
          </a:p>
        </p:txBody>
      </p:sp>
      <p:sp>
        <p:nvSpPr>
          <p:cNvPr id="8" name="Rectangle 7"/>
          <p:cNvSpPr/>
          <p:nvPr/>
        </p:nvSpPr>
        <p:spPr>
          <a:xfrm>
            <a:off x="3971634" y="3401694"/>
            <a:ext cx="1311578" cy="307777"/>
          </a:xfrm>
          <a:prstGeom prst="rect">
            <a:avLst/>
          </a:prstGeom>
        </p:spPr>
        <p:txBody>
          <a:bodyPr wrap="none">
            <a:spAutoFit/>
          </a:bodyPr>
          <a:lstStyle/>
          <a:p>
            <a:pPr marL="285750" indent="-285750">
              <a:buFont typeface="Arial" pitchFamily="34" charset="0"/>
              <a:buChar char="•"/>
            </a:pPr>
            <a:r>
              <a:rPr lang="en-US" b="1" dirty="0"/>
              <a:t>RESULTS</a:t>
            </a:r>
            <a:endParaRPr lang="en-IN" b="1" dirty="0"/>
          </a:p>
        </p:txBody>
      </p:sp>
      <p:sp>
        <p:nvSpPr>
          <p:cNvPr id="9" name="Rectangle 8"/>
          <p:cNvSpPr/>
          <p:nvPr/>
        </p:nvSpPr>
        <p:spPr>
          <a:xfrm>
            <a:off x="3971634" y="1518920"/>
            <a:ext cx="1848583" cy="307777"/>
          </a:xfrm>
          <a:prstGeom prst="rect">
            <a:avLst/>
          </a:prstGeom>
        </p:spPr>
        <p:txBody>
          <a:bodyPr wrap="none">
            <a:spAutoFit/>
          </a:bodyPr>
          <a:lstStyle/>
          <a:p>
            <a:pPr marL="285750" indent="-285750">
              <a:buFont typeface="Arial" pitchFamily="34" charset="0"/>
              <a:buChar char="•"/>
            </a:pPr>
            <a:r>
              <a:rPr lang="en-IN" b="1" dirty="0" smtClean="0"/>
              <a:t>INTRODUCTION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315200" y="13716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5" y="575050"/>
            <a:ext cx="57816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 </a:t>
            </a:r>
            <a:r>
              <a:rPr lang="en-US" sz="3200" dirty="0"/>
              <a:t>PROBLEM	STATEMENT</a:t>
            </a:r>
            <a:endParaRPr sz="3200" dirty="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2" name="Rectangle 1"/>
          <p:cNvSpPr/>
          <p:nvPr/>
        </p:nvSpPr>
        <p:spPr>
          <a:xfrm>
            <a:off x="340994" y="1674495"/>
            <a:ext cx="8467725" cy="830997"/>
          </a:xfrm>
          <a:prstGeom prst="rect">
            <a:avLst/>
          </a:prstGeom>
        </p:spPr>
        <p:txBody>
          <a:bodyPr wrap="square">
            <a:spAutoFit/>
          </a:bodyPr>
          <a:lstStyle/>
          <a:p>
            <a:pPr marL="285750" indent="-285750">
              <a:buFont typeface="Arial" pitchFamily="34" charset="0"/>
              <a:buChar char="•"/>
            </a:pPr>
            <a:r>
              <a:rPr lang="en-IN" sz="1600" dirty="0" smtClean="0"/>
              <a:t>Identification </a:t>
            </a:r>
            <a:r>
              <a:rPr lang="en-IN" sz="1600" dirty="0"/>
              <a:t>of challenges associated with customer churn prediction.</a:t>
            </a:r>
          </a:p>
          <a:p>
            <a:pPr marL="285750" indent="-285750">
              <a:buFont typeface="Arial" pitchFamily="34" charset="0"/>
              <a:buChar char="•"/>
            </a:pPr>
            <a:r>
              <a:rPr lang="en-IN" sz="1600" dirty="0"/>
              <a:t>Specific emphasis on the importance of predicting age and gender in churn analysis.</a:t>
            </a:r>
          </a:p>
          <a:p>
            <a:pPr marL="285750" indent="-285750">
              <a:buFont typeface="Arial" pitchFamily="34" charset="0"/>
              <a:buChar char="•"/>
            </a:pPr>
            <a:r>
              <a:rPr lang="en-IN" sz="1600" dirty="0" smtClean="0"/>
              <a:t>Explanation of the significance of predicting customer churn for businesses.</a:t>
            </a:r>
            <a:endParaRPr lang="en-IN" sz="1600" dirty="0"/>
          </a:p>
        </p:txBody>
      </p:sp>
      <p:sp>
        <p:nvSpPr>
          <p:cNvPr id="3" name="Rectangle 2"/>
          <p:cNvSpPr/>
          <p:nvPr/>
        </p:nvSpPr>
        <p:spPr>
          <a:xfrm>
            <a:off x="340994" y="2783840"/>
            <a:ext cx="8467725" cy="2800767"/>
          </a:xfrm>
          <a:prstGeom prst="rect">
            <a:avLst/>
          </a:prstGeom>
        </p:spPr>
        <p:txBody>
          <a:bodyPr wrap="square">
            <a:spAutoFit/>
          </a:bodyPr>
          <a:lstStyle/>
          <a:p>
            <a:r>
              <a:rPr lang="en-IN" sz="1600" dirty="0" smtClean="0"/>
              <a:t>Customer </a:t>
            </a:r>
            <a:r>
              <a:rPr lang="en-IN" sz="1600" dirty="0"/>
              <a:t>churn poses a significant challenge for companies across various industries. Customer churn, often referred to as customer attrition, occurs when customers discontinue their relationship with a company, leading to loss of revenue and market share. Identifying and predicting customer churn accurately is crucial for businesses to implement proactive measures aimed at retaining customers and maintaining sustainable growth.</a:t>
            </a:r>
          </a:p>
          <a:p>
            <a:endParaRPr lang="en-IN" sz="1600" dirty="0"/>
          </a:p>
          <a:p>
            <a:r>
              <a:rPr lang="en-IN" sz="1600" dirty="0"/>
              <a:t>However, traditional methods of identifying churn often fall short in capturing the complex patterns and subtle indicators that precede customer defection. Moreover, as customer </a:t>
            </a:r>
            <a:r>
              <a:rPr lang="en-IN" sz="1600" dirty="0" err="1"/>
              <a:t>behavior</a:t>
            </a:r>
            <a:r>
              <a:rPr lang="en-IN" sz="1600" dirty="0"/>
              <a:t> continues to evolve in response to changing market dynamics and emerging technologies, businesses face the daunting task of staying ahead of the curve in understanding and predicting churn</a:t>
            </a:r>
            <a:r>
              <a:rPr lang="en-IN" dirty="0"/>
              <a:t>.</a:t>
            </a:r>
          </a:p>
        </p:txBody>
      </p:sp>
      <p:sp>
        <p:nvSpPr>
          <p:cNvPr id="4" name="Rectangle 3"/>
          <p:cNvSpPr/>
          <p:nvPr/>
        </p:nvSpPr>
        <p:spPr>
          <a:xfrm>
            <a:off x="340994" y="5667256"/>
            <a:ext cx="8056880" cy="1723549"/>
          </a:xfrm>
          <a:prstGeom prst="rect">
            <a:avLst/>
          </a:prstGeom>
        </p:spPr>
        <p:txBody>
          <a:bodyPr wrap="square">
            <a:spAutoFit/>
          </a:bodyPr>
          <a:lstStyle/>
          <a:p>
            <a:r>
              <a:rPr lang="en-IN" sz="1600" dirty="0"/>
              <a:t>By tackling the challenge of customer churn prediction with a focus on age and gender as key predictors, this project seeks to empower businesses with the tools and insights needed to proactively address customer attrition and foster long-term customer loyalty.</a:t>
            </a:r>
          </a:p>
          <a:p>
            <a:endParaRPr lang="en-IN" sz="1600" dirty="0"/>
          </a:p>
          <a:p>
            <a:endParaRPr lang="en-IN" dirty="0"/>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txBox="1">
            <a:spLocks noGrp="1"/>
          </p:cNvSpPr>
          <p:nvPr>
            <p:ph type="title"/>
          </p:nvPr>
        </p:nvSpPr>
        <p:spPr>
          <a:xfrm>
            <a:off x="917744" y="595604"/>
            <a:ext cx="5263515" cy="509104"/>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PROJECT	OVERVIEW</a:t>
            </a:r>
            <a:endParaRPr sz="3200" dirty="0"/>
          </a:p>
        </p:txBody>
      </p:sp>
      <p:pic>
        <p:nvPicPr>
          <p:cNvPr id="140" name="Google Shape;140;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1" name="Google Shape;141;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p:nvPr/>
        </p:nvSpPr>
        <p:spPr>
          <a:xfrm rot="-9052674">
            <a:off x="-875840" y="91704"/>
            <a:ext cx="10636520" cy="74548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2" name="Rectangle 1"/>
          <p:cNvSpPr/>
          <p:nvPr/>
        </p:nvSpPr>
        <p:spPr>
          <a:xfrm>
            <a:off x="676275" y="1346992"/>
            <a:ext cx="6096000" cy="3108543"/>
          </a:xfrm>
          <a:prstGeom prst="rect">
            <a:avLst/>
          </a:prstGeom>
        </p:spPr>
        <p:txBody>
          <a:bodyPr>
            <a:spAutoFit/>
          </a:bodyPr>
          <a:lstStyle/>
          <a:p>
            <a:r>
              <a:rPr lang="en-IN" sz="2000" b="1" dirty="0"/>
              <a:t>Introduction</a:t>
            </a:r>
            <a:r>
              <a:rPr lang="en-IN" sz="2000" b="1" dirty="0" smtClean="0"/>
              <a:t>:</a:t>
            </a:r>
            <a:endParaRPr lang="en-IN" sz="2000" dirty="0"/>
          </a:p>
          <a:p>
            <a:r>
              <a:rPr lang="en-IN" sz="1600" dirty="0"/>
              <a:t>In today's hyper-competitive business landscape, customer churn stands as a formidable obstacle for companies striving to maintain growth and profitability. Customer churn, the phenomenon where customers discontinue their relationship with a business, not only results in immediate revenue loss but also impacts long-term sustainability and market competitiveness. Understanding and predicting customer churn accurately have become imperative for businesses across various industries to implement effective retention strategies and sustain customer loyalty</a:t>
            </a:r>
            <a:r>
              <a:rPr lang="en-IN" sz="1600" dirty="0" smtClean="0"/>
              <a:t>.</a:t>
            </a:r>
          </a:p>
          <a:p>
            <a:endParaRPr lang="en-IN" sz="1600" dirty="0"/>
          </a:p>
        </p:txBody>
      </p:sp>
      <p:sp>
        <p:nvSpPr>
          <p:cNvPr id="3" name="Rectangle 2"/>
          <p:cNvSpPr/>
          <p:nvPr/>
        </p:nvSpPr>
        <p:spPr>
          <a:xfrm>
            <a:off x="676275" y="4552950"/>
            <a:ext cx="6096000" cy="2123658"/>
          </a:xfrm>
          <a:prstGeom prst="rect">
            <a:avLst/>
          </a:prstGeom>
        </p:spPr>
        <p:txBody>
          <a:bodyPr>
            <a:spAutoFit/>
          </a:bodyPr>
          <a:lstStyle/>
          <a:p>
            <a:r>
              <a:rPr lang="en-IN" sz="2000" b="1" dirty="0" smtClean="0"/>
              <a:t>Objectives:</a:t>
            </a:r>
          </a:p>
          <a:p>
            <a:r>
              <a:rPr lang="en-IN" b="1" dirty="0" smtClean="0"/>
              <a:t>Develop </a:t>
            </a:r>
            <a:r>
              <a:rPr lang="en-IN" b="1" dirty="0"/>
              <a:t>a Predictive Model:</a:t>
            </a:r>
            <a:r>
              <a:rPr lang="en-IN" dirty="0"/>
              <a:t> Build a robust predictive model capable of accurately forecasting customer churn based on historical data and relevant features, including demographic variables such as age and gender.</a:t>
            </a:r>
          </a:p>
          <a:p>
            <a:r>
              <a:rPr lang="en-IN" b="1" dirty="0"/>
              <a:t>Enhance Predictive Accuracy:</a:t>
            </a:r>
            <a:r>
              <a:rPr lang="en-IN" dirty="0"/>
              <a:t> Explore and implement advanced machine learning algorithms and techniques to improve the accuracy and reliability of the churn prediction model, ensuring it captures subtle patterns and trends indicative of impending churn.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446175" y="891800"/>
            <a:ext cx="7518900" cy="509104"/>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smtClean="0"/>
              <a:t>WHO </a:t>
            </a:r>
            <a:r>
              <a:rPr lang="en-US" sz="3200" dirty="0"/>
              <a:t>ARE THE END USERS?</a:t>
            </a:r>
            <a:endParaRPr sz="3200" dirty="0"/>
          </a:p>
        </p:txBody>
      </p:sp>
      <p:pic>
        <p:nvPicPr>
          <p:cNvPr id="171" name="Google Shape;171;p14"/>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73" name="Google Shape;173;p14"/>
          <p:cNvSpPr txBox="1"/>
          <p:nvPr/>
        </p:nvSpPr>
        <p:spPr>
          <a:xfrm>
            <a:off x="723900" y="1879787"/>
            <a:ext cx="6743700" cy="965649"/>
          </a:xfrm>
          <a:prstGeom prst="rect">
            <a:avLst/>
          </a:prstGeom>
          <a:noFill/>
          <a:ln>
            <a:noFill/>
          </a:ln>
        </p:spPr>
        <p:txBody>
          <a:bodyPr spcFirstLastPara="1" wrap="square" lIns="0" tIns="16500" rIns="0" bIns="0" anchor="t" anchorCtr="0">
            <a:spAutoFit/>
          </a:bodyPr>
          <a:lstStyle/>
          <a:p>
            <a:pPr marL="12700" marR="0" lvl="0" indent="0" algn="l" rtl="0">
              <a:spcBef>
                <a:spcPts val="0"/>
              </a:spcBef>
              <a:spcAft>
                <a:spcPts val="0"/>
              </a:spcAft>
              <a:buNone/>
            </a:pPr>
            <a:endParaRPr sz="2000" b="1" i="0">
              <a:solidFill>
                <a:schemeClr val="dk1"/>
              </a:solidFill>
              <a:latin typeface="Trebuchet MS"/>
              <a:ea typeface="Trebuchet MS"/>
              <a:cs typeface="Trebuchet MS"/>
              <a:sym typeface="Trebuchet MS"/>
            </a:endParaRPr>
          </a:p>
          <a:p>
            <a:pPr marL="12700" marR="0" lvl="0" indent="0" algn="just" rtl="0">
              <a:spcBef>
                <a:spcPts val="130"/>
              </a:spcBef>
              <a:spcAft>
                <a:spcPts val="0"/>
              </a:spcAft>
              <a:buNone/>
            </a:pPr>
            <a:endParaRPr sz="2000" b="0" i="0">
              <a:solidFill>
                <a:schemeClr val="dk1"/>
              </a:solidFill>
              <a:latin typeface="Lustria"/>
              <a:ea typeface="Lustria"/>
              <a:cs typeface="Lustria"/>
              <a:sym typeface="Lustria"/>
            </a:endParaRPr>
          </a:p>
          <a:p>
            <a:pPr marL="469900" marR="0" lvl="0" indent="-330200" algn="just" rtl="0">
              <a:spcBef>
                <a:spcPts val="130"/>
              </a:spcBef>
              <a:spcAft>
                <a:spcPts val="0"/>
              </a:spcAft>
              <a:buClr>
                <a:schemeClr val="dk1"/>
              </a:buClr>
              <a:buSzPts val="2000"/>
              <a:buFont typeface="Trebuchet MS"/>
              <a:buNone/>
            </a:pPr>
            <a:endParaRPr sz="2000" b="0" i="0">
              <a:solidFill>
                <a:schemeClr val="dk1"/>
              </a:solidFill>
              <a:latin typeface="Lustria"/>
              <a:ea typeface="Lustria"/>
              <a:cs typeface="Lustria"/>
              <a:sym typeface="Lustria"/>
            </a:endParaRPr>
          </a:p>
        </p:txBody>
      </p:sp>
      <p:sp>
        <p:nvSpPr>
          <p:cNvPr id="174" name="Google Shape;174;p14"/>
          <p:cNvSpPr txBox="1"/>
          <p:nvPr/>
        </p:nvSpPr>
        <p:spPr>
          <a:xfrm>
            <a:off x="611425" y="1636000"/>
            <a:ext cx="8483100" cy="4278054"/>
          </a:xfrm>
          <a:prstGeom prst="rect">
            <a:avLst/>
          </a:prstGeom>
          <a:noFill/>
          <a:ln>
            <a:noFill/>
          </a:ln>
        </p:spPr>
        <p:txBody>
          <a:bodyPr spcFirstLastPara="1" wrap="square" lIns="91425" tIns="45700" rIns="91425" bIns="45700" anchor="t" anchorCtr="0">
            <a:spAutoFit/>
          </a:bodyPr>
          <a:lstStyle/>
          <a:p>
            <a:r>
              <a:rPr lang="en-IN" sz="1600" b="1" dirty="0"/>
              <a:t>Marketing Department</a:t>
            </a:r>
            <a:r>
              <a:rPr lang="en-IN" sz="1600" dirty="0"/>
              <a:t>: Marketing professionals can utilize churn prediction insights to design targeted campaigns aimed at retaining customers who are at risk of churning. By identifying high-value customers and understanding their preferences, marketers can tailor promotions, offers, and communication strategies to increase customer engagement and loyalty</a:t>
            </a:r>
            <a:r>
              <a:rPr lang="en-IN" sz="1600" dirty="0" smtClean="0"/>
              <a:t>.</a:t>
            </a:r>
          </a:p>
          <a:p>
            <a:endParaRPr lang="en-IN" sz="1600" dirty="0"/>
          </a:p>
          <a:p>
            <a:r>
              <a:rPr lang="en-IN" sz="1600" b="1" dirty="0"/>
              <a:t>Sales Team</a:t>
            </a:r>
            <a:r>
              <a:rPr lang="en-IN" sz="1600" dirty="0"/>
              <a:t>: The sales team can leverage churn prediction insights to prioritize customer outreach and focus on retention efforts for customers with the highest likelihood of churning. By identifying at-risk accounts early on, sales representatives can proactively address customer concerns, offer incentives for renewal, and negotiate contract terms to prevent churn</a:t>
            </a:r>
            <a:r>
              <a:rPr lang="en-IN" sz="1600" dirty="0" smtClean="0"/>
              <a:t>.</a:t>
            </a:r>
          </a:p>
          <a:p>
            <a:endParaRPr lang="en-IN" sz="1600" dirty="0"/>
          </a:p>
          <a:p>
            <a:r>
              <a:rPr lang="en-IN" sz="1600" b="1" dirty="0"/>
              <a:t>Customer Service Representatives</a:t>
            </a:r>
            <a:r>
              <a:rPr lang="en-IN" sz="1600" dirty="0"/>
              <a:t>: Customer service representatives can use churn prediction insights to provide personalized support and assistance to customers who are showing signs of dissatisfaction or disengagement. By understanding the underlying reasons for churn, customer service teams can address issues promptly, resolve complaints effectively, and improve overall customer satisfaction.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263351" y="251076"/>
            <a:ext cx="10056366" cy="6355844"/>
          </a:xfrm>
          <a:prstGeom prst="rect">
            <a:avLst/>
          </a:prstGeom>
          <a:noFill/>
          <a:ln>
            <a:noFill/>
          </a:ln>
        </p:spPr>
        <p:txBody>
          <a:bodyPr spcFirstLastPara="1" wrap="square" lIns="0" tIns="198375" rIns="0" bIns="0" anchor="ctr" anchorCtr="0">
            <a:noAutofit/>
          </a:bodyPr>
          <a:lstStyle/>
          <a:p>
            <a:pPr marL="0" marR="0" lvl="0" indent="0" algn="just" rtl="0">
              <a:lnSpc>
                <a:spcPct val="100000"/>
              </a:lnSpc>
              <a:spcBef>
                <a:spcPts val="0"/>
              </a:spcBef>
              <a:spcAft>
                <a:spcPts val="0"/>
              </a:spcAft>
              <a:buNone/>
            </a:pPr>
            <a:endParaRPr sz="180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i="0" u="none" strike="noStrike" cap="none" dirty="0">
              <a:solidFill>
                <a:schemeClr val="dk1"/>
              </a:solidFill>
              <a:latin typeface="Times New Roman"/>
              <a:ea typeface="Times New Roman"/>
              <a:cs typeface="Times New Roman"/>
              <a:sym typeface="Times New Roman"/>
            </a:endParaRPr>
          </a:p>
        </p:txBody>
      </p:sp>
      <p:sp>
        <p:nvSpPr>
          <p:cNvPr id="149" name="Google Shape;149;p12"/>
          <p:cNvSpPr/>
          <p:nvPr/>
        </p:nvSpPr>
        <p:spPr>
          <a:xfrm>
            <a:off x="0" y="0"/>
            <a:ext cx="147955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r>
            <a:br>
              <a:rPr lang="en-US" sz="1800" b="0" i="0" u="none" strike="noStrike" cap="none">
                <a:solidFill>
                  <a:srgbClr val="000000"/>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grpSp>
        <p:nvGrpSpPr>
          <p:cNvPr id="150" name="Google Shape;150;p12"/>
          <p:cNvGrpSpPr/>
          <p:nvPr/>
        </p:nvGrpSpPr>
        <p:grpSpPr>
          <a:xfrm>
            <a:off x="9624392" y="2348880"/>
            <a:ext cx="3533775" cy="3810000"/>
            <a:chOff x="8658225" y="2647950"/>
            <a:chExt cx="3533775" cy="3810000"/>
          </a:xfrm>
        </p:grpSpPr>
        <p:sp>
          <p:nvSpPr>
            <p:cNvPr id="151" name="Google Shape;151;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3" name="Google Shape;153;p12"/>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2" name="Rectangle 1"/>
          <p:cNvSpPr/>
          <p:nvPr/>
        </p:nvSpPr>
        <p:spPr>
          <a:xfrm>
            <a:off x="1046480" y="877744"/>
            <a:ext cx="8382000" cy="5016758"/>
          </a:xfrm>
          <a:prstGeom prst="rect">
            <a:avLst/>
          </a:prstGeom>
        </p:spPr>
        <p:txBody>
          <a:bodyPr wrap="square">
            <a:spAutoFit/>
          </a:bodyPr>
          <a:lstStyle/>
          <a:p>
            <a:r>
              <a:rPr lang="en-IN" sz="1600" b="1" dirty="0"/>
              <a:t>Product Development Team</a:t>
            </a:r>
            <a:r>
              <a:rPr lang="en-IN" sz="1600" dirty="0" smtClean="0"/>
              <a:t>:</a:t>
            </a:r>
          </a:p>
          <a:p>
            <a:r>
              <a:rPr lang="en-IN" sz="1600" dirty="0" smtClean="0"/>
              <a:t> </a:t>
            </a:r>
            <a:r>
              <a:rPr lang="en-IN" sz="1600" dirty="0"/>
              <a:t>Insights from churn prediction can inform product development initiatives by highlighting areas for improvement or new features that could enhance customer retention. By </a:t>
            </a:r>
            <a:r>
              <a:rPr lang="en-IN" sz="1600" dirty="0" err="1"/>
              <a:t>analyzing</a:t>
            </a:r>
            <a:r>
              <a:rPr lang="en-IN" sz="1600" dirty="0"/>
              <a:t> churn patterns and customer feedback, product development teams can prioritize enhancements that address common pain points and align with customer preferences</a:t>
            </a:r>
            <a:r>
              <a:rPr lang="en-IN" sz="1600" dirty="0" smtClean="0"/>
              <a:t>.</a:t>
            </a:r>
          </a:p>
          <a:p>
            <a:endParaRPr lang="en-IN" sz="1600" dirty="0"/>
          </a:p>
          <a:p>
            <a:r>
              <a:rPr lang="en-IN" sz="1600" b="1" dirty="0"/>
              <a:t>Business Leadership and Strategy Teams</a:t>
            </a:r>
            <a:r>
              <a:rPr lang="en-IN" sz="1600" dirty="0"/>
              <a:t>: </a:t>
            </a:r>
            <a:endParaRPr lang="en-IN" sz="1600" dirty="0" smtClean="0"/>
          </a:p>
          <a:p>
            <a:r>
              <a:rPr lang="en-IN" sz="1600" dirty="0" smtClean="0"/>
              <a:t>Executives </a:t>
            </a:r>
            <a:r>
              <a:rPr lang="en-IN" sz="1600" dirty="0"/>
              <a:t>and strategic decision-makers can utilize churn prediction insights to assess the overall health of the business, identify emerging trends, and develop long-term retention strategies. By understanding customer </a:t>
            </a:r>
            <a:r>
              <a:rPr lang="en-IN" sz="1600" dirty="0" err="1"/>
              <a:t>behavior</a:t>
            </a:r>
            <a:r>
              <a:rPr lang="en-IN" sz="1600" dirty="0"/>
              <a:t> and predicting future churn rates, business leaders can allocate resources effectively, set strategic priorities, and make informed decisions to drive sustainable growth</a:t>
            </a:r>
            <a:r>
              <a:rPr lang="en-IN" sz="1600" dirty="0" smtClean="0"/>
              <a:t>.</a:t>
            </a:r>
          </a:p>
          <a:p>
            <a:endParaRPr lang="en-IN" sz="1600" dirty="0"/>
          </a:p>
          <a:p>
            <a:r>
              <a:rPr lang="en-IN" sz="1600" b="1" dirty="0"/>
              <a:t>Finance and Revenue Management Teams</a:t>
            </a:r>
            <a:r>
              <a:rPr lang="en-IN" sz="1600" dirty="0"/>
              <a:t>: </a:t>
            </a:r>
            <a:endParaRPr lang="en-IN" sz="1600" dirty="0" smtClean="0"/>
          </a:p>
          <a:p>
            <a:r>
              <a:rPr lang="en-IN" sz="1600" dirty="0" smtClean="0"/>
              <a:t>Finance </a:t>
            </a:r>
            <a:r>
              <a:rPr lang="en-IN" sz="1600" dirty="0"/>
              <a:t>and revenue management teams can benefit from churn prediction insights by forecasting revenue impact, estimating customer lifetime value, and optimizing pricing strategies. By understanding the financial implications of churn and retention efforts, finance teams can develop models for revenue forecasting and budget allocation to maximize profitability.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5"/>
          <p:cNvSpPr/>
          <p:nvPr/>
        </p:nvSpPr>
        <p:spPr>
          <a:xfrm>
            <a:off x="11417042" y="5949280"/>
            <a:ext cx="336029"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11640616" y="63686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txBox="1">
            <a:spLocks noGrp="1"/>
          </p:cNvSpPr>
          <p:nvPr>
            <p:ph type="title"/>
          </p:nvPr>
        </p:nvSpPr>
        <p:spPr>
          <a:xfrm>
            <a:off x="551384" y="395198"/>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YOUR SOLUTION AND ITS VALUE PROPOSITION</a:t>
            </a:r>
            <a:endParaRPr dirty="0"/>
          </a:p>
        </p:txBody>
      </p:sp>
      <p:pic>
        <p:nvPicPr>
          <p:cNvPr id="182" name="Google Shape;182;p15"/>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83" name="Google Shape;183;p1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84" name="Google Shape;184;p15"/>
          <p:cNvSpPr txBox="1"/>
          <p:nvPr/>
        </p:nvSpPr>
        <p:spPr>
          <a:xfrm>
            <a:off x="346450" y="1525825"/>
            <a:ext cx="10373100" cy="5324494"/>
          </a:xfrm>
          <a:prstGeom prst="rect">
            <a:avLst/>
          </a:prstGeom>
          <a:noFill/>
          <a:ln>
            <a:noFill/>
          </a:ln>
        </p:spPr>
        <p:txBody>
          <a:bodyPr spcFirstLastPara="1" wrap="square" lIns="91425" tIns="45700" rIns="91425" bIns="45700" anchor="t" anchorCtr="0">
            <a:spAutoFit/>
          </a:bodyPr>
          <a:lstStyle/>
          <a:p>
            <a:pPr lvl="0"/>
            <a:r>
              <a:rPr lang="en-US" sz="2000" b="1" i="0" dirty="0" smtClean="0">
                <a:solidFill>
                  <a:schemeClr val="dk1"/>
                </a:solidFill>
                <a:latin typeface="Arial"/>
                <a:ea typeface="Arial"/>
                <a:cs typeface="Arial"/>
                <a:sym typeface="Arial"/>
              </a:rPr>
              <a:t>Solution:</a:t>
            </a:r>
          </a:p>
          <a:p>
            <a:pPr lvl="0"/>
            <a:r>
              <a:rPr lang="en-IN" sz="1600" dirty="0" smtClean="0"/>
              <a:t>Our </a:t>
            </a:r>
            <a:r>
              <a:rPr lang="en-IN" sz="1600" dirty="0"/>
              <a:t>solution for customer churn prediction revolves around leveraging advanced analytics and machine learning techniques to develop a robust predictive model capable of accurately identifying customers at risk of churn. The proposition of our solution lies in its ability to provide actionable insights that empower businesses to proactively address churn and foster long-term customer loyalty</a:t>
            </a:r>
            <a:r>
              <a:rPr lang="en-IN" sz="2000" dirty="0" smtClean="0"/>
              <a:t>.</a:t>
            </a:r>
          </a:p>
          <a:p>
            <a:pPr lvl="0"/>
            <a:endParaRPr sz="2000" b="1" dirty="0">
              <a:solidFill>
                <a:schemeClr val="dk1"/>
              </a:solidFill>
            </a:endParaRPr>
          </a:p>
          <a:p>
            <a:pPr marL="0" marR="0" lvl="0" indent="0" algn="l" rtl="0">
              <a:spcBef>
                <a:spcPts val="0"/>
              </a:spcBef>
              <a:spcAft>
                <a:spcPts val="0"/>
              </a:spcAft>
              <a:buNone/>
            </a:pPr>
            <a:r>
              <a:rPr lang="en-US" sz="2000" b="1" i="0" dirty="0">
                <a:solidFill>
                  <a:schemeClr val="dk1"/>
                </a:solidFill>
                <a:latin typeface="Arial"/>
                <a:ea typeface="Arial"/>
                <a:cs typeface="Arial"/>
                <a:sym typeface="Arial"/>
              </a:rPr>
              <a:t>Value Proposition:</a:t>
            </a:r>
            <a:endParaRPr sz="2000" b="0" i="0" dirty="0">
              <a:solidFill>
                <a:schemeClr val="dk1"/>
              </a:solidFill>
              <a:latin typeface="Arial"/>
              <a:ea typeface="Arial"/>
              <a:cs typeface="Arial"/>
              <a:sym typeface="Arial"/>
            </a:endParaRPr>
          </a:p>
          <a:p>
            <a:r>
              <a:rPr lang="en-IN" sz="1600" b="1" dirty="0"/>
              <a:t>Comprehensive Data Integration</a:t>
            </a:r>
            <a:r>
              <a:rPr lang="en-IN" sz="1600" dirty="0"/>
              <a:t>: Our solution integrates diverse datasets encompassing customer interactions, transaction history, demographic information (including age and gender), and </a:t>
            </a:r>
            <a:r>
              <a:rPr lang="en-IN" sz="1600" dirty="0" err="1"/>
              <a:t>behavioral</a:t>
            </a:r>
            <a:r>
              <a:rPr lang="en-IN" sz="1600" dirty="0"/>
              <a:t> patterns. By combining structured and unstructured data sources, we gain a holistic understanding of customer </a:t>
            </a:r>
            <a:r>
              <a:rPr lang="en-IN" sz="1600" dirty="0" err="1"/>
              <a:t>behavior</a:t>
            </a:r>
            <a:r>
              <a:rPr lang="en-IN" sz="1600" dirty="0"/>
              <a:t> and churn drivers.</a:t>
            </a:r>
          </a:p>
          <a:p>
            <a:r>
              <a:rPr lang="en-IN" sz="1600" b="1" dirty="0"/>
              <a:t>Feature Engineering and Selection</a:t>
            </a:r>
            <a:r>
              <a:rPr lang="en-IN" sz="1600" dirty="0"/>
              <a:t>: We employ sophisticated feature engineering techniques to extract relevant insights from the data, including engineered features derived from age and gender variables. Through careful feature selection and dimensionality reduction, we focus on identifying the most predictive factors contributing to churn propensity</a:t>
            </a:r>
            <a:r>
              <a:rPr lang="en-IN" sz="1600" dirty="0" smtClean="0"/>
              <a:t>.</a:t>
            </a:r>
            <a:endParaRPr lang="en-IN" sz="1600" dirty="0"/>
          </a:p>
          <a:p>
            <a:pPr lvl="0">
              <a:buClr>
                <a:schemeClr val="dk1"/>
              </a:buClr>
              <a:buSzPts val="2000"/>
            </a:pPr>
            <a:r>
              <a:rPr lang="en-IN" sz="1600" b="1" dirty="0"/>
              <a:t>Real-Time Monitoring and Alerts</a:t>
            </a:r>
            <a:r>
              <a:rPr lang="en-IN" sz="1600" dirty="0"/>
              <a:t>: Our solution incorporates real-time monitoring capabilities to continuously track changes in customer </a:t>
            </a:r>
            <a:r>
              <a:rPr lang="en-IN" sz="1600" dirty="0" err="1"/>
              <a:t>behavior</a:t>
            </a:r>
            <a:r>
              <a:rPr lang="en-IN" sz="1600" dirty="0"/>
              <a:t> and churn indicators</a:t>
            </a:r>
            <a:r>
              <a:rPr lang="en-IN" sz="1600" dirty="0" smtClean="0"/>
              <a:t>.</a:t>
            </a:r>
            <a:r>
              <a:rPr lang="en-IN" sz="1600" dirty="0"/>
              <a:t> By setting up automated alerts and triggers, businesses can promptly intervene and engage with at-risk customers before churn occurs, thereby increasing retention rates and reducing revenue loss.</a:t>
            </a:r>
            <a:endParaRPr sz="1600" dirty="0"/>
          </a:p>
          <a:p>
            <a:pPr marL="0" marR="0" lvl="0" indent="0" algn="l" rtl="0">
              <a:spcBef>
                <a:spcPts val="0"/>
              </a:spcBef>
              <a:spcAft>
                <a:spcPts val="0"/>
              </a:spcAft>
              <a:buNone/>
            </a:pPr>
            <a:endParaRPr sz="2000" dirty="0">
              <a:solidFill>
                <a:schemeClr val="dk1"/>
              </a:solidFill>
              <a:latin typeface="Lustria"/>
              <a:ea typeface="Lustria"/>
              <a:cs typeface="Lustria"/>
              <a:sym typeface="Lust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6"/>
          <p:cNvSpPr/>
          <p:nvPr/>
        </p:nvSpPr>
        <p:spPr>
          <a:xfrm>
            <a:off x="11417042" y="5949280"/>
            <a:ext cx="336029"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6"/>
          <p:cNvSpPr/>
          <p:nvPr/>
        </p:nvSpPr>
        <p:spPr>
          <a:xfrm>
            <a:off x="11640616" y="636862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6"/>
          <p:cNvSpPr txBox="1">
            <a:spLocks noGrp="1"/>
          </p:cNvSpPr>
          <p:nvPr>
            <p:ph type="title"/>
          </p:nvPr>
        </p:nvSpPr>
        <p:spPr>
          <a:xfrm>
            <a:off x="482917" y="276227"/>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WOW FACTOR IN THE SOLUTION </a:t>
            </a:r>
            <a:endParaRPr sz="3600" dirty="0"/>
          </a:p>
        </p:txBody>
      </p:sp>
      <p:pic>
        <p:nvPicPr>
          <p:cNvPr id="192" name="Google Shape;192;p16"/>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93" name="Google Shape;193;p1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9</a:t>
            </a:fld>
            <a:endParaRPr/>
          </a:p>
        </p:txBody>
      </p:sp>
      <p:sp>
        <p:nvSpPr>
          <p:cNvPr id="194" name="Google Shape;194;p16"/>
          <p:cNvSpPr txBox="1"/>
          <p:nvPr/>
        </p:nvSpPr>
        <p:spPr>
          <a:xfrm>
            <a:off x="302955" y="1200787"/>
            <a:ext cx="8983141" cy="5509160"/>
          </a:xfrm>
          <a:prstGeom prst="rect">
            <a:avLst/>
          </a:prstGeom>
          <a:noFill/>
          <a:ln>
            <a:noFill/>
          </a:ln>
        </p:spPr>
        <p:txBody>
          <a:bodyPr spcFirstLastPara="1" wrap="square" lIns="91425" tIns="45700" rIns="91425" bIns="45700" anchor="t" anchorCtr="0">
            <a:spAutoFit/>
          </a:bodyPr>
          <a:lstStyle/>
          <a:p>
            <a:r>
              <a:rPr lang="en-IN" sz="1600" b="1" dirty="0"/>
              <a:t>Precision and Accuracy</a:t>
            </a:r>
            <a:r>
              <a:rPr lang="en-IN" sz="1600" dirty="0"/>
              <a:t>: Our solution employs advanced machine learning algorithms and sophisticated analytical techniques to achieve unparalleled levels of predictive accuracy. By leveraging a combination of demographic variables such as age and gender alongside other relevant features, we can identify subtle patterns and indicators of churn with remarkable precision</a:t>
            </a:r>
            <a:r>
              <a:rPr lang="en-IN" sz="1600" dirty="0" smtClean="0"/>
              <a:t>.</a:t>
            </a:r>
          </a:p>
          <a:p>
            <a:endParaRPr lang="en-IN" sz="1600" dirty="0"/>
          </a:p>
          <a:p>
            <a:r>
              <a:rPr lang="en-IN" sz="1600" b="1" dirty="0"/>
              <a:t>Real-time Prediction and Intervention</a:t>
            </a:r>
            <a:r>
              <a:rPr lang="en-IN" sz="1600" dirty="0"/>
              <a:t>: Unlike traditional churn prediction models that rely on retrospective analysis, our solution offers real-time monitoring and prediction capabilities. By continuously </a:t>
            </a:r>
            <a:r>
              <a:rPr lang="en-IN" sz="1600" dirty="0" err="1"/>
              <a:t>analyzing</a:t>
            </a:r>
            <a:r>
              <a:rPr lang="en-IN" sz="1600" dirty="0"/>
              <a:t> customer data and detecting early warning signs of churn, businesses can intervene proactively to retain at-risk customers before it's too late, thus maximizing retention rates and minimizing revenue loss</a:t>
            </a:r>
            <a:r>
              <a:rPr lang="en-IN" sz="1600" dirty="0" smtClean="0"/>
              <a:t>.</a:t>
            </a:r>
          </a:p>
          <a:p>
            <a:endParaRPr lang="en-IN" sz="1600" dirty="0"/>
          </a:p>
          <a:p>
            <a:r>
              <a:rPr lang="en-IN" sz="1600" b="1" dirty="0"/>
              <a:t>Personalized Retention Strategies</a:t>
            </a:r>
            <a:r>
              <a:rPr lang="en-IN" sz="1600" dirty="0"/>
              <a:t>: One of the key strengths of our solution is its ability to tailor retention strategies to individual customer segments based on their unique characteristics and preferences. By segmenting customers by demographic attributes such as age and gender, businesses can deliver personalized offers, incentives, and communication strategies that resonate with each segment, thereby increasing the effectiveness of retention efforts</a:t>
            </a:r>
            <a:r>
              <a:rPr lang="en-IN" sz="1600" dirty="0" smtClean="0"/>
              <a:t>.</a:t>
            </a:r>
          </a:p>
          <a:p>
            <a:endParaRPr lang="en-IN" sz="1600" dirty="0"/>
          </a:p>
          <a:p>
            <a:pPr lvl="0"/>
            <a:r>
              <a:rPr lang="en-IN" sz="1600" b="1" dirty="0"/>
              <a:t>Scalability and Adaptability</a:t>
            </a:r>
            <a:r>
              <a:rPr lang="en-IN" sz="1600" dirty="0"/>
              <a:t>: Our solution is designed to scale seamlessly with growing data volumes and evolving business needs. Whether operating in a small-scale environment or serving a large customer base, our churn prediction framework can accommodate diverse data sources, business domains, and analytical requirements, ensuring flexibility and scalability over time.</a:t>
            </a:r>
            <a:endParaRPr sz="1600" dirty="0">
              <a:solidFill>
                <a:schemeClr val="dk1"/>
              </a:solidFill>
              <a:latin typeface="Lustria"/>
              <a:ea typeface="Lustria"/>
              <a:cs typeface="Lustria"/>
              <a:sym typeface="Lustri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1505</Words>
  <Application>Microsoft Office PowerPoint</Application>
  <PresentationFormat>Custom</PresentationFormat>
  <Paragraphs>123</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Lustria</vt:lpstr>
      <vt:lpstr>Trebuchet MS</vt:lpstr>
      <vt:lpstr>Times New Roman</vt:lpstr>
      <vt:lpstr>Wingdings</vt:lpstr>
      <vt:lpstr>Söhne</vt:lpstr>
      <vt:lpstr>Office Theme</vt:lpstr>
      <vt:lpstr>BHOOMIKA  A 211521104023 </vt:lpstr>
      <vt:lpstr> PROJECT TITLE</vt:lpstr>
      <vt:lpstr>AGENDA</vt:lpstr>
      <vt:lpstr> PROBLEM STATEMENT</vt:lpstr>
      <vt:lpstr>PROJECT OVERVIEW</vt:lpstr>
      <vt:lpstr>WHO ARE THE END USERS?</vt:lpstr>
      <vt:lpstr>PowerPoint Presentation</vt:lpstr>
      <vt:lpstr>YOUR SOLUTION AND ITS VALUE PROPOSITION</vt:lpstr>
      <vt:lpstr>WOW FACTOR IN THE SOLUTION </vt:lpstr>
      <vt:lpstr>PowerPoint Presentation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TILAK KUMAR SAI NITHI</dc:title>
  <dc:creator>2021PITCS107</dc:creator>
  <cp:lastModifiedBy>2021PITCS107</cp:lastModifiedBy>
  <cp:revision>6</cp:revision>
  <dcterms:modified xsi:type="dcterms:W3CDTF">2024-04-04T05:09:14Z</dcterms:modified>
</cp:coreProperties>
</file>