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4"/>
  </p:sldMasterIdLst>
  <p:notesMasterIdLst>
    <p:notesMasterId r:id="rId31"/>
  </p:notesMasterIdLst>
  <p:handoutMasterIdLst>
    <p:handoutMasterId r:id="rId32"/>
  </p:handoutMasterIdLst>
  <p:sldIdLst>
    <p:sldId id="1040" r:id="rId5"/>
    <p:sldId id="1106" r:id="rId6"/>
    <p:sldId id="1107" r:id="rId7"/>
    <p:sldId id="1113" r:id="rId8"/>
    <p:sldId id="1123" r:id="rId9"/>
    <p:sldId id="1108" r:id="rId10"/>
    <p:sldId id="1109" r:id="rId11"/>
    <p:sldId id="1110" r:id="rId12"/>
    <p:sldId id="1111" r:id="rId13"/>
    <p:sldId id="1112" r:id="rId14"/>
    <p:sldId id="1118" r:id="rId15"/>
    <p:sldId id="1114" r:id="rId16"/>
    <p:sldId id="1117" r:id="rId17"/>
    <p:sldId id="1125" r:id="rId18"/>
    <p:sldId id="1124" r:id="rId19"/>
    <p:sldId id="1115" r:id="rId20"/>
    <p:sldId id="1116" r:id="rId21"/>
    <p:sldId id="1126" r:id="rId22"/>
    <p:sldId id="1127" r:id="rId23"/>
    <p:sldId id="1128" r:id="rId24"/>
    <p:sldId id="1129" r:id="rId25"/>
    <p:sldId id="1120" r:id="rId26"/>
    <p:sldId id="1119" r:id="rId27"/>
    <p:sldId id="1130" r:id="rId28"/>
    <p:sldId id="1122" r:id="rId29"/>
    <p:sldId id="1121" r:id="rId30"/>
  </p:sldIdLst>
  <p:sldSz cx="9144000" cy="6858000" type="screen4x3"/>
  <p:notesSz cx="7315200" cy="9601200"/>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a:srgbClr val="0033CC"/>
    <a:srgbClr val="B51ECE"/>
    <a:srgbClr val="663300"/>
    <a:srgbClr val="FFCC99"/>
    <a:srgbClr val="FFCCCC"/>
    <a:srgbClr val="FF9966"/>
    <a:srgbClr val="FFFF99"/>
    <a:srgbClr val="F1F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9420" autoAdjust="0"/>
  </p:normalViewPr>
  <p:slideViewPr>
    <p:cSldViewPr>
      <p:cViewPr varScale="1">
        <p:scale>
          <a:sx n="78" d="100"/>
          <a:sy n="78" d="100"/>
        </p:scale>
        <p:origin x="1622" y="58"/>
      </p:cViewPr>
      <p:guideLst>
        <p:guide orient="horz" pos="2160"/>
        <p:guide pos="2880"/>
      </p:guideLst>
    </p:cSldViewPr>
  </p:slideViewPr>
  <p:outlineViewPr>
    <p:cViewPr>
      <p:scale>
        <a:sx n="33" d="100"/>
        <a:sy n="33" d="100"/>
      </p:scale>
      <p:origin x="0" y="-66475"/>
    </p:cViewPr>
  </p:outlineViewPr>
  <p:notesTextViewPr>
    <p:cViewPr>
      <p:scale>
        <a:sx n="100" d="100"/>
        <a:sy n="100" d="100"/>
      </p:scale>
      <p:origin x="0" y="0"/>
    </p:cViewPr>
  </p:notesTextViewPr>
  <p:sorterViewPr>
    <p:cViewPr>
      <p:scale>
        <a:sx n="66" d="100"/>
        <a:sy n="66" d="100"/>
      </p:scale>
      <p:origin x="0" y="-5866"/>
    </p:cViewPr>
  </p:sorterViewPr>
  <p:notesViewPr>
    <p:cSldViewPr>
      <p:cViewPr varScale="1">
        <p:scale>
          <a:sx n="59" d="100"/>
          <a:sy n="59" d="100"/>
        </p:scale>
        <p:origin x="-178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t" anchorCtr="0" compatLnSpc="1">
            <a:prstTxWarp prst="textNoShape">
              <a:avLst/>
            </a:prstTxWarp>
          </a:bodyPr>
          <a:lstStyle>
            <a:lvl1pPr defTabSz="947738" eaLnBrk="1" hangingPunct="1">
              <a:defRPr sz="1200" smtClean="0">
                <a:latin typeface="Arial" panose="020B0604020202020204" pitchFamily="34" charset="0"/>
              </a:defRPr>
            </a:lvl1pPr>
          </a:lstStyle>
          <a:p>
            <a:pPr>
              <a:defRPr/>
            </a:pPr>
            <a:endParaRPr lang="en-US" altLang="en-US"/>
          </a:p>
        </p:txBody>
      </p:sp>
      <p:sp>
        <p:nvSpPr>
          <p:cNvPr id="173059" name="Rectangle 3"/>
          <p:cNvSpPr>
            <a:spLocks noGrp="1" noChangeArrowheads="1"/>
          </p:cNvSpPr>
          <p:nvPr>
            <p:ph type="dt" sz="quarter" idx="1"/>
          </p:nvPr>
        </p:nvSpPr>
        <p:spPr bwMode="auto">
          <a:xfrm>
            <a:off x="4144963" y="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t" anchorCtr="0" compatLnSpc="1">
            <a:prstTxWarp prst="textNoShape">
              <a:avLst/>
            </a:prstTxWarp>
          </a:bodyPr>
          <a:lstStyle>
            <a:lvl1pPr algn="r" defTabSz="947738" eaLnBrk="1" hangingPunct="1">
              <a:defRPr sz="1200" smtClean="0">
                <a:latin typeface="Arial" panose="020B0604020202020204" pitchFamily="34" charset="0"/>
              </a:defRPr>
            </a:lvl1pPr>
          </a:lstStyle>
          <a:p>
            <a:pPr>
              <a:defRPr/>
            </a:pPr>
            <a:endParaRPr lang="en-US" altLang="en-US"/>
          </a:p>
        </p:txBody>
      </p:sp>
      <p:sp>
        <p:nvSpPr>
          <p:cNvPr id="173060" name="Rectangle 4"/>
          <p:cNvSpPr>
            <a:spLocks noGrp="1" noChangeArrowheads="1"/>
          </p:cNvSpPr>
          <p:nvPr>
            <p:ph type="ftr" sz="quarter" idx="2"/>
          </p:nvPr>
        </p:nvSpPr>
        <p:spPr bwMode="auto">
          <a:xfrm>
            <a:off x="0"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b" anchorCtr="0" compatLnSpc="1">
            <a:prstTxWarp prst="textNoShape">
              <a:avLst/>
            </a:prstTxWarp>
          </a:bodyPr>
          <a:lstStyle>
            <a:lvl1pPr defTabSz="947738" eaLnBrk="1" hangingPunct="1">
              <a:defRPr sz="1200" smtClean="0">
                <a:latin typeface="Arial" panose="020B0604020202020204" pitchFamily="34" charset="0"/>
              </a:defRPr>
            </a:lvl1pPr>
          </a:lstStyle>
          <a:p>
            <a:pPr>
              <a:defRPr/>
            </a:pPr>
            <a:endParaRPr lang="en-US" altLang="en-US"/>
          </a:p>
        </p:txBody>
      </p:sp>
      <p:sp>
        <p:nvSpPr>
          <p:cNvPr id="173061" name="Rectangle 5"/>
          <p:cNvSpPr>
            <a:spLocks noGrp="1" noChangeArrowheads="1"/>
          </p:cNvSpPr>
          <p:nvPr>
            <p:ph type="sldNum" sz="quarter" idx="3"/>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fld id="{3A4C0C86-B3AD-4DDD-AA47-D89794746416}" type="slidenum">
              <a:rPr lang="en-US" altLang="en-US"/>
              <a:pPr/>
              <a:t>‹#›</a:t>
            </a:fld>
            <a:endParaRPr lang="en-US" altLang="en-US"/>
          </a:p>
        </p:txBody>
      </p:sp>
    </p:spTree>
    <p:extLst>
      <p:ext uri="{BB962C8B-B14F-4D97-AF65-F5344CB8AC3E}">
        <p14:creationId xmlns:p14="http://schemas.microsoft.com/office/powerpoint/2010/main" val="880825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bwMode="auto">
          <a:xfrm>
            <a:off x="0" y="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t" anchorCtr="0" compatLnSpc="1">
            <a:prstTxWarp prst="textNoShape">
              <a:avLst/>
            </a:prstTxWarp>
          </a:bodyPr>
          <a:lstStyle>
            <a:lvl1pPr defTabSz="947738" eaLnBrk="1" hangingPunct="1">
              <a:defRPr sz="1200" smtClean="0">
                <a:latin typeface="Arial" panose="020B0604020202020204" pitchFamily="34" charset="0"/>
              </a:defRPr>
            </a:lvl1pPr>
          </a:lstStyle>
          <a:p>
            <a:pPr>
              <a:defRPr/>
            </a:pPr>
            <a:endParaRPr lang="en-US" altLang="en-US"/>
          </a:p>
        </p:txBody>
      </p:sp>
      <p:sp>
        <p:nvSpPr>
          <p:cNvPr id="183299" name="Rectangle 3"/>
          <p:cNvSpPr>
            <a:spLocks noGrp="1" noChangeArrowheads="1"/>
          </p:cNvSpPr>
          <p:nvPr>
            <p:ph type="dt" idx="1"/>
          </p:nvPr>
        </p:nvSpPr>
        <p:spPr bwMode="auto">
          <a:xfrm>
            <a:off x="4144963" y="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t" anchorCtr="0" compatLnSpc="1">
            <a:prstTxWarp prst="textNoShape">
              <a:avLst/>
            </a:prstTxWarp>
          </a:bodyPr>
          <a:lstStyle>
            <a:lvl1pPr algn="r" defTabSz="947738" eaLnBrk="1" hangingPunct="1">
              <a:defRPr sz="1200" smtClean="0">
                <a:latin typeface="Arial" panose="020B0604020202020204" pitchFamily="34"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183301" name="Rectangle 5"/>
          <p:cNvSpPr>
            <a:spLocks noGrp="1" noChangeArrowheads="1"/>
          </p:cNvSpPr>
          <p:nvPr>
            <p:ph type="body" sz="quarter" idx="3"/>
          </p:nvPr>
        </p:nvSpPr>
        <p:spPr bwMode="auto">
          <a:xfrm>
            <a:off x="731838" y="4559300"/>
            <a:ext cx="58515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3302" name="Rectangle 6"/>
          <p:cNvSpPr>
            <a:spLocks noGrp="1" noChangeArrowheads="1"/>
          </p:cNvSpPr>
          <p:nvPr>
            <p:ph type="ftr" sz="quarter" idx="4"/>
          </p:nvPr>
        </p:nvSpPr>
        <p:spPr bwMode="auto">
          <a:xfrm>
            <a:off x="0"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b" anchorCtr="0" compatLnSpc="1">
            <a:prstTxWarp prst="textNoShape">
              <a:avLst/>
            </a:prstTxWarp>
          </a:bodyPr>
          <a:lstStyle>
            <a:lvl1pPr defTabSz="947738" eaLnBrk="1" hangingPunct="1">
              <a:defRPr sz="1200" smtClean="0">
                <a:latin typeface="Arial" panose="020B0604020202020204" pitchFamily="34" charset="0"/>
              </a:defRPr>
            </a:lvl1pPr>
          </a:lstStyle>
          <a:p>
            <a:pPr>
              <a:defRPr/>
            </a:pPr>
            <a:endParaRPr lang="en-US" altLang="en-US"/>
          </a:p>
        </p:txBody>
      </p:sp>
      <p:sp>
        <p:nvSpPr>
          <p:cNvPr id="183303" name="Rectangle 7"/>
          <p:cNvSpPr>
            <a:spLocks noGrp="1" noChangeArrowheads="1"/>
          </p:cNvSpPr>
          <p:nvPr>
            <p:ph type="sldNum" sz="quarter" idx="5"/>
          </p:nvPr>
        </p:nvSpPr>
        <p:spPr bwMode="auto">
          <a:xfrm>
            <a:off x="4144963" y="9118600"/>
            <a:ext cx="31686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fld id="{94CBAB94-E8DE-4A98-8166-7442B4FC3DDE}" type="slidenum">
              <a:rPr lang="en-US" altLang="en-US"/>
              <a:pPr/>
              <a:t>‹#›</a:t>
            </a:fld>
            <a:endParaRPr lang="en-US" altLang="en-US"/>
          </a:p>
        </p:txBody>
      </p:sp>
    </p:spTree>
    <p:extLst>
      <p:ext uri="{BB962C8B-B14F-4D97-AF65-F5344CB8AC3E}">
        <p14:creationId xmlns:p14="http://schemas.microsoft.com/office/powerpoint/2010/main" val="590465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BAB94-E8DE-4A98-8166-7442B4FC3DDE}" type="slidenum">
              <a:rPr lang="en-US" altLang="en-US" smtClean="0"/>
              <a:pPr/>
              <a:t>1</a:t>
            </a:fld>
            <a:endParaRPr lang="en-US" altLang="en-US"/>
          </a:p>
        </p:txBody>
      </p:sp>
    </p:spTree>
    <p:extLst>
      <p:ext uri="{BB962C8B-B14F-4D97-AF65-F5344CB8AC3E}">
        <p14:creationId xmlns:p14="http://schemas.microsoft.com/office/powerpoint/2010/main" val="372702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en-US"/>
          </a:p>
        </p:txBody>
      </p:sp>
      <p:sp>
        <p:nvSpPr>
          <p:cNvPr id="1822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22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400"/>
            </a:lvl1pPr>
          </a:lstStyle>
          <a:p>
            <a:r>
              <a:rPr lang="en-US" altLang="en-US"/>
              <a:t>Click to edit Master subtitle style</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smtClean="0">
                <a:latin typeface="Garamond" panose="02020404030301010803" pitchFamily="18" charset="0"/>
              </a:defRPr>
            </a:lvl1pPr>
          </a:lstStyle>
          <a:p>
            <a:pPr>
              <a:defRPr/>
            </a:pPr>
            <a:endParaRPr lang="en-US" altLang="en-US"/>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smtClean="0">
                <a:latin typeface="Garamond" panose="02020404030301010803" pitchFamily="18" charset="0"/>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sz="1200"/>
            </a:lvl1pPr>
          </a:lstStyle>
          <a:p>
            <a:fld id="{8BFCB9CC-9E64-404C-B4B3-6E58603CDDE4}" type="slidenum">
              <a:rPr lang="en-US" altLang="en-US"/>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6"/>
          <p:cNvSpPr>
            <a:spLocks noGrp="1" noChangeArrowheads="1"/>
          </p:cNvSpPr>
          <p:nvPr>
            <p:ph type="sldNum" sz="quarter" idx="10"/>
          </p:nvPr>
        </p:nvSpPr>
        <p:spPr>
          <a:ln/>
        </p:spPr>
        <p:txBody>
          <a:bodyPr/>
          <a:lstStyle>
            <a:lvl1pPr>
              <a:defRPr/>
            </a:lvl1pPr>
          </a:lstStyle>
          <a:p>
            <a:fld id="{558419F1-0522-4B99-948C-1CA4E5E11A5A}" type="slidenum">
              <a:rPr lang="en-US" altLang="en-US"/>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
          <p:cNvSpPr>
            <a:spLocks noGrp="1" noChangeArrowheads="1"/>
          </p:cNvSpPr>
          <p:nvPr>
            <p:ph type="sldNum" sz="quarter" idx="10"/>
          </p:nvPr>
        </p:nvSpPr>
        <p:spPr>
          <a:ln/>
        </p:spPr>
        <p:txBody>
          <a:bodyPr/>
          <a:lstStyle>
            <a:lvl1pPr>
              <a:defRPr/>
            </a:lvl1pPr>
          </a:lstStyle>
          <a:p>
            <a:fld id="{A60FB5E3-6E21-4259-9587-12AD17DF775A}"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A23651C-A0EB-494D-AE8A-09F663BEC823}"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6"/>
          <p:cNvSpPr>
            <a:spLocks noGrp="1" noChangeArrowheads="1"/>
          </p:cNvSpPr>
          <p:nvPr>
            <p:ph type="sldNum" sz="quarter" idx="10"/>
          </p:nvPr>
        </p:nvSpPr>
        <p:spPr>
          <a:ln/>
        </p:spPr>
        <p:txBody>
          <a:bodyPr/>
          <a:lstStyle>
            <a:lvl1pPr>
              <a:defRPr/>
            </a:lvl1pPr>
          </a:lstStyle>
          <a:p>
            <a:fld id="{AAB6749B-16EB-4A78-888C-96E67EF5F30F}" type="slidenum">
              <a:rPr lang="en-US" altLang="en-US"/>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30725"/>
          </a:xfrm>
        </p:spPr>
        <p:txBody>
          <a:bodyPr/>
          <a:lstStyle/>
          <a:p>
            <a:pPr lvl="0"/>
            <a:endParaRPr lang="en-IN" noProof="0"/>
          </a:p>
        </p:txBody>
      </p:sp>
      <p:sp>
        <p:nvSpPr>
          <p:cNvPr id="4" name="Rectangle 6"/>
          <p:cNvSpPr>
            <a:spLocks noGrp="1" noChangeArrowheads="1"/>
          </p:cNvSpPr>
          <p:nvPr>
            <p:ph type="sldNum" sz="quarter" idx="10"/>
          </p:nvPr>
        </p:nvSpPr>
        <p:spPr>
          <a:ln/>
        </p:spPr>
        <p:txBody>
          <a:bodyPr/>
          <a:lstStyle>
            <a:lvl1pPr>
              <a:defRPr/>
            </a:lvl1pPr>
          </a:lstStyle>
          <a:p>
            <a:fld id="{33D9D88B-1596-4BB9-89D1-CF123B8DB91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446EA661-9427-4EEA-8526-966986225BE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14271C7-07E9-4E53-B426-7336AA3A813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ln/>
        </p:spPr>
        <p:txBody>
          <a:bodyPr/>
          <a:lstStyle>
            <a:lvl1pPr>
              <a:defRPr/>
            </a:lvl1pPr>
          </a:lstStyle>
          <a:p>
            <a:fld id="{45BAC4E2-681F-4C23-A26C-CBA277E6783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8125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atin typeface="Garamond" pitchFamily="18" charset="0"/>
              </a:defRPr>
            </a:lvl1pPr>
          </a:lstStyle>
          <a:p>
            <a:r>
              <a:rPr lang="en-US" altLang="en-US" dirty="0"/>
              <a:t>1/70</a:t>
            </a:r>
          </a:p>
        </p:txBody>
      </p:sp>
      <p:sp>
        <p:nvSpPr>
          <p:cNvPr id="1029"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1030" name="Line 8"/>
          <p:cNvSpPr>
            <a:spLocks noChangeShapeType="1"/>
          </p:cNvSpPr>
          <p:nvPr/>
        </p:nvSpPr>
        <p:spPr bwMode="auto">
          <a:xfrm>
            <a:off x="457200" y="6248400"/>
            <a:ext cx="8229600" cy="0"/>
          </a:xfrm>
          <a:prstGeom prst="line">
            <a:avLst/>
          </a:prstGeom>
          <a:noFill/>
          <a:ln w="19050">
            <a:solidFill>
              <a:schemeClr val="accent1"/>
            </a:solidFill>
            <a:round/>
            <a:headEnd/>
            <a:tailEnd/>
          </a:ln>
        </p:spPr>
        <p:txBody>
          <a:bodyPr/>
          <a:lstStyle/>
          <a:p>
            <a:endParaRPr lang="en-US"/>
          </a:p>
        </p:txBody>
      </p:sp>
      <p:sp>
        <p:nvSpPr>
          <p:cNvPr id="1031" name="Text Box 9"/>
          <p:cNvSpPr txBox="1">
            <a:spLocks noChangeArrowheads="1"/>
          </p:cNvSpPr>
          <p:nvPr userDrawn="1"/>
        </p:nvSpPr>
        <p:spPr bwMode="auto">
          <a:xfrm rot="-5400000">
            <a:off x="-561546" y="712758"/>
            <a:ext cx="1519968" cy="400110"/>
          </a:xfrm>
          <a:prstGeom prst="rect">
            <a:avLst/>
          </a:prstGeom>
          <a:noFill/>
          <a:ln w="9525">
            <a:noFill/>
            <a:miter lim="800000"/>
            <a:headEnd/>
            <a:tailEnd/>
          </a:ln>
        </p:spPr>
        <p:txBody>
          <a:bodyPr wrap="none">
            <a:spAutoFit/>
          </a:bodyPr>
          <a:lstStyle/>
          <a:p>
            <a:pPr eaLnBrk="1" hangingPunct="1"/>
            <a:r>
              <a:rPr lang="en-US" b="1" dirty="0">
                <a:solidFill>
                  <a:srgbClr val="28289A"/>
                </a:solidFill>
                <a:latin typeface="Garamond" pitchFamily="18" charset="0"/>
              </a:rPr>
              <a:t>NIT Calicut</a:t>
            </a:r>
          </a:p>
        </p:txBody>
      </p:sp>
    </p:spTree>
  </p:cSld>
  <p:clrMap bg1="lt1" tx1="dk1" bg2="lt2" tx2="dk2" accent1="accent1" accent2="accent2" accent3="accent3" accent4="accent4" accent5="accent5" accent6="accent6" hlink="hlink" folHlink="folHlink"/>
  <p:sldLayoutIdLst>
    <p:sldLayoutId id="2147484136" r:id="rId1"/>
    <p:sldLayoutId id="2147484127" r:id="rId2"/>
    <p:sldLayoutId id="2147484128" r:id="rId3"/>
    <p:sldLayoutId id="2147484129" r:id="rId4"/>
    <p:sldLayoutId id="2147484130" r:id="rId5"/>
    <p:sldLayoutId id="2147484132" r:id="rId6"/>
    <p:sldLayoutId id="2147484133" r:id="rId7"/>
    <p:sldLayoutId id="2147484134" r:id="rId8"/>
    <p:sldLayoutId id="2147484135" r:id="rId9"/>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6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n.mathworks.com/discovery/mppt-algorith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61014" y="1481323"/>
            <a:ext cx="8050088" cy="2667757"/>
          </a:xfrm>
        </p:spPr>
        <p:txBody>
          <a:bodyPr/>
          <a:lstStyle/>
          <a:p>
            <a:pPr algn="ctr"/>
            <a:r>
              <a:rPr lang="en-US" sz="4400" b="1" dirty="0"/>
              <a:t>MPPT Algorithm for Solar Battery Charging System</a:t>
            </a:r>
            <a:endParaRPr lang="en-US" sz="11500" b="1" dirty="0">
              <a:latin typeface="Times New Roman" panose="02020603050405020304" pitchFamily="18" charset="0"/>
              <a:cs typeface="Times New Roman" panose="02020603050405020304" pitchFamily="18" charset="0"/>
            </a:endParaRPr>
          </a:p>
        </p:txBody>
      </p:sp>
      <p:sp>
        <p:nvSpPr>
          <p:cNvPr id="7" name="Rectangle 12"/>
          <p:cNvSpPr txBox="1">
            <a:spLocks noChangeArrowheads="1"/>
          </p:cNvSpPr>
          <p:nvPr/>
        </p:nvSpPr>
        <p:spPr bwMode="auto">
          <a:xfrm>
            <a:off x="914400" y="4005064"/>
            <a:ext cx="4089648"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65000"/>
              <a:buFont typeface="Wingdings" pitchFamily="2" charset="2"/>
              <a:buNone/>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pPr eaLnBrk="1" hangingPunct="1"/>
            <a:r>
              <a:rPr lang="en-US" altLang="en-US" sz="2000" b="1" kern="0" dirty="0">
                <a:solidFill>
                  <a:srgbClr val="0070C0"/>
                </a:solidFill>
                <a:latin typeface="Times New Roman" pitchFamily="18" charset="0"/>
              </a:rPr>
              <a:t>Team members</a:t>
            </a:r>
          </a:p>
          <a:p>
            <a:pPr eaLnBrk="1" hangingPunct="1"/>
            <a:r>
              <a:rPr lang="en-IN" sz="1600" b="1" dirty="0"/>
              <a:t>Prince Chaudhary</a:t>
            </a:r>
          </a:p>
          <a:p>
            <a:pPr eaLnBrk="1" hangingPunct="1"/>
            <a:r>
              <a:rPr lang="en-IN" sz="1600" b="1" dirty="0"/>
              <a:t>MD Saif Ali</a:t>
            </a:r>
          </a:p>
          <a:p>
            <a:pPr eaLnBrk="1" hangingPunct="1"/>
            <a:r>
              <a:rPr lang="en-IN" sz="1600" b="1" dirty="0"/>
              <a:t>Niranjan Kumar </a:t>
            </a:r>
            <a:r>
              <a:rPr lang="en-IN" sz="1600" b="1" dirty="0" err="1"/>
              <a:t>Jethiwal</a:t>
            </a:r>
            <a:r>
              <a:rPr lang="en-IN" sz="1600" b="1" dirty="0"/>
              <a:t> </a:t>
            </a:r>
          </a:p>
          <a:p>
            <a:pPr eaLnBrk="1" hangingPunct="1"/>
            <a:r>
              <a:rPr lang="en-IN" sz="1600" b="1" dirty="0"/>
              <a:t>Sahu </a:t>
            </a:r>
            <a:r>
              <a:rPr lang="en-IN" sz="1600" b="1" dirty="0" err="1"/>
              <a:t>Bhoopati</a:t>
            </a:r>
            <a:r>
              <a:rPr lang="en-IN" sz="1600" b="1" dirty="0"/>
              <a:t> </a:t>
            </a:r>
            <a:r>
              <a:rPr lang="en-IN" sz="1600" b="1" dirty="0" err="1"/>
              <a:t>Deskumar</a:t>
            </a:r>
            <a:r>
              <a:rPr lang="en-IN" sz="1600" b="1" dirty="0"/>
              <a:t> </a:t>
            </a:r>
            <a:endParaRPr lang="en-US" altLang="en-US" sz="2000" b="1" kern="0" dirty="0">
              <a:latin typeface="Times New Roman" pitchFamily="18" charset="0"/>
            </a:endParaRPr>
          </a:p>
          <a:p>
            <a:pPr eaLnBrk="1" hangingPunct="1"/>
            <a:endParaRPr lang="en-US" altLang="en-US" sz="1800" b="1" kern="0" dirty="0">
              <a:latin typeface="Times New Roman" pitchFamily="18" charset="0"/>
            </a:endParaRPr>
          </a:p>
          <a:p>
            <a:pPr eaLnBrk="1" hangingPunct="1"/>
            <a:endParaRPr lang="en-US" altLang="en-US" sz="1800" b="1" kern="0" dirty="0">
              <a:latin typeface="Times New Roman" pitchFamily="18" charset="0"/>
            </a:endParaRPr>
          </a:p>
          <a:p>
            <a:pPr eaLnBrk="1" hangingPunct="1"/>
            <a:endParaRPr lang="en-US" altLang="en-US" sz="1800" b="1" kern="0" dirty="0">
              <a:latin typeface="Times New Roman" pitchFamily="18" charset="0"/>
            </a:endParaRPr>
          </a:p>
          <a:p>
            <a:pPr eaLnBrk="1" hangingPunct="1"/>
            <a:endParaRPr lang="en-US" altLang="en-US" b="1" kern="0" dirty="0">
              <a:solidFill>
                <a:srgbClr val="FF0066"/>
              </a:solidFill>
              <a:latin typeface="Times New Roman" pitchFamily="18" charset="0"/>
            </a:endParaRPr>
          </a:p>
        </p:txBody>
      </p:sp>
      <p:sp>
        <p:nvSpPr>
          <p:cNvPr id="2" name="TextBox 1"/>
          <p:cNvSpPr txBox="1"/>
          <p:nvPr/>
        </p:nvSpPr>
        <p:spPr>
          <a:xfrm>
            <a:off x="827584" y="6219963"/>
            <a:ext cx="316835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09-10-2024</a:t>
            </a:r>
          </a:p>
        </p:txBody>
      </p:sp>
      <p:pic>
        <p:nvPicPr>
          <p:cNvPr id="6" name="Picture 2" descr="NIT_Calicut_logo_final_bi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
            <a:ext cx="936103" cy="108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1115615" y="161727"/>
            <a:ext cx="7367661"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Department of Electrical Engineering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NATIONAL INSTITUTE OF TECHNOLOGY CALICUT</a:t>
            </a:r>
            <a:endParaRPr kumimoji="0" lang="en-US"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34" charset="0"/>
              <a:cs typeface="Arial" pitchFamily="34" charset="0"/>
            </a:endParaRPr>
          </a:p>
        </p:txBody>
      </p:sp>
      <p:sp>
        <p:nvSpPr>
          <p:cNvPr id="3" name="TextBox 2">
            <a:extLst>
              <a:ext uri="{FF2B5EF4-FFF2-40B4-BE49-F238E27FC236}">
                <a16:creationId xmlns:a16="http://schemas.microsoft.com/office/drawing/2014/main" id="{A16C75FC-1E16-536F-79CA-FF9C1DE3C59D}"/>
              </a:ext>
            </a:extLst>
          </p:cNvPr>
          <p:cNvSpPr txBox="1"/>
          <p:nvPr/>
        </p:nvSpPr>
        <p:spPr>
          <a:xfrm>
            <a:off x="5436096" y="4661301"/>
            <a:ext cx="4464496" cy="523220"/>
          </a:xfrm>
          <a:prstGeom prst="rect">
            <a:avLst/>
          </a:prstGeom>
          <a:noFill/>
        </p:spPr>
        <p:txBody>
          <a:bodyPr wrap="square" rtlCol="0">
            <a:spAutoFit/>
          </a:bodyPr>
          <a:lstStyle/>
          <a:p>
            <a:r>
              <a:rPr lang="en-US" sz="1400" b="1" dirty="0"/>
              <a:t>Guide – Dr. </a:t>
            </a:r>
            <a:r>
              <a:rPr lang="en-US" sz="1400" b="1" dirty="0" err="1"/>
              <a:t>Angshudeep</a:t>
            </a:r>
            <a:r>
              <a:rPr lang="en-US" sz="1400" b="1" dirty="0"/>
              <a:t> Majumdar</a:t>
            </a:r>
          </a:p>
          <a:p>
            <a:r>
              <a:rPr lang="en-US" sz="1400" b="1" dirty="0"/>
              <a:t>Assistant Professor, EED</a:t>
            </a:r>
            <a:endParaRPr lang="en-IN" sz="1400" b="1" dirty="0"/>
          </a:p>
        </p:txBody>
      </p:sp>
    </p:spTree>
    <p:extLst>
      <p:ext uri="{BB962C8B-B14F-4D97-AF65-F5344CB8AC3E}">
        <p14:creationId xmlns:p14="http://schemas.microsoft.com/office/powerpoint/2010/main" val="258877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43403-E402-AAC9-3DA4-2DBDBDF1D6D3}"/>
              </a:ext>
            </a:extLst>
          </p:cNvPr>
          <p:cNvSpPr>
            <a:spLocks noGrp="1"/>
          </p:cNvSpPr>
          <p:nvPr>
            <p:ph idx="1"/>
          </p:nvPr>
        </p:nvSpPr>
        <p:spPr>
          <a:xfrm>
            <a:off x="457200" y="1052736"/>
            <a:ext cx="8229600" cy="4530725"/>
          </a:xfrm>
        </p:spPr>
        <p:txBody>
          <a:bodyPr/>
          <a:lstStyle/>
          <a:p>
            <a:r>
              <a:rPr lang="en-US" sz="2000" b="1" dirty="0"/>
              <a:t>Hill Climbing (HC) Algorithm</a:t>
            </a:r>
            <a:endParaRPr lang="en-US" sz="2000" dirty="0"/>
          </a:p>
          <a:p>
            <a:pPr>
              <a:buFont typeface="Arial" panose="020B0604020202020204" pitchFamily="34" charset="0"/>
              <a:buChar char="•"/>
            </a:pPr>
            <a:r>
              <a:rPr lang="en-US" sz="2000" b="1" dirty="0"/>
              <a:t>Overview</a:t>
            </a:r>
            <a:r>
              <a:rPr lang="en-US" sz="2000" dirty="0"/>
              <a:t>: The HC algorithm operates similarly to P&amp;O, adjusting the system voltage to ascend the power curve.</a:t>
            </a:r>
          </a:p>
          <a:p>
            <a:pPr>
              <a:buFont typeface="Arial" panose="020B0604020202020204" pitchFamily="34" charset="0"/>
              <a:buChar char="•"/>
            </a:pPr>
            <a:r>
              <a:rPr lang="en-US" sz="2000" b="1" dirty="0"/>
              <a:t>Mechanism</a:t>
            </a:r>
            <a:r>
              <a:rPr lang="en-US" sz="2000" dirty="0"/>
              <a:t>: It makes adjustments based on the observed power output, akin to "climbing" to find the MPP.</a:t>
            </a:r>
          </a:p>
          <a:p>
            <a:pPr>
              <a:buFont typeface="Arial" panose="020B0604020202020204" pitchFamily="34" charset="0"/>
              <a:buChar char="•"/>
            </a:pPr>
            <a:r>
              <a:rPr lang="en-US" sz="2000" b="1" dirty="0"/>
              <a:t>Advantages</a:t>
            </a:r>
            <a:r>
              <a:rPr lang="en-US" sz="2000" dirty="0"/>
              <a:t>: Useful in applications where power oscillations are significant.</a:t>
            </a:r>
          </a:p>
          <a:p>
            <a:pPr>
              <a:buFont typeface="Arial" panose="020B0604020202020204" pitchFamily="34" charset="0"/>
              <a:buChar char="•"/>
            </a:pPr>
            <a:r>
              <a:rPr lang="en-US" sz="2000" b="1" dirty="0"/>
              <a:t>Limitations</a:t>
            </a:r>
            <a:r>
              <a:rPr lang="en-US" sz="2000" dirty="0"/>
              <a:t>: Can become unstable under rapid changes in irradiance, resulting in suboptimal tracking performance.</a:t>
            </a:r>
          </a:p>
          <a:p>
            <a:endParaRPr lang="en-IN" dirty="0"/>
          </a:p>
        </p:txBody>
      </p:sp>
      <p:sp>
        <p:nvSpPr>
          <p:cNvPr id="4" name="Slide Number Placeholder 3">
            <a:extLst>
              <a:ext uri="{FF2B5EF4-FFF2-40B4-BE49-F238E27FC236}">
                <a16:creationId xmlns:a16="http://schemas.microsoft.com/office/drawing/2014/main" id="{5C63A3D4-05D4-4D9D-CBF5-8C89DD153FB0}"/>
              </a:ext>
            </a:extLst>
          </p:cNvPr>
          <p:cNvSpPr>
            <a:spLocks noGrp="1"/>
          </p:cNvSpPr>
          <p:nvPr>
            <p:ph type="sldNum" sz="quarter" idx="10"/>
          </p:nvPr>
        </p:nvSpPr>
        <p:spPr/>
        <p:txBody>
          <a:bodyPr/>
          <a:lstStyle/>
          <a:p>
            <a:fld id="{558419F1-0522-4B99-948C-1CA4E5E11A5A}" type="slidenum">
              <a:rPr lang="en-US" altLang="en-US" smtClean="0"/>
              <a:pPr/>
              <a:t>10</a:t>
            </a:fld>
            <a:endParaRPr lang="en-US" altLang="en-US" dirty="0"/>
          </a:p>
        </p:txBody>
      </p:sp>
    </p:spTree>
    <p:extLst>
      <p:ext uri="{BB962C8B-B14F-4D97-AF65-F5344CB8AC3E}">
        <p14:creationId xmlns:p14="http://schemas.microsoft.com/office/powerpoint/2010/main" val="162680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AF33-E9B6-30ED-EAC2-FC0358F1DC4C}"/>
              </a:ext>
            </a:extLst>
          </p:cNvPr>
          <p:cNvSpPr>
            <a:spLocks noGrp="1"/>
          </p:cNvSpPr>
          <p:nvPr>
            <p:ph type="title"/>
          </p:nvPr>
        </p:nvSpPr>
        <p:spPr/>
        <p:txBody>
          <a:bodyPr/>
          <a:lstStyle/>
          <a:p>
            <a:r>
              <a:rPr lang="en-IN" dirty="0"/>
              <a:t>Algorithms with Code </a:t>
            </a:r>
          </a:p>
        </p:txBody>
      </p:sp>
      <p:sp>
        <p:nvSpPr>
          <p:cNvPr id="3" name="Content Placeholder 2">
            <a:extLst>
              <a:ext uri="{FF2B5EF4-FFF2-40B4-BE49-F238E27FC236}">
                <a16:creationId xmlns:a16="http://schemas.microsoft.com/office/drawing/2014/main" id="{0336518A-A034-B606-78AA-7DA9F7FF310A}"/>
              </a:ext>
            </a:extLst>
          </p:cNvPr>
          <p:cNvSpPr>
            <a:spLocks noGrp="1"/>
          </p:cNvSpPr>
          <p:nvPr>
            <p:ph idx="1"/>
          </p:nvPr>
        </p:nvSpPr>
        <p:spPr/>
        <p:txBody>
          <a:bodyPr/>
          <a:lstStyle/>
          <a:p>
            <a:pPr marL="0" indent="0">
              <a:buNone/>
            </a:pPr>
            <a:r>
              <a:rPr lang="en-US" sz="1600" dirty="0"/>
              <a:t>This section provides code snippets and flowcharts for implementing various MPPT algorithms. These algorithms control the duty cycle in a simulated environment like MATLAB/Simulink. </a:t>
            </a:r>
            <a:endParaRPr lang="en-IN" sz="1600" dirty="0"/>
          </a:p>
        </p:txBody>
      </p:sp>
      <p:sp>
        <p:nvSpPr>
          <p:cNvPr id="4" name="Slide Number Placeholder 3">
            <a:extLst>
              <a:ext uri="{FF2B5EF4-FFF2-40B4-BE49-F238E27FC236}">
                <a16:creationId xmlns:a16="http://schemas.microsoft.com/office/drawing/2014/main" id="{D13CAD31-BD59-68EE-18C0-0FA8F82A418F}"/>
              </a:ext>
            </a:extLst>
          </p:cNvPr>
          <p:cNvSpPr>
            <a:spLocks noGrp="1"/>
          </p:cNvSpPr>
          <p:nvPr>
            <p:ph type="sldNum" sz="quarter" idx="10"/>
          </p:nvPr>
        </p:nvSpPr>
        <p:spPr/>
        <p:txBody>
          <a:bodyPr/>
          <a:lstStyle/>
          <a:p>
            <a:fld id="{558419F1-0522-4B99-948C-1CA4E5E11A5A}" type="slidenum">
              <a:rPr lang="en-US" altLang="en-US" smtClean="0"/>
              <a:pPr/>
              <a:t>11</a:t>
            </a:fld>
            <a:endParaRPr lang="en-US" altLang="en-US" dirty="0"/>
          </a:p>
        </p:txBody>
      </p:sp>
      <p:pic>
        <p:nvPicPr>
          <p:cNvPr id="6" name="Picture 5">
            <a:extLst>
              <a:ext uri="{FF2B5EF4-FFF2-40B4-BE49-F238E27FC236}">
                <a16:creationId xmlns:a16="http://schemas.microsoft.com/office/drawing/2014/main" id="{9795A408-90A9-6BA8-90BB-E0F5697A2B7B}"/>
              </a:ext>
            </a:extLst>
          </p:cNvPr>
          <p:cNvPicPr>
            <a:picLocks noChangeAspect="1"/>
          </p:cNvPicPr>
          <p:nvPr/>
        </p:nvPicPr>
        <p:blipFill>
          <a:blip r:embed="rId2"/>
          <a:stretch>
            <a:fillRect/>
          </a:stretch>
        </p:blipFill>
        <p:spPr>
          <a:xfrm>
            <a:off x="323528" y="2534155"/>
            <a:ext cx="2592288" cy="3398529"/>
          </a:xfrm>
          <a:prstGeom prst="rect">
            <a:avLst/>
          </a:prstGeom>
        </p:spPr>
      </p:pic>
      <p:pic>
        <p:nvPicPr>
          <p:cNvPr id="8" name="Picture 7">
            <a:extLst>
              <a:ext uri="{FF2B5EF4-FFF2-40B4-BE49-F238E27FC236}">
                <a16:creationId xmlns:a16="http://schemas.microsoft.com/office/drawing/2014/main" id="{A81BC351-0622-F510-8936-235AD83FF3C4}"/>
              </a:ext>
            </a:extLst>
          </p:cNvPr>
          <p:cNvPicPr>
            <a:picLocks noChangeAspect="1"/>
          </p:cNvPicPr>
          <p:nvPr/>
        </p:nvPicPr>
        <p:blipFill>
          <a:blip r:embed="rId3"/>
          <a:stretch>
            <a:fillRect/>
          </a:stretch>
        </p:blipFill>
        <p:spPr>
          <a:xfrm>
            <a:off x="2886637" y="2376255"/>
            <a:ext cx="2592288" cy="3714328"/>
          </a:xfrm>
          <a:prstGeom prst="rect">
            <a:avLst/>
          </a:prstGeom>
        </p:spPr>
      </p:pic>
      <p:pic>
        <p:nvPicPr>
          <p:cNvPr id="10" name="Picture 9">
            <a:extLst>
              <a:ext uri="{FF2B5EF4-FFF2-40B4-BE49-F238E27FC236}">
                <a16:creationId xmlns:a16="http://schemas.microsoft.com/office/drawing/2014/main" id="{384E2AA0-C121-70C8-E401-B552EC5DD340}"/>
              </a:ext>
            </a:extLst>
          </p:cNvPr>
          <p:cNvPicPr>
            <a:picLocks noChangeAspect="1"/>
          </p:cNvPicPr>
          <p:nvPr/>
        </p:nvPicPr>
        <p:blipFill>
          <a:blip r:embed="rId4"/>
          <a:stretch>
            <a:fillRect/>
          </a:stretch>
        </p:blipFill>
        <p:spPr>
          <a:xfrm>
            <a:off x="5636620" y="2758174"/>
            <a:ext cx="2949256" cy="3174510"/>
          </a:xfrm>
          <a:prstGeom prst="rect">
            <a:avLst/>
          </a:prstGeom>
        </p:spPr>
      </p:pic>
    </p:spTree>
    <p:extLst>
      <p:ext uri="{BB962C8B-B14F-4D97-AF65-F5344CB8AC3E}">
        <p14:creationId xmlns:p14="http://schemas.microsoft.com/office/powerpoint/2010/main" val="271532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41DE-16D8-3506-F310-A397DDDFAB22}"/>
              </a:ext>
            </a:extLst>
          </p:cNvPr>
          <p:cNvSpPr>
            <a:spLocks noGrp="1"/>
          </p:cNvSpPr>
          <p:nvPr>
            <p:ph type="title"/>
          </p:nvPr>
        </p:nvSpPr>
        <p:spPr/>
        <p:txBody>
          <a:bodyPr/>
          <a:lstStyle/>
          <a:p>
            <a:r>
              <a:rPr lang="en-US" sz="3200" dirty="0"/>
              <a:t>Methodology for Solar Battery Charging System</a:t>
            </a:r>
            <a:endParaRPr lang="en-IN" sz="3200" dirty="0"/>
          </a:p>
        </p:txBody>
      </p:sp>
      <p:sp>
        <p:nvSpPr>
          <p:cNvPr id="3" name="Content Placeholder 2">
            <a:extLst>
              <a:ext uri="{FF2B5EF4-FFF2-40B4-BE49-F238E27FC236}">
                <a16:creationId xmlns:a16="http://schemas.microsoft.com/office/drawing/2014/main" id="{E0D9BA38-789E-106B-CE98-94EC6B4CEBC8}"/>
              </a:ext>
            </a:extLst>
          </p:cNvPr>
          <p:cNvSpPr>
            <a:spLocks noGrp="1"/>
          </p:cNvSpPr>
          <p:nvPr>
            <p:ph idx="1"/>
          </p:nvPr>
        </p:nvSpPr>
        <p:spPr>
          <a:xfrm>
            <a:off x="457200" y="1340768"/>
            <a:ext cx="8229600" cy="4790157"/>
          </a:xfrm>
        </p:spPr>
        <p:txBody>
          <a:bodyPr/>
          <a:lstStyle/>
          <a:p>
            <a:pPr marL="0" indent="0">
              <a:buNone/>
            </a:pPr>
            <a:r>
              <a:rPr lang="en-US" sz="2000" b="1" dirty="0"/>
              <a:t>System Overview</a:t>
            </a:r>
            <a:r>
              <a:rPr lang="en-US" sz="2000" dirty="0"/>
              <a:t>:</a:t>
            </a:r>
            <a:br>
              <a:rPr lang="en-US" sz="2000" dirty="0"/>
            </a:br>
            <a:r>
              <a:rPr lang="en-US" sz="2000" dirty="0"/>
              <a:t>The solar battery charging system integrates a DC-DC buck converter to step down the high DC voltage from the PV panel to a lower charging voltage suitable for the battery. Maximum Power Point Tracking (MPPT) algorithms are employed to optimize power transfer by continuously adjusting the operating point of the PV module.</a:t>
            </a:r>
          </a:p>
          <a:p>
            <a:pPr marL="0" indent="0">
              <a:buNone/>
            </a:pPr>
            <a:endParaRPr lang="en-US" sz="2000" dirty="0"/>
          </a:p>
          <a:p>
            <a:pPr marL="0" indent="0">
              <a:buNone/>
            </a:pPr>
            <a:r>
              <a:rPr lang="en-US" sz="2000" b="1" dirty="0"/>
              <a:t>DC-DC Buck Converter</a:t>
            </a:r>
            <a:r>
              <a:rPr lang="en-US" dirty="0"/>
              <a:t>:</a:t>
            </a:r>
          </a:p>
          <a:p>
            <a:pPr marL="415925" indent="-285750">
              <a:buFont typeface="Arial" panose="020B0604020202020204" pitchFamily="34" charset="0"/>
              <a:buChar char="•"/>
            </a:pPr>
            <a:r>
              <a:rPr lang="en-US" sz="2000" dirty="0"/>
              <a:t>Converts high voltage from PV panels to match battery charging requirements.</a:t>
            </a:r>
          </a:p>
          <a:p>
            <a:pPr marL="415925" indent="-285750">
              <a:buFont typeface="Arial" panose="020B0604020202020204" pitchFamily="34" charset="0"/>
              <a:buChar char="•"/>
            </a:pPr>
            <a:r>
              <a:rPr lang="en-US" sz="2000" dirty="0"/>
              <a:t>Controlled by various MPPT algorithms to maximize power output.</a:t>
            </a:r>
          </a:p>
          <a:p>
            <a:pPr marL="0" indent="0">
              <a:buNone/>
            </a:pPr>
            <a:endParaRPr lang="en-IN" sz="3200" dirty="0"/>
          </a:p>
        </p:txBody>
      </p:sp>
      <p:sp>
        <p:nvSpPr>
          <p:cNvPr id="4" name="Slide Number Placeholder 3">
            <a:extLst>
              <a:ext uri="{FF2B5EF4-FFF2-40B4-BE49-F238E27FC236}">
                <a16:creationId xmlns:a16="http://schemas.microsoft.com/office/drawing/2014/main" id="{D0A4FE55-726F-6945-2F01-9D26A3E528E9}"/>
              </a:ext>
            </a:extLst>
          </p:cNvPr>
          <p:cNvSpPr>
            <a:spLocks noGrp="1"/>
          </p:cNvSpPr>
          <p:nvPr>
            <p:ph type="sldNum" sz="quarter" idx="10"/>
          </p:nvPr>
        </p:nvSpPr>
        <p:spPr/>
        <p:txBody>
          <a:bodyPr/>
          <a:lstStyle/>
          <a:p>
            <a:fld id="{558419F1-0522-4B99-948C-1CA4E5E11A5A}" type="slidenum">
              <a:rPr lang="en-US" altLang="en-US" smtClean="0"/>
              <a:pPr/>
              <a:t>12</a:t>
            </a:fld>
            <a:endParaRPr lang="en-US" altLang="en-US" dirty="0"/>
          </a:p>
        </p:txBody>
      </p:sp>
    </p:spTree>
    <p:extLst>
      <p:ext uri="{BB962C8B-B14F-4D97-AF65-F5344CB8AC3E}">
        <p14:creationId xmlns:p14="http://schemas.microsoft.com/office/powerpoint/2010/main" val="279781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F52CF-3187-FFF6-8066-0C6DA25C67B5}"/>
              </a:ext>
            </a:extLst>
          </p:cNvPr>
          <p:cNvSpPr>
            <a:spLocks noGrp="1"/>
          </p:cNvSpPr>
          <p:nvPr>
            <p:ph type="sldNum" sz="quarter" idx="10"/>
          </p:nvPr>
        </p:nvSpPr>
        <p:spPr/>
        <p:txBody>
          <a:bodyPr/>
          <a:lstStyle/>
          <a:p>
            <a:fld id="{558419F1-0522-4B99-948C-1CA4E5E11A5A}" type="slidenum">
              <a:rPr lang="en-US" altLang="en-US" smtClean="0"/>
              <a:pPr/>
              <a:t>13</a:t>
            </a:fld>
            <a:endParaRPr lang="en-US" altLang="en-US" dirty="0"/>
          </a:p>
        </p:txBody>
      </p:sp>
      <p:pic>
        <p:nvPicPr>
          <p:cNvPr id="7" name="Content Placeholder 6">
            <a:extLst>
              <a:ext uri="{FF2B5EF4-FFF2-40B4-BE49-F238E27FC236}">
                <a16:creationId xmlns:a16="http://schemas.microsoft.com/office/drawing/2014/main" id="{9CBE683F-98D3-7598-32A4-901934442CE4}"/>
              </a:ext>
            </a:extLst>
          </p:cNvPr>
          <p:cNvPicPr>
            <a:picLocks noGrp="1" noChangeAspect="1"/>
          </p:cNvPicPr>
          <p:nvPr>
            <p:ph idx="1"/>
          </p:nvPr>
        </p:nvPicPr>
        <p:blipFill>
          <a:blip r:embed="rId2"/>
          <a:stretch>
            <a:fillRect/>
          </a:stretch>
        </p:blipFill>
        <p:spPr>
          <a:xfrm>
            <a:off x="457200" y="304800"/>
            <a:ext cx="8686800" cy="5938838"/>
          </a:xfrm>
          <a:prstGeom prst="rect">
            <a:avLst/>
          </a:prstGeom>
        </p:spPr>
      </p:pic>
      <p:sp>
        <p:nvSpPr>
          <p:cNvPr id="8" name="TextBox 7">
            <a:extLst>
              <a:ext uri="{FF2B5EF4-FFF2-40B4-BE49-F238E27FC236}">
                <a16:creationId xmlns:a16="http://schemas.microsoft.com/office/drawing/2014/main" id="{7422793C-1EC1-759F-E844-187A21F8B8F3}"/>
              </a:ext>
            </a:extLst>
          </p:cNvPr>
          <p:cNvSpPr txBox="1"/>
          <p:nvPr/>
        </p:nvSpPr>
        <p:spPr>
          <a:xfrm>
            <a:off x="7391400" y="860501"/>
            <a:ext cx="1447800" cy="1138773"/>
          </a:xfrm>
          <a:prstGeom prst="rect">
            <a:avLst/>
          </a:prstGeom>
          <a:noFill/>
        </p:spPr>
        <p:txBody>
          <a:bodyPr wrap="square" rtlCol="0">
            <a:spAutoFit/>
          </a:bodyPr>
          <a:lstStyle/>
          <a:p>
            <a:r>
              <a:rPr lang="en-IN" sz="1400" dirty="0">
                <a:solidFill>
                  <a:srgbClr val="FF0000"/>
                </a:solidFill>
              </a:rPr>
              <a:t>C=10e-6</a:t>
            </a:r>
          </a:p>
          <a:p>
            <a:r>
              <a:rPr lang="en-IN" sz="1400" dirty="0">
                <a:solidFill>
                  <a:srgbClr val="FF0000"/>
                </a:solidFill>
              </a:rPr>
              <a:t>R=30 ohm</a:t>
            </a:r>
          </a:p>
          <a:p>
            <a:endParaRPr lang="en-IN" dirty="0">
              <a:solidFill>
                <a:srgbClr val="FF0000"/>
              </a:solidFill>
            </a:endParaRPr>
          </a:p>
          <a:p>
            <a:endParaRPr lang="en-IN" dirty="0">
              <a:solidFill>
                <a:srgbClr val="FF0000"/>
              </a:solidFill>
            </a:endParaRPr>
          </a:p>
        </p:txBody>
      </p:sp>
      <p:sp>
        <p:nvSpPr>
          <p:cNvPr id="9" name="TextBox 8">
            <a:extLst>
              <a:ext uri="{FF2B5EF4-FFF2-40B4-BE49-F238E27FC236}">
                <a16:creationId xmlns:a16="http://schemas.microsoft.com/office/drawing/2014/main" id="{32AE362E-FB48-E7A6-77DA-93F571C23293}"/>
              </a:ext>
            </a:extLst>
          </p:cNvPr>
          <p:cNvSpPr txBox="1"/>
          <p:nvPr/>
        </p:nvSpPr>
        <p:spPr>
          <a:xfrm>
            <a:off x="5410200" y="1418510"/>
            <a:ext cx="1676400" cy="461665"/>
          </a:xfrm>
          <a:prstGeom prst="rect">
            <a:avLst/>
          </a:prstGeom>
          <a:noFill/>
        </p:spPr>
        <p:txBody>
          <a:bodyPr wrap="square" rtlCol="0">
            <a:spAutoFit/>
          </a:bodyPr>
          <a:lstStyle/>
          <a:p>
            <a:r>
              <a:rPr lang="en-IN" sz="1200" dirty="0">
                <a:solidFill>
                  <a:srgbClr val="FF0000"/>
                </a:solidFill>
              </a:rPr>
              <a:t>R=0.01ohm</a:t>
            </a:r>
          </a:p>
          <a:p>
            <a:r>
              <a:rPr lang="en-IN" sz="1200" dirty="0">
                <a:solidFill>
                  <a:srgbClr val="FF0000"/>
                </a:solidFill>
              </a:rPr>
              <a:t>L=15e-3</a:t>
            </a:r>
          </a:p>
        </p:txBody>
      </p:sp>
      <p:sp>
        <p:nvSpPr>
          <p:cNvPr id="10" name="TextBox 9">
            <a:extLst>
              <a:ext uri="{FF2B5EF4-FFF2-40B4-BE49-F238E27FC236}">
                <a16:creationId xmlns:a16="http://schemas.microsoft.com/office/drawing/2014/main" id="{D067C592-10CB-586D-5949-D227F70E8EF0}"/>
              </a:ext>
            </a:extLst>
          </p:cNvPr>
          <p:cNvSpPr txBox="1"/>
          <p:nvPr/>
        </p:nvSpPr>
        <p:spPr>
          <a:xfrm>
            <a:off x="4784558" y="2937864"/>
            <a:ext cx="1447800" cy="523220"/>
          </a:xfrm>
          <a:prstGeom prst="rect">
            <a:avLst/>
          </a:prstGeom>
          <a:noFill/>
        </p:spPr>
        <p:txBody>
          <a:bodyPr wrap="square" rtlCol="0">
            <a:spAutoFit/>
          </a:bodyPr>
          <a:lstStyle/>
          <a:p>
            <a:r>
              <a:rPr lang="en-IN" sz="1400" dirty="0">
                <a:solidFill>
                  <a:srgbClr val="FF0000"/>
                </a:solidFill>
              </a:rPr>
              <a:t>R=0.001ohm</a:t>
            </a:r>
          </a:p>
          <a:p>
            <a:r>
              <a:rPr lang="en-IN" sz="1400" dirty="0">
                <a:solidFill>
                  <a:srgbClr val="FF0000"/>
                </a:solidFill>
              </a:rPr>
              <a:t>C=400e-6</a:t>
            </a:r>
          </a:p>
        </p:txBody>
      </p:sp>
    </p:spTree>
    <p:extLst>
      <p:ext uri="{BB962C8B-B14F-4D97-AF65-F5344CB8AC3E}">
        <p14:creationId xmlns:p14="http://schemas.microsoft.com/office/powerpoint/2010/main" val="286107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B600-7C0B-2FDC-3E68-C0B885A113DF}"/>
              </a:ext>
            </a:extLst>
          </p:cNvPr>
          <p:cNvSpPr>
            <a:spLocks noGrp="1"/>
          </p:cNvSpPr>
          <p:nvPr>
            <p:ph type="title"/>
          </p:nvPr>
        </p:nvSpPr>
        <p:spPr/>
        <p:txBody>
          <a:bodyPr/>
          <a:lstStyle/>
          <a:p>
            <a:r>
              <a:rPr lang="en-IN" dirty="0"/>
              <a:t>Block Parameters</a:t>
            </a:r>
          </a:p>
        </p:txBody>
      </p:sp>
      <p:pic>
        <p:nvPicPr>
          <p:cNvPr id="6" name="Content Placeholder 5">
            <a:extLst>
              <a:ext uri="{FF2B5EF4-FFF2-40B4-BE49-F238E27FC236}">
                <a16:creationId xmlns:a16="http://schemas.microsoft.com/office/drawing/2014/main" id="{B570511F-258D-E8EB-8A54-7B58899EFC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2304" b="8243"/>
          <a:stretch/>
        </p:blipFill>
        <p:spPr>
          <a:xfrm>
            <a:off x="457200" y="1066800"/>
            <a:ext cx="8610600" cy="5176838"/>
          </a:xfrm>
        </p:spPr>
      </p:pic>
      <p:sp>
        <p:nvSpPr>
          <p:cNvPr id="4" name="Slide Number Placeholder 3">
            <a:extLst>
              <a:ext uri="{FF2B5EF4-FFF2-40B4-BE49-F238E27FC236}">
                <a16:creationId xmlns:a16="http://schemas.microsoft.com/office/drawing/2014/main" id="{E7CE979B-C278-1DD5-9C03-8F6C6F777051}"/>
              </a:ext>
            </a:extLst>
          </p:cNvPr>
          <p:cNvSpPr>
            <a:spLocks noGrp="1"/>
          </p:cNvSpPr>
          <p:nvPr>
            <p:ph type="sldNum" sz="quarter" idx="10"/>
          </p:nvPr>
        </p:nvSpPr>
        <p:spPr/>
        <p:txBody>
          <a:bodyPr/>
          <a:lstStyle/>
          <a:p>
            <a:fld id="{558419F1-0522-4B99-948C-1CA4E5E11A5A}" type="slidenum">
              <a:rPr lang="en-US" altLang="en-US" smtClean="0"/>
              <a:pPr/>
              <a:t>14</a:t>
            </a:fld>
            <a:endParaRPr lang="en-US" altLang="en-US" dirty="0"/>
          </a:p>
        </p:txBody>
      </p:sp>
    </p:spTree>
    <p:extLst>
      <p:ext uri="{BB962C8B-B14F-4D97-AF65-F5344CB8AC3E}">
        <p14:creationId xmlns:p14="http://schemas.microsoft.com/office/powerpoint/2010/main" val="193323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0D89-4130-B15B-E3AF-CE77692F4A4B}"/>
              </a:ext>
            </a:extLst>
          </p:cNvPr>
          <p:cNvSpPr>
            <a:spLocks noGrp="1"/>
          </p:cNvSpPr>
          <p:nvPr>
            <p:ph type="title"/>
          </p:nvPr>
        </p:nvSpPr>
        <p:spPr/>
        <p:txBody>
          <a:bodyPr/>
          <a:lstStyle/>
          <a:p>
            <a:r>
              <a:rPr lang="en-IN" dirty="0"/>
              <a:t>P&amp;O</a:t>
            </a:r>
          </a:p>
        </p:txBody>
      </p:sp>
      <p:pic>
        <p:nvPicPr>
          <p:cNvPr id="6" name="Content Placeholder 5">
            <a:extLst>
              <a:ext uri="{FF2B5EF4-FFF2-40B4-BE49-F238E27FC236}">
                <a16:creationId xmlns:a16="http://schemas.microsoft.com/office/drawing/2014/main" id="{B590E019-A531-E9F8-1A00-C30A6B8BE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961" y="1600200"/>
            <a:ext cx="7310077" cy="4530725"/>
          </a:xfrm>
        </p:spPr>
      </p:pic>
      <p:sp>
        <p:nvSpPr>
          <p:cNvPr id="4" name="Slide Number Placeholder 3">
            <a:extLst>
              <a:ext uri="{FF2B5EF4-FFF2-40B4-BE49-F238E27FC236}">
                <a16:creationId xmlns:a16="http://schemas.microsoft.com/office/drawing/2014/main" id="{2334D86F-2A28-987B-D89D-FA74B76A2638}"/>
              </a:ext>
            </a:extLst>
          </p:cNvPr>
          <p:cNvSpPr>
            <a:spLocks noGrp="1"/>
          </p:cNvSpPr>
          <p:nvPr>
            <p:ph type="sldNum" sz="quarter" idx="10"/>
          </p:nvPr>
        </p:nvSpPr>
        <p:spPr/>
        <p:txBody>
          <a:bodyPr/>
          <a:lstStyle/>
          <a:p>
            <a:fld id="{558419F1-0522-4B99-948C-1CA4E5E11A5A}" type="slidenum">
              <a:rPr lang="en-US" altLang="en-US" smtClean="0"/>
              <a:pPr/>
              <a:t>15</a:t>
            </a:fld>
            <a:endParaRPr lang="en-US" altLang="en-US" dirty="0"/>
          </a:p>
        </p:txBody>
      </p:sp>
    </p:spTree>
    <p:extLst>
      <p:ext uri="{BB962C8B-B14F-4D97-AF65-F5344CB8AC3E}">
        <p14:creationId xmlns:p14="http://schemas.microsoft.com/office/powerpoint/2010/main" val="264453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4CC9B-0008-EF86-A0F2-D262AAFE843A}"/>
              </a:ext>
            </a:extLst>
          </p:cNvPr>
          <p:cNvSpPr>
            <a:spLocks noGrp="1"/>
          </p:cNvSpPr>
          <p:nvPr>
            <p:ph idx="1"/>
          </p:nvPr>
        </p:nvSpPr>
        <p:spPr>
          <a:xfrm>
            <a:off x="457200" y="476672"/>
            <a:ext cx="8229600" cy="5654253"/>
          </a:xfrm>
        </p:spPr>
        <p:txBody>
          <a:bodyPr/>
          <a:lstStyle/>
          <a:p>
            <a:pPr marL="0" indent="0">
              <a:buNone/>
            </a:pPr>
            <a:r>
              <a:rPr lang="en-US" sz="2000" b="1" dirty="0">
                <a:solidFill>
                  <a:schemeClr val="tx2"/>
                </a:solidFill>
              </a:rPr>
              <a:t>MPPT Algorithms Used</a:t>
            </a:r>
            <a:r>
              <a:rPr lang="en-US" sz="2000" dirty="0">
                <a:solidFill>
                  <a:schemeClr val="tx2"/>
                </a:solidFill>
              </a:rPr>
              <a:t>:</a:t>
            </a:r>
          </a:p>
          <a:p>
            <a:pPr marL="0" indent="0">
              <a:buNone/>
            </a:pPr>
            <a:r>
              <a:rPr lang="en-US" sz="2000" b="1" dirty="0"/>
              <a:t>1.Perturb &amp; Observe (P&amp;O)</a:t>
            </a:r>
            <a:r>
              <a:rPr lang="en-US" sz="2000" dirty="0"/>
              <a:t>:</a:t>
            </a:r>
          </a:p>
          <a:p>
            <a:pPr marL="742950" lvl="1" indent="-285750">
              <a:buFont typeface="+mj-lt"/>
              <a:buAutoNum type="arabicPeriod"/>
            </a:pPr>
            <a:r>
              <a:rPr lang="en-US" sz="1800" dirty="0"/>
              <a:t>Prone to oscillations around the MPP; adaptive step-size methods can mitigate this.</a:t>
            </a:r>
          </a:p>
          <a:p>
            <a:pPr marL="742950" lvl="1" indent="-285750">
              <a:buFont typeface="+mj-lt"/>
              <a:buAutoNum type="arabicPeriod"/>
            </a:pPr>
            <a:r>
              <a:rPr lang="en-US" sz="1800" dirty="0"/>
              <a:t>Simple and widely used; periodically perturbs voltage to observe power changes.</a:t>
            </a:r>
          </a:p>
          <a:p>
            <a:pPr marL="742950" lvl="1" indent="-285750">
              <a:buFont typeface="+mj-lt"/>
              <a:buAutoNum type="arabicPeriod"/>
            </a:pPr>
            <a:r>
              <a:rPr lang="en-US" sz="1800" dirty="0"/>
              <a:t>This common MPPT algorithm adjusts the operating voltage of the solar panel slightly and observes the change in power output. If the power increases, the algorithm continues in the same direction.</a:t>
            </a:r>
          </a:p>
          <a:p>
            <a:pPr marL="742950" lvl="1" indent="-285750">
              <a:buFont typeface="+mj-lt"/>
              <a:buAutoNum type="arabicPeriod"/>
            </a:pPr>
            <a:r>
              <a:rPr lang="en-US" sz="1800" dirty="0"/>
              <a:t> If the power decreases, it changes direction .This method involves continuous power measurement to keep adjusting until it reaches a point where any further change in voltage decreases power. </a:t>
            </a:r>
          </a:p>
          <a:p>
            <a:pPr marL="742950" lvl="1" indent="-285750">
              <a:buFont typeface="+mj-lt"/>
              <a:buAutoNum type="arabicPeriod"/>
            </a:pPr>
            <a:r>
              <a:rPr lang="en-US" sz="1800" dirty="0"/>
              <a:t>That’s how it "knows" the maximum point has been reached.</a:t>
            </a:r>
          </a:p>
          <a:p>
            <a:pPr marL="742950" lvl="1" indent="-285750">
              <a:buFont typeface="+mj-lt"/>
              <a:buAutoNum type="arabicPeriod"/>
            </a:pPr>
            <a:endParaRPr lang="en-US" sz="1800" dirty="0"/>
          </a:p>
          <a:p>
            <a:pPr marL="742950" lvl="1" indent="-285750">
              <a:buFont typeface="+mj-lt"/>
              <a:buAutoNum type="arabicPeriod"/>
            </a:pPr>
            <a:endParaRPr lang="en-US" sz="1800" dirty="0"/>
          </a:p>
        </p:txBody>
      </p:sp>
      <p:sp>
        <p:nvSpPr>
          <p:cNvPr id="4" name="Slide Number Placeholder 3">
            <a:extLst>
              <a:ext uri="{FF2B5EF4-FFF2-40B4-BE49-F238E27FC236}">
                <a16:creationId xmlns:a16="http://schemas.microsoft.com/office/drawing/2014/main" id="{51E6570B-ED7B-F4CA-E178-E8DA8F200073}"/>
              </a:ext>
            </a:extLst>
          </p:cNvPr>
          <p:cNvSpPr>
            <a:spLocks noGrp="1"/>
          </p:cNvSpPr>
          <p:nvPr>
            <p:ph type="sldNum" sz="quarter" idx="10"/>
          </p:nvPr>
        </p:nvSpPr>
        <p:spPr/>
        <p:txBody>
          <a:bodyPr/>
          <a:lstStyle/>
          <a:p>
            <a:fld id="{558419F1-0522-4B99-948C-1CA4E5E11A5A}" type="slidenum">
              <a:rPr lang="en-US" altLang="en-US" smtClean="0"/>
              <a:pPr/>
              <a:t>16</a:t>
            </a:fld>
            <a:endParaRPr lang="en-US" altLang="en-US" dirty="0"/>
          </a:p>
        </p:txBody>
      </p:sp>
    </p:spTree>
    <p:extLst>
      <p:ext uri="{BB962C8B-B14F-4D97-AF65-F5344CB8AC3E}">
        <p14:creationId xmlns:p14="http://schemas.microsoft.com/office/powerpoint/2010/main" val="10342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9F97F-EA95-3BD5-5D61-E0D8203E055C}"/>
              </a:ext>
            </a:extLst>
          </p:cNvPr>
          <p:cNvSpPr>
            <a:spLocks noGrp="1"/>
          </p:cNvSpPr>
          <p:nvPr>
            <p:ph idx="1"/>
          </p:nvPr>
        </p:nvSpPr>
        <p:spPr>
          <a:xfrm>
            <a:off x="457200" y="980728"/>
            <a:ext cx="8229600" cy="5150197"/>
          </a:xfrm>
        </p:spPr>
        <p:txBody>
          <a:bodyPr/>
          <a:lstStyle/>
          <a:p>
            <a:pPr marL="0" indent="0">
              <a:buNone/>
            </a:pPr>
            <a:r>
              <a:rPr lang="en-US" b="1" dirty="0"/>
              <a:t>Simulation and Analysis</a:t>
            </a:r>
            <a:r>
              <a:rPr lang="en-US" dirty="0"/>
              <a:t>:</a:t>
            </a:r>
          </a:p>
          <a:p>
            <a:pPr>
              <a:buFont typeface="Arial" panose="020B0604020202020204" pitchFamily="34" charset="0"/>
              <a:buChar char="•"/>
            </a:pPr>
            <a:r>
              <a:rPr lang="en-US" sz="2000" dirty="0"/>
              <a:t>The entire system (PV panel, buck converter, MPPT controller, and battery) is modeled and simulated in MATLAB/Simulink.</a:t>
            </a:r>
          </a:p>
          <a:p>
            <a:pPr>
              <a:buFont typeface="Arial" panose="020B0604020202020204" pitchFamily="34" charset="0"/>
              <a:buChar char="•"/>
            </a:pPr>
            <a:r>
              <a:rPr lang="en-US" sz="2000" dirty="0"/>
              <a:t>Simulation enables testing of different algorithms under various conditions, providing insights into efficiency, stability, and responsiveness.</a:t>
            </a:r>
          </a:p>
          <a:p>
            <a:pPr>
              <a:buFont typeface="Arial" panose="020B0604020202020204" pitchFamily="34" charset="0"/>
              <a:buChar char="•"/>
            </a:pPr>
            <a:r>
              <a:rPr lang="en-US" sz="2000" dirty="0"/>
              <a:t>Results help identify the optimal algorithm and system configuration for maximum efficiency in specific applications.</a:t>
            </a:r>
          </a:p>
          <a:p>
            <a:pPr marL="0" indent="0">
              <a:buNone/>
            </a:pPr>
            <a:endParaRPr lang="en-IN" dirty="0"/>
          </a:p>
        </p:txBody>
      </p:sp>
      <p:sp>
        <p:nvSpPr>
          <p:cNvPr id="4" name="Slide Number Placeholder 3">
            <a:extLst>
              <a:ext uri="{FF2B5EF4-FFF2-40B4-BE49-F238E27FC236}">
                <a16:creationId xmlns:a16="http://schemas.microsoft.com/office/drawing/2014/main" id="{F97F3396-1AD4-00EC-9958-D08E01BA15B8}"/>
              </a:ext>
            </a:extLst>
          </p:cNvPr>
          <p:cNvSpPr>
            <a:spLocks noGrp="1"/>
          </p:cNvSpPr>
          <p:nvPr>
            <p:ph type="sldNum" sz="quarter" idx="10"/>
          </p:nvPr>
        </p:nvSpPr>
        <p:spPr/>
        <p:txBody>
          <a:bodyPr/>
          <a:lstStyle/>
          <a:p>
            <a:fld id="{558419F1-0522-4B99-948C-1CA4E5E11A5A}" type="slidenum">
              <a:rPr lang="en-US" altLang="en-US" smtClean="0"/>
              <a:pPr/>
              <a:t>17</a:t>
            </a:fld>
            <a:endParaRPr lang="en-US" altLang="en-US" dirty="0"/>
          </a:p>
        </p:txBody>
      </p:sp>
    </p:spTree>
    <p:extLst>
      <p:ext uri="{BB962C8B-B14F-4D97-AF65-F5344CB8AC3E}">
        <p14:creationId xmlns:p14="http://schemas.microsoft.com/office/powerpoint/2010/main" val="50021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05EE-DFE0-BC04-AA1B-79DD5B103170}"/>
              </a:ext>
            </a:extLst>
          </p:cNvPr>
          <p:cNvSpPr>
            <a:spLocks noGrp="1"/>
          </p:cNvSpPr>
          <p:nvPr>
            <p:ph type="title"/>
          </p:nvPr>
        </p:nvSpPr>
        <p:spPr/>
        <p:txBody>
          <a:bodyPr/>
          <a:lstStyle/>
          <a:p>
            <a:r>
              <a:rPr lang="en-IN" dirty="0"/>
              <a:t>Duty cycle</a:t>
            </a:r>
          </a:p>
        </p:txBody>
      </p:sp>
      <p:sp>
        <p:nvSpPr>
          <p:cNvPr id="4" name="Slide Number Placeholder 3">
            <a:extLst>
              <a:ext uri="{FF2B5EF4-FFF2-40B4-BE49-F238E27FC236}">
                <a16:creationId xmlns:a16="http://schemas.microsoft.com/office/drawing/2014/main" id="{0F39878A-A50A-DEB7-0FD0-453238C3CA2E}"/>
              </a:ext>
            </a:extLst>
          </p:cNvPr>
          <p:cNvSpPr>
            <a:spLocks noGrp="1"/>
          </p:cNvSpPr>
          <p:nvPr>
            <p:ph type="sldNum" sz="quarter" idx="10"/>
          </p:nvPr>
        </p:nvSpPr>
        <p:spPr/>
        <p:txBody>
          <a:bodyPr/>
          <a:lstStyle/>
          <a:p>
            <a:fld id="{558419F1-0522-4B99-948C-1CA4E5E11A5A}" type="slidenum">
              <a:rPr lang="en-US" altLang="en-US" smtClean="0"/>
              <a:pPr/>
              <a:t>18</a:t>
            </a:fld>
            <a:endParaRPr lang="en-US" altLang="en-US" dirty="0"/>
          </a:p>
        </p:txBody>
      </p:sp>
      <p:pic>
        <p:nvPicPr>
          <p:cNvPr id="13" name="Content Placeholder 12">
            <a:extLst>
              <a:ext uri="{FF2B5EF4-FFF2-40B4-BE49-F238E27FC236}">
                <a16:creationId xmlns:a16="http://schemas.microsoft.com/office/drawing/2014/main" id="{D4525785-0D01-F911-55CD-2CB72C919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052" y="990600"/>
            <a:ext cx="8438547" cy="5181600"/>
          </a:xfrm>
        </p:spPr>
      </p:pic>
    </p:spTree>
    <p:extLst>
      <p:ext uri="{BB962C8B-B14F-4D97-AF65-F5344CB8AC3E}">
        <p14:creationId xmlns:p14="http://schemas.microsoft.com/office/powerpoint/2010/main" val="340480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B016-F661-F95D-CA21-85652D4EC53D}"/>
              </a:ext>
            </a:extLst>
          </p:cNvPr>
          <p:cNvSpPr>
            <a:spLocks noGrp="1"/>
          </p:cNvSpPr>
          <p:nvPr>
            <p:ph type="title"/>
          </p:nvPr>
        </p:nvSpPr>
        <p:spPr/>
        <p:txBody>
          <a:bodyPr/>
          <a:lstStyle/>
          <a:p>
            <a:r>
              <a:rPr lang="en-IN" dirty="0"/>
              <a:t>Power</a:t>
            </a:r>
          </a:p>
        </p:txBody>
      </p:sp>
      <p:sp>
        <p:nvSpPr>
          <p:cNvPr id="4" name="Slide Number Placeholder 3">
            <a:extLst>
              <a:ext uri="{FF2B5EF4-FFF2-40B4-BE49-F238E27FC236}">
                <a16:creationId xmlns:a16="http://schemas.microsoft.com/office/drawing/2014/main" id="{495F6FE5-BACF-C8FF-17A8-7E1B798B6CA7}"/>
              </a:ext>
            </a:extLst>
          </p:cNvPr>
          <p:cNvSpPr>
            <a:spLocks noGrp="1"/>
          </p:cNvSpPr>
          <p:nvPr>
            <p:ph type="sldNum" sz="quarter" idx="10"/>
          </p:nvPr>
        </p:nvSpPr>
        <p:spPr/>
        <p:txBody>
          <a:bodyPr/>
          <a:lstStyle/>
          <a:p>
            <a:fld id="{558419F1-0522-4B99-948C-1CA4E5E11A5A}" type="slidenum">
              <a:rPr lang="en-US" altLang="en-US" smtClean="0"/>
              <a:pPr/>
              <a:t>19</a:t>
            </a:fld>
            <a:endParaRPr lang="en-US" altLang="en-US" dirty="0"/>
          </a:p>
        </p:txBody>
      </p:sp>
      <p:pic>
        <p:nvPicPr>
          <p:cNvPr id="10" name="Content Placeholder 9">
            <a:extLst>
              <a:ext uri="{FF2B5EF4-FFF2-40B4-BE49-F238E27FC236}">
                <a16:creationId xmlns:a16="http://schemas.microsoft.com/office/drawing/2014/main" id="{A41BE7F4-303A-6B89-006D-8371E40C5F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4948" r="5555"/>
          <a:stretch/>
        </p:blipFill>
        <p:spPr>
          <a:xfrm>
            <a:off x="609600" y="990600"/>
            <a:ext cx="7772400" cy="5253038"/>
          </a:xfrm>
        </p:spPr>
      </p:pic>
    </p:spTree>
    <p:extLst>
      <p:ext uri="{BB962C8B-B14F-4D97-AF65-F5344CB8AC3E}">
        <p14:creationId xmlns:p14="http://schemas.microsoft.com/office/powerpoint/2010/main" val="340242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E4A8-E5AF-16C2-240F-C8677B9C16B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86E39BE-F5AB-49EB-975C-0BDED453AA77}"/>
              </a:ext>
            </a:extLst>
          </p:cNvPr>
          <p:cNvSpPr>
            <a:spLocks noGrp="1"/>
          </p:cNvSpPr>
          <p:nvPr>
            <p:ph idx="1"/>
          </p:nvPr>
        </p:nvSpPr>
        <p:spPr/>
        <p:txBody>
          <a:bodyPr/>
          <a:lstStyle/>
          <a:p>
            <a:pPr marL="0" indent="0">
              <a:buNone/>
            </a:pPr>
            <a:endParaRPr lang="en-US" sz="1800" dirty="0"/>
          </a:p>
          <a:p>
            <a:r>
              <a:rPr lang="en-US" sz="1800" dirty="0"/>
              <a:t>Renewable energy research is crucial to combat climate change and meet growing electricity demands.</a:t>
            </a:r>
          </a:p>
          <a:p>
            <a:r>
              <a:rPr lang="en-US" sz="1800" dirty="0"/>
              <a:t>Dependence on fossil fuels has intensified the climate crisis, driving the search for sustainable alternatives.</a:t>
            </a:r>
          </a:p>
          <a:p>
            <a:r>
              <a:rPr lang="en-US" sz="1800" dirty="0"/>
              <a:t>Solar energy is a leading renewable option due to its vast potential and cost-effectiveness.</a:t>
            </a:r>
          </a:p>
          <a:p>
            <a:r>
              <a:rPr lang="en-US" sz="1800" dirty="0"/>
              <a:t>Effective energy storage, especially through batteries, is essential for the success of renewable systems.</a:t>
            </a:r>
          </a:p>
          <a:p>
            <a:r>
              <a:rPr lang="en-US" sz="1800" dirty="0"/>
              <a:t>Addressing challenges like power instability in PV systems requires optimized designs and advanced control mechanisms like Maximum Power Point Tracking (MPPT) algorithms.</a:t>
            </a:r>
            <a:endParaRPr lang="en-IN" sz="1800" dirty="0"/>
          </a:p>
        </p:txBody>
      </p:sp>
      <p:sp>
        <p:nvSpPr>
          <p:cNvPr id="4" name="Slide Number Placeholder 3">
            <a:extLst>
              <a:ext uri="{FF2B5EF4-FFF2-40B4-BE49-F238E27FC236}">
                <a16:creationId xmlns:a16="http://schemas.microsoft.com/office/drawing/2014/main" id="{09E3D454-1680-F28C-775D-E1719884FD31}"/>
              </a:ext>
            </a:extLst>
          </p:cNvPr>
          <p:cNvSpPr>
            <a:spLocks noGrp="1"/>
          </p:cNvSpPr>
          <p:nvPr>
            <p:ph type="sldNum" sz="quarter" idx="10"/>
          </p:nvPr>
        </p:nvSpPr>
        <p:spPr/>
        <p:txBody>
          <a:bodyPr/>
          <a:lstStyle/>
          <a:p>
            <a:fld id="{558419F1-0522-4B99-948C-1CA4E5E11A5A}" type="slidenum">
              <a:rPr lang="en-US" altLang="en-US" smtClean="0"/>
              <a:pPr/>
              <a:t>2</a:t>
            </a:fld>
            <a:endParaRPr lang="en-US" altLang="en-US" dirty="0"/>
          </a:p>
        </p:txBody>
      </p:sp>
    </p:spTree>
    <p:extLst>
      <p:ext uri="{BB962C8B-B14F-4D97-AF65-F5344CB8AC3E}">
        <p14:creationId xmlns:p14="http://schemas.microsoft.com/office/powerpoint/2010/main" val="3754739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E3D8-76EA-2541-0FA4-FABB28AA0BB7}"/>
              </a:ext>
            </a:extLst>
          </p:cNvPr>
          <p:cNvSpPr>
            <a:spLocks noGrp="1"/>
          </p:cNvSpPr>
          <p:nvPr>
            <p:ph type="title"/>
          </p:nvPr>
        </p:nvSpPr>
        <p:spPr/>
        <p:txBody>
          <a:bodyPr/>
          <a:lstStyle/>
          <a:p>
            <a:r>
              <a:rPr lang="en-IN" dirty="0"/>
              <a:t>Current</a:t>
            </a:r>
          </a:p>
        </p:txBody>
      </p:sp>
      <p:sp>
        <p:nvSpPr>
          <p:cNvPr id="4" name="Slide Number Placeholder 3">
            <a:extLst>
              <a:ext uri="{FF2B5EF4-FFF2-40B4-BE49-F238E27FC236}">
                <a16:creationId xmlns:a16="http://schemas.microsoft.com/office/drawing/2014/main" id="{4AD6965D-F57D-E734-4907-14CDE8556461}"/>
              </a:ext>
            </a:extLst>
          </p:cNvPr>
          <p:cNvSpPr>
            <a:spLocks noGrp="1"/>
          </p:cNvSpPr>
          <p:nvPr>
            <p:ph type="sldNum" sz="quarter" idx="10"/>
          </p:nvPr>
        </p:nvSpPr>
        <p:spPr/>
        <p:txBody>
          <a:bodyPr/>
          <a:lstStyle/>
          <a:p>
            <a:fld id="{558419F1-0522-4B99-948C-1CA4E5E11A5A}" type="slidenum">
              <a:rPr lang="en-US" altLang="en-US" smtClean="0"/>
              <a:pPr/>
              <a:t>20</a:t>
            </a:fld>
            <a:endParaRPr lang="en-US" altLang="en-US" dirty="0"/>
          </a:p>
        </p:txBody>
      </p:sp>
      <p:pic>
        <p:nvPicPr>
          <p:cNvPr id="9" name="Content Placeholder 8">
            <a:extLst>
              <a:ext uri="{FF2B5EF4-FFF2-40B4-BE49-F238E27FC236}">
                <a16:creationId xmlns:a16="http://schemas.microsoft.com/office/drawing/2014/main" id="{84CF243F-5972-3627-643C-EADD795C2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90600"/>
            <a:ext cx="8077199" cy="5140325"/>
          </a:xfrm>
        </p:spPr>
      </p:pic>
    </p:spTree>
    <p:extLst>
      <p:ext uri="{BB962C8B-B14F-4D97-AF65-F5344CB8AC3E}">
        <p14:creationId xmlns:p14="http://schemas.microsoft.com/office/powerpoint/2010/main" val="308148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A388-A052-4209-7A2C-1DEEA3AE04EA}"/>
              </a:ext>
            </a:extLst>
          </p:cNvPr>
          <p:cNvSpPr>
            <a:spLocks noGrp="1"/>
          </p:cNvSpPr>
          <p:nvPr>
            <p:ph type="title"/>
          </p:nvPr>
        </p:nvSpPr>
        <p:spPr/>
        <p:txBody>
          <a:bodyPr/>
          <a:lstStyle/>
          <a:p>
            <a:r>
              <a:rPr lang="en-IN" dirty="0"/>
              <a:t>Voltage</a:t>
            </a:r>
          </a:p>
        </p:txBody>
      </p:sp>
      <p:sp>
        <p:nvSpPr>
          <p:cNvPr id="4" name="Slide Number Placeholder 3">
            <a:extLst>
              <a:ext uri="{FF2B5EF4-FFF2-40B4-BE49-F238E27FC236}">
                <a16:creationId xmlns:a16="http://schemas.microsoft.com/office/drawing/2014/main" id="{DC8FE2F3-5475-C102-C4F9-DE629D51FE33}"/>
              </a:ext>
            </a:extLst>
          </p:cNvPr>
          <p:cNvSpPr>
            <a:spLocks noGrp="1"/>
          </p:cNvSpPr>
          <p:nvPr>
            <p:ph type="sldNum" sz="quarter" idx="10"/>
          </p:nvPr>
        </p:nvSpPr>
        <p:spPr/>
        <p:txBody>
          <a:bodyPr/>
          <a:lstStyle/>
          <a:p>
            <a:fld id="{558419F1-0522-4B99-948C-1CA4E5E11A5A}" type="slidenum">
              <a:rPr lang="en-US" altLang="en-US" smtClean="0"/>
              <a:pPr/>
              <a:t>21</a:t>
            </a:fld>
            <a:endParaRPr lang="en-US" altLang="en-US" dirty="0"/>
          </a:p>
        </p:txBody>
      </p:sp>
      <p:pic>
        <p:nvPicPr>
          <p:cNvPr id="9" name="Content Placeholder 8">
            <a:extLst>
              <a:ext uri="{FF2B5EF4-FFF2-40B4-BE49-F238E27FC236}">
                <a16:creationId xmlns:a16="http://schemas.microsoft.com/office/drawing/2014/main" id="{1C42DEE7-BBB6-5FAF-DD9E-2D2059140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6800"/>
            <a:ext cx="8077200" cy="5064125"/>
          </a:xfrm>
        </p:spPr>
      </p:pic>
    </p:spTree>
    <p:extLst>
      <p:ext uri="{BB962C8B-B14F-4D97-AF65-F5344CB8AC3E}">
        <p14:creationId xmlns:p14="http://schemas.microsoft.com/office/powerpoint/2010/main" val="74578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257C-DEF4-C1EE-3E83-0A9651155938}"/>
              </a:ext>
            </a:extLst>
          </p:cNvPr>
          <p:cNvSpPr>
            <a:spLocks noGrp="1"/>
          </p:cNvSpPr>
          <p:nvPr>
            <p:ph type="title"/>
          </p:nvPr>
        </p:nvSpPr>
        <p:spPr/>
        <p:txBody>
          <a:bodyPr/>
          <a:lstStyle/>
          <a:p>
            <a:r>
              <a:rPr lang="en-IN" dirty="0"/>
              <a:t>Expected Results</a:t>
            </a:r>
          </a:p>
        </p:txBody>
      </p:sp>
      <p:sp>
        <p:nvSpPr>
          <p:cNvPr id="4" name="Slide Number Placeholder 3">
            <a:extLst>
              <a:ext uri="{FF2B5EF4-FFF2-40B4-BE49-F238E27FC236}">
                <a16:creationId xmlns:a16="http://schemas.microsoft.com/office/drawing/2014/main" id="{857C7610-FAD6-E312-7B56-D414D6D7FA4F}"/>
              </a:ext>
            </a:extLst>
          </p:cNvPr>
          <p:cNvSpPr>
            <a:spLocks noGrp="1"/>
          </p:cNvSpPr>
          <p:nvPr>
            <p:ph type="sldNum" sz="quarter" idx="10"/>
          </p:nvPr>
        </p:nvSpPr>
        <p:spPr/>
        <p:txBody>
          <a:bodyPr/>
          <a:lstStyle/>
          <a:p>
            <a:fld id="{558419F1-0522-4B99-948C-1CA4E5E11A5A}" type="slidenum">
              <a:rPr lang="en-US" altLang="en-US" smtClean="0"/>
              <a:pPr/>
              <a:t>22</a:t>
            </a:fld>
            <a:endParaRPr lang="en-US" altLang="en-US" dirty="0"/>
          </a:p>
        </p:txBody>
      </p:sp>
      <p:sp>
        <p:nvSpPr>
          <p:cNvPr id="8" name="Content Placeholder 7">
            <a:extLst>
              <a:ext uri="{FF2B5EF4-FFF2-40B4-BE49-F238E27FC236}">
                <a16:creationId xmlns:a16="http://schemas.microsoft.com/office/drawing/2014/main" id="{340B774D-B05C-2A82-A649-8A4FFE1F3A1E}"/>
              </a:ext>
            </a:extLst>
          </p:cNvPr>
          <p:cNvSpPr>
            <a:spLocks noGrp="1"/>
          </p:cNvSpPr>
          <p:nvPr>
            <p:ph idx="1"/>
          </p:nvPr>
        </p:nvSpPr>
        <p:spPr/>
        <p:txBody>
          <a:bodyPr/>
          <a:lstStyle/>
          <a:p>
            <a:pPr marL="0" indent="0">
              <a:buNone/>
            </a:pPr>
            <a:r>
              <a:rPr lang="en-US" sz="2000" dirty="0"/>
              <a:t>The expected outcomes for each MPPT algorithm vary in terms of efficiency and stability:</a:t>
            </a:r>
          </a:p>
          <a:p>
            <a:pPr marL="0" indent="0">
              <a:buNone/>
            </a:pPr>
            <a:endParaRPr lang="en-IN" sz="2000" dirty="0"/>
          </a:p>
        </p:txBody>
      </p:sp>
      <p:pic>
        <p:nvPicPr>
          <p:cNvPr id="10" name="Picture 9">
            <a:extLst>
              <a:ext uri="{FF2B5EF4-FFF2-40B4-BE49-F238E27FC236}">
                <a16:creationId xmlns:a16="http://schemas.microsoft.com/office/drawing/2014/main" id="{58F12098-0ED8-2A32-354E-1A586A0087A1}"/>
              </a:ext>
            </a:extLst>
          </p:cNvPr>
          <p:cNvPicPr>
            <a:picLocks noChangeAspect="1"/>
          </p:cNvPicPr>
          <p:nvPr/>
        </p:nvPicPr>
        <p:blipFill>
          <a:blip r:embed="rId2"/>
          <a:stretch>
            <a:fillRect/>
          </a:stretch>
        </p:blipFill>
        <p:spPr>
          <a:xfrm>
            <a:off x="1043608" y="2386509"/>
            <a:ext cx="6261613" cy="3744416"/>
          </a:xfrm>
          <a:prstGeom prst="rect">
            <a:avLst/>
          </a:prstGeom>
        </p:spPr>
      </p:pic>
    </p:spTree>
    <p:extLst>
      <p:ext uri="{BB962C8B-B14F-4D97-AF65-F5344CB8AC3E}">
        <p14:creationId xmlns:p14="http://schemas.microsoft.com/office/powerpoint/2010/main" val="260410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FFFC-2511-4FA6-AA17-57149EDF7047}"/>
              </a:ext>
            </a:extLst>
          </p:cNvPr>
          <p:cNvSpPr>
            <a:spLocks noGrp="1"/>
          </p:cNvSpPr>
          <p:nvPr>
            <p:ph type="title"/>
          </p:nvPr>
        </p:nvSpPr>
        <p:spPr/>
        <p:txBody>
          <a:bodyPr/>
          <a:lstStyle/>
          <a:p>
            <a:r>
              <a:rPr lang="en-US" sz="2800" dirty="0"/>
              <a:t>Expected Results of MPPT in Solar Battery Charging Systems</a:t>
            </a:r>
            <a:br>
              <a:rPr lang="en-US" sz="4400" dirty="0"/>
            </a:br>
            <a:endParaRPr lang="en-IN" dirty="0"/>
          </a:p>
        </p:txBody>
      </p:sp>
      <p:sp>
        <p:nvSpPr>
          <p:cNvPr id="3" name="Content Placeholder 2">
            <a:extLst>
              <a:ext uri="{FF2B5EF4-FFF2-40B4-BE49-F238E27FC236}">
                <a16:creationId xmlns:a16="http://schemas.microsoft.com/office/drawing/2014/main" id="{5A2EF161-4E35-67F2-9DB6-C93D498434A5}"/>
              </a:ext>
            </a:extLst>
          </p:cNvPr>
          <p:cNvSpPr>
            <a:spLocks noGrp="1"/>
          </p:cNvSpPr>
          <p:nvPr>
            <p:ph idx="1"/>
          </p:nvPr>
        </p:nvSpPr>
        <p:spPr/>
        <p:txBody>
          <a:bodyPr/>
          <a:lstStyle/>
          <a:p>
            <a:endParaRPr lang="en-US" sz="1600" dirty="0"/>
          </a:p>
          <a:p>
            <a:r>
              <a:rPr lang="en-US" sz="1600" b="1" dirty="0"/>
              <a:t>Maximized Power Extraction</a:t>
            </a:r>
            <a:r>
              <a:rPr lang="en-US" sz="1600" dirty="0"/>
              <a:t>: Ensures solar panels operate at peak efficiency under varying conditions.   </a:t>
            </a:r>
          </a:p>
          <a:p>
            <a:r>
              <a:rPr lang="en-US" sz="1600" b="1" dirty="0"/>
              <a:t>Improved Charging Efficiency</a:t>
            </a:r>
            <a:r>
              <a:rPr lang="en-US" sz="1600" dirty="0"/>
              <a:t>: Reduces energy losses by optimizing battery charging.</a:t>
            </a:r>
          </a:p>
          <a:p>
            <a:endParaRPr lang="en-US" sz="1600" dirty="0"/>
          </a:p>
          <a:p>
            <a:r>
              <a:rPr lang="en-US" sz="1600" b="1" dirty="0"/>
              <a:t>Stable &amp; Responsive:</a:t>
            </a:r>
            <a:r>
              <a:rPr lang="en-US" sz="1600" dirty="0"/>
              <a:t> Quick adjustments to changing sunlight for consistent power output.</a:t>
            </a:r>
          </a:p>
          <a:p>
            <a:endParaRPr lang="en-US" sz="1600" dirty="0"/>
          </a:p>
          <a:p>
            <a:r>
              <a:rPr lang="en-US" sz="1600" b="1" dirty="0"/>
              <a:t>Extended Battery Life: </a:t>
            </a:r>
            <a:r>
              <a:rPr lang="en-US" sz="1600" dirty="0"/>
              <a:t>Efficient charging profiles reduce overcharging and prolong battery life.</a:t>
            </a:r>
          </a:p>
          <a:p>
            <a:endParaRPr lang="en-US" sz="1600" dirty="0"/>
          </a:p>
          <a:p>
            <a:r>
              <a:rPr lang="en-US" sz="1600" b="1" dirty="0"/>
              <a:t>Enhanced System Performance:</a:t>
            </a:r>
            <a:r>
              <a:rPr lang="en-US" sz="1600" dirty="0"/>
              <a:t> Improved overall system efficiency and faster tracking of the maximum power point.</a:t>
            </a:r>
            <a:endParaRPr lang="en-IN" sz="1600" dirty="0"/>
          </a:p>
        </p:txBody>
      </p:sp>
      <p:sp>
        <p:nvSpPr>
          <p:cNvPr id="4" name="Slide Number Placeholder 3">
            <a:extLst>
              <a:ext uri="{FF2B5EF4-FFF2-40B4-BE49-F238E27FC236}">
                <a16:creationId xmlns:a16="http://schemas.microsoft.com/office/drawing/2014/main" id="{7935FE7C-081B-5461-0CBA-0792D48653F4}"/>
              </a:ext>
            </a:extLst>
          </p:cNvPr>
          <p:cNvSpPr>
            <a:spLocks noGrp="1"/>
          </p:cNvSpPr>
          <p:nvPr>
            <p:ph type="sldNum" sz="quarter" idx="10"/>
          </p:nvPr>
        </p:nvSpPr>
        <p:spPr/>
        <p:txBody>
          <a:bodyPr/>
          <a:lstStyle/>
          <a:p>
            <a:fld id="{558419F1-0522-4B99-948C-1CA4E5E11A5A}" type="slidenum">
              <a:rPr lang="en-US" altLang="en-US" smtClean="0"/>
              <a:pPr/>
              <a:t>23</a:t>
            </a:fld>
            <a:endParaRPr lang="en-US" altLang="en-US" dirty="0"/>
          </a:p>
        </p:txBody>
      </p:sp>
    </p:spTree>
    <p:extLst>
      <p:ext uri="{BB962C8B-B14F-4D97-AF65-F5344CB8AC3E}">
        <p14:creationId xmlns:p14="http://schemas.microsoft.com/office/powerpoint/2010/main" val="46934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3816-2491-C120-8E45-75DDBB61C3E1}"/>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D06BFA1C-D3DC-247C-AA7A-106458854DD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0F1E9EC3-BC3D-35E7-8A48-3292C896FB19}"/>
              </a:ext>
            </a:extLst>
          </p:cNvPr>
          <p:cNvSpPr>
            <a:spLocks noGrp="1"/>
          </p:cNvSpPr>
          <p:nvPr>
            <p:ph type="sldNum" sz="quarter" idx="10"/>
          </p:nvPr>
        </p:nvSpPr>
        <p:spPr/>
        <p:txBody>
          <a:bodyPr/>
          <a:lstStyle/>
          <a:p>
            <a:fld id="{558419F1-0522-4B99-948C-1CA4E5E11A5A}" type="slidenum">
              <a:rPr lang="en-US" altLang="en-US" smtClean="0"/>
              <a:pPr/>
              <a:t>24</a:t>
            </a:fld>
            <a:endParaRPr lang="en-US" altLang="en-US" dirty="0"/>
          </a:p>
        </p:txBody>
      </p:sp>
    </p:spTree>
    <p:extLst>
      <p:ext uri="{BB962C8B-B14F-4D97-AF65-F5344CB8AC3E}">
        <p14:creationId xmlns:p14="http://schemas.microsoft.com/office/powerpoint/2010/main" val="3738611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sz="2000" dirty="0"/>
              <a:t>In conclusion, MPPT algorithms are essential for optimizing solar battery charging systems, allowing PV modules to operate at their maximum power points even under varying environmental conditions. </a:t>
            </a:r>
          </a:p>
          <a:p>
            <a:r>
              <a:rPr lang="en-US" sz="2000" dirty="0"/>
              <a:t>P&amp;O offer simpler implementations but may suffer from increased oscillations. CV provides stability but lacks dynamic optimization. </a:t>
            </a:r>
          </a:p>
          <a:p>
            <a:r>
              <a:rPr lang="en-US" sz="2000" dirty="0"/>
              <a:t>Ultimately, the selection of an MPPT algorithm depends on the specific application requirements, such as the level of stability, efficiency, and environmental variability.</a:t>
            </a:r>
          </a:p>
          <a:p>
            <a:endParaRPr lang="en-US" dirty="0"/>
          </a:p>
        </p:txBody>
      </p:sp>
      <p:sp>
        <p:nvSpPr>
          <p:cNvPr id="4" name="Slide Number Placeholder 3"/>
          <p:cNvSpPr>
            <a:spLocks noGrp="1"/>
          </p:cNvSpPr>
          <p:nvPr>
            <p:ph type="sldNum" sz="quarter" idx="10"/>
          </p:nvPr>
        </p:nvSpPr>
        <p:spPr/>
        <p:txBody>
          <a:bodyPr/>
          <a:lstStyle/>
          <a:p>
            <a:fld id="{558419F1-0522-4B99-948C-1CA4E5E11A5A}"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EF00-F5C8-7ADC-6FD3-3F2CDBF82B7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96AEACA-08D9-0BF8-0D6A-EF74B1605A67}"/>
              </a:ext>
            </a:extLst>
          </p:cNvPr>
          <p:cNvSpPr>
            <a:spLocks noGrp="1"/>
          </p:cNvSpPr>
          <p:nvPr>
            <p:ph idx="1"/>
          </p:nvPr>
        </p:nvSpPr>
        <p:spPr/>
        <p:txBody>
          <a:bodyPr/>
          <a:lstStyle/>
          <a:p>
            <a:pPr marL="0" indent="0">
              <a:buNone/>
            </a:pPr>
            <a:r>
              <a:rPr lang="en-IN" sz="2000" dirty="0"/>
              <a:t>[1] Heh, Chee Yang, Jabbar Al-Fattah Yahaya, and </a:t>
            </a:r>
            <a:r>
              <a:rPr lang="en-IN" sz="2000" dirty="0" err="1"/>
              <a:t>Asmarashid</a:t>
            </a:r>
            <a:r>
              <a:rPr lang="en-IN" sz="2000" dirty="0"/>
              <a:t> </a:t>
            </a:r>
            <a:r>
              <a:rPr lang="en-IN" sz="2000" dirty="0" err="1"/>
              <a:t>Ponniran</a:t>
            </a:r>
            <a:r>
              <a:rPr lang="en-IN" sz="2000" dirty="0"/>
              <a:t>. "The Study of MPPT Algorithm for Solar Battery Charging System." </a:t>
            </a:r>
          </a:p>
          <a:p>
            <a:pPr marL="0" indent="0">
              <a:buNone/>
            </a:pPr>
            <a:r>
              <a:rPr lang="en-IN" sz="2000" dirty="0"/>
              <a:t>[2] K. Priyamvada, P. S. Sahasra </a:t>
            </a:r>
            <a:r>
              <a:rPr lang="en-IN" sz="2000" dirty="0" err="1"/>
              <a:t>Vaiishnavi</a:t>
            </a:r>
            <a:r>
              <a:rPr lang="en-IN" sz="2000" dirty="0"/>
              <a:t>, P. S. Vandana, S. </a:t>
            </a:r>
            <a:r>
              <a:rPr lang="en-IN" sz="2000" dirty="0" err="1"/>
              <a:t>Aakanksha</a:t>
            </a:r>
            <a:r>
              <a:rPr lang="en-IN" sz="2000" dirty="0"/>
              <a:t>, and R. Aparna, "MPPT Based Battery Charging Using Solar Energy," G. </a:t>
            </a:r>
            <a:r>
              <a:rPr lang="en-IN" sz="2000" dirty="0" err="1"/>
              <a:t>Narayanamma</a:t>
            </a:r>
            <a:r>
              <a:rPr lang="en-IN" sz="2000" dirty="0"/>
              <a:t> Institute of Technology and Science, Hyderabad, India.</a:t>
            </a:r>
          </a:p>
          <a:p>
            <a:pPr marL="0" indent="0">
              <a:buNone/>
            </a:pPr>
            <a:r>
              <a:rPr lang="en-US" sz="2000" dirty="0"/>
              <a:t>[3] "Maximum Power Point Tracking Algorithm (MPPT)," MathWorks. Available: </a:t>
            </a:r>
            <a:r>
              <a:rPr lang="en-US" sz="2000" dirty="0">
                <a:hlinkClick r:id="rId2"/>
              </a:rPr>
              <a:t>https://in.mathworks.com/discovery/mppt-algorithm.html</a:t>
            </a:r>
            <a:endParaRPr lang="en-IN" sz="2000" dirty="0"/>
          </a:p>
          <a:p>
            <a:pPr marL="0" indent="0">
              <a:buNone/>
            </a:pPr>
            <a:r>
              <a:rPr lang="en-US" sz="2000" dirty="0"/>
              <a:t>[4] "Maximum Power Point Tracking (MPPT) Algorithms," Electrical Technology, Mar. 2021. Available: https://www.electricaltechnology.org/2021/03/maximum-power-pointalgorithms.html</a:t>
            </a:r>
            <a:r>
              <a:rPr lang="en-US" sz="1400" dirty="0"/>
              <a:t>.</a:t>
            </a:r>
            <a:endParaRPr lang="en-IN" sz="2000" dirty="0"/>
          </a:p>
        </p:txBody>
      </p:sp>
      <p:sp>
        <p:nvSpPr>
          <p:cNvPr id="4" name="Slide Number Placeholder 3">
            <a:extLst>
              <a:ext uri="{FF2B5EF4-FFF2-40B4-BE49-F238E27FC236}">
                <a16:creationId xmlns:a16="http://schemas.microsoft.com/office/drawing/2014/main" id="{75015C32-78B0-215C-177A-BD2558E61951}"/>
              </a:ext>
            </a:extLst>
          </p:cNvPr>
          <p:cNvSpPr>
            <a:spLocks noGrp="1"/>
          </p:cNvSpPr>
          <p:nvPr>
            <p:ph type="sldNum" sz="quarter" idx="10"/>
          </p:nvPr>
        </p:nvSpPr>
        <p:spPr/>
        <p:txBody>
          <a:bodyPr/>
          <a:lstStyle/>
          <a:p>
            <a:fld id="{558419F1-0522-4B99-948C-1CA4E5E11A5A}" type="slidenum">
              <a:rPr lang="en-US" altLang="en-US" smtClean="0"/>
              <a:pPr/>
              <a:t>26</a:t>
            </a:fld>
            <a:endParaRPr lang="en-US" altLang="en-US" dirty="0"/>
          </a:p>
        </p:txBody>
      </p:sp>
    </p:spTree>
    <p:extLst>
      <p:ext uri="{BB962C8B-B14F-4D97-AF65-F5344CB8AC3E}">
        <p14:creationId xmlns:p14="http://schemas.microsoft.com/office/powerpoint/2010/main" val="209387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A9E2-5A91-62E9-2EAE-DF00977CB4EE}"/>
              </a:ext>
            </a:extLst>
          </p:cNvPr>
          <p:cNvSpPr>
            <a:spLocks noGrp="1"/>
          </p:cNvSpPr>
          <p:nvPr>
            <p:ph type="title"/>
          </p:nvPr>
        </p:nvSpPr>
        <p:spPr/>
        <p:txBody>
          <a:bodyPr/>
          <a:lstStyle/>
          <a:p>
            <a:r>
              <a:rPr lang="en-US" dirty="0"/>
              <a:t>What is MPPT ?</a:t>
            </a:r>
            <a:endParaRPr lang="en-IN" dirty="0"/>
          </a:p>
        </p:txBody>
      </p:sp>
      <p:sp>
        <p:nvSpPr>
          <p:cNvPr id="3" name="Content Placeholder 2">
            <a:extLst>
              <a:ext uri="{FF2B5EF4-FFF2-40B4-BE49-F238E27FC236}">
                <a16:creationId xmlns:a16="http://schemas.microsoft.com/office/drawing/2014/main" id="{45A4D9C0-29C8-325F-059A-AE291A2F5653}"/>
              </a:ext>
            </a:extLst>
          </p:cNvPr>
          <p:cNvSpPr>
            <a:spLocks noGrp="1"/>
          </p:cNvSpPr>
          <p:nvPr>
            <p:ph idx="1"/>
          </p:nvPr>
        </p:nvSpPr>
        <p:spPr/>
        <p:txBody>
          <a:bodyPr/>
          <a:lstStyle/>
          <a:p>
            <a:r>
              <a:rPr lang="en-US" sz="2000" dirty="0"/>
              <a:t>Maximum Power Point Tracking (MPPT) is an advanced algorithm used in solar power systems to optimize the energy output of photovoltaic (PV) panels. </a:t>
            </a:r>
          </a:p>
          <a:p>
            <a:r>
              <a:rPr lang="en-US" sz="2000" dirty="0"/>
              <a:t>By continuously adjusting the electrical operating point, MPPT ensures that the panels operate at their maximum power point, which is crucial for maximizing energy production.</a:t>
            </a:r>
          </a:p>
          <a:p>
            <a:r>
              <a:rPr lang="en-US" sz="2000" dirty="0"/>
              <a:t>PV panels generate varying amounts of electricity based on factors like sunlight intensity and temperature.</a:t>
            </a:r>
          </a:p>
          <a:p>
            <a:r>
              <a:rPr lang="en-US" sz="2000" dirty="0"/>
              <a:t>MPPT enables the system to respond to these changes in real time, ensuring that the panels deliver the highest possible energy output. This optimization is essential for enhancing the overall efficiency of solar energy systems and making them competitive with traditional energy sources.</a:t>
            </a:r>
            <a:endParaRPr lang="en-IN" sz="2800" dirty="0"/>
          </a:p>
        </p:txBody>
      </p:sp>
      <p:sp>
        <p:nvSpPr>
          <p:cNvPr id="4" name="Slide Number Placeholder 3">
            <a:extLst>
              <a:ext uri="{FF2B5EF4-FFF2-40B4-BE49-F238E27FC236}">
                <a16:creationId xmlns:a16="http://schemas.microsoft.com/office/drawing/2014/main" id="{3464429B-970F-49D9-05BC-C6A6F3B548C4}"/>
              </a:ext>
            </a:extLst>
          </p:cNvPr>
          <p:cNvSpPr>
            <a:spLocks noGrp="1"/>
          </p:cNvSpPr>
          <p:nvPr>
            <p:ph type="sldNum" sz="quarter" idx="10"/>
          </p:nvPr>
        </p:nvSpPr>
        <p:spPr/>
        <p:txBody>
          <a:bodyPr/>
          <a:lstStyle/>
          <a:p>
            <a:fld id="{558419F1-0522-4B99-948C-1CA4E5E11A5A}" type="slidenum">
              <a:rPr lang="en-US" altLang="en-US" smtClean="0"/>
              <a:pPr/>
              <a:t>3</a:t>
            </a:fld>
            <a:endParaRPr lang="en-US" altLang="en-US" dirty="0"/>
          </a:p>
        </p:txBody>
      </p:sp>
    </p:spTree>
    <p:extLst>
      <p:ext uri="{BB962C8B-B14F-4D97-AF65-F5344CB8AC3E}">
        <p14:creationId xmlns:p14="http://schemas.microsoft.com/office/powerpoint/2010/main" val="59697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BC58EB-3541-16DD-4CDB-F31B0E95E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51" y="476672"/>
            <a:ext cx="8135093" cy="4530725"/>
          </a:xfrm>
        </p:spPr>
      </p:pic>
      <p:sp>
        <p:nvSpPr>
          <p:cNvPr id="4" name="Slide Number Placeholder 3">
            <a:extLst>
              <a:ext uri="{FF2B5EF4-FFF2-40B4-BE49-F238E27FC236}">
                <a16:creationId xmlns:a16="http://schemas.microsoft.com/office/drawing/2014/main" id="{E130C324-C08C-D465-EB5B-6056FCEAB8DB}"/>
              </a:ext>
            </a:extLst>
          </p:cNvPr>
          <p:cNvSpPr>
            <a:spLocks noGrp="1"/>
          </p:cNvSpPr>
          <p:nvPr>
            <p:ph type="sldNum" sz="quarter" idx="10"/>
          </p:nvPr>
        </p:nvSpPr>
        <p:spPr/>
        <p:txBody>
          <a:bodyPr/>
          <a:lstStyle/>
          <a:p>
            <a:fld id="{558419F1-0522-4B99-948C-1CA4E5E11A5A}" type="slidenum">
              <a:rPr lang="en-US" altLang="en-US" smtClean="0"/>
              <a:pPr/>
              <a:t>4</a:t>
            </a:fld>
            <a:endParaRPr lang="en-US" altLang="en-US" dirty="0"/>
          </a:p>
        </p:txBody>
      </p:sp>
    </p:spTree>
    <p:extLst>
      <p:ext uri="{BB962C8B-B14F-4D97-AF65-F5344CB8AC3E}">
        <p14:creationId xmlns:p14="http://schemas.microsoft.com/office/powerpoint/2010/main" val="23400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E2FC-2134-273D-3F64-F0379A7D8FB0}"/>
              </a:ext>
            </a:extLst>
          </p:cNvPr>
          <p:cNvSpPr>
            <a:spLocks noGrp="1"/>
          </p:cNvSpPr>
          <p:nvPr>
            <p:ph type="title"/>
          </p:nvPr>
        </p:nvSpPr>
        <p:spPr/>
        <p:txBody>
          <a:bodyPr/>
          <a:lstStyle/>
          <a:p>
            <a:r>
              <a:rPr lang="en-IN" dirty="0"/>
              <a:t>Impedance Matching</a:t>
            </a:r>
          </a:p>
        </p:txBody>
      </p:sp>
      <p:pic>
        <p:nvPicPr>
          <p:cNvPr id="6" name="Content Placeholder 5">
            <a:extLst>
              <a:ext uri="{FF2B5EF4-FFF2-40B4-BE49-F238E27FC236}">
                <a16:creationId xmlns:a16="http://schemas.microsoft.com/office/drawing/2014/main" id="{FD8E0057-7788-F1E3-0324-C91E5B75E2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7774"/>
          <a:stretch/>
        </p:blipFill>
        <p:spPr>
          <a:xfrm>
            <a:off x="1126104" y="1417638"/>
            <a:ext cx="6493896" cy="4382579"/>
          </a:xfrm>
        </p:spPr>
      </p:pic>
      <p:sp>
        <p:nvSpPr>
          <p:cNvPr id="4" name="Slide Number Placeholder 3">
            <a:extLst>
              <a:ext uri="{FF2B5EF4-FFF2-40B4-BE49-F238E27FC236}">
                <a16:creationId xmlns:a16="http://schemas.microsoft.com/office/drawing/2014/main" id="{448858B0-4BA0-75D2-BB1B-BCB1F4B50B7D}"/>
              </a:ext>
            </a:extLst>
          </p:cNvPr>
          <p:cNvSpPr>
            <a:spLocks noGrp="1"/>
          </p:cNvSpPr>
          <p:nvPr>
            <p:ph type="sldNum" sz="quarter" idx="10"/>
          </p:nvPr>
        </p:nvSpPr>
        <p:spPr/>
        <p:txBody>
          <a:bodyPr/>
          <a:lstStyle/>
          <a:p>
            <a:fld id="{558419F1-0522-4B99-948C-1CA4E5E11A5A}" type="slidenum">
              <a:rPr lang="en-US" altLang="en-US" smtClean="0"/>
              <a:pPr/>
              <a:t>5</a:t>
            </a:fld>
            <a:endParaRPr lang="en-US" altLang="en-US" dirty="0"/>
          </a:p>
        </p:txBody>
      </p:sp>
    </p:spTree>
    <p:extLst>
      <p:ext uri="{BB962C8B-B14F-4D97-AF65-F5344CB8AC3E}">
        <p14:creationId xmlns:p14="http://schemas.microsoft.com/office/powerpoint/2010/main" val="295372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A8B3-10C9-79A7-DA28-D3B388380B96}"/>
              </a:ext>
            </a:extLst>
          </p:cNvPr>
          <p:cNvSpPr>
            <a:spLocks noGrp="1"/>
          </p:cNvSpPr>
          <p:nvPr>
            <p:ph type="title"/>
          </p:nvPr>
        </p:nvSpPr>
        <p:spPr/>
        <p:txBody>
          <a:bodyPr/>
          <a:lstStyle/>
          <a:p>
            <a:r>
              <a:rPr lang="en-US" dirty="0"/>
              <a:t>Objectives Of the Research Project</a:t>
            </a:r>
            <a:endParaRPr lang="en-IN" dirty="0"/>
          </a:p>
        </p:txBody>
      </p:sp>
      <p:sp>
        <p:nvSpPr>
          <p:cNvPr id="3" name="Content Placeholder 2">
            <a:extLst>
              <a:ext uri="{FF2B5EF4-FFF2-40B4-BE49-F238E27FC236}">
                <a16:creationId xmlns:a16="http://schemas.microsoft.com/office/drawing/2014/main" id="{D7E6D9AC-4FFC-6279-EBA7-D4FCD82ED0A8}"/>
              </a:ext>
            </a:extLst>
          </p:cNvPr>
          <p:cNvSpPr>
            <a:spLocks noGrp="1"/>
          </p:cNvSpPr>
          <p:nvPr>
            <p:ph idx="1"/>
          </p:nvPr>
        </p:nvSpPr>
        <p:spPr>
          <a:xfrm>
            <a:off x="457200" y="1844824"/>
            <a:ext cx="8229600" cy="4286101"/>
          </a:xfrm>
        </p:spPr>
        <p:txBody>
          <a:bodyPr/>
          <a:lstStyle/>
          <a:p>
            <a:r>
              <a:rPr lang="en-US" sz="2000" b="1" dirty="0"/>
              <a:t>Maximize Energy Extraction</a:t>
            </a:r>
            <a:r>
              <a:rPr lang="en-US" sz="2000" dirty="0"/>
              <a:t>: Implement an MPPT algorithm to optimize energy harvesting from solar panels under changing conditions.</a:t>
            </a:r>
          </a:p>
        </p:txBody>
      </p:sp>
      <p:sp>
        <p:nvSpPr>
          <p:cNvPr id="4" name="Slide Number Placeholder 3">
            <a:extLst>
              <a:ext uri="{FF2B5EF4-FFF2-40B4-BE49-F238E27FC236}">
                <a16:creationId xmlns:a16="http://schemas.microsoft.com/office/drawing/2014/main" id="{13FDB932-F59B-2CDF-FD52-CD159D0C1A3E}"/>
              </a:ext>
            </a:extLst>
          </p:cNvPr>
          <p:cNvSpPr>
            <a:spLocks noGrp="1"/>
          </p:cNvSpPr>
          <p:nvPr>
            <p:ph type="sldNum" sz="quarter" idx="10"/>
          </p:nvPr>
        </p:nvSpPr>
        <p:spPr/>
        <p:txBody>
          <a:bodyPr/>
          <a:lstStyle/>
          <a:p>
            <a:fld id="{558419F1-0522-4B99-948C-1CA4E5E11A5A}" type="slidenum">
              <a:rPr lang="en-US" altLang="en-US" smtClean="0"/>
              <a:pPr/>
              <a:t>6</a:t>
            </a:fld>
            <a:endParaRPr lang="en-US" altLang="en-US" dirty="0"/>
          </a:p>
        </p:txBody>
      </p:sp>
    </p:spTree>
    <p:extLst>
      <p:ext uri="{BB962C8B-B14F-4D97-AF65-F5344CB8AC3E}">
        <p14:creationId xmlns:p14="http://schemas.microsoft.com/office/powerpoint/2010/main" val="242942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728B-CD14-90B9-8EC4-18CAEFF687D6}"/>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652BF700-29D1-7592-C00B-ADDE457A726D}"/>
              </a:ext>
            </a:extLst>
          </p:cNvPr>
          <p:cNvSpPr>
            <a:spLocks noGrp="1"/>
          </p:cNvSpPr>
          <p:nvPr>
            <p:ph idx="1"/>
          </p:nvPr>
        </p:nvSpPr>
        <p:spPr/>
        <p:txBody>
          <a:bodyPr/>
          <a:lstStyle/>
          <a:p>
            <a:r>
              <a:rPr lang="en-US" sz="2000" b="1" dirty="0"/>
              <a:t>Perturb &amp; Observe (P&amp;O) Algorithm</a:t>
            </a:r>
            <a:endParaRPr lang="en-US" sz="2000" dirty="0"/>
          </a:p>
          <a:p>
            <a:pPr>
              <a:buFont typeface="Arial" panose="020B0604020202020204" pitchFamily="34" charset="0"/>
              <a:buChar char="•"/>
            </a:pPr>
            <a:r>
              <a:rPr lang="en-US" sz="2000" b="1" dirty="0"/>
              <a:t>Overview</a:t>
            </a:r>
            <a:r>
              <a:rPr lang="en-US" sz="2000" dirty="0"/>
              <a:t>: The P&amp;O algorithm is one of the simplest and most widely implemented MPPT methods. It works by perturbing the voltage of the PV system and observing the resulting power changes.</a:t>
            </a:r>
          </a:p>
          <a:p>
            <a:pPr>
              <a:buFont typeface="Arial" panose="020B0604020202020204" pitchFamily="34" charset="0"/>
              <a:buChar char="•"/>
            </a:pPr>
            <a:r>
              <a:rPr lang="en-US" sz="2000" b="1" dirty="0"/>
              <a:t>Mechanism</a:t>
            </a:r>
            <a:r>
              <a:rPr lang="en-US" sz="2000" dirty="0"/>
              <a:t>: If power increases after a voltage perturbation, the algorithm continues in the same direction; if it decreases, the direction is reversed.</a:t>
            </a:r>
          </a:p>
          <a:p>
            <a:pPr>
              <a:buFont typeface="Arial" panose="020B0604020202020204" pitchFamily="34" charset="0"/>
              <a:buChar char="•"/>
            </a:pPr>
            <a:r>
              <a:rPr lang="en-US" sz="2000" b="1" dirty="0"/>
              <a:t>Advantages</a:t>
            </a:r>
            <a:r>
              <a:rPr lang="en-US" sz="2000" dirty="0"/>
              <a:t>: Easy to implement and cost-effective.</a:t>
            </a:r>
          </a:p>
          <a:p>
            <a:pPr>
              <a:buFont typeface="Arial" panose="020B0604020202020204" pitchFamily="34" charset="0"/>
              <a:buChar char="•"/>
            </a:pPr>
            <a:r>
              <a:rPr lang="en-US" sz="2000" b="1" dirty="0"/>
              <a:t>Limitations</a:t>
            </a:r>
            <a:r>
              <a:rPr lang="en-US" sz="2000" dirty="0"/>
              <a:t>: Tends to oscillate around the maximum power point, especially in steady-state conditions, leading to power losses.</a:t>
            </a:r>
          </a:p>
          <a:p>
            <a:pPr marL="0" indent="0">
              <a:buNone/>
            </a:pPr>
            <a:endParaRPr lang="en-IN" sz="1600" dirty="0"/>
          </a:p>
        </p:txBody>
      </p:sp>
      <p:sp>
        <p:nvSpPr>
          <p:cNvPr id="4" name="Slide Number Placeholder 3">
            <a:extLst>
              <a:ext uri="{FF2B5EF4-FFF2-40B4-BE49-F238E27FC236}">
                <a16:creationId xmlns:a16="http://schemas.microsoft.com/office/drawing/2014/main" id="{AEDFACCE-51DE-9455-56DD-01D711D96C0E}"/>
              </a:ext>
            </a:extLst>
          </p:cNvPr>
          <p:cNvSpPr>
            <a:spLocks noGrp="1"/>
          </p:cNvSpPr>
          <p:nvPr>
            <p:ph type="sldNum" sz="quarter" idx="10"/>
          </p:nvPr>
        </p:nvSpPr>
        <p:spPr/>
        <p:txBody>
          <a:bodyPr/>
          <a:lstStyle/>
          <a:p>
            <a:fld id="{558419F1-0522-4B99-948C-1CA4E5E11A5A}" type="slidenum">
              <a:rPr lang="en-US" altLang="en-US" smtClean="0"/>
              <a:pPr/>
              <a:t>7</a:t>
            </a:fld>
            <a:endParaRPr lang="en-US" altLang="en-US" dirty="0"/>
          </a:p>
        </p:txBody>
      </p:sp>
    </p:spTree>
    <p:extLst>
      <p:ext uri="{BB962C8B-B14F-4D97-AF65-F5344CB8AC3E}">
        <p14:creationId xmlns:p14="http://schemas.microsoft.com/office/powerpoint/2010/main" val="252409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6040A-D4E1-5634-AD53-EB2891A312A8}"/>
              </a:ext>
            </a:extLst>
          </p:cNvPr>
          <p:cNvSpPr>
            <a:spLocks noGrp="1"/>
          </p:cNvSpPr>
          <p:nvPr>
            <p:ph idx="1"/>
          </p:nvPr>
        </p:nvSpPr>
        <p:spPr>
          <a:xfrm>
            <a:off x="457200" y="980728"/>
            <a:ext cx="8229600" cy="5150197"/>
          </a:xfrm>
        </p:spPr>
        <p:txBody>
          <a:bodyPr/>
          <a:lstStyle/>
          <a:p>
            <a:r>
              <a:rPr lang="en-US" sz="2000" b="1" dirty="0"/>
              <a:t>Incremental Conductance (INC) Algorithm</a:t>
            </a:r>
            <a:endParaRPr lang="en-US" sz="2000" dirty="0"/>
          </a:p>
          <a:p>
            <a:pPr>
              <a:buFont typeface="Arial" panose="020B0604020202020204" pitchFamily="34" charset="0"/>
              <a:buChar char="•"/>
            </a:pPr>
            <a:r>
              <a:rPr lang="en-US" sz="2000" b="1" dirty="0"/>
              <a:t>Overview</a:t>
            </a:r>
            <a:r>
              <a:rPr lang="en-US" sz="2000" dirty="0"/>
              <a:t>: The INC algorithm provides a more accurate and responsive method for tracking the MPP, particularly in dynamic conditions.</a:t>
            </a:r>
          </a:p>
          <a:p>
            <a:pPr>
              <a:buFont typeface="Arial" panose="020B0604020202020204" pitchFamily="34" charset="0"/>
              <a:buChar char="•"/>
            </a:pPr>
            <a:r>
              <a:rPr lang="en-US" sz="2000" b="1" dirty="0"/>
              <a:t>Mechanism</a:t>
            </a:r>
            <a:r>
              <a:rPr lang="en-US" sz="2000" dirty="0"/>
              <a:t>: It calculates both instantaneous and incremental conductance to determine the MPP by comparing the rate of change in power to voltage.</a:t>
            </a:r>
          </a:p>
          <a:p>
            <a:pPr>
              <a:buFont typeface="Arial" panose="020B0604020202020204" pitchFamily="34" charset="0"/>
              <a:buChar char="•"/>
            </a:pPr>
            <a:r>
              <a:rPr lang="en-US" sz="2000" b="1" dirty="0"/>
              <a:t>Advantages</a:t>
            </a:r>
            <a:r>
              <a:rPr lang="en-US" sz="2000" dirty="0"/>
              <a:t>: Offers quick adjustment to changes in irradiance, making it suitable for fluctuating sunlight conditions.</a:t>
            </a:r>
          </a:p>
          <a:p>
            <a:pPr>
              <a:buFont typeface="Arial" panose="020B0604020202020204" pitchFamily="34" charset="0"/>
              <a:buChar char="•"/>
            </a:pPr>
            <a:r>
              <a:rPr lang="en-US" sz="2000" b="1" dirty="0"/>
              <a:t>Limitations</a:t>
            </a:r>
            <a:r>
              <a:rPr lang="en-US" sz="2000" dirty="0"/>
              <a:t>: More complex to implement than P&amp;O, requiring additional computational resources.</a:t>
            </a:r>
          </a:p>
          <a:p>
            <a:pPr marL="0" indent="0">
              <a:buNone/>
            </a:pPr>
            <a:endParaRPr lang="en-US" sz="3200" dirty="0"/>
          </a:p>
          <a:p>
            <a:endParaRPr lang="en-IN" sz="2000" dirty="0"/>
          </a:p>
        </p:txBody>
      </p:sp>
      <p:sp>
        <p:nvSpPr>
          <p:cNvPr id="4" name="Slide Number Placeholder 3">
            <a:extLst>
              <a:ext uri="{FF2B5EF4-FFF2-40B4-BE49-F238E27FC236}">
                <a16:creationId xmlns:a16="http://schemas.microsoft.com/office/drawing/2014/main" id="{433F45B5-E519-40EB-D959-74FD40A3142F}"/>
              </a:ext>
            </a:extLst>
          </p:cNvPr>
          <p:cNvSpPr>
            <a:spLocks noGrp="1"/>
          </p:cNvSpPr>
          <p:nvPr>
            <p:ph type="sldNum" sz="quarter" idx="10"/>
          </p:nvPr>
        </p:nvSpPr>
        <p:spPr/>
        <p:txBody>
          <a:bodyPr/>
          <a:lstStyle/>
          <a:p>
            <a:fld id="{558419F1-0522-4B99-948C-1CA4E5E11A5A}" type="slidenum">
              <a:rPr lang="en-US" altLang="en-US" smtClean="0"/>
              <a:pPr/>
              <a:t>8</a:t>
            </a:fld>
            <a:endParaRPr lang="en-US" altLang="en-US" dirty="0"/>
          </a:p>
        </p:txBody>
      </p:sp>
    </p:spTree>
    <p:extLst>
      <p:ext uri="{BB962C8B-B14F-4D97-AF65-F5344CB8AC3E}">
        <p14:creationId xmlns:p14="http://schemas.microsoft.com/office/powerpoint/2010/main" val="385016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C60E3-FD84-642E-1C06-5B2F79562F64}"/>
              </a:ext>
            </a:extLst>
          </p:cNvPr>
          <p:cNvSpPr>
            <a:spLocks noGrp="1"/>
          </p:cNvSpPr>
          <p:nvPr>
            <p:ph idx="1"/>
          </p:nvPr>
        </p:nvSpPr>
        <p:spPr>
          <a:xfrm>
            <a:off x="457200" y="980728"/>
            <a:ext cx="8229600" cy="5150197"/>
          </a:xfrm>
        </p:spPr>
        <p:txBody>
          <a:bodyPr/>
          <a:lstStyle/>
          <a:p>
            <a:r>
              <a:rPr lang="en-US" sz="2000" b="1" dirty="0"/>
              <a:t>Constant Voltage (CV) Algorithm</a:t>
            </a:r>
            <a:endParaRPr lang="en-US" sz="2000" dirty="0"/>
          </a:p>
          <a:p>
            <a:pPr>
              <a:buFont typeface="Arial" panose="020B0604020202020204" pitchFamily="34" charset="0"/>
              <a:buChar char="•"/>
            </a:pPr>
            <a:r>
              <a:rPr lang="en-US" sz="2000" b="1" dirty="0"/>
              <a:t>Overview</a:t>
            </a:r>
            <a:r>
              <a:rPr lang="en-US" sz="2000" dirty="0"/>
              <a:t>: The CV algorithm is a straightforward method that maintains the PV panel output at a predetermined voltage level near the MPP.</a:t>
            </a:r>
          </a:p>
          <a:p>
            <a:pPr>
              <a:buFont typeface="Arial" panose="020B0604020202020204" pitchFamily="34" charset="0"/>
              <a:buChar char="•"/>
            </a:pPr>
            <a:r>
              <a:rPr lang="en-US" sz="2000" b="1" dirty="0"/>
              <a:t>Mechanism</a:t>
            </a:r>
            <a:r>
              <a:rPr lang="en-US" sz="2000" dirty="0"/>
              <a:t>: It is based on the assumption that a specific voltage can yield near-optimal power under stable conditions.</a:t>
            </a:r>
          </a:p>
          <a:p>
            <a:pPr>
              <a:buFont typeface="Arial" panose="020B0604020202020204" pitchFamily="34" charset="0"/>
              <a:buChar char="•"/>
            </a:pPr>
            <a:r>
              <a:rPr lang="en-US" sz="2000" b="1" dirty="0"/>
              <a:t>Advantages</a:t>
            </a:r>
            <a:r>
              <a:rPr lang="en-US" sz="2000" dirty="0"/>
              <a:t>: Simple to implement and requires minimal computational effort.</a:t>
            </a:r>
          </a:p>
          <a:p>
            <a:pPr>
              <a:buFont typeface="Arial" panose="020B0604020202020204" pitchFamily="34" charset="0"/>
              <a:buChar char="•"/>
            </a:pPr>
            <a:r>
              <a:rPr lang="en-US" sz="2000" b="1" dirty="0"/>
              <a:t>Limitations</a:t>
            </a:r>
            <a:r>
              <a:rPr lang="en-US" sz="2000" dirty="0"/>
              <a:t>: Lacks dynamic tracking capabilities, leading to reduced efficiency in varying environmental conditions.</a:t>
            </a:r>
          </a:p>
          <a:p>
            <a:endParaRPr lang="en-IN" dirty="0"/>
          </a:p>
        </p:txBody>
      </p:sp>
      <p:sp>
        <p:nvSpPr>
          <p:cNvPr id="4" name="Slide Number Placeholder 3">
            <a:extLst>
              <a:ext uri="{FF2B5EF4-FFF2-40B4-BE49-F238E27FC236}">
                <a16:creationId xmlns:a16="http://schemas.microsoft.com/office/drawing/2014/main" id="{14AD6471-FE6B-06AD-D970-614DFDD92CD9}"/>
              </a:ext>
            </a:extLst>
          </p:cNvPr>
          <p:cNvSpPr>
            <a:spLocks noGrp="1"/>
          </p:cNvSpPr>
          <p:nvPr>
            <p:ph type="sldNum" sz="quarter" idx="10"/>
          </p:nvPr>
        </p:nvSpPr>
        <p:spPr/>
        <p:txBody>
          <a:bodyPr/>
          <a:lstStyle/>
          <a:p>
            <a:fld id="{558419F1-0522-4B99-948C-1CA4E5E11A5A}" type="slidenum">
              <a:rPr lang="en-US" altLang="en-US" smtClean="0"/>
              <a:pPr/>
              <a:t>9</a:t>
            </a:fld>
            <a:endParaRPr lang="en-US" altLang="en-US" dirty="0"/>
          </a:p>
        </p:txBody>
      </p:sp>
    </p:spTree>
    <p:extLst>
      <p:ext uri="{BB962C8B-B14F-4D97-AF65-F5344CB8AC3E}">
        <p14:creationId xmlns:p14="http://schemas.microsoft.com/office/powerpoint/2010/main" val="1311004823"/>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90f9724-a3e4-43d5-8dda-f1acb11119c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23983E263BC846840F1210C7EB98F8" ma:contentTypeVersion="16" ma:contentTypeDescription="Create a new document." ma:contentTypeScope="" ma:versionID="124e788aa9c04ad03245d2b3b0c302c7">
  <xsd:schema xmlns:xsd="http://www.w3.org/2001/XMLSchema" xmlns:xs="http://www.w3.org/2001/XMLSchema" xmlns:p="http://schemas.microsoft.com/office/2006/metadata/properties" xmlns:ns3="590f9724-a3e4-43d5-8dda-f1acb11119c2" xmlns:ns4="4f6b709e-43b7-4a83-9ce4-7e9c811da51f" targetNamespace="http://schemas.microsoft.com/office/2006/metadata/properties" ma:root="true" ma:fieldsID="e6dc341e6681aa5c56fb9484f88f2703" ns3:_="" ns4:_="">
    <xsd:import namespace="590f9724-a3e4-43d5-8dda-f1acb11119c2"/>
    <xsd:import namespace="4f6b709e-43b7-4a83-9ce4-7e9c811da51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0f9724-a3e4-43d5-8dda-f1acb11119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6b709e-43b7-4a83-9ce4-7e9c811da51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7AC414-06A2-4DB1-8D82-FE0B636B631D}">
  <ds:schemaRefs>
    <ds:schemaRef ds:uri="http://schemas.microsoft.com/office/infopath/2007/PartnerControls"/>
    <ds:schemaRef ds:uri="http://www.w3.org/XML/1998/namespace"/>
    <ds:schemaRef ds:uri="http://schemas.microsoft.com/office/2006/metadata/properties"/>
    <ds:schemaRef ds:uri="4f6b709e-43b7-4a83-9ce4-7e9c811da51f"/>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590f9724-a3e4-43d5-8dda-f1acb11119c2"/>
  </ds:schemaRefs>
</ds:datastoreItem>
</file>

<file path=customXml/itemProps2.xml><?xml version="1.0" encoding="utf-8"?>
<ds:datastoreItem xmlns:ds="http://schemas.openxmlformats.org/officeDocument/2006/customXml" ds:itemID="{B6302C0B-D64B-4946-AFC6-85C2BF53F420}">
  <ds:schemaRefs>
    <ds:schemaRef ds:uri="http://schemas.microsoft.com/sharepoint/v3/contenttype/forms"/>
  </ds:schemaRefs>
</ds:datastoreItem>
</file>

<file path=customXml/itemProps3.xml><?xml version="1.0" encoding="utf-8"?>
<ds:datastoreItem xmlns:ds="http://schemas.openxmlformats.org/officeDocument/2006/customXml" ds:itemID="{AD529538-5168-4186-A3F2-D4ACB2B1E7DB}">
  <ds:schemaRefs>
    <ds:schemaRef ds:uri="http://schemas.microsoft.com/office/2006/metadata/contentType"/>
    <ds:schemaRef ds:uri="http://schemas.microsoft.com/office/2006/metadata/properties/metaAttributes"/>
    <ds:schemaRef ds:uri="http://www.w3.org/2000/xmlns/"/>
    <ds:schemaRef ds:uri="http://www.w3.org/2001/XMLSchema"/>
    <ds:schemaRef ds:uri="590f9724-a3e4-43d5-8dda-f1acb11119c2"/>
    <ds:schemaRef ds:uri="4f6b709e-43b7-4a83-9ce4-7e9c811da51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67923</TotalTime>
  <Words>1311</Words>
  <Application>Microsoft Office PowerPoint</Application>
  <PresentationFormat>On-screen Show (4:3)</PresentationFormat>
  <Paragraphs>128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Garamond</vt:lpstr>
      <vt:lpstr>Times New Roman</vt:lpstr>
      <vt:lpstr>Wingdings</vt:lpstr>
      <vt:lpstr>Edge</vt:lpstr>
      <vt:lpstr>MPPT Algorithm for Solar Battery Charging System</vt:lpstr>
      <vt:lpstr>INTRODUCTION</vt:lpstr>
      <vt:lpstr>What is MPPT ?</vt:lpstr>
      <vt:lpstr>PowerPoint Presentation</vt:lpstr>
      <vt:lpstr>Impedance Matching</vt:lpstr>
      <vt:lpstr>Objectives Of the Research Project</vt:lpstr>
      <vt:lpstr>LITERATURE  REVIEW</vt:lpstr>
      <vt:lpstr>PowerPoint Presentation</vt:lpstr>
      <vt:lpstr>PowerPoint Presentation</vt:lpstr>
      <vt:lpstr>PowerPoint Presentation</vt:lpstr>
      <vt:lpstr>Algorithms with Code </vt:lpstr>
      <vt:lpstr>Methodology for Solar Battery Charging System</vt:lpstr>
      <vt:lpstr>PowerPoint Presentation</vt:lpstr>
      <vt:lpstr>Block Parameters</vt:lpstr>
      <vt:lpstr>P&amp;O</vt:lpstr>
      <vt:lpstr>PowerPoint Presentation</vt:lpstr>
      <vt:lpstr>PowerPoint Presentation</vt:lpstr>
      <vt:lpstr>Duty cycle</vt:lpstr>
      <vt:lpstr>Power</vt:lpstr>
      <vt:lpstr>Current</vt:lpstr>
      <vt:lpstr>Voltage</vt:lpstr>
      <vt:lpstr>Expected Results</vt:lpstr>
      <vt:lpstr>Expected Results of MPPT in Solar Battery Charging Systems </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des kumar</cp:lastModifiedBy>
  <cp:revision>2594</cp:revision>
  <cp:lastPrinted>2024-10-08T17:22:21Z</cp:lastPrinted>
  <dcterms:created xsi:type="dcterms:W3CDTF">1601-01-01T00:00:00Z</dcterms:created>
  <dcterms:modified xsi:type="dcterms:W3CDTF">2024-11-28T01:29:36Z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0x0101002C23983E263BC846840F1210C7EB98F8</vt:lpwstr>
  </property>
</Properties>
</file>