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7F709E-F380-4ADE-9C8B-A848984B9EBA}" type="datetimeFigureOut">
              <a:rPr lang="en-IN" smtClean="0"/>
              <a:t>04-03-2025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DAAF246-69B0-414E-A4A6-5738F0A117D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984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F709E-F380-4ADE-9C8B-A848984B9EBA}"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AF246-69B0-414E-A4A6-5738F0A117D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671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F709E-F380-4ADE-9C8B-A848984B9EBA}"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AF246-69B0-414E-A4A6-5738F0A117D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4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7F709E-F380-4ADE-9C8B-A848984B9EBA}"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AF246-69B0-414E-A4A6-5738F0A117D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17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F709E-F380-4ADE-9C8B-A848984B9EBA}" type="datetimeFigureOut">
              <a:rPr lang="en-IN" smtClean="0"/>
              <a:t>04-03-2025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AAF246-69B0-414E-A4A6-5738F0A117D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109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7F709E-F380-4ADE-9C8B-A848984B9EBA}" type="datetimeFigureOut">
              <a:rPr lang="en-IN" smtClean="0"/>
              <a:t>04-03-2025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AF246-69B0-414E-A4A6-5738F0A117D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554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7F709E-F380-4ADE-9C8B-A848984B9EBA}" type="datetimeFigureOut">
              <a:rPr lang="en-IN" smtClean="0"/>
              <a:t>04-03-2025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AAF246-69B0-414E-A4A6-5738F0A117D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17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7F709E-F380-4ADE-9C8B-A848984B9EBA}" type="datetimeFigureOut">
              <a:rPr lang="en-IN" smtClean="0"/>
              <a:t>04-03-2025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AAF246-69B0-414E-A4A6-5738F0A117D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894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F709E-F380-4ADE-9C8B-A848984B9EBA}" type="datetimeFigureOut">
              <a:rPr lang="en-IN" smtClean="0"/>
              <a:t>04-03-2025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AAF246-69B0-414E-A4A6-5738F0A117DF}" type="slidenum">
              <a:rPr lang="en-IN" smtClean="0"/>
              <a:t>‹#›</a:t>
            </a:fld>
            <a:endParaRPr lang="en-IN"/>
          </a:p>
        </p:txBody>
      </p:sp>
    </p:spTree>
    <p:extLst>
      <p:ext uri="{BB962C8B-B14F-4D97-AF65-F5344CB8AC3E}">
        <p14:creationId xmlns:p14="http://schemas.microsoft.com/office/powerpoint/2010/main" val="3149139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7F709E-F380-4ADE-9C8B-A848984B9EBA}" type="datetimeFigureOut">
              <a:rPr lang="en-IN" smtClean="0"/>
              <a:t>04-03-2025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AAF246-69B0-414E-A4A6-5738F0A117D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125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A7F709E-F380-4ADE-9C8B-A848984B9EBA}" type="datetimeFigureOut">
              <a:rPr lang="en-IN" smtClean="0"/>
              <a:t>04-03-2025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DAAF246-69B0-414E-A4A6-5738F0A117D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671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A7F709E-F380-4ADE-9C8B-A848984B9EBA}" type="datetimeFigureOut">
              <a:rPr lang="en-IN" smtClean="0"/>
              <a:t>04-03-2025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AAF246-69B0-414E-A4A6-5738F0A117D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361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eerj.com/articles/cs-43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6DDB-D3AF-3E03-7177-B47454779D2B}"/>
              </a:ext>
            </a:extLst>
          </p:cNvPr>
          <p:cNvSpPr>
            <a:spLocks noGrp="1"/>
          </p:cNvSpPr>
          <p:nvPr>
            <p:ph type="ctrTitle"/>
          </p:nvPr>
        </p:nvSpPr>
        <p:spPr>
          <a:xfrm>
            <a:off x="2359742" y="1107098"/>
            <a:ext cx="10258439" cy="2541431"/>
          </a:xfrm>
        </p:spPr>
        <p:txBody>
          <a:bodyPr>
            <a:normAutofit/>
          </a:bodyPr>
          <a:lstStyle/>
          <a:p>
            <a:r>
              <a:rPr lang="en-US" sz="3600" b="1" i="1" dirty="0">
                <a:latin typeface="Times New Roman" panose="02020603050405020304" pitchFamily="18" charset="0"/>
                <a:cs typeface="Times New Roman" panose="02020603050405020304" pitchFamily="18" charset="0"/>
              </a:rPr>
              <a:t>Identifying pest-infected plants in farmlands</a:t>
            </a:r>
            <a:r>
              <a:rPr lang="en-US" sz="3600" dirty="0"/>
              <a:t>.</a:t>
            </a:r>
            <a:endParaRPr lang="en-IN" sz="3600" dirty="0"/>
          </a:p>
        </p:txBody>
      </p:sp>
      <p:sp>
        <p:nvSpPr>
          <p:cNvPr id="4" name="TextBox 3">
            <a:extLst>
              <a:ext uri="{FF2B5EF4-FFF2-40B4-BE49-F238E27FC236}">
                <a16:creationId xmlns:a16="http://schemas.microsoft.com/office/drawing/2014/main" id="{2448CCB3-DBE8-B167-A43B-A60BD419DB63}"/>
              </a:ext>
            </a:extLst>
          </p:cNvPr>
          <p:cNvSpPr txBox="1"/>
          <p:nvPr/>
        </p:nvSpPr>
        <p:spPr>
          <a:xfrm>
            <a:off x="2497394" y="3648529"/>
            <a:ext cx="6272980" cy="2102373"/>
          </a:xfrm>
          <a:prstGeom prst="rect">
            <a:avLst/>
          </a:prstGeom>
          <a:noFill/>
        </p:spPr>
        <p:txBody>
          <a:bodyPr wrap="square" rtlCol="0">
            <a:spAutoFit/>
          </a:bodyPr>
          <a:lstStyle/>
          <a:p>
            <a:r>
              <a:rPr lang="en-US" sz="1800" b="1" dirty="0">
                <a:solidFill>
                  <a:srgbClr val="00B0F0"/>
                </a:solidFill>
                <a:latin typeface="Times New Roman" panose="02020603050405020304" pitchFamily="18" charset="0"/>
                <a:cs typeface="Times New Roman" panose="02020603050405020304" pitchFamily="18" charset="0"/>
              </a:rPr>
              <a:t>Presented By :                               </a:t>
            </a:r>
            <a:endParaRPr lang="en-US" sz="1800" b="1" dirty="0">
              <a:solidFill>
                <a:schemeClr val="accent1"/>
              </a:solidFill>
              <a:latin typeface="Times New Roman" panose="02020603050405020304" pitchFamily="18" charset="0"/>
              <a:cs typeface="Times New Roman" panose="02020603050405020304" pitchFamily="18" charset="0"/>
            </a:endParaRPr>
          </a:p>
          <a:p>
            <a:r>
              <a:rPr lang="en-US" sz="1800" dirty="0">
                <a:solidFill>
                  <a:schemeClr val="bg1"/>
                </a:solidFill>
                <a:latin typeface="Times New Roman" panose="02020603050405020304" pitchFamily="18" charset="0"/>
                <a:cs typeface="Times New Roman" panose="02020603050405020304" pitchFamily="18" charset="0"/>
              </a:rPr>
              <a:t>	</a:t>
            </a:r>
          </a:p>
          <a:p>
            <a:r>
              <a:rPr lang="en-US" sz="1800" dirty="0">
                <a:solidFill>
                  <a:schemeClr val="bg1"/>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BHOPAL P          </a:t>
            </a:r>
          </a:p>
          <a:p>
            <a:r>
              <a:rPr lang="en-US" sz="1800" dirty="0">
                <a:latin typeface="Times New Roman" panose="02020603050405020304" pitchFamily="18" charset="0"/>
                <a:cs typeface="Times New Roman" panose="02020603050405020304" pitchFamily="18" charset="0"/>
              </a:rPr>
              <a:t>                  ABHISHEK SURYAVANSHI</a:t>
            </a:r>
          </a:p>
          <a:p>
            <a:r>
              <a:rPr lang="en-US" sz="1800" dirty="0">
                <a:latin typeface="Times New Roman" panose="02020603050405020304" pitchFamily="18" charset="0"/>
                <a:cs typeface="Times New Roman" panose="02020603050405020304" pitchFamily="18" charset="0"/>
              </a:rPr>
              <a:t>		  NAVEEN S</a:t>
            </a:r>
          </a:p>
          <a:p>
            <a:r>
              <a:rPr lang="en-US" sz="1800" dirty="0">
                <a:latin typeface="Times New Roman" panose="02020603050405020304" pitchFamily="18" charset="0"/>
                <a:cs typeface="Times New Roman" panose="02020603050405020304" pitchFamily="18" charset="0"/>
              </a:rPr>
              <a:t>		  RAKESH GOWDA GM</a:t>
            </a:r>
          </a:p>
          <a:p>
            <a:endParaRPr lang="en-IN" dirty="0"/>
          </a:p>
        </p:txBody>
      </p:sp>
    </p:spTree>
    <p:extLst>
      <p:ext uri="{BB962C8B-B14F-4D97-AF65-F5344CB8AC3E}">
        <p14:creationId xmlns:p14="http://schemas.microsoft.com/office/powerpoint/2010/main" val="3060724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B1BD-4075-7C32-D77E-DB69F1D7361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368396C0-2AAC-3E74-55F6-C13E51FA9DAB}"/>
              </a:ext>
            </a:extLst>
          </p:cNvPr>
          <p:cNvSpPr>
            <a:spLocks noGrp="1"/>
          </p:cNvSpPr>
          <p:nvPr>
            <p:ph idx="1"/>
          </p:nvPr>
        </p:nvSpPr>
        <p:spPr>
          <a:xfrm>
            <a:off x="1451579" y="2015732"/>
            <a:ext cx="9603275" cy="2280965"/>
          </a:xfrm>
        </p:spPr>
        <p:txBody>
          <a:bodyPr/>
          <a:lstStyle/>
          <a:p>
            <a:r>
              <a:rPr lang="en-US" dirty="0">
                <a:latin typeface="Times New Roman" panose="02020603050405020304" pitchFamily="18" charset="0"/>
                <a:cs typeface="Times New Roman" panose="02020603050405020304" pitchFamily="18" charset="0"/>
              </a:rPr>
              <a:t>This project uses a</a:t>
            </a:r>
            <a:r>
              <a:rPr lang="en-US" b="1" dirty="0">
                <a:latin typeface="Times New Roman" panose="02020603050405020304" pitchFamily="18" charset="0"/>
                <a:cs typeface="Times New Roman" panose="02020603050405020304" pitchFamily="18" charset="0"/>
              </a:rPr>
              <a:t> CONVOLUTIONAL NEURAL NETWORK(CNN) MODEL</a:t>
            </a:r>
            <a:r>
              <a:rPr lang="en-US" sz="16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trained on the </a:t>
            </a:r>
            <a:r>
              <a:rPr lang="en-US" dirty="0" err="1">
                <a:latin typeface="Times New Roman" panose="02020603050405020304" pitchFamily="18" charset="0"/>
                <a:cs typeface="Times New Roman" panose="02020603050405020304" pitchFamily="18" charset="0"/>
              </a:rPr>
              <a:t>plantvillage</a:t>
            </a:r>
            <a:r>
              <a:rPr lang="en-US" dirty="0">
                <a:latin typeface="Times New Roman" panose="02020603050405020304" pitchFamily="18" charset="0"/>
                <a:cs typeface="Times New Roman" panose="02020603050405020304" pitchFamily="18" charset="0"/>
              </a:rPr>
              <a:t> dataset to classify images and identify common diseases.</a:t>
            </a:r>
          </a:p>
          <a:p>
            <a:r>
              <a:rPr lang="en-US" dirty="0">
                <a:latin typeface="Times New Roman" panose="02020603050405020304" pitchFamily="18" charset="0"/>
                <a:cs typeface="Times New Roman" panose="02020603050405020304" pitchFamily="18" charset="0"/>
              </a:rPr>
              <a:t>The System is implemented as a web application that farmers can use to upload images of plant leaves.</a:t>
            </a:r>
          </a:p>
          <a:p>
            <a:pPr marL="0" indent="0">
              <a:buNone/>
            </a:pPr>
            <a:endParaRPr lang="en-IN" dirty="0"/>
          </a:p>
        </p:txBody>
      </p:sp>
    </p:spTree>
    <p:extLst>
      <p:ext uri="{BB962C8B-B14F-4D97-AF65-F5344CB8AC3E}">
        <p14:creationId xmlns:p14="http://schemas.microsoft.com/office/powerpoint/2010/main" val="237915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C1DD-73D1-F2F2-C626-8F201120FD1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1D259C2B-527F-DA47-D258-74F2FA250FB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75411" y="2016125"/>
            <a:ext cx="8155502" cy="4037356"/>
          </a:xfrm>
          <a:prstGeom prst="rect">
            <a:avLst/>
          </a:prstGeom>
        </p:spPr>
      </p:pic>
    </p:spTree>
    <p:extLst>
      <p:ext uri="{BB962C8B-B14F-4D97-AF65-F5344CB8AC3E}">
        <p14:creationId xmlns:p14="http://schemas.microsoft.com/office/powerpoint/2010/main" val="744183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751A4F-F422-D6FF-E857-CE4A0225C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050" y="283497"/>
            <a:ext cx="9906000" cy="5486400"/>
          </a:xfrm>
          <a:prstGeom prst="rect">
            <a:avLst/>
          </a:prstGeom>
        </p:spPr>
      </p:pic>
    </p:spTree>
    <p:extLst>
      <p:ext uri="{BB962C8B-B14F-4D97-AF65-F5344CB8AC3E}">
        <p14:creationId xmlns:p14="http://schemas.microsoft.com/office/powerpoint/2010/main" val="383629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D7FE6E-B62D-56EA-04F0-2E0FB3A44F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43000" y="352574"/>
            <a:ext cx="9906000" cy="5485896"/>
          </a:xfrm>
          <a:prstGeom prst="rect">
            <a:avLst/>
          </a:prstGeom>
        </p:spPr>
      </p:pic>
    </p:spTree>
    <p:extLst>
      <p:ext uri="{BB962C8B-B14F-4D97-AF65-F5344CB8AC3E}">
        <p14:creationId xmlns:p14="http://schemas.microsoft.com/office/powerpoint/2010/main" val="18070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0B4CCD-A21F-1043-0E9D-9CB7A44BD2B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6543" y="1045029"/>
            <a:ext cx="4775563" cy="3817503"/>
          </a:xfrm>
          <a:prstGeom prst="rect">
            <a:avLst/>
          </a:prstGeom>
        </p:spPr>
      </p:pic>
      <p:pic>
        <p:nvPicPr>
          <p:cNvPr id="3" name="Picture 2">
            <a:extLst>
              <a:ext uri="{FF2B5EF4-FFF2-40B4-BE49-F238E27FC236}">
                <a16:creationId xmlns:a16="http://schemas.microsoft.com/office/drawing/2014/main" id="{59F990DE-4B54-402B-76E7-60D27F7A8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758" y="1024141"/>
            <a:ext cx="5422680" cy="3838391"/>
          </a:xfrm>
          <a:prstGeom prst="rect">
            <a:avLst/>
          </a:prstGeom>
        </p:spPr>
      </p:pic>
    </p:spTree>
    <p:extLst>
      <p:ext uri="{BB962C8B-B14F-4D97-AF65-F5344CB8AC3E}">
        <p14:creationId xmlns:p14="http://schemas.microsoft.com/office/powerpoint/2010/main" val="1677314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0A64A-334F-CBD0-5ED0-E8D3DDCBF5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 Metrics</a:t>
            </a:r>
            <a:br>
              <a:rPr lang="en-IN" sz="3200" dirty="0">
                <a:highlight>
                  <a:srgbClr val="C0C0C0"/>
                </a:highligh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62683E8-FB63-BD01-55A9-410C1F353825}"/>
              </a:ext>
            </a:extLst>
          </p:cNvPr>
          <p:cNvSpPr>
            <a:spLocks noGrp="1"/>
          </p:cNvSpPr>
          <p:nvPr>
            <p:ph idx="1"/>
          </p:nvPr>
        </p:nvSpPr>
        <p:spPr>
          <a:xfrm>
            <a:off x="1451579" y="2015732"/>
            <a:ext cx="9603275" cy="4109765"/>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Accuracy:</a:t>
            </a:r>
            <a:endParaRPr lang="en-US" dirty="0"/>
          </a:p>
          <a:p>
            <a:pPr marL="0" indent="0">
              <a:buNone/>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The proportion of correctly predicted instances (both true positives and true negatives) out of the total number of instances.</a:t>
            </a:r>
          </a:p>
          <a:p>
            <a:pPr marL="0" indent="0">
              <a:buNone/>
            </a:pPr>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 Higher accuracy indicates better overall performance of the model in predicting both diseased and healthy plants correctly</a:t>
            </a:r>
            <a:r>
              <a:rPr lang="en-US" dirty="0"/>
              <a:t>.</a:t>
            </a:r>
          </a:p>
          <a:p>
            <a:pPr marL="0" indent="0">
              <a:buNone/>
            </a:pPr>
            <a:r>
              <a:rPr lang="en-US" sz="2400" b="1" dirty="0">
                <a:latin typeface="Times New Roman" panose="02020603050405020304" pitchFamily="18" charset="0"/>
                <a:cs typeface="Times New Roman" panose="02020603050405020304" pitchFamily="18" charset="0"/>
              </a:rPr>
              <a:t>Precision:</a:t>
            </a:r>
            <a:endParaRPr lang="en-US" dirty="0"/>
          </a:p>
          <a:p>
            <a:pPr marL="0" indent="0">
              <a:buNone/>
            </a:pPr>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The proportion of correctly predicted positive cases (diseased plants) out of all predicted positive cases.</a:t>
            </a:r>
          </a:p>
          <a:p>
            <a:pPr marL="0" indent="0">
              <a:buNone/>
            </a:pPr>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 Precision measures the reliability of positive predictions. A higher precision means fewer false positives, indicating fewer healthy plants incorrectly classified as diseased.</a:t>
            </a:r>
          </a:p>
          <a:p>
            <a:pPr marL="0" indent="0">
              <a:buNone/>
            </a:pPr>
            <a:endParaRPr lang="en-IN" dirty="0"/>
          </a:p>
        </p:txBody>
      </p:sp>
    </p:spTree>
    <p:extLst>
      <p:ext uri="{BB962C8B-B14F-4D97-AF65-F5344CB8AC3E}">
        <p14:creationId xmlns:p14="http://schemas.microsoft.com/office/powerpoint/2010/main" val="20920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24D5A-A596-78C5-62C9-0DB6D77AD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D8A79-E046-00FF-4A61-3CFE05B73936}"/>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Conclusion</a:t>
            </a:r>
            <a:br>
              <a:rPr lang="en-IN" sz="3200" dirty="0">
                <a:highlight>
                  <a:srgbClr val="C0C0C0"/>
                </a:highligh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BD5EDA-85F3-8E98-F3D4-26EF3E083767}"/>
              </a:ext>
            </a:extLst>
          </p:cNvPr>
          <p:cNvSpPr>
            <a:spLocks noGrp="1"/>
          </p:cNvSpPr>
          <p:nvPr>
            <p:ph idx="1"/>
          </p:nvPr>
        </p:nvSpPr>
        <p:spPr>
          <a:xfrm>
            <a:off x="1451579" y="2015732"/>
            <a:ext cx="9603275" cy="4109765"/>
          </a:xfrm>
        </p:spPr>
        <p:txBody>
          <a:bodyPr>
            <a:normAutofit lnSpcReduction="10000"/>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application of ML and DL techniques in plant disease prediction is a rapidly evolving field with promising results.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techniques have demonstrated their potential to accurately identify and classify plant diseases.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study demonstrates the potential of CNNs for plant disease prediction.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CNN-based application is able to accurately predict the presence of diseases with high precision and </a:t>
            </a:r>
            <a:r>
              <a:rPr lang="en-US" dirty="0" err="1">
                <a:latin typeface="Times New Roman" panose="02020603050405020304" pitchFamily="18" charset="0"/>
                <a:cs typeface="Times New Roman" panose="02020603050405020304" pitchFamily="18" charset="0"/>
              </a:rPr>
              <a:t>recall,showing</a:t>
            </a:r>
            <a:r>
              <a:rPr lang="en-US" dirty="0">
                <a:latin typeface="Times New Roman" panose="02020603050405020304" pitchFamily="18" charset="0"/>
                <a:cs typeface="Times New Roman" panose="02020603050405020304" pitchFamily="18" charset="0"/>
              </a:rPr>
              <a:t> its potential as a powerful tool for plant disease detection</a:t>
            </a:r>
            <a:r>
              <a:rPr lang="en-US" sz="16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838542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418DFC-ED96-5EDD-796B-12FFD8042479}"/>
              </a:ext>
            </a:extLst>
          </p:cNvPr>
          <p:cNvSpPr txBox="1"/>
          <p:nvPr/>
        </p:nvSpPr>
        <p:spPr>
          <a:xfrm>
            <a:off x="4129548" y="2428567"/>
            <a:ext cx="3795252"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00740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AF36-DFF7-E2C6-D91C-7045AF5171B4}"/>
              </a:ext>
            </a:extLst>
          </p:cNvPr>
          <p:cNvSpPr>
            <a:spLocks noGrp="1"/>
          </p:cNvSpPr>
          <p:nvPr>
            <p:ph type="title"/>
          </p:nvPr>
        </p:nvSpPr>
        <p:spPr/>
        <p:txBody>
          <a:bodyPr/>
          <a:lstStyle/>
          <a:p>
            <a:r>
              <a:rPr lang="en-IN" sz="3200" dirty="0">
                <a:ln w="0"/>
                <a:latin typeface="Times New Roman" panose="02020603050405020304" pitchFamily="18" charset="0"/>
                <a:cs typeface="Times New Roman" panose="02020603050405020304" pitchFamily="18" charset="0"/>
              </a:rPr>
              <a:t>Problem Statement</a:t>
            </a:r>
            <a:br>
              <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285FF20-B9C3-473C-9935-A2D5E4164AB6}"/>
              </a:ext>
            </a:extLst>
          </p:cNvPr>
          <p:cNvSpPr>
            <a:spLocks noGrp="1"/>
          </p:cNvSpPr>
          <p:nvPr>
            <p:ph idx="1"/>
          </p:nvPr>
        </p:nvSpPr>
        <p:spPr>
          <a:xfrm>
            <a:off x="1451579" y="3064967"/>
            <a:ext cx="9603275" cy="766797"/>
          </a:xfrm>
        </p:spPr>
        <p:txBody>
          <a:bodyPr/>
          <a:lstStyle/>
          <a:p>
            <a:pPr marL="0" indent="0" algn="ctr">
              <a:buNone/>
            </a:pPr>
            <a:r>
              <a:rPr lang="en-US" sz="3600" b="1" i="1" dirty="0">
                <a:latin typeface="Times New Roman" panose="02020603050405020304" pitchFamily="18" charset="0"/>
                <a:cs typeface="Times New Roman" panose="02020603050405020304" pitchFamily="18" charset="0"/>
              </a:rPr>
              <a:t>"To predict diseases on leaves of plant "</a:t>
            </a:r>
            <a:endParaRPr lang="en-IN" sz="3600" b="1"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0180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F662-1CA9-F179-2C0C-D7115E19DA3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F9AA23A-F89D-063A-ADF1-338FFDAF5208}"/>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Plant disease prediction project focuses on identifying plant diseases using artificial intelligence (AI). By analyzing images of plant leaves, we aim to detect diseases early, which can help farmers protect their crops and improve yields. Our system uses CNN algorithms to accurately identify different plant diseases. The goal is to create a reliable and user-friendly tool that can be used in real-world farming to ensure healthier plants and better agricultural productivity.</a:t>
            </a:r>
          </a:p>
          <a:p>
            <a:pPr marL="0" indent="0" algn="just">
              <a:buNone/>
            </a:pPr>
            <a:endParaRPr lang="en-IN" dirty="0"/>
          </a:p>
        </p:txBody>
      </p:sp>
    </p:spTree>
    <p:extLst>
      <p:ext uri="{BB962C8B-B14F-4D97-AF65-F5344CB8AC3E}">
        <p14:creationId xmlns:p14="http://schemas.microsoft.com/office/powerpoint/2010/main" val="314707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8F43-84B8-58A6-CF8B-46553ACB8EE6}"/>
              </a:ext>
            </a:extLst>
          </p:cNvPr>
          <p:cNvSpPr>
            <a:spLocks noGrp="1"/>
          </p:cNvSpPr>
          <p:nvPr>
            <p:ph type="title"/>
          </p:nvPr>
        </p:nvSpPr>
        <p:spPr/>
        <p:txBody>
          <a:bodyPr/>
          <a:lstStyle/>
          <a:p>
            <a:r>
              <a:rPr lang="en-IN" sz="3200" dirty="0">
                <a:ln w="0"/>
                <a:latin typeface="Times New Roman" panose="02020603050405020304" pitchFamily="18" charset="0"/>
                <a:cs typeface="Times New Roman" panose="02020603050405020304" pitchFamily="18" charset="0"/>
              </a:rPr>
              <a:t>Introduction</a:t>
            </a:r>
            <a:br>
              <a:rPr lang="en-IN"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37E93A2-241B-F83A-5EC6-9858E66FA6E6}"/>
              </a:ext>
            </a:extLst>
          </p:cNvPr>
          <p:cNvSpPr>
            <a:spLocks noGrp="1"/>
          </p:cNvSpPr>
          <p:nvPr>
            <p:ph idx="1"/>
          </p:nvPr>
        </p:nvSpPr>
        <p:spPr>
          <a:xfrm>
            <a:off x="1451579" y="2015732"/>
            <a:ext cx="9603275" cy="4149094"/>
          </a:xfrm>
        </p:spPr>
        <p:txBody>
          <a:bodyPr>
            <a:normAutofit fontScale="40000" lnSpcReduction="20000"/>
          </a:bodyPr>
          <a:lstStyle/>
          <a:p>
            <a:pPr marL="0" indent="0" algn="just">
              <a:buNone/>
            </a:pPr>
            <a:r>
              <a:rPr lang="en-US" sz="4800" dirty="0">
                <a:latin typeface="Times New Roman" panose="02020603050405020304" pitchFamily="18" charset="0"/>
                <a:cs typeface="Times New Roman" panose="02020603050405020304" pitchFamily="18" charset="0"/>
              </a:rPr>
              <a:t>Plant diseases are a significant threat to agriculture, affecting crop yield, quality and farmers livelihoods. Early and accurate detection of plant diseases is essential for effective management and control, preventing widespread damage and ensuring food security.</a:t>
            </a:r>
            <a:endParaRPr lang="en-IN" sz="4800" dirty="0">
              <a:latin typeface="Times New Roman" panose="02020603050405020304" pitchFamily="18" charset="0"/>
              <a:cs typeface="Times New Roman" panose="02020603050405020304" pitchFamily="18" charset="0"/>
            </a:endParaRPr>
          </a:p>
          <a:p>
            <a:pPr marL="0" indent="0" algn="just">
              <a:buNone/>
            </a:pPr>
            <a:r>
              <a:rPr lang="en-US" sz="4800" dirty="0">
                <a:latin typeface="Times New Roman" panose="02020603050405020304" pitchFamily="18" charset="0"/>
                <a:cs typeface="Times New Roman" panose="02020603050405020304" pitchFamily="18" charset="0"/>
              </a:rPr>
              <a:t>With advancements in technology, artificial intelligence (AI) and machine learning (ML) offer promising solutions for automating and improving the accuracy of plant disease detection. By analyzing images of plant leaves, AI-based systems can identify disease symptoms early, enabling timely intervention and reducing crop losses.</a:t>
            </a:r>
          </a:p>
          <a:p>
            <a:pPr marL="0" indent="0" algn="just">
              <a:buNone/>
            </a:pPr>
            <a:r>
              <a:rPr lang="en-US" sz="4800" dirty="0">
                <a:latin typeface="Times New Roman" panose="02020603050405020304" pitchFamily="18" charset="0"/>
                <a:cs typeface="Times New Roman" panose="02020603050405020304" pitchFamily="18" charset="0"/>
              </a:rPr>
              <a:t>This project explores the development of a plant disease detection system using AI. By leveraging image processing techniques and CNN algorithms, we aim to create a tool that can accurately classify various plant diseases from leaf images. The system will provide farmers with a reliable, easy-to-use solution for monitoring the health of their crops, ultimately contributing to increased agricultural productivity and sustainability.</a:t>
            </a:r>
            <a:endParaRPr lang="en-IN" sz="4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7225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481F-C5FF-2DB0-62F9-E47E93685966}"/>
              </a:ext>
            </a:extLst>
          </p:cNvPr>
          <p:cNvSpPr>
            <a:spLocks noGrp="1"/>
          </p:cNvSpPr>
          <p:nvPr>
            <p:ph type="title"/>
          </p:nvPr>
        </p:nvSpPr>
        <p:spPr/>
        <p:txBody>
          <a:bodyPr/>
          <a:lstStyle/>
          <a:p>
            <a:r>
              <a:rPr lang="en-IN" sz="3200" dirty="0">
                <a:ln w="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926F056B-2B15-A64D-AAE8-7E38550AED5B}"/>
              </a:ext>
            </a:extLst>
          </p:cNvPr>
          <p:cNvSpPr>
            <a:spLocks noGrp="1"/>
          </p:cNvSpPr>
          <p:nvPr>
            <p:ph idx="1"/>
          </p:nvPr>
        </p:nvSpPr>
        <p:spPr/>
        <p: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identify the presence of infections.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identify various diseases in plants.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implement a method for preventing the diseases and providing management for reducing the losses/damages caused by diseases.</a:t>
            </a:r>
          </a:p>
        </p:txBody>
      </p:sp>
    </p:spTree>
    <p:extLst>
      <p:ext uri="{BB962C8B-B14F-4D97-AF65-F5344CB8AC3E}">
        <p14:creationId xmlns:p14="http://schemas.microsoft.com/office/powerpoint/2010/main" val="9670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71A1-2142-2412-53B4-5BB0236311BC}"/>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System Architecture</a:t>
            </a:r>
            <a:endParaRPr lang="en-IN" dirty="0"/>
          </a:p>
        </p:txBody>
      </p:sp>
      <p:pic>
        <p:nvPicPr>
          <p:cNvPr id="4" name="Content Placeholder 3">
            <a:extLst>
              <a:ext uri="{FF2B5EF4-FFF2-40B4-BE49-F238E27FC236}">
                <a16:creationId xmlns:a16="http://schemas.microsoft.com/office/drawing/2014/main" id="{13BFAE98-6B1C-F95B-5828-AFD208B0CBA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82761" y="1976285"/>
            <a:ext cx="8318091" cy="4029874"/>
          </a:xfrm>
          <a:prstGeom prst="rect">
            <a:avLst/>
          </a:prstGeom>
        </p:spPr>
      </p:pic>
    </p:spTree>
    <p:extLst>
      <p:ext uri="{BB962C8B-B14F-4D97-AF65-F5344CB8AC3E}">
        <p14:creationId xmlns:p14="http://schemas.microsoft.com/office/powerpoint/2010/main" val="363007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CA9D-5167-0D7A-316F-1E99F699F818}"/>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Methodology</a:t>
            </a:r>
            <a:br>
              <a:rPr lang="en-IN" sz="32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97B024-85AE-4A1C-8222-20707019D308}"/>
              </a:ext>
            </a:extLst>
          </p:cNvPr>
          <p:cNvSpPr>
            <a:spLocks noGrp="1"/>
          </p:cNvSpPr>
          <p:nvPr>
            <p:ph idx="1"/>
          </p:nvPr>
        </p:nvSpPr>
        <p:spPr>
          <a:xfrm>
            <a:off x="1451579" y="2015732"/>
            <a:ext cx="9603275" cy="4037749"/>
          </a:xfrm>
        </p:spPr>
        <p:txBody>
          <a:bodyPr>
            <a:normAutofit fontScale="77500" lnSpcReduction="20000"/>
          </a:bodyPr>
          <a:lstStyle/>
          <a:p>
            <a:pPr marL="0" indent="0" algn="just">
              <a:buNone/>
            </a:pPr>
            <a:r>
              <a:rPr lang="en-US" sz="2600" b="1" dirty="0">
                <a:latin typeface="Times New Roman" panose="02020603050405020304" pitchFamily="18" charset="0"/>
                <a:cs typeface="Times New Roman" panose="02020603050405020304" pitchFamily="18" charset="0"/>
              </a:rPr>
              <a:t>1.Data Collection</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b="1" dirty="0">
                <a:latin typeface="Times New Roman" panose="02020603050405020304" pitchFamily="18" charset="0"/>
                <a:cs typeface="Times New Roman" panose="02020603050405020304" pitchFamily="18" charset="0"/>
              </a:rPr>
              <a:t>Symptom Observation</a:t>
            </a:r>
            <a:r>
              <a:rPr lang="en-US" sz="2300" dirty="0">
                <a:latin typeface="Times New Roman" panose="02020603050405020304" pitchFamily="18" charset="0"/>
                <a:cs typeface="Times New Roman" panose="02020603050405020304" pitchFamily="18" charset="0"/>
              </a:rPr>
              <a:t>: Train farmers or field workers to recognize common symptoms of plant diseases (e.g., leaf spots, wilting).</a:t>
            </a:r>
          </a:p>
          <a:p>
            <a:pPr marL="0" indent="0" algn="just">
              <a:buNone/>
            </a:pPr>
            <a:r>
              <a:rPr lang="en-US" sz="2300" b="1" dirty="0">
                <a:latin typeface="Times New Roman" panose="02020603050405020304" pitchFamily="18" charset="0"/>
                <a:cs typeface="Times New Roman" panose="02020603050405020304" pitchFamily="18" charset="0"/>
              </a:rPr>
              <a:t>Sensor Deployment:</a:t>
            </a:r>
            <a:r>
              <a:rPr lang="en-US" sz="2300" dirty="0">
                <a:latin typeface="Times New Roman" panose="02020603050405020304" pitchFamily="18" charset="0"/>
                <a:cs typeface="Times New Roman" panose="02020603050405020304" pitchFamily="18" charset="0"/>
              </a:rPr>
              <a:t> Use affordable sensors to gather data on environmental conditions (temperature, humidity) and plant health indicators (leaf color, moisture levels).</a:t>
            </a:r>
          </a:p>
          <a:p>
            <a:pPr marL="0" indent="0" algn="just">
              <a:buNone/>
            </a:pPr>
            <a:r>
              <a:rPr lang="en-US" sz="2300" b="1" dirty="0">
                <a:latin typeface="Times New Roman" panose="02020603050405020304" pitchFamily="18" charset="0"/>
                <a:cs typeface="Times New Roman" panose="02020603050405020304" pitchFamily="18" charset="0"/>
              </a:rPr>
              <a:t>Mobile Apps</a:t>
            </a:r>
            <a:r>
              <a:rPr lang="en-US" sz="2300" dirty="0">
                <a:latin typeface="Times New Roman" panose="02020603050405020304" pitchFamily="18" charset="0"/>
                <a:cs typeface="Times New Roman" panose="02020603050405020304" pitchFamily="18" charset="0"/>
              </a:rPr>
              <a:t>: Develop user-friendly mobile apps for farmers to report symptoms and upload images of affected plants.</a:t>
            </a:r>
          </a:p>
          <a:p>
            <a:pPr marL="0" indent="0" algn="just">
              <a:buNone/>
            </a:pPr>
            <a:r>
              <a:rPr lang="en-US" sz="2600" b="1" dirty="0">
                <a:latin typeface="Times New Roman" panose="02020603050405020304" pitchFamily="18" charset="0"/>
                <a:cs typeface="Times New Roman" panose="02020603050405020304" pitchFamily="18" charset="0"/>
              </a:rPr>
              <a:t>2.Data Preparation</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b="1" dirty="0">
                <a:latin typeface="Times New Roman" panose="02020603050405020304" pitchFamily="18" charset="0"/>
                <a:cs typeface="Times New Roman" panose="02020603050405020304" pitchFamily="18" charset="0"/>
              </a:rPr>
              <a:t>Data Cleaning</a:t>
            </a:r>
            <a:r>
              <a:rPr lang="en-US" sz="2300" dirty="0">
                <a:latin typeface="Times New Roman" panose="02020603050405020304" pitchFamily="18" charset="0"/>
                <a:cs typeface="Times New Roman" panose="02020603050405020304" pitchFamily="18" charset="0"/>
              </a:rPr>
              <a:t>: Remove duplicates, handle missing values, and correct errors in collected data.</a:t>
            </a:r>
          </a:p>
          <a:p>
            <a:pPr marL="0" indent="0" algn="just">
              <a:buNone/>
            </a:pPr>
            <a:r>
              <a:rPr lang="en-US" sz="2300" b="1" dirty="0">
                <a:latin typeface="Times New Roman" panose="02020603050405020304" pitchFamily="18" charset="0"/>
                <a:cs typeface="Times New Roman" panose="02020603050405020304" pitchFamily="18" charset="0"/>
              </a:rPr>
              <a:t>Feature Extraction</a:t>
            </a:r>
            <a:r>
              <a:rPr lang="en-US" sz="2300" dirty="0">
                <a:latin typeface="Times New Roman" panose="02020603050405020304" pitchFamily="18" charset="0"/>
                <a:cs typeface="Times New Roman" panose="02020603050405020304" pitchFamily="18" charset="0"/>
              </a:rPr>
              <a:t>: Extract relevant features from data sources (e.g., color features from images, statistical features from sensor data).</a:t>
            </a:r>
          </a:p>
          <a:p>
            <a:endParaRPr lang="en-IN" dirty="0"/>
          </a:p>
        </p:txBody>
      </p:sp>
    </p:spTree>
    <p:extLst>
      <p:ext uri="{BB962C8B-B14F-4D97-AF65-F5344CB8AC3E}">
        <p14:creationId xmlns:p14="http://schemas.microsoft.com/office/powerpoint/2010/main" val="367283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4A24-8C83-C2AB-87FF-A1389CF52F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F0C01-0234-D59D-9B4A-4F92BA62A213}"/>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Methodology</a:t>
            </a:r>
            <a:br>
              <a:rPr lang="en-IN" sz="32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9FDCA45-5E4C-6FB1-F8BD-0865B320793F}"/>
              </a:ext>
            </a:extLst>
          </p:cNvPr>
          <p:cNvSpPr>
            <a:spLocks noGrp="1"/>
          </p:cNvSpPr>
          <p:nvPr>
            <p:ph idx="1"/>
          </p:nvPr>
        </p:nvSpPr>
        <p:spPr>
          <a:xfrm>
            <a:off x="1451579" y="2015732"/>
            <a:ext cx="9603275" cy="4037749"/>
          </a:xfrm>
        </p:spPr>
        <p:txBody>
          <a:bodyPr>
            <a:normAutofit fontScale="85000" lnSpcReduction="20000"/>
          </a:bodyPr>
          <a:lstStyle/>
          <a:p>
            <a:pPr marL="0" indent="0">
              <a:buNone/>
            </a:pPr>
            <a:r>
              <a:rPr lang="en-US" sz="2400" b="1" dirty="0">
                <a:latin typeface="Times New Roman" panose="02020603050405020304" pitchFamily="18" charset="0"/>
                <a:cs typeface="Times New Roman" panose="02020603050405020304" pitchFamily="18" charset="0"/>
              </a:rPr>
              <a:t>3.Model Selection</a:t>
            </a:r>
          </a:p>
          <a:p>
            <a:pPr marL="0" indent="0">
              <a:buNone/>
            </a:pPr>
            <a:r>
              <a:rPr lang="en-US" b="1" dirty="0">
                <a:latin typeface="Times New Roman" panose="02020603050405020304" pitchFamily="18" charset="0"/>
                <a:cs typeface="Times New Roman" panose="02020603050405020304" pitchFamily="18" charset="0"/>
              </a:rPr>
              <a:t>Consider Pre-trained Models</a:t>
            </a:r>
            <a:r>
              <a:rPr lang="en-US" dirty="0">
                <a:latin typeface="Times New Roman" panose="02020603050405020304" pitchFamily="18" charset="0"/>
                <a:cs typeface="Times New Roman" panose="02020603050405020304" pitchFamily="18" charset="0"/>
              </a:rPr>
              <a:t>: Utilize pre-trained models for image classification tasks if dealing with image data (</a:t>
            </a:r>
            <a:r>
              <a:rPr lang="en-US" dirty="0" err="1">
                <a:latin typeface="Times New Roman" panose="02020603050405020304" pitchFamily="18" charset="0"/>
                <a:cs typeface="Times New Roman" panose="02020603050405020304" pitchFamily="18" charset="0"/>
              </a:rPr>
              <a:t>e.g.CNNs</a:t>
            </a:r>
            <a:r>
              <a:rPr lang="en-US" dirty="0">
                <a:latin typeface="Times New Roman" panose="02020603050405020304" pitchFamily="18" charset="0"/>
                <a:cs typeface="Times New Roman" panose="02020603050405020304" pitchFamily="18" charset="0"/>
              </a:rPr>
              <a:t> trained on plant disease image datasets).</a:t>
            </a:r>
            <a:endParaRPr lang="en-US" dirty="0"/>
          </a:p>
          <a:p>
            <a:pPr marL="0" indent="0">
              <a:buNone/>
            </a:pPr>
            <a:r>
              <a:rPr lang="en-US" sz="2400" b="1" dirty="0">
                <a:latin typeface="Times New Roman" panose="02020603050405020304" pitchFamily="18" charset="0"/>
                <a:cs typeface="Times New Roman" panose="02020603050405020304" pitchFamily="18" charset="0"/>
              </a:rPr>
              <a:t>4.Model Training and Evaluation</a:t>
            </a:r>
            <a:endParaRPr lang="en-US" sz="2400" dirty="0"/>
          </a:p>
          <a:p>
            <a:pPr marL="0" indent="0">
              <a:buNone/>
            </a:pPr>
            <a:r>
              <a:rPr lang="en-US" b="1" dirty="0">
                <a:latin typeface="Times New Roman" panose="02020603050405020304" pitchFamily="18" charset="0"/>
                <a:cs typeface="Times New Roman" panose="02020603050405020304" pitchFamily="18" charset="0"/>
              </a:rPr>
              <a:t>Training:</a:t>
            </a:r>
            <a:r>
              <a:rPr lang="en-US" dirty="0">
                <a:latin typeface="Times New Roman" panose="02020603050405020304" pitchFamily="18" charset="0"/>
                <a:cs typeface="Times New Roman" panose="02020603050405020304" pitchFamily="18" charset="0"/>
              </a:rPr>
              <a:t> Split data into training and validation sets. Train the selected model using the training data.</a:t>
            </a:r>
          </a:p>
          <a:p>
            <a:pPr marL="0" indent="0">
              <a:buNone/>
            </a:pPr>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Assess the model’s performance using metrics like accuracy, precision, recall, and F1-score on the validation set.</a:t>
            </a:r>
          </a:p>
          <a:p>
            <a:pPr marL="0" indent="0">
              <a:buNone/>
            </a:pPr>
            <a:r>
              <a:rPr lang="en-US" sz="2400" b="1" dirty="0">
                <a:latin typeface="Times New Roman" panose="02020603050405020304" pitchFamily="18" charset="0"/>
                <a:cs typeface="Times New Roman" panose="02020603050405020304" pitchFamily="18" charset="0"/>
              </a:rPr>
              <a:t>5.Prediction and Deployment</a:t>
            </a:r>
            <a:endParaRPr lang="en-US" dirty="0"/>
          </a:p>
          <a:p>
            <a:pPr marL="0" indent="0">
              <a:buNone/>
            </a:pPr>
            <a:r>
              <a:rPr lang="en-US" b="1" dirty="0">
                <a:latin typeface="Times New Roman" panose="02020603050405020304" pitchFamily="18" charset="0"/>
                <a:cs typeface="Times New Roman" panose="02020603050405020304" pitchFamily="18" charset="0"/>
              </a:rPr>
              <a:t>Deploy the Model</a:t>
            </a:r>
            <a:r>
              <a:rPr lang="en-US" dirty="0">
                <a:latin typeface="Times New Roman" panose="02020603050405020304" pitchFamily="18" charset="0"/>
                <a:cs typeface="Times New Roman" panose="02020603050405020304" pitchFamily="18" charset="0"/>
              </a:rPr>
              <a:t>: Implement the trained model in a web or mobile application for real-time prediction.</a:t>
            </a:r>
          </a:p>
          <a:p>
            <a:pPr marL="0" indent="0">
              <a:buNone/>
            </a:pPr>
            <a:r>
              <a:rPr lang="en-US" b="1" dirty="0">
                <a:latin typeface="Times New Roman" panose="02020603050405020304" pitchFamily="18" charset="0"/>
                <a:cs typeface="Times New Roman" panose="02020603050405020304" pitchFamily="18" charset="0"/>
              </a:rPr>
              <a:t>Provide Recommendations</a:t>
            </a:r>
            <a:r>
              <a:rPr lang="en-US" dirty="0">
                <a:latin typeface="Times New Roman" panose="02020603050405020304" pitchFamily="18" charset="0"/>
                <a:cs typeface="Times New Roman" panose="02020603050405020304" pitchFamily="18" charset="0"/>
              </a:rPr>
              <a:t>: Offer actionable insights and recommendations to farmers based on predicted disease risks.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6292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6D82E-230F-3578-5468-87AEB01FF4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282B9-9669-1FA1-7D3A-D2C45AC79239}"/>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Methodology</a:t>
            </a:r>
            <a:br>
              <a:rPr lang="en-IN" sz="32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6554ABF-D774-3BB1-0437-F646CC129548}"/>
              </a:ext>
            </a:extLst>
          </p:cNvPr>
          <p:cNvSpPr>
            <a:spLocks noGrp="1"/>
          </p:cNvSpPr>
          <p:nvPr>
            <p:ph idx="1"/>
          </p:nvPr>
        </p:nvSpPr>
        <p:spPr>
          <a:xfrm>
            <a:off x="1451579" y="2015732"/>
            <a:ext cx="9603275" cy="3126539"/>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6.Monitoring and Feedback</a:t>
            </a:r>
            <a:endParaRPr lang="en-US" dirty="0"/>
          </a:p>
          <a:p>
            <a:pPr marL="0" indent="0">
              <a:buNone/>
            </a:pPr>
            <a:r>
              <a:rPr lang="en-US" b="1" dirty="0">
                <a:latin typeface="Times New Roman" panose="02020603050405020304" pitchFamily="18" charset="0"/>
                <a:cs typeface="Times New Roman" panose="02020603050405020304" pitchFamily="18" charset="0"/>
              </a:rPr>
              <a:t>Monitor Performance</a:t>
            </a:r>
            <a:r>
              <a:rPr lang="en-US" dirty="0">
                <a:latin typeface="Times New Roman" panose="02020603050405020304" pitchFamily="18" charset="0"/>
                <a:cs typeface="Times New Roman" panose="02020603050405020304" pitchFamily="18" charset="0"/>
              </a:rPr>
              <a:t>: Continuously monitor the model’s accuracy and performance over time.</a:t>
            </a:r>
            <a:endParaRPr lang="en-US" dirty="0"/>
          </a:p>
          <a:p>
            <a:pPr marL="0" indent="0">
              <a:buNone/>
            </a:pPr>
            <a:r>
              <a:rPr lang="en-US" sz="2400" b="1" dirty="0">
                <a:latin typeface="Times New Roman" panose="02020603050405020304" pitchFamily="18" charset="0"/>
                <a:cs typeface="Times New Roman" panose="02020603050405020304" pitchFamily="18" charset="0"/>
              </a:rPr>
              <a:t>7.Iterative Improvement</a:t>
            </a:r>
            <a:endParaRPr lang="en-US" sz="2400" dirty="0"/>
          </a:p>
          <a:p>
            <a:pPr marL="0" indent="0">
              <a:buNone/>
            </a:pPr>
            <a:r>
              <a:rPr lang="en-US" b="1" dirty="0">
                <a:latin typeface="Times New Roman" panose="02020603050405020304" pitchFamily="18" charset="0"/>
                <a:cs typeface="Times New Roman" panose="02020603050405020304" pitchFamily="18" charset="0"/>
              </a:rPr>
              <a:t>Update Model</a:t>
            </a:r>
            <a:r>
              <a:rPr lang="en-US" dirty="0">
                <a:latin typeface="Times New Roman" panose="02020603050405020304" pitchFamily="18" charset="0"/>
                <a:cs typeface="Times New Roman" panose="02020603050405020304" pitchFamily="18" charset="0"/>
              </a:rPr>
              <a:t>: Periodically update the model with new data and insights to improve prediction capabilities.</a:t>
            </a:r>
          </a:p>
          <a:p>
            <a:pPr marL="0" indent="0">
              <a:buNone/>
            </a:pPr>
            <a:r>
              <a:rPr lang="en-US" b="1" dirty="0">
                <a:latin typeface="Times New Roman" panose="02020603050405020304" pitchFamily="18" charset="0"/>
                <a:cs typeface="Times New Roman" panose="02020603050405020304" pitchFamily="18" charset="0"/>
              </a:rPr>
              <a:t>Community Engagement</a:t>
            </a:r>
            <a:r>
              <a:rPr lang="en-US" dirty="0">
                <a:latin typeface="Times New Roman" panose="02020603050405020304" pitchFamily="18" charset="0"/>
                <a:cs typeface="Times New Roman" panose="02020603050405020304" pitchFamily="18" charset="0"/>
              </a:rPr>
              <a:t>: Engage with farmers and agricultural experts to refine the system based on their feedback and domain knowledge.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775849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TotalTime>
  <Words>851</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Gill Sans MT</vt:lpstr>
      <vt:lpstr>Times New Roman</vt:lpstr>
      <vt:lpstr>Gallery</vt:lpstr>
      <vt:lpstr>Identifying pest-infected plants in farmlands.</vt:lpstr>
      <vt:lpstr>Problem Statement </vt:lpstr>
      <vt:lpstr>ABSTRACT</vt:lpstr>
      <vt:lpstr>Introduction </vt:lpstr>
      <vt:lpstr>Objectives</vt:lpstr>
      <vt:lpstr>System Architecture</vt:lpstr>
      <vt:lpstr>Methodology </vt:lpstr>
      <vt:lpstr>Methodology </vt:lpstr>
      <vt:lpstr>Methodology </vt:lpstr>
      <vt:lpstr>Implementation</vt:lpstr>
      <vt:lpstr>RESULTS</vt:lpstr>
      <vt:lpstr>PowerPoint Presentation</vt:lpstr>
      <vt:lpstr>PowerPoint Presentation</vt:lpstr>
      <vt:lpstr>PowerPoint Presentation</vt:lpstr>
      <vt:lpstr>Evaluation Metrics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BHOPAL P</dc:creator>
  <cp:lastModifiedBy>BHOPAL P</cp:lastModifiedBy>
  <cp:revision>1</cp:revision>
  <dcterms:created xsi:type="dcterms:W3CDTF">2025-03-04T08:32:06Z</dcterms:created>
  <dcterms:modified xsi:type="dcterms:W3CDTF">2025-03-04T08:59:12Z</dcterms:modified>
</cp:coreProperties>
</file>