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6" r:id="rId4"/>
    <p:sldId id="267" r:id="rId5"/>
    <p:sldId id="264" r:id="rId6"/>
    <p:sldId id="265" r:id="rId7"/>
    <p:sldId id="257" r:id="rId8"/>
    <p:sldId id="258" r:id="rId9"/>
    <p:sldId id="259" r:id="rId10"/>
    <p:sldId id="260" r:id="rId11"/>
    <p:sldId id="269" r:id="rId12"/>
    <p:sldId id="261" r:id="rId13"/>
    <p:sldId id="263"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ent Hughes" initials="BH" lastIdx="1" clrIdx="0">
    <p:extLst>
      <p:ext uri="{19B8F6BF-5375-455C-9EA6-DF929625EA0E}">
        <p15:presenceInfo xmlns:p15="http://schemas.microsoft.com/office/powerpoint/2012/main" userId="88c5976d0c3ed7e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2" d="100"/>
          <a:sy n="102" d="100"/>
        </p:scale>
        <p:origin x="138"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86548-34CD-4A05-83BF-3BACB93390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24474D6D-EAB9-4D98-9D95-1558731536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DA3A9E3B-A029-49A0-89F4-76C051165DE7}"/>
              </a:ext>
            </a:extLst>
          </p:cNvPr>
          <p:cNvSpPr>
            <a:spLocks noGrp="1"/>
          </p:cNvSpPr>
          <p:nvPr>
            <p:ph type="dt" sz="half" idx="10"/>
          </p:nvPr>
        </p:nvSpPr>
        <p:spPr/>
        <p:txBody>
          <a:bodyPr/>
          <a:lstStyle/>
          <a:p>
            <a:fld id="{B489714C-8113-4078-B32C-128394340501}" type="datetimeFigureOut">
              <a:rPr lang="en-AU" smtClean="0"/>
              <a:t>13/09/2021</a:t>
            </a:fld>
            <a:endParaRPr lang="en-AU"/>
          </a:p>
        </p:txBody>
      </p:sp>
      <p:sp>
        <p:nvSpPr>
          <p:cNvPr id="5" name="Footer Placeholder 4">
            <a:extLst>
              <a:ext uri="{FF2B5EF4-FFF2-40B4-BE49-F238E27FC236}">
                <a16:creationId xmlns:a16="http://schemas.microsoft.com/office/drawing/2014/main" id="{CAE7C4A3-2A61-4476-B37E-BD68B13F87A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9986CAE-2BB5-4191-835A-3B7A60E7EF41}"/>
              </a:ext>
            </a:extLst>
          </p:cNvPr>
          <p:cNvSpPr>
            <a:spLocks noGrp="1"/>
          </p:cNvSpPr>
          <p:nvPr>
            <p:ph type="sldNum" sz="quarter" idx="12"/>
          </p:nvPr>
        </p:nvSpPr>
        <p:spPr/>
        <p:txBody>
          <a:bodyPr/>
          <a:lstStyle/>
          <a:p>
            <a:fld id="{398D619D-C33A-49CC-BD3E-F096C7706867}" type="slidenum">
              <a:rPr lang="en-AU" smtClean="0"/>
              <a:t>‹#›</a:t>
            </a:fld>
            <a:endParaRPr lang="en-AU"/>
          </a:p>
        </p:txBody>
      </p:sp>
    </p:spTree>
    <p:extLst>
      <p:ext uri="{BB962C8B-B14F-4D97-AF65-F5344CB8AC3E}">
        <p14:creationId xmlns:p14="http://schemas.microsoft.com/office/powerpoint/2010/main" val="1873846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3B74F-AA26-4016-8AC2-5DF8783F1362}"/>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DE09BEC3-4719-4884-88D4-F4E9B87124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287E7B1-8821-4CC7-9B98-20C5EBBBCDA8}"/>
              </a:ext>
            </a:extLst>
          </p:cNvPr>
          <p:cNvSpPr>
            <a:spLocks noGrp="1"/>
          </p:cNvSpPr>
          <p:nvPr>
            <p:ph type="dt" sz="half" idx="10"/>
          </p:nvPr>
        </p:nvSpPr>
        <p:spPr/>
        <p:txBody>
          <a:bodyPr/>
          <a:lstStyle/>
          <a:p>
            <a:fld id="{B489714C-8113-4078-B32C-128394340501}" type="datetimeFigureOut">
              <a:rPr lang="en-AU" smtClean="0"/>
              <a:t>13/09/2021</a:t>
            </a:fld>
            <a:endParaRPr lang="en-AU"/>
          </a:p>
        </p:txBody>
      </p:sp>
      <p:sp>
        <p:nvSpPr>
          <p:cNvPr id="5" name="Footer Placeholder 4">
            <a:extLst>
              <a:ext uri="{FF2B5EF4-FFF2-40B4-BE49-F238E27FC236}">
                <a16:creationId xmlns:a16="http://schemas.microsoft.com/office/drawing/2014/main" id="{90AAA04F-EDE2-4DE9-ABDF-9F4F89B0960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C07BA6B-9C11-4E4D-BE16-2A180BD2CF35}"/>
              </a:ext>
            </a:extLst>
          </p:cNvPr>
          <p:cNvSpPr>
            <a:spLocks noGrp="1"/>
          </p:cNvSpPr>
          <p:nvPr>
            <p:ph type="sldNum" sz="quarter" idx="12"/>
          </p:nvPr>
        </p:nvSpPr>
        <p:spPr/>
        <p:txBody>
          <a:bodyPr/>
          <a:lstStyle/>
          <a:p>
            <a:fld id="{398D619D-C33A-49CC-BD3E-F096C7706867}" type="slidenum">
              <a:rPr lang="en-AU" smtClean="0"/>
              <a:t>‹#›</a:t>
            </a:fld>
            <a:endParaRPr lang="en-AU"/>
          </a:p>
        </p:txBody>
      </p:sp>
    </p:spTree>
    <p:extLst>
      <p:ext uri="{BB962C8B-B14F-4D97-AF65-F5344CB8AC3E}">
        <p14:creationId xmlns:p14="http://schemas.microsoft.com/office/powerpoint/2010/main" val="1655971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717F64-B4E8-4CF6-B73C-41BFF24494A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2E9F11FF-A4D6-4C43-AE3F-AE8930263D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8E0F8FB-D63D-432B-A65A-327A4DD3D885}"/>
              </a:ext>
            </a:extLst>
          </p:cNvPr>
          <p:cNvSpPr>
            <a:spLocks noGrp="1"/>
          </p:cNvSpPr>
          <p:nvPr>
            <p:ph type="dt" sz="half" idx="10"/>
          </p:nvPr>
        </p:nvSpPr>
        <p:spPr/>
        <p:txBody>
          <a:bodyPr/>
          <a:lstStyle/>
          <a:p>
            <a:fld id="{B489714C-8113-4078-B32C-128394340501}" type="datetimeFigureOut">
              <a:rPr lang="en-AU" smtClean="0"/>
              <a:t>13/09/2021</a:t>
            </a:fld>
            <a:endParaRPr lang="en-AU"/>
          </a:p>
        </p:txBody>
      </p:sp>
      <p:sp>
        <p:nvSpPr>
          <p:cNvPr id="5" name="Footer Placeholder 4">
            <a:extLst>
              <a:ext uri="{FF2B5EF4-FFF2-40B4-BE49-F238E27FC236}">
                <a16:creationId xmlns:a16="http://schemas.microsoft.com/office/drawing/2014/main" id="{CE0BF236-FC2F-4426-A464-7051D0C711B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6961181-1311-4996-B3F1-8B64094157E8}"/>
              </a:ext>
            </a:extLst>
          </p:cNvPr>
          <p:cNvSpPr>
            <a:spLocks noGrp="1"/>
          </p:cNvSpPr>
          <p:nvPr>
            <p:ph type="sldNum" sz="quarter" idx="12"/>
          </p:nvPr>
        </p:nvSpPr>
        <p:spPr/>
        <p:txBody>
          <a:bodyPr/>
          <a:lstStyle/>
          <a:p>
            <a:fld id="{398D619D-C33A-49CC-BD3E-F096C7706867}" type="slidenum">
              <a:rPr lang="en-AU" smtClean="0"/>
              <a:t>‹#›</a:t>
            </a:fld>
            <a:endParaRPr lang="en-AU"/>
          </a:p>
        </p:txBody>
      </p:sp>
    </p:spTree>
    <p:extLst>
      <p:ext uri="{BB962C8B-B14F-4D97-AF65-F5344CB8AC3E}">
        <p14:creationId xmlns:p14="http://schemas.microsoft.com/office/powerpoint/2010/main" val="2913445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53835-4436-4F1B-AC6C-06ECDE4068EE}"/>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D803A37-0073-45C6-9B78-A890B8572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D1A1952-A18D-408D-8BEF-9A9B177928C8}"/>
              </a:ext>
            </a:extLst>
          </p:cNvPr>
          <p:cNvSpPr>
            <a:spLocks noGrp="1"/>
          </p:cNvSpPr>
          <p:nvPr>
            <p:ph type="dt" sz="half" idx="10"/>
          </p:nvPr>
        </p:nvSpPr>
        <p:spPr/>
        <p:txBody>
          <a:bodyPr/>
          <a:lstStyle/>
          <a:p>
            <a:fld id="{B489714C-8113-4078-B32C-128394340501}" type="datetimeFigureOut">
              <a:rPr lang="en-AU" smtClean="0"/>
              <a:t>13/09/2021</a:t>
            </a:fld>
            <a:endParaRPr lang="en-AU"/>
          </a:p>
        </p:txBody>
      </p:sp>
      <p:sp>
        <p:nvSpPr>
          <p:cNvPr id="5" name="Footer Placeholder 4">
            <a:extLst>
              <a:ext uri="{FF2B5EF4-FFF2-40B4-BE49-F238E27FC236}">
                <a16:creationId xmlns:a16="http://schemas.microsoft.com/office/drawing/2014/main" id="{F8ABBF35-4552-471E-861D-638DE3ADF96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50239EB-24FC-44E8-86B4-B0731067FEA0}"/>
              </a:ext>
            </a:extLst>
          </p:cNvPr>
          <p:cNvSpPr>
            <a:spLocks noGrp="1"/>
          </p:cNvSpPr>
          <p:nvPr>
            <p:ph type="sldNum" sz="quarter" idx="12"/>
          </p:nvPr>
        </p:nvSpPr>
        <p:spPr/>
        <p:txBody>
          <a:bodyPr/>
          <a:lstStyle/>
          <a:p>
            <a:fld id="{398D619D-C33A-49CC-BD3E-F096C7706867}" type="slidenum">
              <a:rPr lang="en-AU" smtClean="0"/>
              <a:t>‹#›</a:t>
            </a:fld>
            <a:endParaRPr lang="en-AU"/>
          </a:p>
        </p:txBody>
      </p:sp>
      <p:pic>
        <p:nvPicPr>
          <p:cNvPr id="4098" name="Picture 2" descr="Bringing Bitcoin to DeFi - Badger">
            <a:extLst>
              <a:ext uri="{FF2B5EF4-FFF2-40B4-BE49-F238E27FC236}">
                <a16:creationId xmlns:a16="http://schemas.microsoft.com/office/drawing/2014/main" id="{A72A06BC-36E6-41BE-A6A2-5D0FB67B3BA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048875" y="25924"/>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412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820FA-7862-4F5D-B542-CA0CB00C1A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5D47A8A3-60C7-47EC-880E-13ABDC08D0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77A52B-2982-435F-8136-1EE5658EFCFE}"/>
              </a:ext>
            </a:extLst>
          </p:cNvPr>
          <p:cNvSpPr>
            <a:spLocks noGrp="1"/>
          </p:cNvSpPr>
          <p:nvPr>
            <p:ph type="dt" sz="half" idx="10"/>
          </p:nvPr>
        </p:nvSpPr>
        <p:spPr/>
        <p:txBody>
          <a:bodyPr/>
          <a:lstStyle/>
          <a:p>
            <a:fld id="{B489714C-8113-4078-B32C-128394340501}" type="datetimeFigureOut">
              <a:rPr lang="en-AU" smtClean="0"/>
              <a:t>13/09/2021</a:t>
            </a:fld>
            <a:endParaRPr lang="en-AU"/>
          </a:p>
        </p:txBody>
      </p:sp>
      <p:sp>
        <p:nvSpPr>
          <p:cNvPr id="5" name="Footer Placeholder 4">
            <a:extLst>
              <a:ext uri="{FF2B5EF4-FFF2-40B4-BE49-F238E27FC236}">
                <a16:creationId xmlns:a16="http://schemas.microsoft.com/office/drawing/2014/main" id="{9D0341EE-F684-4F0F-8D0C-A46057537D0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2FA7858-7727-4B03-B535-288F2BFB2C8B}"/>
              </a:ext>
            </a:extLst>
          </p:cNvPr>
          <p:cNvSpPr>
            <a:spLocks noGrp="1"/>
          </p:cNvSpPr>
          <p:nvPr>
            <p:ph type="sldNum" sz="quarter" idx="12"/>
          </p:nvPr>
        </p:nvSpPr>
        <p:spPr/>
        <p:txBody>
          <a:bodyPr/>
          <a:lstStyle/>
          <a:p>
            <a:fld id="{398D619D-C33A-49CC-BD3E-F096C7706867}" type="slidenum">
              <a:rPr lang="en-AU" smtClean="0"/>
              <a:t>‹#›</a:t>
            </a:fld>
            <a:endParaRPr lang="en-AU"/>
          </a:p>
        </p:txBody>
      </p:sp>
      <p:pic>
        <p:nvPicPr>
          <p:cNvPr id="7" name="Picture 2" descr="Bringing Bitcoin to DeFi - Badger">
            <a:extLst>
              <a:ext uri="{FF2B5EF4-FFF2-40B4-BE49-F238E27FC236}">
                <a16:creationId xmlns:a16="http://schemas.microsoft.com/office/drawing/2014/main" id="{C72A8769-4DDA-42BF-931E-565CD90B875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048875" y="25924"/>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2272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4B1D6-AA2D-4BF6-A3C3-E9753E62E146}"/>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925EBD92-E505-406E-9EB5-02A8897AA3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92D5FCA3-39F2-4F2B-AD6B-F4D1201979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C9D474B0-5839-4BEA-8DF4-C3C9A3B9F1B4}"/>
              </a:ext>
            </a:extLst>
          </p:cNvPr>
          <p:cNvSpPr>
            <a:spLocks noGrp="1"/>
          </p:cNvSpPr>
          <p:nvPr>
            <p:ph type="dt" sz="half" idx="10"/>
          </p:nvPr>
        </p:nvSpPr>
        <p:spPr/>
        <p:txBody>
          <a:bodyPr/>
          <a:lstStyle/>
          <a:p>
            <a:fld id="{B489714C-8113-4078-B32C-128394340501}" type="datetimeFigureOut">
              <a:rPr lang="en-AU" smtClean="0"/>
              <a:t>13/09/2021</a:t>
            </a:fld>
            <a:endParaRPr lang="en-AU"/>
          </a:p>
        </p:txBody>
      </p:sp>
      <p:sp>
        <p:nvSpPr>
          <p:cNvPr id="6" name="Footer Placeholder 5">
            <a:extLst>
              <a:ext uri="{FF2B5EF4-FFF2-40B4-BE49-F238E27FC236}">
                <a16:creationId xmlns:a16="http://schemas.microsoft.com/office/drawing/2014/main" id="{E6661BBA-5FFF-4661-BC9F-5F09E6E2EAC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646033C-60CA-4496-89A8-C64497989D4D}"/>
              </a:ext>
            </a:extLst>
          </p:cNvPr>
          <p:cNvSpPr>
            <a:spLocks noGrp="1"/>
          </p:cNvSpPr>
          <p:nvPr>
            <p:ph type="sldNum" sz="quarter" idx="12"/>
          </p:nvPr>
        </p:nvSpPr>
        <p:spPr/>
        <p:txBody>
          <a:bodyPr/>
          <a:lstStyle/>
          <a:p>
            <a:fld id="{398D619D-C33A-49CC-BD3E-F096C7706867}" type="slidenum">
              <a:rPr lang="en-AU" smtClean="0"/>
              <a:t>‹#›</a:t>
            </a:fld>
            <a:endParaRPr lang="en-AU"/>
          </a:p>
        </p:txBody>
      </p:sp>
    </p:spTree>
    <p:extLst>
      <p:ext uri="{BB962C8B-B14F-4D97-AF65-F5344CB8AC3E}">
        <p14:creationId xmlns:p14="http://schemas.microsoft.com/office/powerpoint/2010/main" val="15923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A9264-738E-409C-B317-712FF19BE990}"/>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99D966C6-65C2-4E06-B514-FB885F39D1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0C8295-4BBC-4507-AD4B-E6BFCABADE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384D5547-65EC-40D1-8218-C6ACD1E73D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B862AD-606E-4D14-8FAD-0338AAC924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B16241D0-73A2-46BB-8A05-E70E626D538C}"/>
              </a:ext>
            </a:extLst>
          </p:cNvPr>
          <p:cNvSpPr>
            <a:spLocks noGrp="1"/>
          </p:cNvSpPr>
          <p:nvPr>
            <p:ph type="dt" sz="half" idx="10"/>
          </p:nvPr>
        </p:nvSpPr>
        <p:spPr/>
        <p:txBody>
          <a:bodyPr/>
          <a:lstStyle/>
          <a:p>
            <a:fld id="{B489714C-8113-4078-B32C-128394340501}" type="datetimeFigureOut">
              <a:rPr lang="en-AU" smtClean="0"/>
              <a:t>13/09/2021</a:t>
            </a:fld>
            <a:endParaRPr lang="en-AU"/>
          </a:p>
        </p:txBody>
      </p:sp>
      <p:sp>
        <p:nvSpPr>
          <p:cNvPr id="8" name="Footer Placeholder 7">
            <a:extLst>
              <a:ext uri="{FF2B5EF4-FFF2-40B4-BE49-F238E27FC236}">
                <a16:creationId xmlns:a16="http://schemas.microsoft.com/office/drawing/2014/main" id="{2276516F-41D2-451B-9C39-DDE046BB1E46}"/>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9F9B0BD3-7178-45F7-AD2A-8BF2B3E1CDE4}"/>
              </a:ext>
            </a:extLst>
          </p:cNvPr>
          <p:cNvSpPr>
            <a:spLocks noGrp="1"/>
          </p:cNvSpPr>
          <p:nvPr>
            <p:ph type="sldNum" sz="quarter" idx="12"/>
          </p:nvPr>
        </p:nvSpPr>
        <p:spPr/>
        <p:txBody>
          <a:bodyPr/>
          <a:lstStyle/>
          <a:p>
            <a:fld id="{398D619D-C33A-49CC-BD3E-F096C7706867}" type="slidenum">
              <a:rPr lang="en-AU" smtClean="0"/>
              <a:t>‹#›</a:t>
            </a:fld>
            <a:endParaRPr lang="en-AU"/>
          </a:p>
        </p:txBody>
      </p:sp>
    </p:spTree>
    <p:extLst>
      <p:ext uri="{BB962C8B-B14F-4D97-AF65-F5344CB8AC3E}">
        <p14:creationId xmlns:p14="http://schemas.microsoft.com/office/powerpoint/2010/main" val="3029402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8730C-FF29-4049-8D48-B5E69FC8AB3F}"/>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C0C2917F-0B50-4CFC-9ACC-0FD2614C6986}"/>
              </a:ext>
            </a:extLst>
          </p:cNvPr>
          <p:cNvSpPr>
            <a:spLocks noGrp="1"/>
          </p:cNvSpPr>
          <p:nvPr>
            <p:ph type="dt" sz="half" idx="10"/>
          </p:nvPr>
        </p:nvSpPr>
        <p:spPr/>
        <p:txBody>
          <a:bodyPr/>
          <a:lstStyle/>
          <a:p>
            <a:fld id="{B489714C-8113-4078-B32C-128394340501}" type="datetimeFigureOut">
              <a:rPr lang="en-AU" smtClean="0"/>
              <a:t>13/09/2021</a:t>
            </a:fld>
            <a:endParaRPr lang="en-AU"/>
          </a:p>
        </p:txBody>
      </p:sp>
      <p:sp>
        <p:nvSpPr>
          <p:cNvPr id="4" name="Footer Placeholder 3">
            <a:extLst>
              <a:ext uri="{FF2B5EF4-FFF2-40B4-BE49-F238E27FC236}">
                <a16:creationId xmlns:a16="http://schemas.microsoft.com/office/drawing/2014/main" id="{9944C947-8747-4B65-B6D8-7E702F691F4F}"/>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6899876A-1272-4C8B-8C57-7A7E25ECDB42}"/>
              </a:ext>
            </a:extLst>
          </p:cNvPr>
          <p:cNvSpPr>
            <a:spLocks noGrp="1"/>
          </p:cNvSpPr>
          <p:nvPr>
            <p:ph type="sldNum" sz="quarter" idx="12"/>
          </p:nvPr>
        </p:nvSpPr>
        <p:spPr/>
        <p:txBody>
          <a:bodyPr/>
          <a:lstStyle/>
          <a:p>
            <a:fld id="{398D619D-C33A-49CC-BD3E-F096C7706867}" type="slidenum">
              <a:rPr lang="en-AU" smtClean="0"/>
              <a:t>‹#›</a:t>
            </a:fld>
            <a:endParaRPr lang="en-AU"/>
          </a:p>
        </p:txBody>
      </p:sp>
    </p:spTree>
    <p:extLst>
      <p:ext uri="{BB962C8B-B14F-4D97-AF65-F5344CB8AC3E}">
        <p14:creationId xmlns:p14="http://schemas.microsoft.com/office/powerpoint/2010/main" val="3022773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AA8A49-B715-487E-B319-E12E4CCA23EC}"/>
              </a:ext>
            </a:extLst>
          </p:cNvPr>
          <p:cNvSpPr>
            <a:spLocks noGrp="1"/>
          </p:cNvSpPr>
          <p:nvPr>
            <p:ph type="dt" sz="half" idx="10"/>
          </p:nvPr>
        </p:nvSpPr>
        <p:spPr/>
        <p:txBody>
          <a:bodyPr/>
          <a:lstStyle/>
          <a:p>
            <a:fld id="{B489714C-8113-4078-B32C-128394340501}" type="datetimeFigureOut">
              <a:rPr lang="en-AU" smtClean="0"/>
              <a:t>13/09/2021</a:t>
            </a:fld>
            <a:endParaRPr lang="en-AU"/>
          </a:p>
        </p:txBody>
      </p:sp>
      <p:sp>
        <p:nvSpPr>
          <p:cNvPr id="3" name="Footer Placeholder 2">
            <a:extLst>
              <a:ext uri="{FF2B5EF4-FFF2-40B4-BE49-F238E27FC236}">
                <a16:creationId xmlns:a16="http://schemas.microsoft.com/office/drawing/2014/main" id="{9842668D-90E7-4CBC-A2C7-915532527259}"/>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841A8EC6-F61F-4D57-BBEC-C8CF6612DD52}"/>
              </a:ext>
            </a:extLst>
          </p:cNvPr>
          <p:cNvSpPr>
            <a:spLocks noGrp="1"/>
          </p:cNvSpPr>
          <p:nvPr>
            <p:ph type="sldNum" sz="quarter" idx="12"/>
          </p:nvPr>
        </p:nvSpPr>
        <p:spPr/>
        <p:txBody>
          <a:bodyPr/>
          <a:lstStyle/>
          <a:p>
            <a:fld id="{398D619D-C33A-49CC-BD3E-F096C7706867}" type="slidenum">
              <a:rPr lang="en-AU" smtClean="0"/>
              <a:t>‹#›</a:t>
            </a:fld>
            <a:endParaRPr lang="en-AU"/>
          </a:p>
        </p:txBody>
      </p:sp>
    </p:spTree>
    <p:extLst>
      <p:ext uri="{BB962C8B-B14F-4D97-AF65-F5344CB8AC3E}">
        <p14:creationId xmlns:p14="http://schemas.microsoft.com/office/powerpoint/2010/main" val="3910353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24D71-B32A-4846-9EEE-0C3DE38F99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C994B1DE-9D39-48D9-BB0F-7615C11F43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BA36FC3F-82FF-42EF-BE89-18EC182505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773AEB-98DC-4BA7-B3D4-8A638DD85338}"/>
              </a:ext>
            </a:extLst>
          </p:cNvPr>
          <p:cNvSpPr>
            <a:spLocks noGrp="1"/>
          </p:cNvSpPr>
          <p:nvPr>
            <p:ph type="dt" sz="half" idx="10"/>
          </p:nvPr>
        </p:nvSpPr>
        <p:spPr/>
        <p:txBody>
          <a:bodyPr/>
          <a:lstStyle/>
          <a:p>
            <a:fld id="{B489714C-8113-4078-B32C-128394340501}" type="datetimeFigureOut">
              <a:rPr lang="en-AU" smtClean="0"/>
              <a:t>13/09/2021</a:t>
            </a:fld>
            <a:endParaRPr lang="en-AU"/>
          </a:p>
        </p:txBody>
      </p:sp>
      <p:sp>
        <p:nvSpPr>
          <p:cNvPr id="6" name="Footer Placeholder 5">
            <a:extLst>
              <a:ext uri="{FF2B5EF4-FFF2-40B4-BE49-F238E27FC236}">
                <a16:creationId xmlns:a16="http://schemas.microsoft.com/office/drawing/2014/main" id="{E522CD10-4A43-42D7-A789-DBEA9772FE2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C9CC674-9809-4D12-9F08-5C75EC18DF26}"/>
              </a:ext>
            </a:extLst>
          </p:cNvPr>
          <p:cNvSpPr>
            <a:spLocks noGrp="1"/>
          </p:cNvSpPr>
          <p:nvPr>
            <p:ph type="sldNum" sz="quarter" idx="12"/>
          </p:nvPr>
        </p:nvSpPr>
        <p:spPr/>
        <p:txBody>
          <a:bodyPr/>
          <a:lstStyle/>
          <a:p>
            <a:fld id="{398D619D-C33A-49CC-BD3E-F096C7706867}" type="slidenum">
              <a:rPr lang="en-AU" smtClean="0"/>
              <a:t>‹#›</a:t>
            </a:fld>
            <a:endParaRPr lang="en-AU"/>
          </a:p>
        </p:txBody>
      </p:sp>
    </p:spTree>
    <p:extLst>
      <p:ext uri="{BB962C8B-B14F-4D97-AF65-F5344CB8AC3E}">
        <p14:creationId xmlns:p14="http://schemas.microsoft.com/office/powerpoint/2010/main" val="268086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27765-637D-44EE-9056-809432B218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CD8C6DFE-788A-4431-9BFC-82429294FA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F0D42778-097B-4DF4-9FDE-9F84AAFE38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3EA4EB-EEC2-44DB-947A-A5ED4893923F}"/>
              </a:ext>
            </a:extLst>
          </p:cNvPr>
          <p:cNvSpPr>
            <a:spLocks noGrp="1"/>
          </p:cNvSpPr>
          <p:nvPr>
            <p:ph type="dt" sz="half" idx="10"/>
          </p:nvPr>
        </p:nvSpPr>
        <p:spPr/>
        <p:txBody>
          <a:bodyPr/>
          <a:lstStyle/>
          <a:p>
            <a:fld id="{B489714C-8113-4078-B32C-128394340501}" type="datetimeFigureOut">
              <a:rPr lang="en-AU" smtClean="0"/>
              <a:t>13/09/2021</a:t>
            </a:fld>
            <a:endParaRPr lang="en-AU"/>
          </a:p>
        </p:txBody>
      </p:sp>
      <p:sp>
        <p:nvSpPr>
          <p:cNvPr id="6" name="Footer Placeholder 5">
            <a:extLst>
              <a:ext uri="{FF2B5EF4-FFF2-40B4-BE49-F238E27FC236}">
                <a16:creationId xmlns:a16="http://schemas.microsoft.com/office/drawing/2014/main" id="{7D5CA8D8-CB4D-41C9-B962-44CAE3D34FD5}"/>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5E541851-1E00-46F5-9ED5-34FFE30CFF4C}"/>
              </a:ext>
            </a:extLst>
          </p:cNvPr>
          <p:cNvSpPr>
            <a:spLocks noGrp="1"/>
          </p:cNvSpPr>
          <p:nvPr>
            <p:ph type="sldNum" sz="quarter" idx="12"/>
          </p:nvPr>
        </p:nvSpPr>
        <p:spPr/>
        <p:txBody>
          <a:bodyPr/>
          <a:lstStyle/>
          <a:p>
            <a:fld id="{398D619D-C33A-49CC-BD3E-F096C7706867}" type="slidenum">
              <a:rPr lang="en-AU" smtClean="0"/>
              <a:t>‹#›</a:t>
            </a:fld>
            <a:endParaRPr lang="en-AU"/>
          </a:p>
        </p:txBody>
      </p:sp>
    </p:spTree>
    <p:extLst>
      <p:ext uri="{BB962C8B-B14F-4D97-AF65-F5344CB8AC3E}">
        <p14:creationId xmlns:p14="http://schemas.microsoft.com/office/powerpoint/2010/main" val="1113705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26A3AD-95CF-4771-9ED6-CDD196DCEE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8CF56498-7896-4FA1-8D84-B4D57784F1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C8D0A06-086E-45C9-8782-7E366A4193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89714C-8113-4078-B32C-128394340501}" type="datetimeFigureOut">
              <a:rPr lang="en-AU" smtClean="0"/>
              <a:t>13/09/2021</a:t>
            </a:fld>
            <a:endParaRPr lang="en-AU"/>
          </a:p>
        </p:txBody>
      </p:sp>
      <p:sp>
        <p:nvSpPr>
          <p:cNvPr id="5" name="Footer Placeholder 4">
            <a:extLst>
              <a:ext uri="{FF2B5EF4-FFF2-40B4-BE49-F238E27FC236}">
                <a16:creationId xmlns:a16="http://schemas.microsoft.com/office/drawing/2014/main" id="{0B357B8C-B2C2-4FB5-9D88-C093A2464B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41BDF797-95F7-4C54-B2A9-FC855B3A96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8D619D-C33A-49CC-BD3E-F096C7706867}" type="slidenum">
              <a:rPr lang="en-AU" smtClean="0"/>
              <a:t>‹#›</a:t>
            </a:fld>
            <a:endParaRPr lang="en-AU"/>
          </a:p>
        </p:txBody>
      </p:sp>
    </p:spTree>
    <p:extLst>
      <p:ext uri="{BB962C8B-B14F-4D97-AF65-F5344CB8AC3E}">
        <p14:creationId xmlns:p14="http://schemas.microsoft.com/office/powerpoint/2010/main" val="1117264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70">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3" name="Rectangle 72">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74">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5F691BF-03B8-48BC-B0D6-2B76029A1FD9}"/>
              </a:ext>
            </a:extLst>
          </p:cNvPr>
          <p:cNvSpPr>
            <a:spLocks noGrp="1"/>
          </p:cNvSpPr>
          <p:nvPr>
            <p:ph type="ctrTitle"/>
          </p:nvPr>
        </p:nvSpPr>
        <p:spPr>
          <a:xfrm>
            <a:off x="804672" y="1122363"/>
            <a:ext cx="3308130" cy="2387600"/>
          </a:xfrm>
        </p:spPr>
        <p:txBody>
          <a:bodyPr>
            <a:normAutofit/>
          </a:bodyPr>
          <a:lstStyle/>
          <a:p>
            <a:pPr algn="l"/>
            <a:r>
              <a:rPr lang="en-AU" sz="5400">
                <a:solidFill>
                  <a:srgbClr val="FFFFFF"/>
                </a:solidFill>
              </a:rPr>
              <a:t>Initial thoughts</a:t>
            </a:r>
          </a:p>
        </p:txBody>
      </p:sp>
      <p:sp>
        <p:nvSpPr>
          <p:cNvPr id="3" name="Subtitle 2">
            <a:extLst>
              <a:ext uri="{FF2B5EF4-FFF2-40B4-BE49-F238E27FC236}">
                <a16:creationId xmlns:a16="http://schemas.microsoft.com/office/drawing/2014/main" id="{99D680D9-1C08-40D2-940C-A25D26D3D5D5}"/>
              </a:ext>
            </a:extLst>
          </p:cNvPr>
          <p:cNvSpPr>
            <a:spLocks noGrp="1"/>
          </p:cNvSpPr>
          <p:nvPr>
            <p:ph type="subTitle" idx="1"/>
          </p:nvPr>
        </p:nvSpPr>
        <p:spPr>
          <a:xfrm>
            <a:off x="354039" y="3804445"/>
            <a:ext cx="3610964" cy="1655762"/>
          </a:xfrm>
        </p:spPr>
        <p:txBody>
          <a:bodyPr>
            <a:normAutofit/>
          </a:bodyPr>
          <a:lstStyle/>
          <a:p>
            <a:pPr algn="l"/>
            <a:r>
              <a:rPr lang="en-AU" sz="2000" dirty="0">
                <a:solidFill>
                  <a:srgbClr val="FFFFFF"/>
                </a:solidFill>
              </a:rPr>
              <a:t>Connect with everyone to bring </a:t>
            </a:r>
            <a:r>
              <a:rPr lang="en-AU" sz="2000" dirty="0" err="1">
                <a:solidFill>
                  <a:srgbClr val="FFFFFF"/>
                </a:solidFill>
              </a:rPr>
              <a:t>BitCoin</a:t>
            </a:r>
            <a:r>
              <a:rPr lang="en-AU" sz="2000" dirty="0">
                <a:solidFill>
                  <a:srgbClr val="FFFFFF"/>
                </a:solidFill>
              </a:rPr>
              <a:t> to </a:t>
            </a:r>
            <a:r>
              <a:rPr lang="en-AU" sz="2000" dirty="0" err="1">
                <a:solidFill>
                  <a:srgbClr val="FFFFFF"/>
                </a:solidFill>
              </a:rPr>
              <a:t>DeFi</a:t>
            </a:r>
            <a:r>
              <a:rPr lang="en-AU" sz="2000" dirty="0">
                <a:solidFill>
                  <a:srgbClr val="FFFFFF"/>
                </a:solidFill>
              </a:rPr>
              <a:t> </a:t>
            </a:r>
          </a:p>
          <a:p>
            <a:pPr algn="l"/>
            <a:r>
              <a:rPr lang="en-AU" sz="2000" dirty="0">
                <a:solidFill>
                  <a:srgbClr val="FFFFFF"/>
                </a:solidFill>
              </a:rPr>
              <a:t>Badger DAO profits are for Badger DAO members, not board members or CEO pay packets</a:t>
            </a:r>
          </a:p>
        </p:txBody>
      </p:sp>
      <p:pic>
        <p:nvPicPr>
          <p:cNvPr id="2050" name="Picture 2" descr="Introducing Badger DAO. Dedicated to building products and… | by Badger DAO  🦡 | Medium">
            <a:extLst>
              <a:ext uri="{FF2B5EF4-FFF2-40B4-BE49-F238E27FC236}">
                <a16:creationId xmlns:a16="http://schemas.microsoft.com/office/drawing/2014/main" id="{DFB77688-F081-41C2-BEB5-14B7F6965E2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20996" y="1455812"/>
            <a:ext cx="6274296" cy="3946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8083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AE7B1-ED9C-4F35-BF1E-FC9B1F2BD865}"/>
              </a:ext>
            </a:extLst>
          </p:cNvPr>
          <p:cNvSpPr>
            <a:spLocks noGrp="1"/>
          </p:cNvSpPr>
          <p:nvPr>
            <p:ph type="title"/>
          </p:nvPr>
        </p:nvSpPr>
        <p:spPr>
          <a:xfrm>
            <a:off x="417583" y="51004"/>
            <a:ext cx="10515600" cy="745701"/>
          </a:xfrm>
        </p:spPr>
        <p:txBody>
          <a:bodyPr>
            <a:normAutofit/>
          </a:bodyPr>
          <a:lstStyle/>
          <a:p>
            <a:r>
              <a:rPr lang="en-AU" sz="3600" dirty="0"/>
              <a:t>Current rank according to Coin market Cap:</a:t>
            </a:r>
          </a:p>
        </p:txBody>
      </p:sp>
      <p:sp>
        <p:nvSpPr>
          <p:cNvPr id="3" name="Content Placeholder 2">
            <a:extLst>
              <a:ext uri="{FF2B5EF4-FFF2-40B4-BE49-F238E27FC236}">
                <a16:creationId xmlns:a16="http://schemas.microsoft.com/office/drawing/2014/main" id="{B5B946F6-FB8C-4C2F-848A-9ACCCBF6D854}"/>
              </a:ext>
            </a:extLst>
          </p:cNvPr>
          <p:cNvSpPr>
            <a:spLocks noGrp="1"/>
          </p:cNvSpPr>
          <p:nvPr>
            <p:ph idx="1"/>
          </p:nvPr>
        </p:nvSpPr>
        <p:spPr/>
        <p:txBody>
          <a:bodyPr/>
          <a:lstStyle/>
          <a:p>
            <a:endParaRPr lang="en-AU"/>
          </a:p>
        </p:txBody>
      </p:sp>
      <p:pic>
        <p:nvPicPr>
          <p:cNvPr id="5" name="Picture 4" descr="A screenshot of a computer&#10;&#10;Description automatically generated">
            <a:extLst>
              <a:ext uri="{FF2B5EF4-FFF2-40B4-BE49-F238E27FC236}">
                <a16:creationId xmlns:a16="http://schemas.microsoft.com/office/drawing/2014/main" id="{BB3E2012-2C67-4B85-AA80-2E24586A0DC7}"/>
              </a:ext>
            </a:extLst>
          </p:cNvPr>
          <p:cNvPicPr>
            <a:picLocks noChangeAspect="1"/>
          </p:cNvPicPr>
          <p:nvPr/>
        </p:nvPicPr>
        <p:blipFill rotWithShape="1">
          <a:blip r:embed="rId2"/>
          <a:srcRect l="10902" t="11959" r="11546" b="12440"/>
          <a:stretch/>
        </p:blipFill>
        <p:spPr>
          <a:xfrm>
            <a:off x="417583" y="796705"/>
            <a:ext cx="4910155" cy="2692507"/>
          </a:xfrm>
          <a:prstGeom prst="rect">
            <a:avLst/>
          </a:prstGeom>
        </p:spPr>
      </p:pic>
      <p:sp>
        <p:nvSpPr>
          <p:cNvPr id="7" name="TextBox 6">
            <a:extLst>
              <a:ext uri="{FF2B5EF4-FFF2-40B4-BE49-F238E27FC236}">
                <a16:creationId xmlns:a16="http://schemas.microsoft.com/office/drawing/2014/main" id="{83D52DAD-3983-46D4-B448-33B16FEEC207}"/>
              </a:ext>
            </a:extLst>
          </p:cNvPr>
          <p:cNvSpPr txBox="1"/>
          <p:nvPr/>
        </p:nvSpPr>
        <p:spPr>
          <a:xfrm>
            <a:off x="374070" y="6357487"/>
            <a:ext cx="6094428" cy="369332"/>
          </a:xfrm>
          <a:prstGeom prst="rect">
            <a:avLst/>
          </a:prstGeom>
          <a:noFill/>
        </p:spPr>
        <p:txBody>
          <a:bodyPr wrap="square">
            <a:spAutoFit/>
          </a:bodyPr>
          <a:lstStyle/>
          <a:p>
            <a:r>
              <a:rPr lang="en-AU" dirty="0"/>
              <a:t>https://coinmarketcap.com/view/dao/</a:t>
            </a:r>
          </a:p>
        </p:txBody>
      </p:sp>
      <p:pic>
        <p:nvPicPr>
          <p:cNvPr id="8" name="Picture 7" descr="Graphical user interface, application&#10;&#10;Description automatically generated">
            <a:extLst>
              <a:ext uri="{FF2B5EF4-FFF2-40B4-BE49-F238E27FC236}">
                <a16:creationId xmlns:a16="http://schemas.microsoft.com/office/drawing/2014/main" id="{D84168AF-1381-4B1B-A77E-BC2EB4D8E1A9}"/>
              </a:ext>
            </a:extLst>
          </p:cNvPr>
          <p:cNvPicPr>
            <a:picLocks noChangeAspect="1"/>
          </p:cNvPicPr>
          <p:nvPr/>
        </p:nvPicPr>
        <p:blipFill rotWithShape="1">
          <a:blip r:embed="rId3"/>
          <a:srcRect l="13750" t="9932" r="13016" b="13676"/>
          <a:stretch/>
        </p:blipFill>
        <p:spPr>
          <a:xfrm>
            <a:off x="417583" y="3593822"/>
            <a:ext cx="4224129" cy="2478531"/>
          </a:xfrm>
          <a:prstGeom prst="rect">
            <a:avLst/>
          </a:prstGeom>
        </p:spPr>
      </p:pic>
      <p:pic>
        <p:nvPicPr>
          <p:cNvPr id="9" name="Picture 8" descr="Graphical user interface, application&#10;&#10;Description automatically generated">
            <a:extLst>
              <a:ext uri="{FF2B5EF4-FFF2-40B4-BE49-F238E27FC236}">
                <a16:creationId xmlns:a16="http://schemas.microsoft.com/office/drawing/2014/main" id="{AA963459-DA77-4C31-AAE8-FCA3EDF6916C}"/>
              </a:ext>
            </a:extLst>
          </p:cNvPr>
          <p:cNvPicPr>
            <a:picLocks noChangeAspect="1"/>
          </p:cNvPicPr>
          <p:nvPr/>
        </p:nvPicPr>
        <p:blipFill rotWithShape="1">
          <a:blip r:embed="rId4"/>
          <a:srcRect l="13751" t="9930" r="12782" b="13814"/>
          <a:stretch/>
        </p:blipFill>
        <p:spPr>
          <a:xfrm>
            <a:off x="5297516" y="2299580"/>
            <a:ext cx="6342058" cy="3702813"/>
          </a:xfrm>
          <a:prstGeom prst="rect">
            <a:avLst/>
          </a:prstGeom>
        </p:spPr>
      </p:pic>
      <p:sp>
        <p:nvSpPr>
          <p:cNvPr id="10" name="Oval 9">
            <a:extLst>
              <a:ext uri="{FF2B5EF4-FFF2-40B4-BE49-F238E27FC236}">
                <a16:creationId xmlns:a16="http://schemas.microsoft.com/office/drawing/2014/main" id="{0B359B74-7FBD-460D-A8D9-5C6997637E8C}"/>
              </a:ext>
            </a:extLst>
          </p:cNvPr>
          <p:cNvSpPr/>
          <p:nvPr/>
        </p:nvSpPr>
        <p:spPr>
          <a:xfrm>
            <a:off x="5078246" y="3099300"/>
            <a:ext cx="2175015" cy="494522"/>
          </a:xfrm>
          <a:prstGeom prst="ellipse">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55906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35712-29EB-4DEF-A339-622EDD8809B0}"/>
              </a:ext>
            </a:extLst>
          </p:cNvPr>
          <p:cNvSpPr>
            <a:spLocks noGrp="1"/>
          </p:cNvSpPr>
          <p:nvPr>
            <p:ph type="title"/>
          </p:nvPr>
        </p:nvSpPr>
        <p:spPr/>
        <p:txBody>
          <a:bodyPr/>
          <a:lstStyle/>
          <a:p>
            <a:r>
              <a:rPr lang="en-AU" dirty="0"/>
              <a:t>Summary of Social media to date:</a:t>
            </a:r>
          </a:p>
        </p:txBody>
      </p:sp>
      <p:sp>
        <p:nvSpPr>
          <p:cNvPr id="3" name="Content Placeholder 2">
            <a:extLst>
              <a:ext uri="{FF2B5EF4-FFF2-40B4-BE49-F238E27FC236}">
                <a16:creationId xmlns:a16="http://schemas.microsoft.com/office/drawing/2014/main" id="{DCEF1DE0-BDC6-4CD4-9DA9-6524E4A95B92}"/>
              </a:ext>
            </a:extLst>
          </p:cNvPr>
          <p:cNvSpPr>
            <a:spLocks noGrp="1"/>
          </p:cNvSpPr>
          <p:nvPr>
            <p:ph idx="1"/>
          </p:nvPr>
        </p:nvSpPr>
        <p:spPr/>
        <p:txBody>
          <a:bodyPr/>
          <a:lstStyle/>
          <a:p>
            <a:r>
              <a:rPr lang="en-AU" dirty="0"/>
              <a:t>Quora: has a single Badger DAO tweet- from February 2021</a:t>
            </a:r>
          </a:p>
          <a:p>
            <a:r>
              <a:rPr lang="en-AU" dirty="0"/>
              <a:t>Reddit: 331 members with latest post 22 days ago (it’s a technical problem question) No hype or interest generated.</a:t>
            </a:r>
          </a:p>
          <a:p>
            <a:r>
              <a:rPr lang="en-AU" dirty="0"/>
              <a:t>Instagram: 4 posts total, with 84 followers. Nothing new</a:t>
            </a:r>
          </a:p>
          <a:p>
            <a:r>
              <a:rPr lang="en-AU" dirty="0"/>
              <a:t>Top DAO searches: very rarely includes Badger DAO. Many of the articles are old</a:t>
            </a:r>
          </a:p>
          <a:p>
            <a:r>
              <a:rPr lang="en-AU" dirty="0"/>
              <a:t>Twitter: Has some great content- assume this will be the primary means going forward to communicate with interested parties…</a:t>
            </a:r>
          </a:p>
        </p:txBody>
      </p:sp>
    </p:spTree>
    <p:extLst>
      <p:ext uri="{BB962C8B-B14F-4D97-AF65-F5344CB8AC3E}">
        <p14:creationId xmlns:p14="http://schemas.microsoft.com/office/powerpoint/2010/main" val="2547802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E0AA4-00D9-4EDC-9DA9-46601CF55FEF}"/>
              </a:ext>
            </a:extLst>
          </p:cNvPr>
          <p:cNvSpPr>
            <a:spLocks noGrp="1"/>
          </p:cNvSpPr>
          <p:nvPr>
            <p:ph type="title"/>
          </p:nvPr>
        </p:nvSpPr>
        <p:spPr/>
        <p:txBody>
          <a:bodyPr/>
          <a:lstStyle/>
          <a:p>
            <a:r>
              <a:rPr lang="en-AU" dirty="0"/>
              <a:t>Actions so far:</a:t>
            </a:r>
          </a:p>
        </p:txBody>
      </p:sp>
      <p:sp>
        <p:nvSpPr>
          <p:cNvPr id="3" name="Content Placeholder 2">
            <a:extLst>
              <a:ext uri="{FF2B5EF4-FFF2-40B4-BE49-F238E27FC236}">
                <a16:creationId xmlns:a16="http://schemas.microsoft.com/office/drawing/2014/main" id="{CAC10CD3-A5DA-4B20-8CE3-F8AFBD66911A}"/>
              </a:ext>
            </a:extLst>
          </p:cNvPr>
          <p:cNvSpPr>
            <a:spLocks noGrp="1"/>
          </p:cNvSpPr>
          <p:nvPr>
            <p:ph idx="1"/>
          </p:nvPr>
        </p:nvSpPr>
        <p:spPr>
          <a:xfrm>
            <a:off x="838200" y="1439501"/>
            <a:ext cx="9319788" cy="4737462"/>
          </a:xfrm>
        </p:spPr>
        <p:txBody>
          <a:bodyPr/>
          <a:lstStyle/>
          <a:p>
            <a:r>
              <a:rPr lang="en-AU" dirty="0"/>
              <a:t>Tweet questions on DAO and Badger Dao specifically to crypto leaders with large followings:</a:t>
            </a:r>
          </a:p>
          <a:p>
            <a:pPr lvl="1"/>
            <a:r>
              <a:rPr lang="en-AU" dirty="0" err="1"/>
              <a:t>CryptosRus</a:t>
            </a:r>
            <a:r>
              <a:rPr lang="en-AU" dirty="0"/>
              <a:t> (George)</a:t>
            </a:r>
          </a:p>
          <a:p>
            <a:pPr lvl="1"/>
            <a:r>
              <a:rPr lang="en-AU" dirty="0"/>
              <a:t>JRNY Crypto</a:t>
            </a:r>
          </a:p>
          <a:p>
            <a:pPr lvl="1"/>
            <a:r>
              <a:rPr lang="en-AU" dirty="0"/>
              <a:t>Coin Bureau</a:t>
            </a:r>
          </a:p>
          <a:p>
            <a:pPr lvl="1"/>
            <a:endParaRPr lang="en-AU" dirty="0"/>
          </a:p>
          <a:p>
            <a:r>
              <a:rPr lang="en-AU" dirty="0"/>
              <a:t>Will measure any responses these generate. </a:t>
            </a:r>
          </a:p>
          <a:p>
            <a:endParaRPr lang="en-AU" dirty="0"/>
          </a:p>
        </p:txBody>
      </p:sp>
    </p:spTree>
    <p:extLst>
      <p:ext uri="{BB962C8B-B14F-4D97-AF65-F5344CB8AC3E}">
        <p14:creationId xmlns:p14="http://schemas.microsoft.com/office/powerpoint/2010/main" val="2332581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59FEA-D822-460C-A48E-7BAB0EBA1BD4}"/>
              </a:ext>
            </a:extLst>
          </p:cNvPr>
          <p:cNvSpPr>
            <a:spLocks noGrp="1"/>
          </p:cNvSpPr>
          <p:nvPr>
            <p:ph type="title"/>
          </p:nvPr>
        </p:nvSpPr>
        <p:spPr>
          <a:xfrm>
            <a:off x="838200" y="365125"/>
            <a:ext cx="8695099" cy="956681"/>
          </a:xfrm>
        </p:spPr>
        <p:txBody>
          <a:bodyPr/>
          <a:lstStyle/>
          <a:p>
            <a:r>
              <a:rPr lang="en-AU" dirty="0"/>
              <a:t>Futures Project</a:t>
            </a:r>
          </a:p>
        </p:txBody>
      </p:sp>
      <p:sp>
        <p:nvSpPr>
          <p:cNvPr id="3" name="Content Placeholder 2">
            <a:extLst>
              <a:ext uri="{FF2B5EF4-FFF2-40B4-BE49-F238E27FC236}">
                <a16:creationId xmlns:a16="http://schemas.microsoft.com/office/drawing/2014/main" id="{0C091DCB-CACF-47C9-AA76-1A5DFCEC7E49}"/>
              </a:ext>
            </a:extLst>
          </p:cNvPr>
          <p:cNvSpPr>
            <a:spLocks noGrp="1"/>
          </p:cNvSpPr>
          <p:nvPr>
            <p:ph idx="1"/>
          </p:nvPr>
        </p:nvSpPr>
        <p:spPr>
          <a:xfrm>
            <a:off x="838200" y="1321806"/>
            <a:ext cx="9310735" cy="4855157"/>
          </a:xfrm>
        </p:spPr>
        <p:txBody>
          <a:bodyPr>
            <a:normAutofit lnSpcReduction="10000"/>
          </a:bodyPr>
          <a:lstStyle/>
          <a:p>
            <a:r>
              <a:rPr lang="en-AU" dirty="0"/>
              <a:t>This will need discussion with the Badger DAO team. I am a qualified Foresight practitioner (Masters from University of Houston) and so have an interest in this field. But, I am not influential as a futurist at all, simply aware of the field.</a:t>
            </a:r>
          </a:p>
          <a:p>
            <a:r>
              <a:rPr lang="en-AU" dirty="0"/>
              <a:t>Badger DAO and adherents to the DAO model point to ideas such as Capitalism 2.0, new economies etc. each of these aspects of the DAO have “futures” contexts and large followings on professional and </a:t>
            </a:r>
            <a:r>
              <a:rPr lang="en-AU" dirty="0" err="1"/>
              <a:t>eductional</a:t>
            </a:r>
            <a:r>
              <a:rPr lang="en-AU" dirty="0"/>
              <a:t> forums. </a:t>
            </a:r>
          </a:p>
          <a:p>
            <a:r>
              <a:rPr lang="en-AU" dirty="0"/>
              <a:t>A project that is commissioned by Badger DAO and then published in one of these professional forums would likely add a serious side to the Badger DAO enterprise. Importantly, it would seek to establish Badger DAO as thought leaders and innovators. </a:t>
            </a:r>
          </a:p>
        </p:txBody>
      </p:sp>
    </p:spTree>
    <p:extLst>
      <p:ext uri="{BB962C8B-B14F-4D97-AF65-F5344CB8AC3E}">
        <p14:creationId xmlns:p14="http://schemas.microsoft.com/office/powerpoint/2010/main" val="3644633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E4F5A-26DE-4305-B38C-43BC9891A25C}"/>
              </a:ext>
            </a:extLst>
          </p:cNvPr>
          <p:cNvSpPr>
            <a:spLocks noGrp="1"/>
          </p:cNvSpPr>
          <p:nvPr>
            <p:ph type="title"/>
          </p:nvPr>
        </p:nvSpPr>
        <p:spPr>
          <a:xfrm>
            <a:off x="838200" y="365125"/>
            <a:ext cx="10515600" cy="884253"/>
          </a:xfrm>
        </p:spPr>
        <p:txBody>
          <a:bodyPr/>
          <a:lstStyle/>
          <a:p>
            <a:r>
              <a:rPr lang="en-AU" dirty="0"/>
              <a:t>What would the project address</a:t>
            </a:r>
          </a:p>
        </p:txBody>
      </p:sp>
      <p:sp>
        <p:nvSpPr>
          <p:cNvPr id="3" name="Content Placeholder 2">
            <a:extLst>
              <a:ext uri="{FF2B5EF4-FFF2-40B4-BE49-F238E27FC236}">
                <a16:creationId xmlns:a16="http://schemas.microsoft.com/office/drawing/2014/main" id="{69F82B80-6B98-44F0-80F3-8512A49D9FA0}"/>
              </a:ext>
            </a:extLst>
          </p:cNvPr>
          <p:cNvSpPr>
            <a:spLocks noGrp="1"/>
          </p:cNvSpPr>
          <p:nvPr>
            <p:ph idx="1"/>
          </p:nvPr>
        </p:nvSpPr>
        <p:spPr>
          <a:xfrm>
            <a:off x="518474" y="1334219"/>
            <a:ext cx="9577633" cy="4387852"/>
          </a:xfrm>
        </p:spPr>
        <p:txBody>
          <a:bodyPr>
            <a:normAutofit lnSpcReduction="10000"/>
          </a:bodyPr>
          <a:lstStyle/>
          <a:p>
            <a:r>
              <a:rPr lang="en-AU" dirty="0"/>
              <a:t>The current issues and trends surrounding Venture DAO and </a:t>
            </a:r>
            <a:r>
              <a:rPr lang="en-AU" dirty="0" err="1"/>
              <a:t>DeFi</a:t>
            </a:r>
            <a:endParaRPr lang="en-AU" dirty="0"/>
          </a:p>
          <a:p>
            <a:r>
              <a:rPr lang="en-AU" dirty="0"/>
              <a:t>Clear articulation of at least 4 potential futures linked to the “cone of plausible futures”. These provide scenarios for what the future of the space might look like out to a certain date or epoch.</a:t>
            </a:r>
          </a:p>
          <a:p>
            <a:r>
              <a:rPr lang="en-AU" dirty="0"/>
              <a:t>Options for developing a strategy moving forward to provide decision space and options for the DAO. </a:t>
            </a:r>
          </a:p>
          <a:p>
            <a:r>
              <a:rPr lang="en-AU" dirty="0"/>
              <a:t>Identification of risks and possible mitigations</a:t>
            </a:r>
          </a:p>
          <a:p>
            <a:r>
              <a:rPr lang="en-AU" dirty="0"/>
              <a:t>This would need to include interviews with key team members and others and would likely take months to complete (3-4)</a:t>
            </a:r>
          </a:p>
          <a:p>
            <a:endParaRPr lang="en-AU" dirty="0"/>
          </a:p>
          <a:p>
            <a:endParaRPr lang="en-AU" dirty="0"/>
          </a:p>
          <a:p>
            <a:endParaRPr lang="en-AU" dirty="0"/>
          </a:p>
        </p:txBody>
      </p:sp>
      <p:pic>
        <p:nvPicPr>
          <p:cNvPr id="5122" name="Picture 2" descr="cone of plausibility | Hinesight....for Foresight">
            <a:extLst>
              <a:ext uri="{FF2B5EF4-FFF2-40B4-BE49-F238E27FC236}">
                <a16:creationId xmlns:a16="http://schemas.microsoft.com/office/drawing/2014/main" id="{E0B20F02-12F8-45CE-9B17-0BE1C99234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61016" y="1881089"/>
            <a:ext cx="2430984" cy="1477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3486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9CFC9-2CAB-4D8E-94E5-2E58D355631A}"/>
              </a:ext>
            </a:extLst>
          </p:cNvPr>
          <p:cNvSpPr>
            <a:spLocks noGrp="1"/>
          </p:cNvSpPr>
          <p:nvPr>
            <p:ph type="title"/>
          </p:nvPr>
        </p:nvSpPr>
        <p:spPr>
          <a:xfrm>
            <a:off x="838200" y="365125"/>
            <a:ext cx="10515600" cy="793719"/>
          </a:xfrm>
        </p:spPr>
        <p:txBody>
          <a:bodyPr/>
          <a:lstStyle/>
          <a:p>
            <a:r>
              <a:rPr lang="en-AU" dirty="0"/>
              <a:t>Assumptions</a:t>
            </a:r>
          </a:p>
        </p:txBody>
      </p:sp>
      <p:sp>
        <p:nvSpPr>
          <p:cNvPr id="3" name="Content Placeholder 2">
            <a:extLst>
              <a:ext uri="{FF2B5EF4-FFF2-40B4-BE49-F238E27FC236}">
                <a16:creationId xmlns:a16="http://schemas.microsoft.com/office/drawing/2014/main" id="{A28A1AA7-01F6-4001-B8C3-E13370ADF1D0}"/>
              </a:ext>
            </a:extLst>
          </p:cNvPr>
          <p:cNvSpPr>
            <a:spLocks noGrp="1"/>
          </p:cNvSpPr>
          <p:nvPr>
            <p:ph idx="1"/>
          </p:nvPr>
        </p:nvSpPr>
        <p:spPr>
          <a:xfrm>
            <a:off x="838200" y="1276539"/>
            <a:ext cx="10515600" cy="4900424"/>
          </a:xfrm>
        </p:spPr>
        <p:txBody>
          <a:bodyPr/>
          <a:lstStyle/>
          <a:p>
            <a:r>
              <a:rPr lang="en-AU" dirty="0"/>
              <a:t>The Badger DAO community wants increased awareness of the DAO and its activities</a:t>
            </a:r>
          </a:p>
          <a:p>
            <a:r>
              <a:rPr lang="en-AU" dirty="0"/>
              <a:t>The Badger DAO wants to see an increase in discussion and engagement about the DAO in order to draw more talent and more interest. </a:t>
            </a:r>
          </a:p>
          <a:p>
            <a:r>
              <a:rPr lang="en-AU" dirty="0"/>
              <a:t>Badger DAO wants to increase its market Cap and the value of the Badger DAO Governance Token. </a:t>
            </a:r>
          </a:p>
          <a:p>
            <a:r>
              <a:rPr lang="en-AU" dirty="0"/>
              <a:t>That Badger DAO will continue to draw on highly talented yield strategy designers for maximising member profits. </a:t>
            </a:r>
          </a:p>
          <a:p>
            <a:endParaRPr lang="en-AU" dirty="0"/>
          </a:p>
        </p:txBody>
      </p:sp>
    </p:spTree>
    <p:extLst>
      <p:ext uri="{BB962C8B-B14F-4D97-AF65-F5344CB8AC3E}">
        <p14:creationId xmlns:p14="http://schemas.microsoft.com/office/powerpoint/2010/main" val="2478197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514B-49BA-4AA0-BA93-0BE9E08E6A50}"/>
              </a:ext>
            </a:extLst>
          </p:cNvPr>
          <p:cNvSpPr>
            <a:spLocks noGrp="1"/>
          </p:cNvSpPr>
          <p:nvPr>
            <p:ph type="title"/>
          </p:nvPr>
        </p:nvSpPr>
        <p:spPr>
          <a:xfrm>
            <a:off x="838200" y="365126"/>
            <a:ext cx="10515600" cy="829932"/>
          </a:xfrm>
        </p:spPr>
        <p:txBody>
          <a:bodyPr/>
          <a:lstStyle/>
          <a:p>
            <a:r>
              <a:rPr lang="en-AU" dirty="0"/>
              <a:t>The strategy for engagement</a:t>
            </a:r>
          </a:p>
        </p:txBody>
      </p:sp>
      <p:sp>
        <p:nvSpPr>
          <p:cNvPr id="3" name="Content Placeholder 2">
            <a:extLst>
              <a:ext uri="{FF2B5EF4-FFF2-40B4-BE49-F238E27FC236}">
                <a16:creationId xmlns:a16="http://schemas.microsoft.com/office/drawing/2014/main" id="{0C3691FC-3587-4179-90B3-614FDB8C3E8A}"/>
              </a:ext>
            </a:extLst>
          </p:cNvPr>
          <p:cNvSpPr>
            <a:spLocks noGrp="1"/>
          </p:cNvSpPr>
          <p:nvPr>
            <p:ph idx="1"/>
          </p:nvPr>
        </p:nvSpPr>
        <p:spPr>
          <a:xfrm>
            <a:off x="838200" y="1303699"/>
            <a:ext cx="9220200" cy="4873264"/>
          </a:xfrm>
        </p:spPr>
        <p:txBody>
          <a:bodyPr>
            <a:normAutofit fontScale="92500" lnSpcReduction="10000"/>
          </a:bodyPr>
          <a:lstStyle/>
          <a:p>
            <a:pPr marL="0" indent="0">
              <a:lnSpc>
                <a:spcPct val="107000"/>
              </a:lnSpc>
              <a:spcAft>
                <a:spcPts val="800"/>
              </a:spcAft>
              <a:buNone/>
            </a:pPr>
            <a:r>
              <a:rPr lang="en-AU" sz="2400" dirty="0">
                <a:effectLst/>
                <a:latin typeface="Calibri" panose="020F0502020204030204" pitchFamily="34" charset="0"/>
                <a:ea typeface="Calibri" panose="020F0502020204030204" pitchFamily="34" charset="0"/>
                <a:cs typeface="Times New Roman" panose="02020603050405020304" pitchFamily="18" charset="0"/>
              </a:rPr>
              <a:t>1. </a:t>
            </a:r>
            <a:r>
              <a:rPr lang="en-AU" sz="2400" b="1" dirty="0">
                <a:effectLst/>
                <a:latin typeface="Calibri" panose="020F0502020204030204" pitchFamily="34" charset="0"/>
                <a:ea typeface="Calibri" panose="020F0502020204030204" pitchFamily="34" charset="0"/>
                <a:cs typeface="Times New Roman" panose="02020603050405020304" pitchFamily="18" charset="0"/>
              </a:rPr>
              <a:t>Awareness</a:t>
            </a:r>
            <a:r>
              <a:rPr lang="en-AU" sz="2400" dirty="0">
                <a:effectLst/>
                <a:latin typeface="Calibri" panose="020F0502020204030204" pitchFamily="34" charset="0"/>
                <a:ea typeface="Calibri" panose="020F0502020204030204" pitchFamily="34" charset="0"/>
                <a:cs typeface="Times New Roman" panose="02020603050405020304" pitchFamily="18" charset="0"/>
              </a:rPr>
              <a:t>. Develop basic social media plan focused on promoting awareness of Badger DAO. (focus on </a:t>
            </a:r>
            <a:r>
              <a:rPr lang="en-AU" sz="2400" dirty="0" err="1">
                <a:effectLst/>
                <a:latin typeface="Calibri" panose="020F0502020204030204" pitchFamily="34" charset="0"/>
                <a:ea typeface="Calibri" panose="020F0502020204030204" pitchFamily="34" charset="0"/>
                <a:cs typeface="Times New Roman" panose="02020603050405020304" pitchFamily="18" charset="0"/>
              </a:rPr>
              <a:t>HODLers</a:t>
            </a:r>
            <a:r>
              <a:rPr lang="en-AU" sz="2400" dirty="0">
                <a:effectLst/>
                <a:latin typeface="Calibri" panose="020F0502020204030204" pitchFamily="34" charset="0"/>
                <a:ea typeface="Calibri" panose="020F0502020204030204" pitchFamily="34" charset="0"/>
                <a:cs typeface="Times New Roman" panose="02020603050405020304" pitchFamily="18" charset="0"/>
              </a:rPr>
              <a:t> and benefits of </a:t>
            </a:r>
            <a:r>
              <a:rPr lang="en-AU" sz="2400" dirty="0" err="1">
                <a:effectLst/>
                <a:latin typeface="Calibri" panose="020F0502020204030204" pitchFamily="34" charset="0"/>
                <a:ea typeface="Calibri" panose="020F0502020204030204" pitchFamily="34" charset="0"/>
                <a:cs typeface="Times New Roman" panose="02020603050405020304" pitchFamily="18" charset="0"/>
              </a:rPr>
              <a:t>DeFi</a:t>
            </a:r>
            <a:r>
              <a:rPr lang="en-AU" sz="2400" dirty="0">
                <a:effectLst/>
                <a:latin typeface="Calibri" panose="020F0502020204030204" pitchFamily="34" charset="0"/>
                <a:ea typeface="Calibri" panose="020F0502020204030204" pitchFamily="34" charset="0"/>
                <a:cs typeface="Times New Roman" panose="02020603050405020304" pitchFamily="18" charset="0"/>
              </a:rPr>
              <a:t> and simplicity of Badger)</a:t>
            </a:r>
          </a:p>
          <a:p>
            <a:pPr marL="0" indent="0">
              <a:lnSpc>
                <a:spcPct val="107000"/>
              </a:lnSpc>
              <a:spcAft>
                <a:spcPts val="800"/>
              </a:spcAft>
              <a:buNone/>
            </a:pPr>
            <a:r>
              <a:rPr lang="en-AU" sz="2400" dirty="0">
                <a:effectLst/>
                <a:latin typeface="Calibri" panose="020F0502020204030204" pitchFamily="34" charset="0"/>
                <a:ea typeface="Calibri" panose="020F0502020204030204" pitchFamily="34" charset="0"/>
                <a:cs typeface="Times New Roman" panose="02020603050405020304" pitchFamily="18" charset="0"/>
              </a:rPr>
              <a:t>2. </a:t>
            </a:r>
            <a:r>
              <a:rPr lang="en-AU" sz="2400" b="1" dirty="0">
                <a:effectLst/>
                <a:latin typeface="Calibri" panose="020F0502020204030204" pitchFamily="34" charset="0"/>
                <a:ea typeface="Calibri" panose="020F0502020204030204" pitchFamily="34" charset="0"/>
                <a:cs typeface="Times New Roman" panose="02020603050405020304" pitchFamily="18" charset="0"/>
              </a:rPr>
              <a:t>Inform</a:t>
            </a:r>
            <a:r>
              <a:rPr lang="en-AU" sz="2400" dirty="0">
                <a:effectLst/>
                <a:latin typeface="Calibri" panose="020F0502020204030204" pitchFamily="34" charset="0"/>
                <a:ea typeface="Calibri" panose="020F0502020204030204" pitchFamily="34" charset="0"/>
                <a:cs typeface="Times New Roman" panose="02020603050405020304" pitchFamily="18" charset="0"/>
              </a:rPr>
              <a:t>. Create demo of proposed fortnightly (bi-weekly) video stream that focuses on layman’s terms and Badger DAO, </a:t>
            </a:r>
            <a:r>
              <a:rPr lang="en-AU" sz="2400" dirty="0" err="1">
                <a:effectLst/>
                <a:latin typeface="Calibri" panose="020F0502020204030204" pitchFamily="34" charset="0"/>
                <a:ea typeface="Calibri" panose="020F0502020204030204" pitchFamily="34" charset="0"/>
                <a:cs typeface="Times New Roman" panose="02020603050405020304" pitchFamily="18" charset="0"/>
              </a:rPr>
              <a:t>ie</a:t>
            </a:r>
            <a:r>
              <a:rPr lang="en-AU" sz="2400" dirty="0">
                <a:effectLst/>
                <a:latin typeface="Calibri" panose="020F0502020204030204" pitchFamily="34" charset="0"/>
                <a:ea typeface="Calibri" panose="020F0502020204030204" pitchFamily="34" charset="0"/>
                <a:cs typeface="Times New Roman" panose="02020603050405020304" pitchFamily="18" charset="0"/>
              </a:rPr>
              <a:t> how to videos, basic updates and ideas about 3-5 minutes each (Very much video for dummies- Maybe this includes bi-weekly yield results and </a:t>
            </a:r>
            <a:r>
              <a:rPr lang="en-AU" sz="2400" dirty="0" err="1">
                <a:effectLst/>
                <a:latin typeface="Calibri" panose="020F0502020204030204" pitchFamily="34" charset="0"/>
                <a:ea typeface="Calibri" panose="020F0502020204030204" pitchFamily="34" charset="0"/>
                <a:cs typeface="Times New Roman" panose="02020603050405020304" pitchFamily="18" charset="0"/>
              </a:rPr>
              <a:t>announcemnts</a:t>
            </a:r>
            <a:r>
              <a:rPr lang="en-AU" sz="2400" dirty="0">
                <a:effectLst/>
                <a:latin typeface="Calibri" panose="020F0502020204030204" pitchFamily="34" charset="0"/>
                <a:ea typeface="Calibri" panose="020F0502020204030204" pitchFamily="34" charset="0"/>
                <a:cs typeface="Times New Roman" panose="02020603050405020304" pitchFamily="18" charset="0"/>
              </a:rPr>
              <a:t> uploaded to </a:t>
            </a:r>
            <a:r>
              <a:rPr lang="en-AU" sz="2400" dirty="0" err="1">
                <a:effectLst/>
                <a:latin typeface="Calibri" panose="020F0502020204030204" pitchFamily="34" charset="0"/>
                <a:ea typeface="Calibri" panose="020F0502020204030204" pitchFamily="34" charset="0"/>
                <a:cs typeface="Times New Roman" panose="02020603050405020304" pitchFamily="18" charset="0"/>
              </a:rPr>
              <a:t>youtube</a:t>
            </a:r>
            <a:r>
              <a:rPr lang="en-AU" sz="2400" dirty="0">
                <a:effectLst/>
                <a:latin typeface="Calibri" panose="020F0502020204030204" pitchFamily="34" charset="0"/>
                <a:ea typeface="Calibri" panose="020F0502020204030204" pitchFamily="34" charset="0"/>
                <a:cs typeface="Times New Roman" panose="02020603050405020304" pitchFamily="18" charset="0"/>
              </a:rPr>
              <a:t>- this will require team lead engagement)</a:t>
            </a:r>
          </a:p>
          <a:p>
            <a:pPr marL="0" indent="0">
              <a:lnSpc>
                <a:spcPct val="107000"/>
              </a:lnSpc>
              <a:spcAft>
                <a:spcPts val="800"/>
              </a:spcAft>
              <a:buNone/>
            </a:pPr>
            <a:r>
              <a:rPr lang="en-AU" sz="2400" dirty="0">
                <a:effectLst/>
                <a:latin typeface="Calibri" panose="020F0502020204030204" pitchFamily="34" charset="0"/>
                <a:ea typeface="Calibri" panose="020F0502020204030204" pitchFamily="34" charset="0"/>
                <a:cs typeface="Times New Roman" panose="02020603050405020304" pitchFamily="18" charset="0"/>
              </a:rPr>
              <a:t>3. </a:t>
            </a:r>
            <a:r>
              <a:rPr lang="en-AU" sz="2400" b="1" dirty="0">
                <a:effectLst/>
                <a:latin typeface="Calibri" panose="020F0502020204030204" pitchFamily="34" charset="0"/>
                <a:ea typeface="Calibri" panose="020F0502020204030204" pitchFamily="34" charset="0"/>
                <a:cs typeface="Times New Roman" panose="02020603050405020304" pitchFamily="18" charset="0"/>
              </a:rPr>
              <a:t>Thought leadership</a:t>
            </a:r>
            <a:r>
              <a:rPr lang="en-AU" sz="2400" dirty="0">
                <a:effectLst/>
                <a:latin typeface="Calibri" panose="020F0502020204030204" pitchFamily="34" charset="0"/>
                <a:ea typeface="Calibri" panose="020F0502020204030204" pitchFamily="34" charset="0"/>
                <a:cs typeface="Times New Roman" panose="02020603050405020304" pitchFamily="18" charset="0"/>
              </a:rPr>
              <a:t>. Develop ideas for a futures workshop that creates a professional report for publishing (maybe in the Association of Professional Futurists) that focuses on DAOs with Badger as the primary sponsor. Badger as a thought leader within the DAO space. </a:t>
            </a:r>
          </a:p>
          <a:p>
            <a:endParaRPr lang="en-AU" sz="3600" dirty="0"/>
          </a:p>
        </p:txBody>
      </p:sp>
    </p:spTree>
    <p:extLst>
      <p:ext uri="{BB962C8B-B14F-4D97-AF65-F5344CB8AC3E}">
        <p14:creationId xmlns:p14="http://schemas.microsoft.com/office/powerpoint/2010/main" val="4236957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5F64A-795A-4E1E-B171-8396BB408426}"/>
              </a:ext>
            </a:extLst>
          </p:cNvPr>
          <p:cNvSpPr>
            <a:spLocks noGrp="1"/>
          </p:cNvSpPr>
          <p:nvPr>
            <p:ph type="title"/>
          </p:nvPr>
        </p:nvSpPr>
        <p:spPr>
          <a:xfrm>
            <a:off x="838200" y="365125"/>
            <a:ext cx="6712390" cy="884253"/>
          </a:xfrm>
        </p:spPr>
        <p:txBody>
          <a:bodyPr/>
          <a:lstStyle/>
          <a:p>
            <a:r>
              <a:rPr lang="en-AU" dirty="0"/>
              <a:t>Retail vs Corporate</a:t>
            </a:r>
          </a:p>
        </p:txBody>
      </p:sp>
      <p:sp>
        <p:nvSpPr>
          <p:cNvPr id="3" name="Content Placeholder 2">
            <a:extLst>
              <a:ext uri="{FF2B5EF4-FFF2-40B4-BE49-F238E27FC236}">
                <a16:creationId xmlns:a16="http://schemas.microsoft.com/office/drawing/2014/main" id="{819E721D-2D28-47F4-98B2-5255D3AD890D}"/>
              </a:ext>
            </a:extLst>
          </p:cNvPr>
          <p:cNvSpPr>
            <a:spLocks noGrp="1"/>
          </p:cNvSpPr>
          <p:nvPr>
            <p:ph idx="1"/>
          </p:nvPr>
        </p:nvSpPr>
        <p:spPr>
          <a:xfrm>
            <a:off x="838200" y="1249378"/>
            <a:ext cx="9346949" cy="4927585"/>
          </a:xfrm>
        </p:spPr>
        <p:txBody>
          <a:bodyPr/>
          <a:lstStyle/>
          <a:p>
            <a:r>
              <a:rPr lang="en-AU" dirty="0"/>
              <a:t>Although everyone is welcome, the focus is on retail investors.</a:t>
            </a:r>
          </a:p>
          <a:p>
            <a:r>
              <a:rPr lang="en-AU" dirty="0"/>
              <a:t>Badger DAO itself then represents the interests of its members when dealing with centralized finance for partnerships and investments. </a:t>
            </a:r>
          </a:p>
          <a:p>
            <a:r>
              <a:rPr lang="en-AU" dirty="0"/>
              <a:t>Notably, Badger DAO is not seeking to gather corporate money, rather it is after the individual investor….. Who is probably not yet </a:t>
            </a:r>
            <a:r>
              <a:rPr lang="en-AU" dirty="0" err="1"/>
              <a:t>famimliar</a:t>
            </a:r>
            <a:r>
              <a:rPr lang="en-AU" dirty="0"/>
              <a:t> with how to use </a:t>
            </a:r>
            <a:r>
              <a:rPr lang="en-AU" dirty="0" err="1"/>
              <a:t>DeFi</a:t>
            </a:r>
            <a:r>
              <a:rPr lang="en-AU" dirty="0"/>
              <a:t>. </a:t>
            </a:r>
          </a:p>
          <a:p>
            <a:pPr marL="0" indent="0">
              <a:buNone/>
            </a:pPr>
            <a:endParaRPr lang="en-AU" dirty="0"/>
          </a:p>
        </p:txBody>
      </p:sp>
    </p:spTree>
    <p:extLst>
      <p:ext uri="{BB962C8B-B14F-4D97-AF65-F5344CB8AC3E}">
        <p14:creationId xmlns:p14="http://schemas.microsoft.com/office/powerpoint/2010/main" val="2646949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3342F-6AE1-44F1-8B42-D0D7D96F5F88}"/>
              </a:ext>
            </a:extLst>
          </p:cNvPr>
          <p:cNvSpPr>
            <a:spLocks noGrp="1"/>
          </p:cNvSpPr>
          <p:nvPr>
            <p:ph type="title"/>
          </p:nvPr>
        </p:nvSpPr>
        <p:spPr>
          <a:xfrm>
            <a:off x="806489" y="201580"/>
            <a:ext cx="7474172" cy="1325563"/>
          </a:xfrm>
        </p:spPr>
        <p:txBody>
          <a:bodyPr>
            <a:normAutofit/>
          </a:bodyPr>
          <a:lstStyle/>
          <a:p>
            <a:r>
              <a:rPr lang="en-AU" dirty="0" err="1"/>
              <a:t>BitCoin</a:t>
            </a:r>
            <a:r>
              <a:rPr lang="en-AU" dirty="0"/>
              <a:t> HODL</a:t>
            </a:r>
          </a:p>
        </p:txBody>
      </p:sp>
      <p:sp>
        <p:nvSpPr>
          <p:cNvPr id="3" name="Content Placeholder 2">
            <a:extLst>
              <a:ext uri="{FF2B5EF4-FFF2-40B4-BE49-F238E27FC236}">
                <a16:creationId xmlns:a16="http://schemas.microsoft.com/office/drawing/2014/main" id="{733AACF1-DCF1-4A9A-AF2D-4F65CADE8FEA}"/>
              </a:ext>
            </a:extLst>
          </p:cNvPr>
          <p:cNvSpPr>
            <a:spLocks noGrp="1"/>
          </p:cNvSpPr>
          <p:nvPr>
            <p:ph idx="1"/>
          </p:nvPr>
        </p:nvSpPr>
        <p:spPr>
          <a:xfrm>
            <a:off x="262550" y="1122630"/>
            <a:ext cx="8540581" cy="5296277"/>
          </a:xfrm>
        </p:spPr>
        <p:txBody>
          <a:bodyPr anchor="ctr">
            <a:normAutofit/>
          </a:bodyPr>
          <a:lstStyle/>
          <a:p>
            <a:r>
              <a:rPr lang="en-AU" sz="1800" dirty="0"/>
              <a:t>The thread of Logic that drives people to invest their Bitcoin.</a:t>
            </a:r>
          </a:p>
          <a:p>
            <a:pPr lvl="1"/>
            <a:r>
              <a:rPr lang="en-AU" sz="1800" dirty="0"/>
              <a:t>I believe </a:t>
            </a:r>
            <a:r>
              <a:rPr lang="en-AU" sz="1800" dirty="0" err="1"/>
              <a:t>BitCoin</a:t>
            </a:r>
            <a:r>
              <a:rPr lang="en-AU" sz="1800" dirty="0"/>
              <a:t> will continue to increase in value and acceptance over the next 10 years.</a:t>
            </a:r>
          </a:p>
          <a:p>
            <a:pPr lvl="1"/>
            <a:r>
              <a:rPr lang="en-AU" sz="1800" dirty="0"/>
              <a:t>Therefore I want to buy and HODL </a:t>
            </a:r>
            <a:r>
              <a:rPr lang="en-AU" sz="1800" dirty="0" err="1"/>
              <a:t>BitCoin</a:t>
            </a:r>
            <a:endParaRPr lang="en-AU" sz="1800" dirty="0"/>
          </a:p>
          <a:p>
            <a:pPr lvl="1"/>
            <a:r>
              <a:rPr lang="en-AU" sz="1800" dirty="0"/>
              <a:t>If I am going to HODL </a:t>
            </a:r>
            <a:r>
              <a:rPr lang="en-AU" sz="1800" dirty="0" err="1"/>
              <a:t>BitCoin</a:t>
            </a:r>
            <a:r>
              <a:rPr lang="en-AU" sz="1800" dirty="0"/>
              <a:t> I should at least be earning passive income or generating interest on my </a:t>
            </a:r>
            <a:r>
              <a:rPr lang="en-AU" sz="1800" dirty="0" err="1"/>
              <a:t>BitCoin</a:t>
            </a:r>
            <a:r>
              <a:rPr lang="en-AU" sz="1800" dirty="0"/>
              <a:t> in a low risk way.</a:t>
            </a:r>
          </a:p>
          <a:p>
            <a:pPr lvl="1"/>
            <a:r>
              <a:rPr lang="en-AU" sz="1800" dirty="0"/>
              <a:t>Using reputable </a:t>
            </a:r>
            <a:r>
              <a:rPr lang="en-AU" sz="1800" dirty="0" err="1"/>
              <a:t>DeFi</a:t>
            </a:r>
            <a:r>
              <a:rPr lang="en-AU" sz="1800" dirty="0"/>
              <a:t> platforms, like Ethereum, appears to be the lowest risk means of achieving this with at least a part of my BTC holdings. </a:t>
            </a:r>
          </a:p>
          <a:p>
            <a:r>
              <a:rPr lang="en-AU" sz="1800" dirty="0"/>
              <a:t>The thread of Logic to investing in a DAO. </a:t>
            </a:r>
          </a:p>
          <a:p>
            <a:pPr lvl="1"/>
            <a:r>
              <a:rPr lang="en-AU" sz="1800" dirty="0"/>
              <a:t>I like the yield strategies that investing my BTC can achieve</a:t>
            </a:r>
          </a:p>
          <a:p>
            <a:pPr lvl="1"/>
            <a:r>
              <a:rPr lang="en-AU" sz="1800" dirty="0"/>
              <a:t>I don’t want my BTC being held by a corporation (the why is an area for exploration and may yield many strategies)</a:t>
            </a:r>
          </a:p>
          <a:p>
            <a:pPr lvl="1"/>
            <a:r>
              <a:rPr lang="en-AU" sz="1800" dirty="0"/>
              <a:t>I want the profits of my investment to be reinvested back in to my BTC investing plan, not into a CEO’s pay check</a:t>
            </a:r>
          </a:p>
          <a:p>
            <a:pPr lvl="1"/>
            <a:r>
              <a:rPr lang="en-AU" sz="1800" dirty="0"/>
              <a:t>I trust the DAO ecosystem as something inherently fair by design.</a:t>
            </a:r>
          </a:p>
        </p:txBody>
      </p:sp>
      <p:sp>
        <p:nvSpPr>
          <p:cNvPr id="74" name="Rectangle 73">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F18F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Bringing Bitcoin to DeFi - Badger">
            <a:extLst>
              <a:ext uri="{FF2B5EF4-FFF2-40B4-BE49-F238E27FC236}">
                <a16:creationId xmlns:a16="http://schemas.microsoft.com/office/drawing/2014/main" id="{50DC497C-43BA-4C6E-8A4A-7F34E7A6E236}"/>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r="-3" b="157"/>
          <a:stretch/>
        </p:blipFill>
        <p:spPr bwMode="auto">
          <a:xfrm>
            <a:off x="9030743" y="2474254"/>
            <a:ext cx="1912560" cy="1909489"/>
          </a:xfrm>
          <a:custGeom>
            <a:avLst/>
            <a:gdLst/>
            <a:ahLst/>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9570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47A42-05BD-4604-84C3-2E35A41DC02F}"/>
              </a:ext>
            </a:extLst>
          </p:cNvPr>
          <p:cNvSpPr>
            <a:spLocks noGrp="1"/>
          </p:cNvSpPr>
          <p:nvPr>
            <p:ph type="title"/>
          </p:nvPr>
        </p:nvSpPr>
        <p:spPr>
          <a:xfrm>
            <a:off x="838200" y="365125"/>
            <a:ext cx="10515600" cy="811825"/>
          </a:xfrm>
        </p:spPr>
        <p:txBody>
          <a:bodyPr/>
          <a:lstStyle/>
          <a:p>
            <a:r>
              <a:rPr lang="en-AU" dirty="0"/>
              <a:t>Why Badger DAO</a:t>
            </a:r>
          </a:p>
        </p:txBody>
      </p:sp>
      <p:sp>
        <p:nvSpPr>
          <p:cNvPr id="3" name="Content Placeholder 2">
            <a:extLst>
              <a:ext uri="{FF2B5EF4-FFF2-40B4-BE49-F238E27FC236}">
                <a16:creationId xmlns:a16="http://schemas.microsoft.com/office/drawing/2014/main" id="{8AAFEC12-1659-4F89-AEC4-FD7247D040AD}"/>
              </a:ext>
            </a:extLst>
          </p:cNvPr>
          <p:cNvSpPr>
            <a:spLocks noGrp="1"/>
          </p:cNvSpPr>
          <p:nvPr>
            <p:ph idx="1"/>
          </p:nvPr>
        </p:nvSpPr>
        <p:spPr>
          <a:xfrm>
            <a:off x="838200" y="1176950"/>
            <a:ext cx="10515600" cy="5072440"/>
          </a:xfrm>
        </p:spPr>
        <p:txBody>
          <a:bodyPr/>
          <a:lstStyle/>
          <a:p>
            <a:r>
              <a:rPr lang="en-AU" dirty="0"/>
              <a:t>Why choose Badger over the many other DAO?</a:t>
            </a:r>
          </a:p>
          <a:p>
            <a:r>
              <a:rPr lang="en-AU" dirty="0"/>
              <a:t>First mover with Bitcoin</a:t>
            </a:r>
          </a:p>
          <a:p>
            <a:r>
              <a:rPr lang="en-AU" dirty="0"/>
              <a:t>Easy to use…. Once you are comfortable</a:t>
            </a:r>
          </a:p>
          <a:p>
            <a:r>
              <a:rPr lang="en-AU" dirty="0"/>
              <a:t>It looks cool and I like Badgers</a:t>
            </a:r>
          </a:p>
        </p:txBody>
      </p:sp>
    </p:spTree>
    <p:extLst>
      <p:ext uri="{BB962C8B-B14F-4D97-AF65-F5344CB8AC3E}">
        <p14:creationId xmlns:p14="http://schemas.microsoft.com/office/powerpoint/2010/main" val="2489104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D14DC-7B34-4185-8606-D20A6F98F478}"/>
              </a:ext>
            </a:extLst>
          </p:cNvPr>
          <p:cNvSpPr>
            <a:spLocks noGrp="1"/>
          </p:cNvSpPr>
          <p:nvPr>
            <p:ph type="title"/>
          </p:nvPr>
        </p:nvSpPr>
        <p:spPr>
          <a:xfrm>
            <a:off x="838200" y="266072"/>
            <a:ext cx="5128034" cy="757505"/>
          </a:xfrm>
        </p:spPr>
        <p:txBody>
          <a:bodyPr>
            <a:normAutofit/>
          </a:bodyPr>
          <a:lstStyle/>
          <a:p>
            <a:r>
              <a:rPr lang="en-AU" sz="3200" b="1" dirty="0"/>
              <a:t>The Opportunity</a:t>
            </a:r>
          </a:p>
        </p:txBody>
      </p:sp>
      <p:sp>
        <p:nvSpPr>
          <p:cNvPr id="3" name="Content Placeholder 2">
            <a:extLst>
              <a:ext uri="{FF2B5EF4-FFF2-40B4-BE49-F238E27FC236}">
                <a16:creationId xmlns:a16="http://schemas.microsoft.com/office/drawing/2014/main" id="{1A8BB53F-D7E2-449F-81D5-BE36D5E90600}"/>
              </a:ext>
            </a:extLst>
          </p:cNvPr>
          <p:cNvSpPr>
            <a:spLocks noGrp="1"/>
          </p:cNvSpPr>
          <p:nvPr>
            <p:ph idx="1"/>
          </p:nvPr>
        </p:nvSpPr>
        <p:spPr>
          <a:xfrm>
            <a:off x="620917" y="1023577"/>
            <a:ext cx="5033848" cy="4837050"/>
          </a:xfrm>
        </p:spPr>
        <p:txBody>
          <a:bodyPr>
            <a:normAutofit/>
          </a:bodyPr>
          <a:lstStyle/>
          <a:p>
            <a:r>
              <a:rPr lang="en-AU" sz="1600" dirty="0"/>
              <a:t>Badger DAO is well positioned to capitalise on the trend towards </a:t>
            </a:r>
            <a:r>
              <a:rPr lang="en-AU" sz="1600" dirty="0" err="1"/>
              <a:t>HODLing</a:t>
            </a:r>
            <a:r>
              <a:rPr lang="en-AU" sz="1600" dirty="0"/>
              <a:t> but will primarily service the retail sector rather than the big end of town. </a:t>
            </a:r>
          </a:p>
          <a:p>
            <a:r>
              <a:rPr lang="en-AU" sz="1600" dirty="0"/>
              <a:t>A people’s investment approach. Opportunity for an us vs them investing approach and focus on retail strategy investment.</a:t>
            </a:r>
          </a:p>
          <a:p>
            <a:r>
              <a:rPr lang="en-AU" sz="1600" dirty="0"/>
              <a:t>These types of stories that clearly articulate </a:t>
            </a:r>
            <a:r>
              <a:rPr lang="en-AU" sz="1600" dirty="0" err="1"/>
              <a:t>BitCOIN</a:t>
            </a:r>
            <a:r>
              <a:rPr lang="en-AU" sz="1600" dirty="0"/>
              <a:t> trends and the perspective of the </a:t>
            </a:r>
            <a:r>
              <a:rPr lang="en-AU" sz="1600" dirty="0" err="1"/>
              <a:t>HODLer</a:t>
            </a:r>
            <a:r>
              <a:rPr lang="en-AU" sz="1600" dirty="0"/>
              <a:t> naturally lead people towards using their </a:t>
            </a:r>
            <a:r>
              <a:rPr lang="en-AU" sz="1600" dirty="0" err="1"/>
              <a:t>BitCoin</a:t>
            </a:r>
            <a:r>
              <a:rPr lang="en-AU" sz="1600" dirty="0"/>
              <a:t> in </a:t>
            </a:r>
            <a:r>
              <a:rPr lang="en-AU" sz="1600" dirty="0" err="1"/>
              <a:t>DeFi</a:t>
            </a:r>
            <a:r>
              <a:rPr lang="en-AU" sz="1600" dirty="0"/>
              <a:t> to earn passive income. This is the basis of any engagement plan</a:t>
            </a:r>
          </a:p>
          <a:p>
            <a:endParaRPr lang="en-AU" sz="1600" dirty="0"/>
          </a:p>
        </p:txBody>
      </p:sp>
      <p:pic>
        <p:nvPicPr>
          <p:cNvPr id="1026" name="Picture 2" descr="unnamed (2)">
            <a:extLst>
              <a:ext uri="{FF2B5EF4-FFF2-40B4-BE49-F238E27FC236}">
                <a16:creationId xmlns:a16="http://schemas.microsoft.com/office/drawing/2014/main" id="{C5670A04-62A9-4637-9B1B-AD8C0853C5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3065" y="2444972"/>
            <a:ext cx="6718935" cy="376820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120A324-CC63-4F77-AEE1-F6F684D49BAC}"/>
              </a:ext>
            </a:extLst>
          </p:cNvPr>
          <p:cNvSpPr txBox="1"/>
          <p:nvPr/>
        </p:nvSpPr>
        <p:spPr>
          <a:xfrm>
            <a:off x="5872048" y="6215876"/>
            <a:ext cx="5920967" cy="276999"/>
          </a:xfrm>
          <a:prstGeom prst="rect">
            <a:avLst/>
          </a:prstGeom>
          <a:noFill/>
        </p:spPr>
        <p:txBody>
          <a:bodyPr wrap="square" rtlCol="0">
            <a:spAutoFit/>
          </a:bodyPr>
          <a:lstStyle/>
          <a:p>
            <a:r>
              <a:rPr lang="en-AU" sz="1200" dirty="0"/>
              <a:t>https://bitcoinmagazine.com/markets/long-term-hodler-supply-hits-all-time-high</a:t>
            </a:r>
          </a:p>
        </p:txBody>
      </p:sp>
    </p:spTree>
    <p:extLst>
      <p:ext uri="{BB962C8B-B14F-4D97-AF65-F5344CB8AC3E}">
        <p14:creationId xmlns:p14="http://schemas.microsoft.com/office/powerpoint/2010/main" val="163680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BF2D-59CF-4039-813D-37B1F2171628}"/>
              </a:ext>
            </a:extLst>
          </p:cNvPr>
          <p:cNvSpPr>
            <a:spLocks noGrp="1"/>
          </p:cNvSpPr>
          <p:nvPr>
            <p:ph type="title"/>
          </p:nvPr>
        </p:nvSpPr>
        <p:spPr>
          <a:xfrm>
            <a:off x="838200" y="365126"/>
            <a:ext cx="7896900" cy="989710"/>
          </a:xfrm>
        </p:spPr>
        <p:txBody>
          <a:bodyPr>
            <a:normAutofit/>
          </a:bodyPr>
          <a:lstStyle/>
          <a:p>
            <a:r>
              <a:rPr lang="en-AU" sz="3600" dirty="0"/>
              <a:t>Current Problem- not generating interest</a:t>
            </a:r>
          </a:p>
        </p:txBody>
      </p:sp>
      <p:sp>
        <p:nvSpPr>
          <p:cNvPr id="3" name="Content Placeholder 2">
            <a:extLst>
              <a:ext uri="{FF2B5EF4-FFF2-40B4-BE49-F238E27FC236}">
                <a16:creationId xmlns:a16="http://schemas.microsoft.com/office/drawing/2014/main" id="{BE022CEC-6459-4D55-A08B-E519346E1B85}"/>
              </a:ext>
            </a:extLst>
          </p:cNvPr>
          <p:cNvSpPr>
            <a:spLocks noGrp="1"/>
          </p:cNvSpPr>
          <p:nvPr>
            <p:ph idx="1"/>
          </p:nvPr>
        </p:nvSpPr>
        <p:spPr/>
        <p:txBody>
          <a:bodyPr/>
          <a:lstStyle/>
          <a:p>
            <a:endParaRPr lang="en-AU" dirty="0"/>
          </a:p>
        </p:txBody>
      </p:sp>
      <p:pic>
        <p:nvPicPr>
          <p:cNvPr id="5" name="Picture 4" descr="A screenshot of a computer&#10;&#10;Description automatically generated">
            <a:extLst>
              <a:ext uri="{FF2B5EF4-FFF2-40B4-BE49-F238E27FC236}">
                <a16:creationId xmlns:a16="http://schemas.microsoft.com/office/drawing/2014/main" id="{2EB496AC-37DC-4284-AA53-2BA528A6752A}"/>
              </a:ext>
            </a:extLst>
          </p:cNvPr>
          <p:cNvPicPr>
            <a:picLocks noChangeAspect="1"/>
          </p:cNvPicPr>
          <p:nvPr/>
        </p:nvPicPr>
        <p:blipFill rotWithShape="1">
          <a:blip r:embed="rId2"/>
          <a:srcRect l="16005" t="9931" r="17269" b="15052"/>
          <a:stretch/>
        </p:blipFill>
        <p:spPr>
          <a:xfrm>
            <a:off x="599768" y="1428929"/>
            <a:ext cx="8135332" cy="5144729"/>
          </a:xfrm>
          <a:prstGeom prst="rect">
            <a:avLst/>
          </a:prstGeom>
        </p:spPr>
      </p:pic>
      <p:sp>
        <p:nvSpPr>
          <p:cNvPr id="6" name="TextBox 5">
            <a:extLst>
              <a:ext uri="{FF2B5EF4-FFF2-40B4-BE49-F238E27FC236}">
                <a16:creationId xmlns:a16="http://schemas.microsoft.com/office/drawing/2014/main" id="{025A1E80-E7DC-4A17-89BD-825DA0CB7467}"/>
              </a:ext>
            </a:extLst>
          </p:cNvPr>
          <p:cNvSpPr txBox="1"/>
          <p:nvPr/>
        </p:nvSpPr>
        <p:spPr>
          <a:xfrm>
            <a:off x="8274698" y="3429000"/>
            <a:ext cx="2817845" cy="1200329"/>
          </a:xfrm>
          <a:prstGeom prst="rect">
            <a:avLst/>
          </a:prstGeom>
          <a:ln/>
        </p:spPr>
        <p:style>
          <a:lnRef idx="3">
            <a:schemeClr val="lt1"/>
          </a:lnRef>
          <a:fillRef idx="1">
            <a:schemeClr val="accent2"/>
          </a:fillRef>
          <a:effectRef idx="1">
            <a:schemeClr val="accent2"/>
          </a:effectRef>
          <a:fontRef idx="minor">
            <a:schemeClr val="lt1"/>
          </a:fontRef>
        </p:style>
        <p:txBody>
          <a:bodyPr wrap="square" rtlCol="0">
            <a:spAutoFit/>
          </a:bodyPr>
          <a:lstStyle/>
          <a:p>
            <a:r>
              <a:rPr lang="en-AU" dirty="0"/>
              <a:t>The google trends and the twitter citations are very low. Indicating declining interest</a:t>
            </a:r>
          </a:p>
        </p:txBody>
      </p:sp>
      <p:sp>
        <p:nvSpPr>
          <p:cNvPr id="7" name="TextBox 6">
            <a:extLst>
              <a:ext uri="{FF2B5EF4-FFF2-40B4-BE49-F238E27FC236}">
                <a16:creationId xmlns:a16="http://schemas.microsoft.com/office/drawing/2014/main" id="{9E545604-6E7F-4693-983B-898068D47E9F}"/>
              </a:ext>
            </a:extLst>
          </p:cNvPr>
          <p:cNvSpPr txBox="1"/>
          <p:nvPr/>
        </p:nvSpPr>
        <p:spPr>
          <a:xfrm>
            <a:off x="649050" y="6278420"/>
            <a:ext cx="4018384" cy="369332"/>
          </a:xfrm>
          <a:prstGeom prst="rect">
            <a:avLst/>
          </a:prstGeom>
          <a:noFill/>
        </p:spPr>
        <p:txBody>
          <a:bodyPr wrap="square" rtlCol="0">
            <a:spAutoFit/>
          </a:bodyPr>
          <a:lstStyle/>
          <a:p>
            <a:r>
              <a:rPr lang="en-AU" sz="1800" dirty="0"/>
              <a:t>https://cointobuy.io/badger-dao</a:t>
            </a:r>
            <a:endParaRPr lang="en-AU" dirty="0"/>
          </a:p>
        </p:txBody>
      </p:sp>
      <p:sp>
        <p:nvSpPr>
          <p:cNvPr id="8" name="Oval 7">
            <a:extLst>
              <a:ext uri="{FF2B5EF4-FFF2-40B4-BE49-F238E27FC236}">
                <a16:creationId xmlns:a16="http://schemas.microsoft.com/office/drawing/2014/main" id="{CF641454-5C38-4F72-9B16-38C2BB654C1A}"/>
              </a:ext>
            </a:extLst>
          </p:cNvPr>
          <p:cNvSpPr/>
          <p:nvPr/>
        </p:nvSpPr>
        <p:spPr>
          <a:xfrm>
            <a:off x="2425744" y="4939583"/>
            <a:ext cx="2175015" cy="494522"/>
          </a:xfrm>
          <a:prstGeom prst="ellipse">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0" name="Straight Arrow Connector 9">
            <a:extLst>
              <a:ext uri="{FF2B5EF4-FFF2-40B4-BE49-F238E27FC236}">
                <a16:creationId xmlns:a16="http://schemas.microsoft.com/office/drawing/2014/main" id="{C6DEA3B0-81F3-493F-9ADF-3021CF7D5CFB}"/>
              </a:ext>
            </a:extLst>
          </p:cNvPr>
          <p:cNvCxnSpPr>
            <a:stCxn id="6" idx="1"/>
          </p:cNvCxnSpPr>
          <p:nvPr/>
        </p:nvCxnSpPr>
        <p:spPr>
          <a:xfrm flipH="1">
            <a:off x="4667434" y="4029165"/>
            <a:ext cx="3607264" cy="1157679"/>
          </a:xfrm>
          <a:prstGeom prst="straightConnector1">
            <a:avLst/>
          </a:prstGeom>
          <a:ln w="190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5413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EA955-F9EA-4F5E-85A5-74499D4FEF61}"/>
              </a:ext>
            </a:extLst>
          </p:cNvPr>
          <p:cNvSpPr>
            <a:spLocks noGrp="1"/>
          </p:cNvSpPr>
          <p:nvPr>
            <p:ph type="title"/>
          </p:nvPr>
        </p:nvSpPr>
        <p:spPr/>
        <p:txBody>
          <a:bodyPr/>
          <a:lstStyle/>
          <a:p>
            <a:r>
              <a:rPr lang="en-AU" dirty="0"/>
              <a:t>The newer DAO get the attention</a:t>
            </a:r>
          </a:p>
        </p:txBody>
      </p:sp>
      <p:sp>
        <p:nvSpPr>
          <p:cNvPr id="3" name="Content Placeholder 2">
            <a:extLst>
              <a:ext uri="{FF2B5EF4-FFF2-40B4-BE49-F238E27FC236}">
                <a16:creationId xmlns:a16="http://schemas.microsoft.com/office/drawing/2014/main" id="{3E4068A3-7328-4F78-9D8E-BFF77C682B57}"/>
              </a:ext>
            </a:extLst>
          </p:cNvPr>
          <p:cNvSpPr>
            <a:spLocks noGrp="1"/>
          </p:cNvSpPr>
          <p:nvPr>
            <p:ph idx="1"/>
          </p:nvPr>
        </p:nvSpPr>
        <p:spPr/>
        <p:txBody>
          <a:bodyPr/>
          <a:lstStyle/>
          <a:p>
            <a:endParaRPr lang="en-AU"/>
          </a:p>
        </p:txBody>
      </p:sp>
      <p:pic>
        <p:nvPicPr>
          <p:cNvPr id="5" name="Picture 4" descr="A screenshot of a computer&#10;&#10;Description automatically generated">
            <a:extLst>
              <a:ext uri="{FF2B5EF4-FFF2-40B4-BE49-F238E27FC236}">
                <a16:creationId xmlns:a16="http://schemas.microsoft.com/office/drawing/2014/main" id="{D9197F93-1776-4849-9877-0CA0B6F1E300}"/>
              </a:ext>
            </a:extLst>
          </p:cNvPr>
          <p:cNvPicPr>
            <a:picLocks noChangeAspect="1"/>
          </p:cNvPicPr>
          <p:nvPr/>
        </p:nvPicPr>
        <p:blipFill rotWithShape="1">
          <a:blip r:embed="rId2"/>
          <a:srcRect l="12526" t="13608" r="12242" b="12027"/>
          <a:stretch/>
        </p:blipFill>
        <p:spPr>
          <a:xfrm>
            <a:off x="546754" y="1392974"/>
            <a:ext cx="9172281" cy="5099901"/>
          </a:xfrm>
          <a:prstGeom prst="rect">
            <a:avLst/>
          </a:prstGeom>
        </p:spPr>
      </p:pic>
    </p:spTree>
    <p:extLst>
      <p:ext uri="{BB962C8B-B14F-4D97-AF65-F5344CB8AC3E}">
        <p14:creationId xmlns:p14="http://schemas.microsoft.com/office/powerpoint/2010/main" val="20225158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TotalTime>
  <Words>1020</Words>
  <Application>Microsoft Office PowerPoint</Application>
  <PresentationFormat>Widescreen</PresentationFormat>
  <Paragraphs>67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Initial thoughts</vt:lpstr>
      <vt:lpstr>Assumptions</vt:lpstr>
      <vt:lpstr>The strategy for engagement</vt:lpstr>
      <vt:lpstr>Retail vs Corporate</vt:lpstr>
      <vt:lpstr>BitCoin HODL</vt:lpstr>
      <vt:lpstr>Why Badger DAO</vt:lpstr>
      <vt:lpstr>The Opportunity</vt:lpstr>
      <vt:lpstr>Current Problem- not generating interest</vt:lpstr>
      <vt:lpstr>The newer DAO get the attention</vt:lpstr>
      <vt:lpstr>Current rank according to Coin market Cap:</vt:lpstr>
      <vt:lpstr>Summary of Social media to date:</vt:lpstr>
      <vt:lpstr>Actions so far:</vt:lpstr>
      <vt:lpstr>Futures Project</vt:lpstr>
      <vt:lpstr>What would the project address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Initial thoughts</dc:title>
  <dc:creator>Brent Hughes</dc:creator>
  <cp:lastModifiedBy>Brent Hughes</cp:lastModifiedBy>
  <cp:revision>1</cp:revision>
  <dcterms:created xsi:type="dcterms:W3CDTF">2021-09-13T01:28:44Z</dcterms:created>
  <dcterms:modified xsi:type="dcterms:W3CDTF">2021-09-13T04:24:00Z</dcterms:modified>
</cp:coreProperties>
</file>