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4" r:id="rId4"/>
    <p:sldId id="266" r:id="rId5"/>
    <p:sldId id="269" r:id="rId6"/>
    <p:sldId id="261" r:id="rId7"/>
    <p:sldId id="272" r:id="rId8"/>
    <p:sldId id="274" r:id="rId9"/>
    <p:sldId id="263" r:id="rId10"/>
    <p:sldId id="270" r:id="rId11"/>
    <p:sldId id="273" r:id="rId12"/>
    <p:sldId id="275" r:id="rId13"/>
    <p:sldId id="267" r:id="rId14"/>
    <p:sldId id="271" r:id="rId15"/>
    <p:sldId id="258" r:id="rId16"/>
    <p:sldId id="259" r:id="rId17"/>
    <p:sldId id="260" r:id="rId18"/>
    <p:sldId id="2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t Hughes" initials="BH" lastIdx="1" clrIdx="0">
    <p:extLst>
      <p:ext uri="{19B8F6BF-5375-455C-9EA6-DF929625EA0E}">
        <p15:presenceInfo xmlns:p15="http://schemas.microsoft.com/office/powerpoint/2012/main" userId="88c5976d0c3ed7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BD714-2357-4A75-B5C9-53227894C6B5}" v="10" dt="2021-09-28T23:08:59.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ent Hughes" userId="88c5976d0c3ed7e6" providerId="LiveId" clId="{F46BD714-2357-4A75-B5C9-53227894C6B5}"/>
    <pc:docChg chg="custSel addSld modSld sldOrd">
      <pc:chgData name="Brent Hughes" userId="88c5976d0c3ed7e6" providerId="LiveId" clId="{F46BD714-2357-4A75-B5C9-53227894C6B5}" dt="2021-09-29T00:37:20.737" v="758" actId="20577"/>
      <pc:docMkLst>
        <pc:docMk/>
      </pc:docMkLst>
      <pc:sldChg chg="addSp modSp mod">
        <pc:chgData name="Brent Hughes" userId="88c5976d0c3ed7e6" providerId="LiveId" clId="{F46BD714-2357-4A75-B5C9-53227894C6B5}" dt="2021-09-28T23:09:03.953" v="705" actId="20577"/>
        <pc:sldMkLst>
          <pc:docMk/>
          <pc:sldMk cId="1398083951" sldId="256"/>
        </pc:sldMkLst>
        <pc:spChg chg="add mod">
          <ac:chgData name="Brent Hughes" userId="88c5976d0c3ed7e6" providerId="LiveId" clId="{F46BD714-2357-4A75-B5C9-53227894C6B5}" dt="2021-09-28T23:09:03.953" v="705" actId="20577"/>
          <ac:spMkLst>
            <pc:docMk/>
            <pc:sldMk cId="1398083951" sldId="256"/>
            <ac:spMk id="8" creationId="{21DF266B-4027-43A7-B4FE-EDA4309D4F3C}"/>
          </ac:spMkLst>
        </pc:spChg>
      </pc:sldChg>
      <pc:sldChg chg="ord">
        <pc:chgData name="Brent Hughes" userId="88c5976d0c3ed7e6" providerId="LiveId" clId="{F46BD714-2357-4A75-B5C9-53227894C6B5}" dt="2021-09-29T00:37:00.148" v="707"/>
        <pc:sldMkLst>
          <pc:docMk/>
          <pc:sldMk cId="163680596" sldId="257"/>
        </pc:sldMkLst>
      </pc:sldChg>
      <pc:sldChg chg="ord">
        <pc:chgData name="Brent Hughes" userId="88c5976d0c3ed7e6" providerId="LiveId" clId="{F46BD714-2357-4A75-B5C9-53227894C6B5}" dt="2021-09-29T00:37:00.148" v="707"/>
        <pc:sldMkLst>
          <pc:docMk/>
          <pc:sldMk cId="3575413069" sldId="258"/>
        </pc:sldMkLst>
      </pc:sldChg>
      <pc:sldChg chg="ord">
        <pc:chgData name="Brent Hughes" userId="88c5976d0c3ed7e6" providerId="LiveId" clId="{F46BD714-2357-4A75-B5C9-53227894C6B5}" dt="2021-09-29T00:37:00.148" v="707"/>
        <pc:sldMkLst>
          <pc:docMk/>
          <pc:sldMk cId="2022515892" sldId="259"/>
        </pc:sldMkLst>
      </pc:sldChg>
      <pc:sldChg chg="ord">
        <pc:chgData name="Brent Hughes" userId="88c5976d0c3ed7e6" providerId="LiveId" clId="{F46BD714-2357-4A75-B5C9-53227894C6B5}" dt="2021-09-29T00:37:00.148" v="707"/>
        <pc:sldMkLst>
          <pc:docMk/>
          <pc:sldMk cId="255906562" sldId="260"/>
        </pc:sldMkLst>
      </pc:sldChg>
      <pc:sldChg chg="modSp mod">
        <pc:chgData name="Brent Hughes" userId="88c5976d0c3ed7e6" providerId="LiveId" clId="{F46BD714-2357-4A75-B5C9-53227894C6B5}" dt="2021-09-24T05:36:29.496" v="242" actId="14100"/>
        <pc:sldMkLst>
          <pc:docMk/>
          <pc:sldMk cId="2332581193" sldId="261"/>
        </pc:sldMkLst>
        <pc:spChg chg="mod">
          <ac:chgData name="Brent Hughes" userId="88c5976d0c3ed7e6" providerId="LiveId" clId="{F46BD714-2357-4A75-B5C9-53227894C6B5}" dt="2021-09-24T05:36:29.496" v="242" actId="14100"/>
          <ac:spMkLst>
            <pc:docMk/>
            <pc:sldMk cId="2332581193" sldId="261"/>
            <ac:spMk id="3" creationId="{CAC10CD3-A5DA-4B20-8CE3-F8AFBD66911A}"/>
          </ac:spMkLst>
        </pc:spChg>
      </pc:sldChg>
      <pc:sldChg chg="modSp mod ord">
        <pc:chgData name="Brent Hughes" userId="88c5976d0c3ed7e6" providerId="LiveId" clId="{F46BD714-2357-4A75-B5C9-53227894C6B5}" dt="2021-09-24T05:42:36.122" v="366" actId="20577"/>
        <pc:sldMkLst>
          <pc:docMk/>
          <pc:sldMk cId="3644633588" sldId="263"/>
        </pc:sldMkLst>
        <pc:spChg chg="mod">
          <ac:chgData name="Brent Hughes" userId="88c5976d0c3ed7e6" providerId="LiveId" clId="{F46BD714-2357-4A75-B5C9-53227894C6B5}" dt="2021-09-24T05:42:36.122" v="366" actId="20577"/>
          <ac:spMkLst>
            <pc:docMk/>
            <pc:sldMk cId="3644633588" sldId="263"/>
            <ac:spMk id="2" creationId="{1F959FEA-D822-460C-A48E-7BAB0EBA1BD4}"/>
          </ac:spMkLst>
        </pc:spChg>
      </pc:sldChg>
      <pc:sldChg chg="modSp mod">
        <pc:chgData name="Brent Hughes" userId="88c5976d0c3ed7e6" providerId="LiveId" clId="{F46BD714-2357-4A75-B5C9-53227894C6B5}" dt="2021-09-24T05:41:08.279" v="284" actId="20577"/>
        <pc:sldMkLst>
          <pc:docMk/>
          <pc:sldMk cId="4236957685" sldId="266"/>
        </pc:sldMkLst>
        <pc:spChg chg="mod">
          <ac:chgData name="Brent Hughes" userId="88c5976d0c3ed7e6" providerId="LiveId" clId="{F46BD714-2357-4A75-B5C9-53227894C6B5}" dt="2021-09-24T05:41:02.035" v="276" actId="20577"/>
          <ac:spMkLst>
            <pc:docMk/>
            <pc:sldMk cId="4236957685" sldId="266"/>
            <ac:spMk id="2" creationId="{3755514B-49BA-4AA0-BA93-0BE9E08E6A50}"/>
          </ac:spMkLst>
        </pc:spChg>
        <pc:spChg chg="mod">
          <ac:chgData name="Brent Hughes" userId="88c5976d0c3ed7e6" providerId="LiveId" clId="{F46BD714-2357-4A75-B5C9-53227894C6B5}" dt="2021-09-24T05:41:08.279" v="284" actId="20577"/>
          <ac:spMkLst>
            <pc:docMk/>
            <pc:sldMk cId="4236957685" sldId="266"/>
            <ac:spMk id="3" creationId="{0C3691FC-3587-4179-90B3-614FDB8C3E8A}"/>
          </ac:spMkLst>
        </pc:spChg>
      </pc:sldChg>
      <pc:sldChg chg="ord">
        <pc:chgData name="Brent Hughes" userId="88c5976d0c3ed7e6" providerId="LiveId" clId="{F46BD714-2357-4A75-B5C9-53227894C6B5}" dt="2021-09-29T00:37:00.148" v="707"/>
        <pc:sldMkLst>
          <pc:docMk/>
          <pc:sldMk cId="2646949481" sldId="267"/>
        </pc:sldMkLst>
      </pc:sldChg>
      <pc:sldChg chg="modSp mod">
        <pc:chgData name="Brent Hughes" userId="88c5976d0c3ed7e6" providerId="LiveId" clId="{F46BD714-2357-4A75-B5C9-53227894C6B5}" dt="2021-09-24T05:41:19.498" v="302" actId="20577"/>
        <pc:sldMkLst>
          <pc:docMk/>
          <pc:sldMk cId="2547802877" sldId="269"/>
        </pc:sldMkLst>
        <pc:spChg chg="mod">
          <ac:chgData name="Brent Hughes" userId="88c5976d0c3ed7e6" providerId="LiveId" clId="{F46BD714-2357-4A75-B5C9-53227894C6B5}" dt="2021-09-24T05:41:19.498" v="302" actId="20577"/>
          <ac:spMkLst>
            <pc:docMk/>
            <pc:sldMk cId="2547802877" sldId="269"/>
            <ac:spMk id="2" creationId="{28F35712-29EB-4DEF-A339-622EDD8809B0}"/>
          </ac:spMkLst>
        </pc:spChg>
      </pc:sldChg>
      <pc:sldChg chg="modSp">
        <pc:chgData name="Brent Hughes" userId="88c5976d0c3ed7e6" providerId="LiveId" clId="{F46BD714-2357-4A75-B5C9-53227894C6B5}" dt="2021-09-24T05:42:55.521" v="367" actId="1076"/>
        <pc:sldMkLst>
          <pc:docMk/>
          <pc:sldMk cId="4143486302" sldId="270"/>
        </pc:sldMkLst>
        <pc:picChg chg="mod">
          <ac:chgData name="Brent Hughes" userId="88c5976d0c3ed7e6" providerId="LiveId" clId="{F46BD714-2357-4A75-B5C9-53227894C6B5}" dt="2021-09-24T05:42:55.521" v="367" actId="1076"/>
          <ac:picMkLst>
            <pc:docMk/>
            <pc:sldMk cId="4143486302" sldId="270"/>
            <ac:picMk id="5122" creationId="{E0B20F02-12F8-45CE-9B17-0BE1C9923455}"/>
          </ac:picMkLst>
        </pc:picChg>
      </pc:sldChg>
      <pc:sldChg chg="ord">
        <pc:chgData name="Brent Hughes" userId="88c5976d0c3ed7e6" providerId="LiveId" clId="{F46BD714-2357-4A75-B5C9-53227894C6B5}" dt="2021-09-29T00:37:00.148" v="707"/>
        <pc:sldMkLst>
          <pc:docMk/>
          <pc:sldMk cId="831180139" sldId="271"/>
        </pc:sldMkLst>
      </pc:sldChg>
      <pc:sldChg chg="modSp mod">
        <pc:chgData name="Brent Hughes" userId="88c5976d0c3ed7e6" providerId="LiveId" clId="{F46BD714-2357-4A75-B5C9-53227894C6B5}" dt="2021-09-28T23:07:49.523" v="698" actId="20577"/>
        <pc:sldMkLst>
          <pc:docMk/>
          <pc:sldMk cId="1205314273" sldId="272"/>
        </pc:sldMkLst>
        <pc:spChg chg="mod">
          <ac:chgData name="Brent Hughes" userId="88c5976d0c3ed7e6" providerId="LiveId" clId="{F46BD714-2357-4A75-B5C9-53227894C6B5}" dt="2021-09-24T05:41:29.473" v="311" actId="20577"/>
          <ac:spMkLst>
            <pc:docMk/>
            <pc:sldMk cId="1205314273" sldId="272"/>
            <ac:spMk id="2" creationId="{FD7DF98C-DE9A-4101-9F01-BC24C0B7A922}"/>
          </ac:spMkLst>
        </pc:spChg>
        <pc:spChg chg="mod">
          <ac:chgData name="Brent Hughes" userId="88c5976d0c3ed7e6" providerId="LiveId" clId="{F46BD714-2357-4A75-B5C9-53227894C6B5}" dt="2021-09-28T23:07:49.523" v="698" actId="20577"/>
          <ac:spMkLst>
            <pc:docMk/>
            <pc:sldMk cId="1205314273" sldId="272"/>
            <ac:spMk id="3" creationId="{675FCF4C-2C06-499B-88D6-7C129FBFA3B8}"/>
          </ac:spMkLst>
        </pc:spChg>
      </pc:sldChg>
      <pc:sldChg chg="addSp modSp mod">
        <pc:chgData name="Brent Hughes" userId="88c5976d0c3ed7e6" providerId="LiveId" clId="{F46BD714-2357-4A75-B5C9-53227894C6B5}" dt="2021-09-28T23:08:36.388" v="702" actId="20577"/>
        <pc:sldMkLst>
          <pc:docMk/>
          <pc:sldMk cId="2515064986" sldId="273"/>
        </pc:sldMkLst>
        <pc:spChg chg="mod">
          <ac:chgData name="Brent Hughes" userId="88c5976d0c3ed7e6" providerId="LiveId" clId="{F46BD714-2357-4A75-B5C9-53227894C6B5}" dt="2021-09-24T05:43:11.434" v="386" actId="14100"/>
          <ac:spMkLst>
            <pc:docMk/>
            <pc:sldMk cId="2515064986" sldId="273"/>
            <ac:spMk id="2" creationId="{BC11100C-6789-429C-802A-51D4A4354957}"/>
          </ac:spMkLst>
        </pc:spChg>
        <pc:spChg chg="add mod">
          <ac:chgData name="Brent Hughes" userId="88c5976d0c3ed7e6" providerId="LiveId" clId="{F46BD714-2357-4A75-B5C9-53227894C6B5}" dt="2021-09-28T23:08:36.388" v="702" actId="20577"/>
          <ac:spMkLst>
            <pc:docMk/>
            <pc:sldMk cId="2515064986" sldId="273"/>
            <ac:spMk id="7" creationId="{A4597618-DEA5-4D1C-B78A-2390362D9855}"/>
          </ac:spMkLst>
        </pc:spChg>
        <pc:picChg chg="mod">
          <ac:chgData name="Brent Hughes" userId="88c5976d0c3ed7e6" providerId="LiveId" clId="{F46BD714-2357-4A75-B5C9-53227894C6B5}" dt="2021-09-24T05:36:46.776" v="244" actId="1076"/>
          <ac:picMkLst>
            <pc:docMk/>
            <pc:sldMk cId="2515064986" sldId="273"/>
            <ac:picMk id="1028" creationId="{ADF64AD7-0D61-40A5-934D-BF2D39ED80AF}"/>
          </ac:picMkLst>
        </pc:picChg>
        <pc:picChg chg="mod">
          <ac:chgData name="Brent Hughes" userId="88c5976d0c3ed7e6" providerId="LiveId" clId="{F46BD714-2357-4A75-B5C9-53227894C6B5}" dt="2021-09-24T05:36:41.043" v="243" actId="1076"/>
          <ac:picMkLst>
            <pc:docMk/>
            <pc:sldMk cId="2515064986" sldId="273"/>
            <ac:picMk id="1030" creationId="{C67CBE8C-6815-4404-8937-FBF1B72FB4A3}"/>
          </ac:picMkLst>
        </pc:picChg>
      </pc:sldChg>
      <pc:sldChg chg="addSp delSp modSp mod ord">
        <pc:chgData name="Brent Hughes" userId="88c5976d0c3ed7e6" providerId="LiveId" clId="{F46BD714-2357-4A75-B5C9-53227894C6B5}" dt="2021-09-24T05:42:27.982" v="358" actId="1076"/>
        <pc:sldMkLst>
          <pc:docMk/>
          <pc:sldMk cId="3861405319" sldId="274"/>
        </pc:sldMkLst>
        <pc:spChg chg="del">
          <ac:chgData name="Brent Hughes" userId="88c5976d0c3ed7e6" providerId="LiveId" clId="{F46BD714-2357-4A75-B5C9-53227894C6B5}" dt="2021-09-24T05:30:45.013" v="9" actId="478"/>
          <ac:spMkLst>
            <pc:docMk/>
            <pc:sldMk cId="3861405319" sldId="274"/>
            <ac:spMk id="2" creationId="{02C019D8-1AA5-41BD-A50D-F156412D9051}"/>
          </ac:spMkLst>
        </pc:spChg>
        <pc:spChg chg="mod">
          <ac:chgData name="Brent Hughes" userId="88c5976d0c3ed7e6" providerId="LiveId" clId="{F46BD714-2357-4A75-B5C9-53227894C6B5}" dt="2021-09-24T05:30:50.213" v="10" actId="1076"/>
          <ac:spMkLst>
            <pc:docMk/>
            <pc:sldMk cId="3861405319" sldId="274"/>
            <ac:spMk id="8" creationId="{34B3AE5B-E92D-4CFC-80FE-22940311AD0B}"/>
          </ac:spMkLst>
        </pc:spChg>
        <pc:spChg chg="add mod">
          <ac:chgData name="Brent Hughes" userId="88c5976d0c3ed7e6" providerId="LiveId" clId="{F46BD714-2357-4A75-B5C9-53227894C6B5}" dt="2021-09-24T05:30:56.808" v="14" actId="20577"/>
          <ac:spMkLst>
            <pc:docMk/>
            <pc:sldMk cId="3861405319" sldId="274"/>
            <ac:spMk id="9" creationId="{D81D4047-7A10-47F3-B709-6194977393F3}"/>
          </ac:spMkLst>
        </pc:spChg>
        <pc:spChg chg="add mod">
          <ac:chgData name="Brent Hughes" userId="88c5976d0c3ed7e6" providerId="LiveId" clId="{F46BD714-2357-4A75-B5C9-53227894C6B5}" dt="2021-09-24T05:34:23.280" v="166" actId="1076"/>
          <ac:spMkLst>
            <pc:docMk/>
            <pc:sldMk cId="3861405319" sldId="274"/>
            <ac:spMk id="10" creationId="{B4B60144-5D92-4FDA-861A-BEDEF92839F9}"/>
          </ac:spMkLst>
        </pc:spChg>
        <pc:spChg chg="add mod">
          <ac:chgData name="Brent Hughes" userId="88c5976d0c3ed7e6" providerId="LiveId" clId="{F46BD714-2357-4A75-B5C9-53227894C6B5}" dt="2021-09-24T05:34:20.570" v="165" actId="1076"/>
          <ac:spMkLst>
            <pc:docMk/>
            <pc:sldMk cId="3861405319" sldId="274"/>
            <ac:spMk id="14" creationId="{69AE8FB5-0C08-4B08-AEED-227E01CB0B87}"/>
          </ac:spMkLst>
        </pc:spChg>
        <pc:spChg chg="add mod">
          <ac:chgData name="Brent Hughes" userId="88c5976d0c3ed7e6" providerId="LiveId" clId="{F46BD714-2357-4A75-B5C9-53227894C6B5}" dt="2021-09-24T05:42:27.982" v="358" actId="1076"/>
          <ac:spMkLst>
            <pc:docMk/>
            <pc:sldMk cId="3861405319" sldId="274"/>
            <ac:spMk id="15" creationId="{D0EDF0C1-EFB0-4749-8B6C-B16A49B3CEC8}"/>
          </ac:spMkLst>
        </pc:spChg>
        <pc:picChg chg="mod">
          <ac:chgData name="Brent Hughes" userId="88c5976d0c3ed7e6" providerId="LiveId" clId="{F46BD714-2357-4A75-B5C9-53227894C6B5}" dt="2021-09-24T05:30:41.306" v="7" actId="1076"/>
          <ac:picMkLst>
            <pc:docMk/>
            <pc:sldMk cId="3861405319" sldId="274"/>
            <ac:picMk id="5" creationId="{5A3C39B3-7CE8-4CFD-9567-2C33D4692417}"/>
          </ac:picMkLst>
        </pc:picChg>
        <pc:picChg chg="mod">
          <ac:chgData name="Brent Hughes" userId="88c5976d0c3ed7e6" providerId="LiveId" clId="{F46BD714-2357-4A75-B5C9-53227894C6B5}" dt="2021-09-24T05:30:35.686" v="6" actId="1076"/>
          <ac:picMkLst>
            <pc:docMk/>
            <pc:sldMk cId="3861405319" sldId="274"/>
            <ac:picMk id="7" creationId="{666D734C-FF87-406B-9B24-5222CAC26C3A}"/>
          </ac:picMkLst>
        </pc:picChg>
        <pc:picChg chg="add del mod modCrop">
          <ac:chgData name="Brent Hughes" userId="88c5976d0c3ed7e6" providerId="LiveId" clId="{F46BD714-2357-4A75-B5C9-53227894C6B5}" dt="2021-09-24T05:31:56.830" v="26" actId="478"/>
          <ac:picMkLst>
            <pc:docMk/>
            <pc:sldMk cId="3861405319" sldId="274"/>
            <ac:picMk id="12" creationId="{8C1D4E9A-CAC0-4653-974D-D43E8D05C4D7}"/>
          </ac:picMkLst>
        </pc:picChg>
        <pc:picChg chg="add mod">
          <ac:chgData name="Brent Hughes" userId="88c5976d0c3ed7e6" providerId="LiveId" clId="{F46BD714-2357-4A75-B5C9-53227894C6B5}" dt="2021-09-24T05:32:03.767" v="28" actId="14100"/>
          <ac:picMkLst>
            <pc:docMk/>
            <pc:sldMk cId="3861405319" sldId="274"/>
            <ac:picMk id="13" creationId="{1A20F0C9-DD79-4A27-B0D3-1550954A935A}"/>
          </ac:picMkLst>
        </pc:picChg>
      </pc:sldChg>
      <pc:sldChg chg="modSp new mod">
        <pc:chgData name="Brent Hughes" userId="88c5976d0c3ed7e6" providerId="LiveId" clId="{F46BD714-2357-4A75-B5C9-53227894C6B5}" dt="2021-09-29T00:37:20.737" v="758" actId="20577"/>
        <pc:sldMkLst>
          <pc:docMk/>
          <pc:sldMk cId="3196386753" sldId="275"/>
        </pc:sldMkLst>
        <pc:spChg chg="mod">
          <ac:chgData name="Brent Hughes" userId="88c5976d0c3ed7e6" providerId="LiveId" clId="{F46BD714-2357-4A75-B5C9-53227894C6B5}" dt="2021-09-29T00:37:20.737" v="758" actId="20577"/>
          <ac:spMkLst>
            <pc:docMk/>
            <pc:sldMk cId="3196386753" sldId="275"/>
            <ac:spMk id="2" creationId="{F2B20C6C-BEA1-48BC-914E-A8666F4D59B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6548-34CD-4A05-83BF-3BACB9339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4474D6D-EAB9-4D98-9D95-155873153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A3A9E3B-A029-49A0-89F4-76C051165DE7}"/>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5" name="Footer Placeholder 4">
            <a:extLst>
              <a:ext uri="{FF2B5EF4-FFF2-40B4-BE49-F238E27FC236}">
                <a16:creationId xmlns:a16="http://schemas.microsoft.com/office/drawing/2014/main" id="{CAE7C4A3-2A61-4476-B37E-BD68B13F87A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9986CAE-2BB5-4191-835A-3B7A60E7EF41}"/>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87384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B74F-AA26-4016-8AC2-5DF8783F136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09BEC3-4719-4884-88D4-F4E9B8712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87E7B1-8821-4CC7-9B98-20C5EBBBCDA8}"/>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5" name="Footer Placeholder 4">
            <a:extLst>
              <a:ext uri="{FF2B5EF4-FFF2-40B4-BE49-F238E27FC236}">
                <a16:creationId xmlns:a16="http://schemas.microsoft.com/office/drawing/2014/main" id="{90AAA04F-EDE2-4DE9-ABDF-9F4F89B096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C07BA6B-9C11-4E4D-BE16-2A180BD2CF35}"/>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65597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717F64-B4E8-4CF6-B73C-41BFF24494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E9F11FF-A4D6-4C43-AE3F-AE8930263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E0F8FB-D63D-432B-A65A-327A4DD3D885}"/>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5" name="Footer Placeholder 4">
            <a:extLst>
              <a:ext uri="{FF2B5EF4-FFF2-40B4-BE49-F238E27FC236}">
                <a16:creationId xmlns:a16="http://schemas.microsoft.com/office/drawing/2014/main" id="{CE0BF236-FC2F-4426-A464-7051D0C711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961181-1311-4996-B3F1-8B64094157E8}"/>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291344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3835-4436-4F1B-AC6C-06ECDE4068E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D803A37-0073-45C6-9B78-A890B8572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D1A1952-A18D-408D-8BEF-9A9B177928C8}"/>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5" name="Footer Placeholder 4">
            <a:extLst>
              <a:ext uri="{FF2B5EF4-FFF2-40B4-BE49-F238E27FC236}">
                <a16:creationId xmlns:a16="http://schemas.microsoft.com/office/drawing/2014/main" id="{F8ABBF35-4552-471E-861D-638DE3ADF9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50239EB-24FC-44E8-86B4-B0731067FEA0}"/>
              </a:ext>
            </a:extLst>
          </p:cNvPr>
          <p:cNvSpPr>
            <a:spLocks noGrp="1"/>
          </p:cNvSpPr>
          <p:nvPr>
            <p:ph type="sldNum" sz="quarter" idx="12"/>
          </p:nvPr>
        </p:nvSpPr>
        <p:spPr/>
        <p:txBody>
          <a:bodyPr/>
          <a:lstStyle/>
          <a:p>
            <a:fld id="{398D619D-C33A-49CC-BD3E-F096C7706867}" type="slidenum">
              <a:rPr lang="en-AU" smtClean="0"/>
              <a:t>‹#›</a:t>
            </a:fld>
            <a:endParaRPr lang="en-AU"/>
          </a:p>
        </p:txBody>
      </p:sp>
      <p:pic>
        <p:nvPicPr>
          <p:cNvPr id="4098" name="Picture 2" descr="Bringing Bitcoin to DeFi - Badger">
            <a:extLst>
              <a:ext uri="{FF2B5EF4-FFF2-40B4-BE49-F238E27FC236}">
                <a16:creationId xmlns:a16="http://schemas.microsoft.com/office/drawing/2014/main" id="{A72A06BC-36E6-41BE-A6A2-5D0FB67B3B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48875" y="259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1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20FA-7862-4F5D-B542-CA0CB00C1A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D47A8A3-60C7-47EC-880E-13ABDC08D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7A52B-2982-435F-8136-1EE5658EFCFE}"/>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5" name="Footer Placeholder 4">
            <a:extLst>
              <a:ext uri="{FF2B5EF4-FFF2-40B4-BE49-F238E27FC236}">
                <a16:creationId xmlns:a16="http://schemas.microsoft.com/office/drawing/2014/main" id="{9D0341EE-F684-4F0F-8D0C-A46057537D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FA7858-7727-4B03-B535-288F2BFB2C8B}"/>
              </a:ext>
            </a:extLst>
          </p:cNvPr>
          <p:cNvSpPr>
            <a:spLocks noGrp="1"/>
          </p:cNvSpPr>
          <p:nvPr>
            <p:ph type="sldNum" sz="quarter" idx="12"/>
          </p:nvPr>
        </p:nvSpPr>
        <p:spPr/>
        <p:txBody>
          <a:bodyPr/>
          <a:lstStyle/>
          <a:p>
            <a:fld id="{398D619D-C33A-49CC-BD3E-F096C7706867}" type="slidenum">
              <a:rPr lang="en-AU" smtClean="0"/>
              <a:t>‹#›</a:t>
            </a:fld>
            <a:endParaRPr lang="en-AU"/>
          </a:p>
        </p:txBody>
      </p:sp>
      <p:pic>
        <p:nvPicPr>
          <p:cNvPr id="7" name="Picture 2" descr="Bringing Bitcoin to DeFi - Badger">
            <a:extLst>
              <a:ext uri="{FF2B5EF4-FFF2-40B4-BE49-F238E27FC236}">
                <a16:creationId xmlns:a16="http://schemas.microsoft.com/office/drawing/2014/main" id="{C72A8769-4DDA-42BF-931E-565CD90B87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48875" y="259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B1D6-AA2D-4BF6-A3C3-E9753E62E14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25EBD92-E505-406E-9EB5-02A8897AA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2D5FCA3-39F2-4F2B-AD6B-F4D1201979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9D474B0-5839-4BEA-8DF4-C3C9A3B9F1B4}"/>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6" name="Footer Placeholder 5">
            <a:extLst>
              <a:ext uri="{FF2B5EF4-FFF2-40B4-BE49-F238E27FC236}">
                <a16:creationId xmlns:a16="http://schemas.microsoft.com/office/drawing/2014/main" id="{E6661BBA-5FFF-4661-BC9F-5F09E6E2EA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46033C-60CA-4496-89A8-C64497989D4D}"/>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592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9264-738E-409C-B317-712FF19BE99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9D966C6-65C2-4E06-B514-FB885F39D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C8295-4BBC-4507-AD4B-E6BFCABADE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84D5547-65EC-40D1-8218-C6ACD1E73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B862AD-606E-4D14-8FAD-0338AAC924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16241D0-73A2-46BB-8A05-E70E626D538C}"/>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8" name="Footer Placeholder 7">
            <a:extLst>
              <a:ext uri="{FF2B5EF4-FFF2-40B4-BE49-F238E27FC236}">
                <a16:creationId xmlns:a16="http://schemas.microsoft.com/office/drawing/2014/main" id="{2276516F-41D2-451B-9C39-DDE046BB1E4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F9B0BD3-7178-45F7-AD2A-8BF2B3E1CDE4}"/>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302940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730C-FF29-4049-8D48-B5E69FC8AB3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0C2917F-0B50-4CFC-9ACC-0FD2614C6986}"/>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4" name="Footer Placeholder 3">
            <a:extLst>
              <a:ext uri="{FF2B5EF4-FFF2-40B4-BE49-F238E27FC236}">
                <a16:creationId xmlns:a16="http://schemas.microsoft.com/office/drawing/2014/main" id="{9944C947-8747-4B65-B6D8-7E702F691F4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899876A-1272-4C8B-8C57-7A7E25ECDB42}"/>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302277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A8A49-B715-487E-B319-E12E4CCA23EC}"/>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3" name="Footer Placeholder 2">
            <a:extLst>
              <a:ext uri="{FF2B5EF4-FFF2-40B4-BE49-F238E27FC236}">
                <a16:creationId xmlns:a16="http://schemas.microsoft.com/office/drawing/2014/main" id="{9842668D-90E7-4CBC-A2C7-91553252725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41A8EC6-F61F-4D57-BBEC-C8CF6612DD52}"/>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391035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4D71-B32A-4846-9EEE-0C3DE38F9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994B1DE-9D39-48D9-BB0F-7615C11F4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A36FC3F-82FF-42EF-BE89-18EC18250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73AEB-98DC-4BA7-B3D4-8A638DD85338}"/>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6" name="Footer Placeholder 5">
            <a:extLst>
              <a:ext uri="{FF2B5EF4-FFF2-40B4-BE49-F238E27FC236}">
                <a16:creationId xmlns:a16="http://schemas.microsoft.com/office/drawing/2014/main" id="{E522CD10-4A43-42D7-A789-DBEA9772FE2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9CC674-9809-4D12-9F08-5C75EC18DF26}"/>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26808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7765-637D-44EE-9056-809432B21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D8C6DFE-788A-4431-9BFC-82429294F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0D42778-097B-4DF4-9FDE-9F84AAFE3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EA4EB-EEC2-44DB-947A-A5ED4893923F}"/>
              </a:ext>
            </a:extLst>
          </p:cNvPr>
          <p:cNvSpPr>
            <a:spLocks noGrp="1"/>
          </p:cNvSpPr>
          <p:nvPr>
            <p:ph type="dt" sz="half" idx="10"/>
          </p:nvPr>
        </p:nvSpPr>
        <p:spPr/>
        <p:txBody>
          <a:bodyPr/>
          <a:lstStyle/>
          <a:p>
            <a:fld id="{B489714C-8113-4078-B32C-128394340501}" type="datetimeFigureOut">
              <a:rPr lang="en-AU" smtClean="0"/>
              <a:t>19/09/2021</a:t>
            </a:fld>
            <a:endParaRPr lang="en-AU"/>
          </a:p>
        </p:txBody>
      </p:sp>
      <p:sp>
        <p:nvSpPr>
          <p:cNvPr id="6" name="Footer Placeholder 5">
            <a:extLst>
              <a:ext uri="{FF2B5EF4-FFF2-40B4-BE49-F238E27FC236}">
                <a16:creationId xmlns:a16="http://schemas.microsoft.com/office/drawing/2014/main" id="{7D5CA8D8-CB4D-41C9-B962-44CAE3D34FD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541851-1E00-46F5-9ED5-34FFE30CFF4C}"/>
              </a:ext>
            </a:extLst>
          </p:cNvPr>
          <p:cNvSpPr>
            <a:spLocks noGrp="1"/>
          </p:cNvSpPr>
          <p:nvPr>
            <p:ph type="sldNum" sz="quarter" idx="12"/>
          </p:nvPr>
        </p:nvSpPr>
        <p:spPr/>
        <p:txBody>
          <a:bodyPr/>
          <a:lstStyle/>
          <a:p>
            <a:fld id="{398D619D-C33A-49CC-BD3E-F096C7706867}" type="slidenum">
              <a:rPr lang="en-AU" smtClean="0"/>
              <a:t>‹#›</a:t>
            </a:fld>
            <a:endParaRPr lang="en-AU"/>
          </a:p>
        </p:txBody>
      </p:sp>
    </p:spTree>
    <p:extLst>
      <p:ext uri="{BB962C8B-B14F-4D97-AF65-F5344CB8AC3E}">
        <p14:creationId xmlns:p14="http://schemas.microsoft.com/office/powerpoint/2010/main" val="111370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6A3AD-95CF-4771-9ED6-CDD196DCE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CF56498-7896-4FA1-8D84-B4D57784F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C8D0A06-086E-45C9-8782-7E366A419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9714C-8113-4078-B32C-128394340501}" type="datetimeFigureOut">
              <a:rPr lang="en-AU" smtClean="0"/>
              <a:t>19/09/2021</a:t>
            </a:fld>
            <a:endParaRPr lang="en-AU"/>
          </a:p>
        </p:txBody>
      </p:sp>
      <p:sp>
        <p:nvSpPr>
          <p:cNvPr id="5" name="Footer Placeholder 4">
            <a:extLst>
              <a:ext uri="{FF2B5EF4-FFF2-40B4-BE49-F238E27FC236}">
                <a16:creationId xmlns:a16="http://schemas.microsoft.com/office/drawing/2014/main" id="{0B357B8C-B2C2-4FB5-9D88-C093A2464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1BDF797-95F7-4C54-B2A9-FC855B3A9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D619D-C33A-49CC-BD3E-F096C7706867}" type="slidenum">
              <a:rPr lang="en-AU" smtClean="0"/>
              <a:t>‹#›</a:t>
            </a:fld>
            <a:endParaRPr lang="en-AU"/>
          </a:p>
        </p:txBody>
      </p:sp>
    </p:spTree>
    <p:extLst>
      <p:ext uri="{BB962C8B-B14F-4D97-AF65-F5344CB8AC3E}">
        <p14:creationId xmlns:p14="http://schemas.microsoft.com/office/powerpoint/2010/main" val="111726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quora.com/unanswered/How-might-crypto-DAOs-be-regulated-in-the-future" TargetMode="External"/><Relationship Id="rId2" Type="http://schemas.openxmlformats.org/officeDocument/2006/relationships/hyperlink" Target="https://www.quora.com/unanswered/What-is-the-best-tokenomic-strategy-for-governance-tokens-in-crypto-DA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F691BF-03B8-48BC-B0D6-2B76029A1FD9}"/>
              </a:ext>
            </a:extLst>
          </p:cNvPr>
          <p:cNvSpPr>
            <a:spLocks noGrp="1"/>
          </p:cNvSpPr>
          <p:nvPr>
            <p:ph type="ctrTitle"/>
          </p:nvPr>
        </p:nvSpPr>
        <p:spPr>
          <a:xfrm>
            <a:off x="354039" y="443353"/>
            <a:ext cx="3758763" cy="2387600"/>
          </a:xfrm>
        </p:spPr>
        <p:txBody>
          <a:bodyPr>
            <a:normAutofit/>
          </a:bodyPr>
          <a:lstStyle/>
          <a:p>
            <a:pPr algn="l"/>
            <a:r>
              <a:rPr lang="en-AU" sz="5400" dirty="0">
                <a:solidFill>
                  <a:srgbClr val="FFFFFF"/>
                </a:solidFill>
              </a:rPr>
              <a:t>Badger DAO Intern Plan</a:t>
            </a:r>
          </a:p>
        </p:txBody>
      </p:sp>
      <p:sp>
        <p:nvSpPr>
          <p:cNvPr id="3" name="Subtitle 2">
            <a:extLst>
              <a:ext uri="{FF2B5EF4-FFF2-40B4-BE49-F238E27FC236}">
                <a16:creationId xmlns:a16="http://schemas.microsoft.com/office/drawing/2014/main" id="{99D680D9-1C08-40D2-940C-A25D26D3D5D5}"/>
              </a:ext>
            </a:extLst>
          </p:cNvPr>
          <p:cNvSpPr>
            <a:spLocks noGrp="1"/>
          </p:cNvSpPr>
          <p:nvPr>
            <p:ph type="subTitle" idx="1"/>
          </p:nvPr>
        </p:nvSpPr>
        <p:spPr>
          <a:xfrm>
            <a:off x="354039" y="3804445"/>
            <a:ext cx="3610964" cy="1655762"/>
          </a:xfrm>
        </p:spPr>
        <p:txBody>
          <a:bodyPr>
            <a:normAutofit/>
          </a:bodyPr>
          <a:lstStyle/>
          <a:p>
            <a:pPr algn="l"/>
            <a:r>
              <a:rPr lang="en-AU" sz="2000" dirty="0">
                <a:solidFill>
                  <a:srgbClr val="FFFFFF"/>
                </a:solidFill>
              </a:rPr>
              <a:t>Connect with everyone to bring </a:t>
            </a:r>
            <a:r>
              <a:rPr lang="en-AU" sz="2000" dirty="0" err="1">
                <a:solidFill>
                  <a:srgbClr val="FFFFFF"/>
                </a:solidFill>
              </a:rPr>
              <a:t>BitCoin</a:t>
            </a:r>
            <a:r>
              <a:rPr lang="en-AU" sz="2000" dirty="0">
                <a:solidFill>
                  <a:srgbClr val="FFFFFF"/>
                </a:solidFill>
              </a:rPr>
              <a:t> to </a:t>
            </a:r>
            <a:r>
              <a:rPr lang="en-AU" sz="2000" dirty="0" err="1">
                <a:solidFill>
                  <a:srgbClr val="FFFFFF"/>
                </a:solidFill>
              </a:rPr>
              <a:t>DeFi</a:t>
            </a:r>
            <a:r>
              <a:rPr lang="en-AU" sz="2000" dirty="0">
                <a:solidFill>
                  <a:srgbClr val="FFFFFF"/>
                </a:solidFill>
              </a:rPr>
              <a:t> </a:t>
            </a:r>
          </a:p>
          <a:p>
            <a:pPr algn="l"/>
            <a:r>
              <a:rPr lang="en-AU" sz="2000" dirty="0">
                <a:solidFill>
                  <a:srgbClr val="FFFFFF"/>
                </a:solidFill>
              </a:rPr>
              <a:t>Badger DAO profits are for Badger DAO members.</a:t>
            </a:r>
          </a:p>
        </p:txBody>
      </p:sp>
      <p:pic>
        <p:nvPicPr>
          <p:cNvPr id="2050" name="Picture 2" descr="Introducing Badger DAO. Dedicated to building products and… | by Badger DAO  🦡 | Medium">
            <a:extLst>
              <a:ext uri="{FF2B5EF4-FFF2-40B4-BE49-F238E27FC236}">
                <a16:creationId xmlns:a16="http://schemas.microsoft.com/office/drawing/2014/main" id="{DFB77688-F081-41C2-BEB5-14B7F6965E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0996" y="1455812"/>
            <a:ext cx="6274296" cy="3946376"/>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21DF266B-4027-43A7-B4FE-EDA4309D4F3C}"/>
              </a:ext>
            </a:extLst>
          </p:cNvPr>
          <p:cNvSpPr txBox="1">
            <a:spLocks/>
          </p:cNvSpPr>
          <p:nvPr/>
        </p:nvSpPr>
        <p:spPr>
          <a:xfrm>
            <a:off x="354039" y="5205562"/>
            <a:ext cx="361096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AU" sz="2000" dirty="0">
              <a:solidFill>
                <a:srgbClr val="FFFFFF"/>
              </a:solidFill>
            </a:endParaRPr>
          </a:p>
        </p:txBody>
      </p:sp>
    </p:spTree>
    <p:extLst>
      <p:ext uri="{BB962C8B-B14F-4D97-AF65-F5344CB8AC3E}">
        <p14:creationId xmlns:p14="http://schemas.microsoft.com/office/powerpoint/2010/main" val="139808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4F5A-26DE-4305-B38C-43BC9891A25C}"/>
              </a:ext>
            </a:extLst>
          </p:cNvPr>
          <p:cNvSpPr>
            <a:spLocks noGrp="1"/>
          </p:cNvSpPr>
          <p:nvPr>
            <p:ph type="title"/>
          </p:nvPr>
        </p:nvSpPr>
        <p:spPr>
          <a:xfrm>
            <a:off x="838200" y="365125"/>
            <a:ext cx="10515600" cy="884253"/>
          </a:xfrm>
        </p:spPr>
        <p:txBody>
          <a:bodyPr/>
          <a:lstStyle/>
          <a:p>
            <a:r>
              <a:rPr lang="en-AU" dirty="0"/>
              <a:t>What would the project address</a:t>
            </a:r>
          </a:p>
        </p:txBody>
      </p:sp>
      <p:sp>
        <p:nvSpPr>
          <p:cNvPr id="3" name="Content Placeholder 2">
            <a:extLst>
              <a:ext uri="{FF2B5EF4-FFF2-40B4-BE49-F238E27FC236}">
                <a16:creationId xmlns:a16="http://schemas.microsoft.com/office/drawing/2014/main" id="{69F82B80-6B98-44F0-80F3-8512A49D9FA0}"/>
              </a:ext>
            </a:extLst>
          </p:cNvPr>
          <p:cNvSpPr>
            <a:spLocks noGrp="1"/>
          </p:cNvSpPr>
          <p:nvPr>
            <p:ph idx="1"/>
          </p:nvPr>
        </p:nvSpPr>
        <p:spPr>
          <a:xfrm>
            <a:off x="518474" y="1334219"/>
            <a:ext cx="9577633" cy="4387852"/>
          </a:xfrm>
        </p:spPr>
        <p:txBody>
          <a:bodyPr>
            <a:normAutofit lnSpcReduction="10000"/>
          </a:bodyPr>
          <a:lstStyle/>
          <a:p>
            <a:r>
              <a:rPr lang="en-AU" dirty="0"/>
              <a:t>The current issues and trends surrounding Venture DAO and </a:t>
            </a:r>
            <a:r>
              <a:rPr lang="en-AU" dirty="0" err="1"/>
              <a:t>DeFi</a:t>
            </a:r>
            <a:endParaRPr lang="en-AU" dirty="0"/>
          </a:p>
          <a:p>
            <a:r>
              <a:rPr lang="en-AU" dirty="0"/>
              <a:t>Clear articulation of at least 4 potential futures linked to the “cone of plausible futures”. These provide scenarios for what the future of the space might look like out to a certain date or epoch.</a:t>
            </a:r>
          </a:p>
          <a:p>
            <a:r>
              <a:rPr lang="en-AU" dirty="0"/>
              <a:t>Options for developing a strategy moving forward to provide decision space and options for the DAO. </a:t>
            </a:r>
          </a:p>
          <a:p>
            <a:r>
              <a:rPr lang="en-AU" dirty="0"/>
              <a:t>Identification of risks and possible mitigations</a:t>
            </a:r>
          </a:p>
          <a:p>
            <a:r>
              <a:rPr lang="en-AU" dirty="0"/>
              <a:t>This would need to include interviews with key team members and others and would likely take months to complete (3-4)</a:t>
            </a:r>
          </a:p>
          <a:p>
            <a:endParaRPr lang="en-AU" dirty="0"/>
          </a:p>
          <a:p>
            <a:endParaRPr lang="en-AU" dirty="0"/>
          </a:p>
          <a:p>
            <a:endParaRPr lang="en-AU" dirty="0"/>
          </a:p>
        </p:txBody>
      </p:sp>
      <p:pic>
        <p:nvPicPr>
          <p:cNvPr id="5122" name="Picture 2" descr="cone of plausibility | Hinesight....for Foresight">
            <a:extLst>
              <a:ext uri="{FF2B5EF4-FFF2-40B4-BE49-F238E27FC236}">
                <a16:creationId xmlns:a16="http://schemas.microsoft.com/office/drawing/2014/main" id="{E0B20F02-12F8-45CE-9B17-0BE1C9923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1016" y="1951839"/>
            <a:ext cx="2430984" cy="147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48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100C-6789-429C-802A-51D4A4354957}"/>
              </a:ext>
            </a:extLst>
          </p:cNvPr>
          <p:cNvSpPr>
            <a:spLocks noGrp="1"/>
          </p:cNvSpPr>
          <p:nvPr>
            <p:ph type="title"/>
          </p:nvPr>
        </p:nvSpPr>
        <p:spPr>
          <a:xfrm>
            <a:off x="838200" y="365125"/>
            <a:ext cx="8251479" cy="1029109"/>
          </a:xfrm>
        </p:spPr>
        <p:txBody>
          <a:bodyPr>
            <a:normAutofit fontScale="90000"/>
          </a:bodyPr>
          <a:lstStyle/>
          <a:p>
            <a:r>
              <a:rPr lang="en-AU" dirty="0"/>
              <a:t>Badger DAO- work for this Hackathon: Going forward:</a:t>
            </a:r>
          </a:p>
        </p:txBody>
      </p:sp>
      <p:pic>
        <p:nvPicPr>
          <p:cNvPr id="1026" name="Picture 2" descr="Image">
            <a:extLst>
              <a:ext uri="{FF2B5EF4-FFF2-40B4-BE49-F238E27FC236}">
                <a16:creationId xmlns:a16="http://schemas.microsoft.com/office/drawing/2014/main" id="{4629E2F0-E2E3-40F9-BC22-CC3A3796C7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52124" y="0"/>
            <a:ext cx="2639876" cy="17622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F64AD7-0D61-40A5-934D-BF2D39ED8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486" y="3715532"/>
            <a:ext cx="4584514" cy="27125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67CBE8C-6815-4404-8937-FBF1B72FB4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8210" y="1762267"/>
            <a:ext cx="3463790" cy="195326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A4597618-DEA5-4D1C-B78A-2390362D9855}"/>
              </a:ext>
            </a:extLst>
          </p:cNvPr>
          <p:cNvSpPr txBox="1">
            <a:spLocks/>
          </p:cNvSpPr>
          <p:nvPr/>
        </p:nvSpPr>
        <p:spPr>
          <a:xfrm>
            <a:off x="518474" y="1822223"/>
            <a:ext cx="7089012" cy="4387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Badger DAO interns can create bi-weekly layman's video</a:t>
            </a:r>
          </a:p>
          <a:p>
            <a:r>
              <a:rPr lang="en-AU" dirty="0"/>
              <a:t>Badger DAO intern minimum engagement requirements established for twitter, Quora, reddit and </a:t>
            </a:r>
            <a:r>
              <a:rPr lang="en-AU" dirty="0" err="1"/>
              <a:t>youtube</a:t>
            </a:r>
            <a:r>
              <a:rPr lang="en-AU" dirty="0"/>
              <a:t>. </a:t>
            </a:r>
          </a:p>
          <a:p>
            <a:r>
              <a:rPr lang="en-AU" dirty="0"/>
              <a:t>Futures Study on DAO and the possible futures to be encountered in the space to drive thought leadership.</a:t>
            </a:r>
          </a:p>
          <a:p>
            <a:endParaRPr lang="en-AU" dirty="0"/>
          </a:p>
          <a:p>
            <a:endParaRPr lang="en-AU" dirty="0"/>
          </a:p>
        </p:txBody>
      </p:sp>
    </p:spTree>
    <p:extLst>
      <p:ext uri="{BB962C8B-B14F-4D97-AF65-F5344CB8AC3E}">
        <p14:creationId xmlns:p14="http://schemas.microsoft.com/office/powerpoint/2010/main" val="251506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0C6C-BEA1-48BC-914E-A8666F4D59BF}"/>
              </a:ext>
            </a:extLst>
          </p:cNvPr>
          <p:cNvSpPr>
            <a:spLocks noGrp="1"/>
          </p:cNvSpPr>
          <p:nvPr>
            <p:ph type="title"/>
          </p:nvPr>
        </p:nvSpPr>
        <p:spPr/>
        <p:txBody>
          <a:bodyPr/>
          <a:lstStyle/>
          <a:p>
            <a:r>
              <a:rPr lang="en-AU" dirty="0"/>
              <a:t>Additional research slides hidden below.</a:t>
            </a:r>
          </a:p>
        </p:txBody>
      </p:sp>
      <p:sp>
        <p:nvSpPr>
          <p:cNvPr id="3" name="Content Placeholder 2">
            <a:extLst>
              <a:ext uri="{FF2B5EF4-FFF2-40B4-BE49-F238E27FC236}">
                <a16:creationId xmlns:a16="http://schemas.microsoft.com/office/drawing/2014/main" id="{30A92BC0-ACE3-42CF-89CF-AC62A842AA7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19638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F64A-795A-4E1E-B171-8396BB408426}"/>
              </a:ext>
            </a:extLst>
          </p:cNvPr>
          <p:cNvSpPr>
            <a:spLocks noGrp="1"/>
          </p:cNvSpPr>
          <p:nvPr>
            <p:ph type="title"/>
          </p:nvPr>
        </p:nvSpPr>
        <p:spPr>
          <a:xfrm>
            <a:off x="838200" y="365125"/>
            <a:ext cx="6712390" cy="884253"/>
          </a:xfrm>
        </p:spPr>
        <p:txBody>
          <a:bodyPr/>
          <a:lstStyle/>
          <a:p>
            <a:r>
              <a:rPr lang="en-AU" dirty="0"/>
              <a:t>Retail vs Corporate</a:t>
            </a:r>
          </a:p>
        </p:txBody>
      </p:sp>
      <p:sp>
        <p:nvSpPr>
          <p:cNvPr id="3" name="Content Placeholder 2">
            <a:extLst>
              <a:ext uri="{FF2B5EF4-FFF2-40B4-BE49-F238E27FC236}">
                <a16:creationId xmlns:a16="http://schemas.microsoft.com/office/drawing/2014/main" id="{819E721D-2D28-47F4-98B2-5255D3AD890D}"/>
              </a:ext>
            </a:extLst>
          </p:cNvPr>
          <p:cNvSpPr>
            <a:spLocks noGrp="1"/>
          </p:cNvSpPr>
          <p:nvPr>
            <p:ph idx="1"/>
          </p:nvPr>
        </p:nvSpPr>
        <p:spPr>
          <a:xfrm>
            <a:off x="838200" y="1249378"/>
            <a:ext cx="9346949" cy="4927585"/>
          </a:xfrm>
        </p:spPr>
        <p:txBody>
          <a:bodyPr/>
          <a:lstStyle/>
          <a:p>
            <a:r>
              <a:rPr lang="en-AU" dirty="0"/>
              <a:t>Although everyone is welcome, the focus is on retail investors.</a:t>
            </a:r>
          </a:p>
          <a:p>
            <a:r>
              <a:rPr lang="en-AU" dirty="0"/>
              <a:t>Badger DAO itself then represents the interests of its members when dealing with centralized finance for partnerships and investments. </a:t>
            </a:r>
          </a:p>
          <a:p>
            <a:r>
              <a:rPr lang="en-AU" dirty="0"/>
              <a:t>Notably, Badger DAO is not seeking to gather corporate money, rather it is after the individual investor….. Who is probably not yet familiar with how to use </a:t>
            </a:r>
            <a:r>
              <a:rPr lang="en-AU" dirty="0" err="1"/>
              <a:t>DeFi</a:t>
            </a:r>
            <a:r>
              <a:rPr lang="en-AU" dirty="0"/>
              <a:t>. </a:t>
            </a:r>
          </a:p>
          <a:p>
            <a:pPr marL="0" indent="0">
              <a:buNone/>
            </a:pPr>
            <a:endParaRPr lang="en-AU" dirty="0"/>
          </a:p>
        </p:txBody>
      </p:sp>
    </p:spTree>
    <p:extLst>
      <p:ext uri="{BB962C8B-B14F-4D97-AF65-F5344CB8AC3E}">
        <p14:creationId xmlns:p14="http://schemas.microsoft.com/office/powerpoint/2010/main" val="2646949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FD77-D766-462D-8A63-2BC71305E4CB}"/>
              </a:ext>
            </a:extLst>
          </p:cNvPr>
          <p:cNvSpPr>
            <a:spLocks noGrp="1"/>
          </p:cNvSpPr>
          <p:nvPr>
            <p:ph type="title"/>
          </p:nvPr>
        </p:nvSpPr>
        <p:spPr/>
        <p:txBody>
          <a:bodyPr/>
          <a:lstStyle/>
          <a:p>
            <a:r>
              <a:rPr lang="en-AU" dirty="0"/>
              <a:t>Identifying the Challenge to solve</a:t>
            </a:r>
          </a:p>
        </p:txBody>
      </p:sp>
      <p:sp>
        <p:nvSpPr>
          <p:cNvPr id="3" name="Content Placeholder 2">
            <a:extLst>
              <a:ext uri="{FF2B5EF4-FFF2-40B4-BE49-F238E27FC236}">
                <a16:creationId xmlns:a16="http://schemas.microsoft.com/office/drawing/2014/main" id="{F42B79C1-BD9E-434F-B56D-6D5B5A7B248D}"/>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83118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BF2D-59CF-4039-813D-37B1F2171628}"/>
              </a:ext>
            </a:extLst>
          </p:cNvPr>
          <p:cNvSpPr>
            <a:spLocks noGrp="1"/>
          </p:cNvSpPr>
          <p:nvPr>
            <p:ph type="title"/>
          </p:nvPr>
        </p:nvSpPr>
        <p:spPr>
          <a:xfrm>
            <a:off x="838200" y="365126"/>
            <a:ext cx="7896900" cy="989710"/>
          </a:xfrm>
        </p:spPr>
        <p:txBody>
          <a:bodyPr>
            <a:normAutofit/>
          </a:bodyPr>
          <a:lstStyle/>
          <a:p>
            <a:r>
              <a:rPr lang="en-AU" sz="3600" dirty="0"/>
              <a:t>Current Problem- not generating interest</a:t>
            </a:r>
          </a:p>
        </p:txBody>
      </p:sp>
      <p:sp>
        <p:nvSpPr>
          <p:cNvPr id="3" name="Content Placeholder 2">
            <a:extLst>
              <a:ext uri="{FF2B5EF4-FFF2-40B4-BE49-F238E27FC236}">
                <a16:creationId xmlns:a16="http://schemas.microsoft.com/office/drawing/2014/main" id="{BE022CEC-6459-4D55-A08B-E519346E1B85}"/>
              </a:ext>
            </a:extLst>
          </p:cNvPr>
          <p:cNvSpPr>
            <a:spLocks noGrp="1"/>
          </p:cNvSpPr>
          <p:nvPr>
            <p:ph idx="1"/>
          </p:nvPr>
        </p:nvSpPr>
        <p:spPr/>
        <p:txBody>
          <a:bodyPr/>
          <a:lstStyle/>
          <a:p>
            <a:endParaRPr lang="en-AU" dirty="0"/>
          </a:p>
        </p:txBody>
      </p:sp>
      <p:pic>
        <p:nvPicPr>
          <p:cNvPr id="5" name="Picture 4" descr="A screenshot of a computer&#10;&#10;Description automatically generated">
            <a:extLst>
              <a:ext uri="{FF2B5EF4-FFF2-40B4-BE49-F238E27FC236}">
                <a16:creationId xmlns:a16="http://schemas.microsoft.com/office/drawing/2014/main" id="{2EB496AC-37DC-4284-AA53-2BA528A6752A}"/>
              </a:ext>
            </a:extLst>
          </p:cNvPr>
          <p:cNvPicPr>
            <a:picLocks noChangeAspect="1"/>
          </p:cNvPicPr>
          <p:nvPr/>
        </p:nvPicPr>
        <p:blipFill rotWithShape="1">
          <a:blip r:embed="rId2"/>
          <a:srcRect l="16005" t="9931" r="17269" b="15052"/>
          <a:stretch/>
        </p:blipFill>
        <p:spPr>
          <a:xfrm>
            <a:off x="599768" y="1428929"/>
            <a:ext cx="8135332" cy="5144729"/>
          </a:xfrm>
          <a:prstGeom prst="rect">
            <a:avLst/>
          </a:prstGeom>
        </p:spPr>
      </p:pic>
      <p:sp>
        <p:nvSpPr>
          <p:cNvPr id="6" name="TextBox 5">
            <a:extLst>
              <a:ext uri="{FF2B5EF4-FFF2-40B4-BE49-F238E27FC236}">
                <a16:creationId xmlns:a16="http://schemas.microsoft.com/office/drawing/2014/main" id="{025A1E80-E7DC-4A17-89BD-825DA0CB7467}"/>
              </a:ext>
            </a:extLst>
          </p:cNvPr>
          <p:cNvSpPr txBox="1"/>
          <p:nvPr/>
        </p:nvSpPr>
        <p:spPr>
          <a:xfrm>
            <a:off x="8274698" y="3429000"/>
            <a:ext cx="2817845" cy="1200329"/>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r>
              <a:rPr lang="en-AU" dirty="0"/>
              <a:t>The google trends and the twitter citations are very low. Indicating declining interest</a:t>
            </a:r>
          </a:p>
        </p:txBody>
      </p:sp>
      <p:sp>
        <p:nvSpPr>
          <p:cNvPr id="7" name="TextBox 6">
            <a:extLst>
              <a:ext uri="{FF2B5EF4-FFF2-40B4-BE49-F238E27FC236}">
                <a16:creationId xmlns:a16="http://schemas.microsoft.com/office/drawing/2014/main" id="{9E545604-6E7F-4693-983B-898068D47E9F}"/>
              </a:ext>
            </a:extLst>
          </p:cNvPr>
          <p:cNvSpPr txBox="1"/>
          <p:nvPr/>
        </p:nvSpPr>
        <p:spPr>
          <a:xfrm>
            <a:off x="649050" y="6278420"/>
            <a:ext cx="4018384" cy="369332"/>
          </a:xfrm>
          <a:prstGeom prst="rect">
            <a:avLst/>
          </a:prstGeom>
          <a:noFill/>
        </p:spPr>
        <p:txBody>
          <a:bodyPr wrap="square" rtlCol="0">
            <a:spAutoFit/>
          </a:bodyPr>
          <a:lstStyle/>
          <a:p>
            <a:r>
              <a:rPr lang="en-AU" sz="1800" dirty="0"/>
              <a:t>https://cointobuy.io/badger-dao</a:t>
            </a:r>
            <a:endParaRPr lang="en-AU" dirty="0"/>
          </a:p>
        </p:txBody>
      </p:sp>
      <p:sp>
        <p:nvSpPr>
          <p:cNvPr id="8" name="Oval 7">
            <a:extLst>
              <a:ext uri="{FF2B5EF4-FFF2-40B4-BE49-F238E27FC236}">
                <a16:creationId xmlns:a16="http://schemas.microsoft.com/office/drawing/2014/main" id="{CF641454-5C38-4F72-9B16-38C2BB654C1A}"/>
              </a:ext>
            </a:extLst>
          </p:cNvPr>
          <p:cNvSpPr/>
          <p:nvPr/>
        </p:nvSpPr>
        <p:spPr>
          <a:xfrm>
            <a:off x="2425744" y="4939583"/>
            <a:ext cx="2175015" cy="49452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C6DEA3B0-81F3-493F-9ADF-3021CF7D5CFB}"/>
              </a:ext>
            </a:extLst>
          </p:cNvPr>
          <p:cNvCxnSpPr>
            <a:stCxn id="6" idx="1"/>
          </p:cNvCxnSpPr>
          <p:nvPr/>
        </p:nvCxnSpPr>
        <p:spPr>
          <a:xfrm flipH="1">
            <a:off x="4667434" y="4029165"/>
            <a:ext cx="3607264" cy="115767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41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A955-F9EA-4F5E-85A5-74499D4FEF61}"/>
              </a:ext>
            </a:extLst>
          </p:cNvPr>
          <p:cNvSpPr>
            <a:spLocks noGrp="1"/>
          </p:cNvSpPr>
          <p:nvPr>
            <p:ph type="title"/>
          </p:nvPr>
        </p:nvSpPr>
        <p:spPr/>
        <p:txBody>
          <a:bodyPr/>
          <a:lstStyle/>
          <a:p>
            <a:r>
              <a:rPr lang="en-AU" dirty="0"/>
              <a:t>The newer DAO get the attention</a:t>
            </a:r>
          </a:p>
        </p:txBody>
      </p:sp>
      <p:sp>
        <p:nvSpPr>
          <p:cNvPr id="3" name="Content Placeholder 2">
            <a:extLst>
              <a:ext uri="{FF2B5EF4-FFF2-40B4-BE49-F238E27FC236}">
                <a16:creationId xmlns:a16="http://schemas.microsoft.com/office/drawing/2014/main" id="{3E4068A3-7328-4F78-9D8E-BFF77C682B57}"/>
              </a:ext>
            </a:extLst>
          </p:cNvPr>
          <p:cNvSpPr>
            <a:spLocks noGrp="1"/>
          </p:cNvSpPr>
          <p:nvPr>
            <p:ph idx="1"/>
          </p:nvPr>
        </p:nvSpPr>
        <p:spPr/>
        <p:txBody>
          <a:bodyPr/>
          <a:lstStyle/>
          <a:p>
            <a:endParaRPr lang="en-AU"/>
          </a:p>
        </p:txBody>
      </p:sp>
      <p:pic>
        <p:nvPicPr>
          <p:cNvPr id="5" name="Picture 4" descr="A screenshot of a computer&#10;&#10;Description automatically generated">
            <a:extLst>
              <a:ext uri="{FF2B5EF4-FFF2-40B4-BE49-F238E27FC236}">
                <a16:creationId xmlns:a16="http://schemas.microsoft.com/office/drawing/2014/main" id="{D9197F93-1776-4849-9877-0CA0B6F1E300}"/>
              </a:ext>
            </a:extLst>
          </p:cNvPr>
          <p:cNvPicPr>
            <a:picLocks noChangeAspect="1"/>
          </p:cNvPicPr>
          <p:nvPr/>
        </p:nvPicPr>
        <p:blipFill rotWithShape="1">
          <a:blip r:embed="rId2"/>
          <a:srcRect l="12526" t="13608" r="12242" b="12027"/>
          <a:stretch/>
        </p:blipFill>
        <p:spPr>
          <a:xfrm>
            <a:off x="546754" y="1392974"/>
            <a:ext cx="9172281" cy="5099901"/>
          </a:xfrm>
          <a:prstGeom prst="rect">
            <a:avLst/>
          </a:prstGeom>
        </p:spPr>
      </p:pic>
    </p:spTree>
    <p:extLst>
      <p:ext uri="{BB962C8B-B14F-4D97-AF65-F5344CB8AC3E}">
        <p14:creationId xmlns:p14="http://schemas.microsoft.com/office/powerpoint/2010/main" val="202251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E7B1-ED9C-4F35-BF1E-FC9B1F2BD865}"/>
              </a:ext>
            </a:extLst>
          </p:cNvPr>
          <p:cNvSpPr>
            <a:spLocks noGrp="1"/>
          </p:cNvSpPr>
          <p:nvPr>
            <p:ph type="title"/>
          </p:nvPr>
        </p:nvSpPr>
        <p:spPr>
          <a:xfrm>
            <a:off x="417583" y="51004"/>
            <a:ext cx="10515600" cy="745701"/>
          </a:xfrm>
        </p:spPr>
        <p:txBody>
          <a:bodyPr>
            <a:normAutofit/>
          </a:bodyPr>
          <a:lstStyle/>
          <a:p>
            <a:r>
              <a:rPr lang="en-AU" sz="3600" dirty="0"/>
              <a:t>Current rank according to Coin market Cap:</a:t>
            </a:r>
          </a:p>
        </p:txBody>
      </p:sp>
      <p:sp>
        <p:nvSpPr>
          <p:cNvPr id="3" name="Content Placeholder 2">
            <a:extLst>
              <a:ext uri="{FF2B5EF4-FFF2-40B4-BE49-F238E27FC236}">
                <a16:creationId xmlns:a16="http://schemas.microsoft.com/office/drawing/2014/main" id="{B5B946F6-FB8C-4C2F-848A-9ACCCBF6D854}"/>
              </a:ext>
            </a:extLst>
          </p:cNvPr>
          <p:cNvSpPr>
            <a:spLocks noGrp="1"/>
          </p:cNvSpPr>
          <p:nvPr>
            <p:ph idx="1"/>
          </p:nvPr>
        </p:nvSpPr>
        <p:spPr/>
        <p:txBody>
          <a:bodyPr/>
          <a:lstStyle/>
          <a:p>
            <a:endParaRPr lang="en-AU"/>
          </a:p>
        </p:txBody>
      </p:sp>
      <p:pic>
        <p:nvPicPr>
          <p:cNvPr id="5" name="Picture 4" descr="A screenshot of a computer&#10;&#10;Description automatically generated">
            <a:extLst>
              <a:ext uri="{FF2B5EF4-FFF2-40B4-BE49-F238E27FC236}">
                <a16:creationId xmlns:a16="http://schemas.microsoft.com/office/drawing/2014/main" id="{BB3E2012-2C67-4B85-AA80-2E24586A0DC7}"/>
              </a:ext>
            </a:extLst>
          </p:cNvPr>
          <p:cNvPicPr>
            <a:picLocks noChangeAspect="1"/>
          </p:cNvPicPr>
          <p:nvPr/>
        </p:nvPicPr>
        <p:blipFill rotWithShape="1">
          <a:blip r:embed="rId2"/>
          <a:srcRect l="10902" t="11959" r="11546" b="12440"/>
          <a:stretch/>
        </p:blipFill>
        <p:spPr>
          <a:xfrm>
            <a:off x="417583" y="796705"/>
            <a:ext cx="4910155" cy="2692507"/>
          </a:xfrm>
          <a:prstGeom prst="rect">
            <a:avLst/>
          </a:prstGeom>
        </p:spPr>
      </p:pic>
      <p:sp>
        <p:nvSpPr>
          <p:cNvPr id="7" name="TextBox 6">
            <a:extLst>
              <a:ext uri="{FF2B5EF4-FFF2-40B4-BE49-F238E27FC236}">
                <a16:creationId xmlns:a16="http://schemas.microsoft.com/office/drawing/2014/main" id="{83D52DAD-3983-46D4-B448-33B16FEEC207}"/>
              </a:ext>
            </a:extLst>
          </p:cNvPr>
          <p:cNvSpPr txBox="1"/>
          <p:nvPr/>
        </p:nvSpPr>
        <p:spPr>
          <a:xfrm>
            <a:off x="374070" y="6357487"/>
            <a:ext cx="6094428" cy="369332"/>
          </a:xfrm>
          <a:prstGeom prst="rect">
            <a:avLst/>
          </a:prstGeom>
          <a:noFill/>
        </p:spPr>
        <p:txBody>
          <a:bodyPr wrap="square">
            <a:spAutoFit/>
          </a:bodyPr>
          <a:lstStyle/>
          <a:p>
            <a:r>
              <a:rPr lang="en-AU" dirty="0"/>
              <a:t>https://coinmarketcap.com/view/dao/</a:t>
            </a:r>
          </a:p>
        </p:txBody>
      </p:sp>
      <p:pic>
        <p:nvPicPr>
          <p:cNvPr id="8" name="Picture 7" descr="Graphical user interface, application&#10;&#10;Description automatically generated">
            <a:extLst>
              <a:ext uri="{FF2B5EF4-FFF2-40B4-BE49-F238E27FC236}">
                <a16:creationId xmlns:a16="http://schemas.microsoft.com/office/drawing/2014/main" id="{D84168AF-1381-4B1B-A77E-BC2EB4D8E1A9}"/>
              </a:ext>
            </a:extLst>
          </p:cNvPr>
          <p:cNvPicPr>
            <a:picLocks noChangeAspect="1"/>
          </p:cNvPicPr>
          <p:nvPr/>
        </p:nvPicPr>
        <p:blipFill rotWithShape="1">
          <a:blip r:embed="rId3"/>
          <a:srcRect l="13750" t="9932" r="13016" b="13676"/>
          <a:stretch/>
        </p:blipFill>
        <p:spPr>
          <a:xfrm>
            <a:off x="417583" y="3593822"/>
            <a:ext cx="4224129" cy="2478531"/>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AA963459-DA77-4C31-AAE8-FCA3EDF6916C}"/>
              </a:ext>
            </a:extLst>
          </p:cNvPr>
          <p:cNvPicPr>
            <a:picLocks noChangeAspect="1"/>
          </p:cNvPicPr>
          <p:nvPr/>
        </p:nvPicPr>
        <p:blipFill rotWithShape="1">
          <a:blip r:embed="rId4"/>
          <a:srcRect l="13751" t="9930" r="12782" b="13814"/>
          <a:stretch/>
        </p:blipFill>
        <p:spPr>
          <a:xfrm>
            <a:off x="5297516" y="2299580"/>
            <a:ext cx="6342058" cy="3702813"/>
          </a:xfrm>
          <a:prstGeom prst="rect">
            <a:avLst/>
          </a:prstGeom>
        </p:spPr>
      </p:pic>
      <p:sp>
        <p:nvSpPr>
          <p:cNvPr id="10" name="Oval 9">
            <a:extLst>
              <a:ext uri="{FF2B5EF4-FFF2-40B4-BE49-F238E27FC236}">
                <a16:creationId xmlns:a16="http://schemas.microsoft.com/office/drawing/2014/main" id="{0B359B74-7FBD-460D-A8D9-5C6997637E8C}"/>
              </a:ext>
            </a:extLst>
          </p:cNvPr>
          <p:cNvSpPr/>
          <p:nvPr/>
        </p:nvSpPr>
        <p:spPr>
          <a:xfrm>
            <a:off x="5078246" y="3099300"/>
            <a:ext cx="2175015" cy="494522"/>
          </a:xfrm>
          <a:prstGeom prst="ellipse">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90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14DC-7B34-4185-8606-D20A6F98F478}"/>
              </a:ext>
            </a:extLst>
          </p:cNvPr>
          <p:cNvSpPr>
            <a:spLocks noGrp="1"/>
          </p:cNvSpPr>
          <p:nvPr>
            <p:ph type="title"/>
          </p:nvPr>
        </p:nvSpPr>
        <p:spPr>
          <a:xfrm>
            <a:off x="838200" y="266072"/>
            <a:ext cx="5128034" cy="757505"/>
          </a:xfrm>
        </p:spPr>
        <p:txBody>
          <a:bodyPr>
            <a:normAutofit/>
          </a:bodyPr>
          <a:lstStyle/>
          <a:p>
            <a:r>
              <a:rPr lang="en-AU" sz="3200" b="1" dirty="0"/>
              <a:t>The Opportunity</a:t>
            </a:r>
          </a:p>
        </p:txBody>
      </p:sp>
      <p:sp>
        <p:nvSpPr>
          <p:cNvPr id="3" name="Content Placeholder 2">
            <a:extLst>
              <a:ext uri="{FF2B5EF4-FFF2-40B4-BE49-F238E27FC236}">
                <a16:creationId xmlns:a16="http://schemas.microsoft.com/office/drawing/2014/main" id="{1A8BB53F-D7E2-449F-81D5-BE36D5E90600}"/>
              </a:ext>
            </a:extLst>
          </p:cNvPr>
          <p:cNvSpPr>
            <a:spLocks noGrp="1"/>
          </p:cNvSpPr>
          <p:nvPr>
            <p:ph idx="1"/>
          </p:nvPr>
        </p:nvSpPr>
        <p:spPr>
          <a:xfrm>
            <a:off x="620917" y="1023577"/>
            <a:ext cx="5033848" cy="4837050"/>
          </a:xfrm>
        </p:spPr>
        <p:txBody>
          <a:bodyPr>
            <a:normAutofit/>
          </a:bodyPr>
          <a:lstStyle/>
          <a:p>
            <a:r>
              <a:rPr lang="en-AU" sz="1600" dirty="0"/>
              <a:t>Badger DAO is well positioned to capitalise on the trend towards </a:t>
            </a:r>
            <a:r>
              <a:rPr lang="en-AU" sz="1600" dirty="0" err="1"/>
              <a:t>HODLing</a:t>
            </a:r>
            <a:r>
              <a:rPr lang="en-AU" sz="1600" dirty="0"/>
              <a:t> but will primarily service the retail sector rather than the big end of town. </a:t>
            </a:r>
          </a:p>
          <a:p>
            <a:r>
              <a:rPr lang="en-AU" sz="1600" dirty="0"/>
              <a:t>A people’s investment approach. Opportunity for an us vs them investing approach and focus on retail strategy investment.</a:t>
            </a:r>
          </a:p>
          <a:p>
            <a:r>
              <a:rPr lang="en-AU" sz="1600" dirty="0"/>
              <a:t>These types of stories that clearly articulate </a:t>
            </a:r>
            <a:r>
              <a:rPr lang="en-AU" sz="1600" dirty="0" err="1"/>
              <a:t>BitCOIN</a:t>
            </a:r>
            <a:r>
              <a:rPr lang="en-AU" sz="1600" dirty="0"/>
              <a:t> trends and the perspective of the </a:t>
            </a:r>
            <a:r>
              <a:rPr lang="en-AU" sz="1600" dirty="0" err="1"/>
              <a:t>HODLer</a:t>
            </a:r>
            <a:r>
              <a:rPr lang="en-AU" sz="1600" dirty="0"/>
              <a:t> naturally lead people towards using their </a:t>
            </a:r>
            <a:r>
              <a:rPr lang="en-AU" sz="1600" dirty="0" err="1"/>
              <a:t>BitCoin</a:t>
            </a:r>
            <a:r>
              <a:rPr lang="en-AU" sz="1600" dirty="0"/>
              <a:t> in </a:t>
            </a:r>
            <a:r>
              <a:rPr lang="en-AU" sz="1600" dirty="0" err="1"/>
              <a:t>DeFi</a:t>
            </a:r>
            <a:r>
              <a:rPr lang="en-AU" sz="1600" dirty="0"/>
              <a:t> to earn passive income. This is the basis of any engagement plan</a:t>
            </a:r>
          </a:p>
          <a:p>
            <a:endParaRPr lang="en-AU" sz="1600" dirty="0"/>
          </a:p>
        </p:txBody>
      </p:sp>
      <p:pic>
        <p:nvPicPr>
          <p:cNvPr id="1026" name="Picture 2" descr="unnamed (2)">
            <a:extLst>
              <a:ext uri="{FF2B5EF4-FFF2-40B4-BE49-F238E27FC236}">
                <a16:creationId xmlns:a16="http://schemas.microsoft.com/office/drawing/2014/main" id="{C5670A04-62A9-4637-9B1B-AD8C0853C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65" y="2444972"/>
            <a:ext cx="6718935" cy="37682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20A324-CC63-4F77-AEE1-F6F684D49BAC}"/>
              </a:ext>
            </a:extLst>
          </p:cNvPr>
          <p:cNvSpPr txBox="1"/>
          <p:nvPr/>
        </p:nvSpPr>
        <p:spPr>
          <a:xfrm>
            <a:off x="5872048" y="6215876"/>
            <a:ext cx="5920967" cy="276999"/>
          </a:xfrm>
          <a:prstGeom prst="rect">
            <a:avLst/>
          </a:prstGeom>
          <a:noFill/>
        </p:spPr>
        <p:txBody>
          <a:bodyPr wrap="square" rtlCol="0">
            <a:spAutoFit/>
          </a:bodyPr>
          <a:lstStyle/>
          <a:p>
            <a:r>
              <a:rPr lang="en-AU" sz="1200" dirty="0"/>
              <a:t>https://bitcoinmagazine.com/markets/long-term-hodler-supply-hits-all-time-high</a:t>
            </a:r>
          </a:p>
        </p:txBody>
      </p:sp>
    </p:spTree>
    <p:extLst>
      <p:ext uri="{BB962C8B-B14F-4D97-AF65-F5344CB8AC3E}">
        <p14:creationId xmlns:p14="http://schemas.microsoft.com/office/powerpoint/2010/main" val="16368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CFC9-2CAB-4D8E-94E5-2E58D355631A}"/>
              </a:ext>
            </a:extLst>
          </p:cNvPr>
          <p:cNvSpPr>
            <a:spLocks noGrp="1"/>
          </p:cNvSpPr>
          <p:nvPr>
            <p:ph type="title"/>
          </p:nvPr>
        </p:nvSpPr>
        <p:spPr>
          <a:xfrm>
            <a:off x="838200" y="365125"/>
            <a:ext cx="10515600" cy="793719"/>
          </a:xfrm>
        </p:spPr>
        <p:txBody>
          <a:bodyPr/>
          <a:lstStyle/>
          <a:p>
            <a:r>
              <a:rPr lang="en-AU" dirty="0"/>
              <a:t>Assumptions</a:t>
            </a:r>
          </a:p>
        </p:txBody>
      </p:sp>
      <p:sp>
        <p:nvSpPr>
          <p:cNvPr id="3" name="Content Placeholder 2">
            <a:extLst>
              <a:ext uri="{FF2B5EF4-FFF2-40B4-BE49-F238E27FC236}">
                <a16:creationId xmlns:a16="http://schemas.microsoft.com/office/drawing/2014/main" id="{A28A1AA7-01F6-4001-B8C3-E13370ADF1D0}"/>
              </a:ext>
            </a:extLst>
          </p:cNvPr>
          <p:cNvSpPr>
            <a:spLocks noGrp="1"/>
          </p:cNvSpPr>
          <p:nvPr>
            <p:ph idx="1"/>
          </p:nvPr>
        </p:nvSpPr>
        <p:spPr>
          <a:xfrm>
            <a:off x="838200" y="1276539"/>
            <a:ext cx="9256414" cy="4900424"/>
          </a:xfrm>
        </p:spPr>
        <p:txBody>
          <a:bodyPr/>
          <a:lstStyle/>
          <a:p>
            <a:r>
              <a:rPr lang="en-AU" dirty="0"/>
              <a:t>The Badger DAO community wants increased awareness of the DAO and its activities</a:t>
            </a:r>
          </a:p>
          <a:p>
            <a:r>
              <a:rPr lang="en-AU" dirty="0"/>
              <a:t>The Badger DAO wants to see an increase in discussion and engagement about the DAO in order to draw more talent and more interest. </a:t>
            </a:r>
          </a:p>
          <a:p>
            <a:r>
              <a:rPr lang="en-AU" dirty="0"/>
              <a:t>Badger DAO wants to increase its market Cap and the value of the Badger DAO Governance Token. </a:t>
            </a:r>
          </a:p>
          <a:p>
            <a:r>
              <a:rPr lang="en-AU" dirty="0"/>
              <a:t>That Badger DAO will continue to draw on highly talented yield strategy designers for maximising member profits. </a:t>
            </a:r>
          </a:p>
          <a:p>
            <a:endParaRPr lang="en-AU" dirty="0"/>
          </a:p>
        </p:txBody>
      </p:sp>
    </p:spTree>
    <p:extLst>
      <p:ext uri="{BB962C8B-B14F-4D97-AF65-F5344CB8AC3E}">
        <p14:creationId xmlns:p14="http://schemas.microsoft.com/office/powerpoint/2010/main" val="247819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342F-6AE1-44F1-8B42-D0D7D96F5F88}"/>
              </a:ext>
            </a:extLst>
          </p:cNvPr>
          <p:cNvSpPr>
            <a:spLocks noGrp="1"/>
          </p:cNvSpPr>
          <p:nvPr>
            <p:ph type="title"/>
          </p:nvPr>
        </p:nvSpPr>
        <p:spPr>
          <a:xfrm>
            <a:off x="806489" y="201580"/>
            <a:ext cx="7474172" cy="1325563"/>
          </a:xfrm>
        </p:spPr>
        <p:txBody>
          <a:bodyPr>
            <a:normAutofit/>
          </a:bodyPr>
          <a:lstStyle/>
          <a:p>
            <a:r>
              <a:rPr lang="en-AU" dirty="0" err="1"/>
              <a:t>BitCoin</a:t>
            </a:r>
            <a:r>
              <a:rPr lang="en-AU" dirty="0"/>
              <a:t> HODL</a:t>
            </a:r>
          </a:p>
        </p:txBody>
      </p:sp>
      <p:sp>
        <p:nvSpPr>
          <p:cNvPr id="3" name="Content Placeholder 2">
            <a:extLst>
              <a:ext uri="{FF2B5EF4-FFF2-40B4-BE49-F238E27FC236}">
                <a16:creationId xmlns:a16="http://schemas.microsoft.com/office/drawing/2014/main" id="{733AACF1-DCF1-4A9A-AF2D-4F65CADE8FEA}"/>
              </a:ext>
            </a:extLst>
          </p:cNvPr>
          <p:cNvSpPr>
            <a:spLocks noGrp="1"/>
          </p:cNvSpPr>
          <p:nvPr>
            <p:ph idx="1"/>
          </p:nvPr>
        </p:nvSpPr>
        <p:spPr>
          <a:xfrm>
            <a:off x="262550" y="1122630"/>
            <a:ext cx="8540581" cy="5296277"/>
          </a:xfrm>
        </p:spPr>
        <p:txBody>
          <a:bodyPr anchor="ctr">
            <a:normAutofit/>
          </a:bodyPr>
          <a:lstStyle/>
          <a:p>
            <a:r>
              <a:rPr lang="en-AU" sz="1800" dirty="0"/>
              <a:t>The thread of Logic that drives people to invest their Bitcoin.</a:t>
            </a:r>
          </a:p>
          <a:p>
            <a:pPr lvl="1"/>
            <a:r>
              <a:rPr lang="en-AU" sz="1800" dirty="0"/>
              <a:t>I believe </a:t>
            </a:r>
            <a:r>
              <a:rPr lang="en-AU" sz="1800" dirty="0" err="1"/>
              <a:t>BitCoin</a:t>
            </a:r>
            <a:r>
              <a:rPr lang="en-AU" sz="1800" dirty="0"/>
              <a:t> will continue to increase in value and acceptance over the next 10 years.</a:t>
            </a:r>
          </a:p>
          <a:p>
            <a:pPr lvl="1"/>
            <a:r>
              <a:rPr lang="en-AU" sz="1800" dirty="0"/>
              <a:t>Therefore I want to buy and HODL </a:t>
            </a:r>
            <a:r>
              <a:rPr lang="en-AU" sz="1800" dirty="0" err="1"/>
              <a:t>BitCoin</a:t>
            </a:r>
            <a:endParaRPr lang="en-AU" sz="1800" dirty="0"/>
          </a:p>
          <a:p>
            <a:pPr lvl="1"/>
            <a:r>
              <a:rPr lang="en-AU" sz="1800" dirty="0"/>
              <a:t>If I am going to HODL </a:t>
            </a:r>
            <a:r>
              <a:rPr lang="en-AU" sz="1800" dirty="0" err="1"/>
              <a:t>BitCoin</a:t>
            </a:r>
            <a:r>
              <a:rPr lang="en-AU" sz="1800" dirty="0"/>
              <a:t> I should at least be earning passive income or generating interest on my </a:t>
            </a:r>
            <a:r>
              <a:rPr lang="en-AU" sz="1800" dirty="0" err="1"/>
              <a:t>BitCoin</a:t>
            </a:r>
            <a:r>
              <a:rPr lang="en-AU" sz="1800" dirty="0"/>
              <a:t> in a low risk way.</a:t>
            </a:r>
          </a:p>
          <a:p>
            <a:pPr lvl="1"/>
            <a:r>
              <a:rPr lang="en-AU" sz="1800" dirty="0"/>
              <a:t>Using reputable </a:t>
            </a:r>
            <a:r>
              <a:rPr lang="en-AU" sz="1800" dirty="0" err="1"/>
              <a:t>DeFi</a:t>
            </a:r>
            <a:r>
              <a:rPr lang="en-AU" sz="1800" dirty="0"/>
              <a:t> platforms, like Ethereum, appears to be the lowest risk means of achieving this with at least a part of my BTC holdings. </a:t>
            </a:r>
          </a:p>
          <a:p>
            <a:r>
              <a:rPr lang="en-AU" sz="1800" dirty="0"/>
              <a:t>The thread of Logic to investing in a DAO. </a:t>
            </a:r>
          </a:p>
          <a:p>
            <a:pPr lvl="1"/>
            <a:r>
              <a:rPr lang="en-AU" sz="1800" dirty="0"/>
              <a:t>I like the yield strategies that investing my BTC can achieve</a:t>
            </a:r>
          </a:p>
          <a:p>
            <a:pPr lvl="1"/>
            <a:r>
              <a:rPr lang="en-AU" sz="1800" dirty="0"/>
              <a:t>I don’t want my BTC being held by a corporation (the why is an area for exploration and may yield many strategies)</a:t>
            </a:r>
          </a:p>
          <a:p>
            <a:pPr lvl="1"/>
            <a:r>
              <a:rPr lang="en-AU" sz="1800" dirty="0"/>
              <a:t>I want the profits of my investment to be reinvested back in to my BTC investing plan, not into a CEO’s pay check</a:t>
            </a:r>
          </a:p>
          <a:p>
            <a:pPr lvl="1"/>
            <a:r>
              <a:rPr lang="en-AU" sz="1800" dirty="0"/>
              <a:t>I trust the DAO ecosystem as something inherently fair by design.</a:t>
            </a:r>
          </a:p>
        </p:txBody>
      </p:sp>
      <p:sp>
        <p:nvSpPr>
          <p:cNvPr id="74" name="Rectangle 7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18F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Bringing Bitcoin to DeFi - Badger">
            <a:extLst>
              <a:ext uri="{FF2B5EF4-FFF2-40B4-BE49-F238E27FC236}">
                <a16:creationId xmlns:a16="http://schemas.microsoft.com/office/drawing/2014/main" id="{50DC497C-43BA-4C6E-8A4A-7F34E7A6E236}"/>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r="-3" b="157"/>
          <a:stretch/>
        </p:blipFill>
        <p:spPr bwMode="auto">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5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514B-49BA-4AA0-BA93-0BE9E08E6A50}"/>
              </a:ext>
            </a:extLst>
          </p:cNvPr>
          <p:cNvSpPr>
            <a:spLocks noGrp="1"/>
          </p:cNvSpPr>
          <p:nvPr>
            <p:ph type="title"/>
          </p:nvPr>
        </p:nvSpPr>
        <p:spPr>
          <a:xfrm>
            <a:off x="838200" y="365126"/>
            <a:ext cx="10515600" cy="829932"/>
          </a:xfrm>
        </p:spPr>
        <p:txBody>
          <a:bodyPr>
            <a:normAutofit fontScale="90000"/>
          </a:bodyPr>
          <a:lstStyle/>
          <a:p>
            <a:r>
              <a:rPr lang="en-AU" dirty="0"/>
              <a:t>The strategy for engagement </a:t>
            </a:r>
            <a:br>
              <a:rPr lang="en-AU" dirty="0"/>
            </a:br>
            <a:r>
              <a:rPr lang="en-AU" dirty="0"/>
              <a:t>3 Lines of Effort (LOE)</a:t>
            </a:r>
          </a:p>
        </p:txBody>
      </p:sp>
      <p:sp>
        <p:nvSpPr>
          <p:cNvPr id="3" name="Content Placeholder 2">
            <a:extLst>
              <a:ext uri="{FF2B5EF4-FFF2-40B4-BE49-F238E27FC236}">
                <a16:creationId xmlns:a16="http://schemas.microsoft.com/office/drawing/2014/main" id="{0C3691FC-3587-4179-90B3-614FDB8C3E8A}"/>
              </a:ext>
            </a:extLst>
          </p:cNvPr>
          <p:cNvSpPr>
            <a:spLocks noGrp="1"/>
          </p:cNvSpPr>
          <p:nvPr>
            <p:ph idx="1"/>
          </p:nvPr>
        </p:nvSpPr>
        <p:spPr>
          <a:xfrm>
            <a:off x="838200" y="1303699"/>
            <a:ext cx="9220200" cy="4873264"/>
          </a:xfrm>
        </p:spPr>
        <p:txBody>
          <a:bodyPr>
            <a:normAutofit lnSpcReduction="10000"/>
          </a:bodyPr>
          <a:lstStyle/>
          <a:p>
            <a:pPr marL="0" indent="0">
              <a:lnSpc>
                <a:spcPct val="107000"/>
              </a:lnSpc>
              <a:spcAft>
                <a:spcPts val="800"/>
              </a:spcAft>
              <a:buNone/>
            </a:pPr>
            <a:r>
              <a:rPr lang="en-AU" sz="2400" dirty="0">
                <a:effectLst/>
                <a:latin typeface="Calibri" panose="020F0502020204030204" pitchFamily="34" charset="0"/>
                <a:ea typeface="Calibri" panose="020F0502020204030204" pitchFamily="34" charset="0"/>
                <a:cs typeface="Times New Roman" panose="02020603050405020304" pitchFamily="18" charset="0"/>
              </a:rPr>
              <a:t>LOE 1. </a:t>
            </a:r>
            <a:r>
              <a:rPr lang="en-AU" sz="2400" b="1" dirty="0">
                <a:effectLst/>
                <a:latin typeface="Calibri" panose="020F0502020204030204" pitchFamily="34" charset="0"/>
                <a:ea typeface="Calibri" panose="020F0502020204030204" pitchFamily="34" charset="0"/>
                <a:cs typeface="Times New Roman" panose="02020603050405020304" pitchFamily="18" charset="0"/>
              </a:rPr>
              <a:t>Awareness</a:t>
            </a:r>
            <a:r>
              <a:rPr lang="en-AU" sz="2400" dirty="0">
                <a:effectLst/>
                <a:latin typeface="Calibri" panose="020F0502020204030204" pitchFamily="34" charset="0"/>
                <a:ea typeface="Calibri" panose="020F0502020204030204" pitchFamily="34" charset="0"/>
                <a:cs typeface="Times New Roman" panose="02020603050405020304" pitchFamily="18" charset="0"/>
              </a:rPr>
              <a:t>. Develop basic social media plan focused on promoting awareness of Badger DAO. (focus on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HODLers</a:t>
            </a:r>
            <a:r>
              <a:rPr lang="en-AU" sz="2400" dirty="0">
                <a:effectLst/>
                <a:latin typeface="Calibri" panose="020F0502020204030204" pitchFamily="34" charset="0"/>
                <a:ea typeface="Calibri" panose="020F0502020204030204" pitchFamily="34" charset="0"/>
                <a:cs typeface="Times New Roman" panose="02020603050405020304" pitchFamily="18" charset="0"/>
              </a:rPr>
              <a:t> and benefits of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DeFi</a:t>
            </a:r>
            <a:r>
              <a:rPr lang="en-AU" sz="2400" dirty="0">
                <a:effectLst/>
                <a:latin typeface="Calibri" panose="020F0502020204030204" pitchFamily="34" charset="0"/>
                <a:ea typeface="Calibri" panose="020F0502020204030204" pitchFamily="34" charset="0"/>
                <a:cs typeface="Times New Roman" panose="02020603050405020304" pitchFamily="18" charset="0"/>
              </a:rPr>
              <a:t> and simplicity of Badger)</a:t>
            </a:r>
          </a:p>
          <a:p>
            <a:pPr marL="0" indent="0">
              <a:lnSpc>
                <a:spcPct val="107000"/>
              </a:lnSpc>
              <a:spcAft>
                <a:spcPts val="800"/>
              </a:spcAft>
              <a:buNone/>
            </a:pPr>
            <a:r>
              <a:rPr lang="en-AU" sz="2400" dirty="0">
                <a:effectLst/>
                <a:latin typeface="Calibri" panose="020F0502020204030204" pitchFamily="34" charset="0"/>
                <a:ea typeface="Calibri" panose="020F0502020204030204" pitchFamily="34" charset="0"/>
                <a:cs typeface="Times New Roman" panose="02020603050405020304" pitchFamily="18" charset="0"/>
              </a:rPr>
              <a:t>LOE 2. </a:t>
            </a:r>
            <a:r>
              <a:rPr lang="en-AU" sz="2400" b="1" dirty="0">
                <a:effectLst/>
                <a:latin typeface="Calibri" panose="020F0502020204030204" pitchFamily="34" charset="0"/>
                <a:ea typeface="Calibri" panose="020F0502020204030204" pitchFamily="34" charset="0"/>
                <a:cs typeface="Times New Roman" panose="02020603050405020304" pitchFamily="18" charset="0"/>
              </a:rPr>
              <a:t>Inform</a:t>
            </a:r>
            <a:r>
              <a:rPr lang="en-AU" sz="2400" dirty="0">
                <a:effectLst/>
                <a:latin typeface="Calibri" panose="020F0502020204030204" pitchFamily="34" charset="0"/>
                <a:ea typeface="Calibri" panose="020F0502020204030204" pitchFamily="34" charset="0"/>
                <a:cs typeface="Times New Roman" panose="02020603050405020304" pitchFamily="18" charset="0"/>
              </a:rPr>
              <a:t>. Proposed fortnightly (bi-weekly) video stream that focuses on layman’s terms and Badger DAO, </a:t>
            </a:r>
            <a:r>
              <a:rPr lang="en-AU" sz="2400" dirty="0" err="1">
                <a:effectLst/>
                <a:latin typeface="Calibri" panose="020F0502020204030204" pitchFamily="34" charset="0"/>
                <a:ea typeface="Calibri" panose="020F0502020204030204" pitchFamily="34" charset="0"/>
                <a:cs typeface="Times New Roman" panose="02020603050405020304" pitchFamily="18" charset="0"/>
              </a:rPr>
              <a:t>ie</a:t>
            </a:r>
            <a:r>
              <a:rPr lang="en-AU" sz="2400" dirty="0">
                <a:effectLst/>
                <a:latin typeface="Calibri" panose="020F0502020204030204" pitchFamily="34" charset="0"/>
                <a:ea typeface="Calibri" panose="020F0502020204030204" pitchFamily="34" charset="0"/>
                <a:cs typeface="Times New Roman" panose="02020603050405020304" pitchFamily="18" charset="0"/>
              </a:rPr>
              <a:t> how to videos, basic updates and ideas about 3-5 minutes each. (the DOJO are great but are more technical and do not provide the easy snap shot)</a:t>
            </a:r>
          </a:p>
          <a:p>
            <a:pPr marL="0" indent="0">
              <a:lnSpc>
                <a:spcPct val="107000"/>
              </a:lnSpc>
              <a:spcAft>
                <a:spcPts val="800"/>
              </a:spcAft>
              <a:buNone/>
            </a:pPr>
            <a:r>
              <a:rPr lang="en-AU" sz="2400" dirty="0">
                <a:effectLst/>
                <a:latin typeface="Calibri" panose="020F0502020204030204" pitchFamily="34" charset="0"/>
                <a:ea typeface="Calibri" panose="020F0502020204030204" pitchFamily="34" charset="0"/>
                <a:cs typeface="Times New Roman" panose="02020603050405020304" pitchFamily="18" charset="0"/>
              </a:rPr>
              <a:t>LOE 3. </a:t>
            </a:r>
            <a:r>
              <a:rPr lang="en-AU" sz="2400" b="1" dirty="0">
                <a:effectLst/>
                <a:latin typeface="Calibri" panose="020F0502020204030204" pitchFamily="34" charset="0"/>
                <a:ea typeface="Calibri" panose="020F0502020204030204" pitchFamily="34" charset="0"/>
                <a:cs typeface="Times New Roman" panose="02020603050405020304" pitchFamily="18" charset="0"/>
              </a:rPr>
              <a:t>Thought leadership</a:t>
            </a:r>
            <a:r>
              <a:rPr lang="en-AU" sz="2400" dirty="0">
                <a:effectLst/>
                <a:latin typeface="Calibri" panose="020F0502020204030204" pitchFamily="34" charset="0"/>
                <a:ea typeface="Calibri" panose="020F0502020204030204" pitchFamily="34" charset="0"/>
                <a:cs typeface="Times New Roman" panose="02020603050405020304" pitchFamily="18" charset="0"/>
              </a:rPr>
              <a:t>. Develop ideas for a futures workshop that creates a professional report for publishing (maybe in the Association of Professional Futurists) that focuses on DAOs with Badger as the primary sponsor. Badger as a thought leader within the DAO space. </a:t>
            </a:r>
          </a:p>
          <a:p>
            <a:endParaRPr lang="en-AU" sz="3600" dirty="0"/>
          </a:p>
        </p:txBody>
      </p:sp>
    </p:spTree>
    <p:extLst>
      <p:ext uri="{BB962C8B-B14F-4D97-AF65-F5344CB8AC3E}">
        <p14:creationId xmlns:p14="http://schemas.microsoft.com/office/powerpoint/2010/main" val="423695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5712-29EB-4DEF-A339-622EDD8809B0}"/>
              </a:ext>
            </a:extLst>
          </p:cNvPr>
          <p:cNvSpPr>
            <a:spLocks noGrp="1"/>
          </p:cNvSpPr>
          <p:nvPr>
            <p:ph type="title"/>
          </p:nvPr>
        </p:nvSpPr>
        <p:spPr/>
        <p:txBody>
          <a:bodyPr/>
          <a:lstStyle/>
          <a:p>
            <a:r>
              <a:rPr lang="en-AU" dirty="0"/>
              <a:t>LOE 1: Awareness- Problem</a:t>
            </a:r>
          </a:p>
        </p:txBody>
      </p:sp>
      <p:sp>
        <p:nvSpPr>
          <p:cNvPr id="3" name="Content Placeholder 2">
            <a:extLst>
              <a:ext uri="{FF2B5EF4-FFF2-40B4-BE49-F238E27FC236}">
                <a16:creationId xmlns:a16="http://schemas.microsoft.com/office/drawing/2014/main" id="{DCEF1DE0-BDC6-4CD4-9DA9-6524E4A95B92}"/>
              </a:ext>
            </a:extLst>
          </p:cNvPr>
          <p:cNvSpPr>
            <a:spLocks noGrp="1"/>
          </p:cNvSpPr>
          <p:nvPr>
            <p:ph idx="1"/>
          </p:nvPr>
        </p:nvSpPr>
        <p:spPr/>
        <p:txBody>
          <a:bodyPr/>
          <a:lstStyle/>
          <a:p>
            <a:r>
              <a:rPr lang="en-AU" dirty="0"/>
              <a:t>Quora: has a single Badger DAO comment from February 2021</a:t>
            </a:r>
          </a:p>
          <a:p>
            <a:r>
              <a:rPr lang="en-AU" dirty="0"/>
              <a:t>Reddit: 331 members with latest post 22 days ago (it’s a technical problem question) No hype or interest generated.</a:t>
            </a:r>
          </a:p>
          <a:p>
            <a:r>
              <a:rPr lang="en-AU" dirty="0"/>
              <a:t>Instagram: 4 posts total, with 84 followers. Nothing new</a:t>
            </a:r>
          </a:p>
          <a:p>
            <a:r>
              <a:rPr lang="en-AU" dirty="0"/>
              <a:t>Top DAO searches: very rarely includes Badger DAO. Many of the articles are old</a:t>
            </a:r>
          </a:p>
          <a:p>
            <a:r>
              <a:rPr lang="en-AU" dirty="0"/>
              <a:t>Twitter: Has some great content- assume this will be the primary means going forward to communicate with interested parties…</a:t>
            </a:r>
          </a:p>
        </p:txBody>
      </p:sp>
    </p:spTree>
    <p:extLst>
      <p:ext uri="{BB962C8B-B14F-4D97-AF65-F5344CB8AC3E}">
        <p14:creationId xmlns:p14="http://schemas.microsoft.com/office/powerpoint/2010/main" val="254780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0AA4-00D9-4EDC-9DA9-46601CF55FEF}"/>
              </a:ext>
            </a:extLst>
          </p:cNvPr>
          <p:cNvSpPr>
            <a:spLocks noGrp="1"/>
          </p:cNvSpPr>
          <p:nvPr>
            <p:ph type="title"/>
          </p:nvPr>
        </p:nvSpPr>
        <p:spPr>
          <a:xfrm>
            <a:off x="838200" y="365126"/>
            <a:ext cx="8541190" cy="703184"/>
          </a:xfrm>
        </p:spPr>
        <p:txBody>
          <a:bodyPr>
            <a:normAutofit/>
          </a:bodyPr>
          <a:lstStyle/>
          <a:p>
            <a:r>
              <a:rPr lang="en-AU" dirty="0"/>
              <a:t>Awareness actions taken to date:</a:t>
            </a:r>
          </a:p>
        </p:txBody>
      </p:sp>
      <p:sp>
        <p:nvSpPr>
          <p:cNvPr id="3" name="Content Placeholder 2">
            <a:extLst>
              <a:ext uri="{FF2B5EF4-FFF2-40B4-BE49-F238E27FC236}">
                <a16:creationId xmlns:a16="http://schemas.microsoft.com/office/drawing/2014/main" id="{CAC10CD3-A5DA-4B20-8CE3-F8AFBD66911A}"/>
              </a:ext>
            </a:extLst>
          </p:cNvPr>
          <p:cNvSpPr>
            <a:spLocks noGrp="1"/>
          </p:cNvSpPr>
          <p:nvPr>
            <p:ph idx="1"/>
          </p:nvPr>
        </p:nvSpPr>
        <p:spPr>
          <a:xfrm>
            <a:off x="838200" y="1004935"/>
            <a:ext cx="9319788" cy="5622202"/>
          </a:xfrm>
        </p:spPr>
        <p:txBody>
          <a:bodyPr>
            <a:normAutofit fontScale="92500" lnSpcReduction="20000"/>
          </a:bodyPr>
          <a:lstStyle/>
          <a:p>
            <a:r>
              <a:rPr lang="en-AU" dirty="0"/>
              <a:t>Twitter: Tweet questions on DAO and Badger DAO specifically to crypto leaders with large followings:</a:t>
            </a:r>
          </a:p>
          <a:p>
            <a:pPr lvl="1"/>
            <a:r>
              <a:rPr lang="en-AU" dirty="0" err="1"/>
              <a:t>CryptosRus</a:t>
            </a:r>
            <a:r>
              <a:rPr lang="en-AU" dirty="0"/>
              <a:t> (George)</a:t>
            </a:r>
          </a:p>
          <a:p>
            <a:pPr lvl="1"/>
            <a:r>
              <a:rPr lang="en-AU" dirty="0"/>
              <a:t>JRNY Crypto</a:t>
            </a:r>
          </a:p>
          <a:p>
            <a:pPr lvl="1"/>
            <a:r>
              <a:rPr lang="en-AU" dirty="0"/>
              <a:t>Coin Bureau</a:t>
            </a:r>
          </a:p>
          <a:p>
            <a:pPr lvl="1"/>
            <a:r>
              <a:rPr lang="en-AU" dirty="0"/>
              <a:t>Justin Bram </a:t>
            </a:r>
          </a:p>
          <a:p>
            <a:pPr lvl="1"/>
            <a:r>
              <a:rPr lang="en-AU" dirty="0"/>
              <a:t>Jupiter Crypto </a:t>
            </a:r>
          </a:p>
          <a:p>
            <a:r>
              <a:rPr lang="en-AU" dirty="0"/>
              <a:t>Quora questions:</a:t>
            </a:r>
          </a:p>
          <a:p>
            <a:pPr lvl="1"/>
            <a:r>
              <a:rPr lang="en-AU" b="0" i="0" u="none" strike="noStrike" dirty="0">
                <a:effectLst/>
                <a:latin typeface="-apple-system"/>
                <a:hlinkClick r:id="rId2"/>
              </a:rPr>
              <a:t>What is the best </a:t>
            </a:r>
            <a:r>
              <a:rPr lang="en-AU" b="0" i="0" u="none" strike="noStrike" dirty="0" err="1">
                <a:effectLst/>
                <a:latin typeface="-apple-system"/>
                <a:hlinkClick r:id="rId2"/>
              </a:rPr>
              <a:t>tokenomic</a:t>
            </a:r>
            <a:r>
              <a:rPr lang="en-AU" b="0" i="0" u="none" strike="noStrike" dirty="0">
                <a:effectLst/>
                <a:latin typeface="-apple-system"/>
                <a:hlinkClick r:id="rId2"/>
              </a:rPr>
              <a:t> strategy for governance tokens in crypto DAOs?</a:t>
            </a:r>
            <a:r>
              <a:rPr lang="en-AU" b="0" i="0" u="none" strike="noStrike" dirty="0">
                <a:effectLst/>
                <a:latin typeface="-apple-system"/>
              </a:rPr>
              <a:t> (answered)</a:t>
            </a:r>
          </a:p>
          <a:p>
            <a:pPr lvl="1"/>
            <a:r>
              <a:rPr lang="en-AU" b="0" i="0" u="none" strike="noStrike" dirty="0">
                <a:effectLst/>
                <a:latin typeface="-apple-system"/>
                <a:hlinkClick r:id="rId3"/>
              </a:rPr>
              <a:t>How might crypto DAOs be regulated in the future?</a:t>
            </a:r>
            <a:r>
              <a:rPr lang="en-AU" b="0" i="0" u="none" strike="noStrike" dirty="0">
                <a:effectLst/>
                <a:latin typeface="-apple-system"/>
              </a:rPr>
              <a:t> (answered)</a:t>
            </a:r>
          </a:p>
          <a:p>
            <a:r>
              <a:rPr lang="en-AU" dirty="0">
                <a:latin typeface="-apple-system"/>
              </a:rPr>
              <a:t>YouTube Questions:</a:t>
            </a:r>
          </a:p>
          <a:p>
            <a:pPr lvl="1"/>
            <a:r>
              <a:rPr lang="en-AU" dirty="0"/>
              <a:t>Jupiter Crypto (Badger DAO hidden DEFI Gem)</a:t>
            </a:r>
          </a:p>
          <a:p>
            <a:pPr lvl="1"/>
            <a:r>
              <a:rPr lang="en-AU" b="0" i="0" dirty="0">
                <a:effectLst/>
              </a:rPr>
              <a:t>Justin Bram (How to safely get a yield on Bitcoin in </a:t>
            </a:r>
            <a:r>
              <a:rPr lang="en-AU" b="0" i="0" dirty="0" err="1">
                <a:effectLst/>
              </a:rPr>
              <a:t>DeFi</a:t>
            </a:r>
            <a:r>
              <a:rPr lang="en-AU" b="0" i="0" dirty="0">
                <a:effectLst/>
              </a:rPr>
              <a:t>)</a:t>
            </a:r>
          </a:p>
          <a:p>
            <a:pPr lvl="1"/>
            <a:r>
              <a:rPr lang="en-AU" dirty="0"/>
              <a:t>Greater awareness would be achieved with a super chat fund of about $50 per month. This gets more attention from influencers on respective channels. </a:t>
            </a:r>
            <a:endParaRPr lang="en-AU" b="0" i="0" dirty="0">
              <a:effectLst/>
            </a:endParaRPr>
          </a:p>
          <a:p>
            <a:pPr lvl="1"/>
            <a:endParaRPr lang="en-AU" dirty="0"/>
          </a:p>
        </p:txBody>
      </p:sp>
    </p:spTree>
    <p:extLst>
      <p:ext uri="{BB962C8B-B14F-4D97-AF65-F5344CB8AC3E}">
        <p14:creationId xmlns:p14="http://schemas.microsoft.com/office/powerpoint/2010/main" val="233258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F98C-DE9A-4101-9F01-BC24C0B7A922}"/>
              </a:ext>
            </a:extLst>
          </p:cNvPr>
          <p:cNvSpPr>
            <a:spLocks noGrp="1"/>
          </p:cNvSpPr>
          <p:nvPr>
            <p:ph type="title"/>
          </p:nvPr>
        </p:nvSpPr>
        <p:spPr>
          <a:xfrm>
            <a:off x="838200" y="365126"/>
            <a:ext cx="7952715" cy="739398"/>
          </a:xfrm>
        </p:spPr>
        <p:txBody>
          <a:bodyPr/>
          <a:lstStyle/>
          <a:p>
            <a:r>
              <a:rPr lang="en-AU" dirty="0"/>
              <a:t>LOE 2: Inform - proposal</a:t>
            </a:r>
          </a:p>
        </p:txBody>
      </p:sp>
      <p:sp>
        <p:nvSpPr>
          <p:cNvPr id="3" name="Content Placeholder 2">
            <a:extLst>
              <a:ext uri="{FF2B5EF4-FFF2-40B4-BE49-F238E27FC236}">
                <a16:creationId xmlns:a16="http://schemas.microsoft.com/office/drawing/2014/main" id="{675FCF4C-2C06-499B-88D6-7C129FBFA3B8}"/>
              </a:ext>
            </a:extLst>
          </p:cNvPr>
          <p:cNvSpPr>
            <a:spLocks noGrp="1"/>
          </p:cNvSpPr>
          <p:nvPr>
            <p:ph idx="1"/>
          </p:nvPr>
        </p:nvSpPr>
        <p:spPr>
          <a:xfrm>
            <a:off x="838200" y="1004935"/>
            <a:ext cx="9183986" cy="5172028"/>
          </a:xfrm>
        </p:spPr>
        <p:txBody>
          <a:bodyPr>
            <a:normAutofit lnSpcReduction="10000"/>
          </a:bodyPr>
          <a:lstStyle/>
          <a:p>
            <a:r>
              <a:rPr lang="en-AU" dirty="0"/>
              <a:t>One video per fortnight (bi-weekly) that does a round-up of Badger DAO and the market. The intern would need to be involved in weekly meetings with the Badger DAO team. Video would use the following format:</a:t>
            </a:r>
          </a:p>
          <a:p>
            <a:pPr lvl="1"/>
            <a:r>
              <a:rPr lang="en-AU" dirty="0"/>
              <a:t>The week in BTC and News across the DAO</a:t>
            </a:r>
          </a:p>
          <a:p>
            <a:pPr lvl="1"/>
            <a:r>
              <a:rPr lang="en-AU" dirty="0"/>
              <a:t>Summary of the last week in the Badger Vaults</a:t>
            </a:r>
          </a:p>
          <a:p>
            <a:pPr lvl="1"/>
            <a:r>
              <a:rPr lang="en-AU" dirty="0"/>
              <a:t>Summary of the BIP currently open and summary of the closed ones. </a:t>
            </a:r>
          </a:p>
          <a:p>
            <a:pPr lvl="1"/>
            <a:r>
              <a:rPr lang="en-AU" dirty="0"/>
              <a:t>Close with community based news, Hackathons, ideas, new funny memes etc. </a:t>
            </a:r>
          </a:p>
          <a:p>
            <a:pPr marL="0" indent="0">
              <a:buNone/>
            </a:pPr>
            <a:endParaRPr lang="en-AU" dirty="0"/>
          </a:p>
          <a:p>
            <a:r>
              <a:rPr lang="en-AU" dirty="0"/>
              <a:t>Summary: The current 1 hour long videos are great but this is designed to build on the work they do but in a more bite sized package about 5 minutes long. </a:t>
            </a:r>
          </a:p>
        </p:txBody>
      </p:sp>
    </p:spTree>
    <p:extLst>
      <p:ext uri="{BB962C8B-B14F-4D97-AF65-F5344CB8AC3E}">
        <p14:creationId xmlns:p14="http://schemas.microsoft.com/office/powerpoint/2010/main" val="120531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3C39B3-7CE8-4CFD-9567-2C33D4692417}"/>
              </a:ext>
            </a:extLst>
          </p:cNvPr>
          <p:cNvPicPr>
            <a:picLocks noGrp="1" noChangeAspect="1"/>
          </p:cNvPicPr>
          <p:nvPr>
            <p:ph idx="1"/>
          </p:nvPr>
        </p:nvPicPr>
        <p:blipFill rotWithShape="1">
          <a:blip r:embed="rId2"/>
          <a:srcRect l="29934" t="13328" r="20090" b="2616"/>
          <a:stretch/>
        </p:blipFill>
        <p:spPr>
          <a:xfrm>
            <a:off x="561315" y="1064919"/>
            <a:ext cx="3177506" cy="3006191"/>
          </a:xfrm>
        </p:spPr>
      </p:pic>
      <p:pic>
        <p:nvPicPr>
          <p:cNvPr id="7" name="Picture 6">
            <a:extLst>
              <a:ext uri="{FF2B5EF4-FFF2-40B4-BE49-F238E27FC236}">
                <a16:creationId xmlns:a16="http://schemas.microsoft.com/office/drawing/2014/main" id="{666D734C-FF87-406B-9B24-5222CAC26C3A}"/>
              </a:ext>
            </a:extLst>
          </p:cNvPr>
          <p:cNvPicPr>
            <a:picLocks noChangeAspect="1"/>
          </p:cNvPicPr>
          <p:nvPr/>
        </p:nvPicPr>
        <p:blipFill rotWithShape="1">
          <a:blip r:embed="rId3"/>
          <a:srcRect l="29939" t="15491" r="20080" b="6802"/>
          <a:stretch/>
        </p:blipFill>
        <p:spPr>
          <a:xfrm>
            <a:off x="561315" y="4071110"/>
            <a:ext cx="3177506" cy="2778819"/>
          </a:xfrm>
          <a:prstGeom prst="rect">
            <a:avLst/>
          </a:prstGeom>
        </p:spPr>
      </p:pic>
      <p:sp>
        <p:nvSpPr>
          <p:cNvPr id="8" name="TextBox 7">
            <a:extLst>
              <a:ext uri="{FF2B5EF4-FFF2-40B4-BE49-F238E27FC236}">
                <a16:creationId xmlns:a16="http://schemas.microsoft.com/office/drawing/2014/main" id="{34B3AE5B-E92D-4CFC-80FE-22940311AD0B}"/>
              </a:ext>
            </a:extLst>
          </p:cNvPr>
          <p:cNvSpPr txBox="1"/>
          <p:nvPr/>
        </p:nvSpPr>
        <p:spPr>
          <a:xfrm>
            <a:off x="669347" y="695587"/>
            <a:ext cx="2460396" cy="369332"/>
          </a:xfrm>
          <a:prstGeom prst="rect">
            <a:avLst/>
          </a:prstGeom>
          <a:noFill/>
        </p:spPr>
        <p:txBody>
          <a:bodyPr wrap="square" rtlCol="0">
            <a:spAutoFit/>
          </a:bodyPr>
          <a:lstStyle/>
          <a:p>
            <a:r>
              <a:rPr lang="en-AU" dirty="0"/>
              <a:t>22 Sep 2021</a:t>
            </a:r>
          </a:p>
        </p:txBody>
      </p:sp>
      <p:sp>
        <p:nvSpPr>
          <p:cNvPr id="9" name="TextBox 8">
            <a:extLst>
              <a:ext uri="{FF2B5EF4-FFF2-40B4-BE49-F238E27FC236}">
                <a16:creationId xmlns:a16="http://schemas.microsoft.com/office/drawing/2014/main" id="{D81D4047-7A10-47F3-B709-6194977393F3}"/>
              </a:ext>
            </a:extLst>
          </p:cNvPr>
          <p:cNvSpPr txBox="1"/>
          <p:nvPr/>
        </p:nvSpPr>
        <p:spPr>
          <a:xfrm>
            <a:off x="4434080" y="695587"/>
            <a:ext cx="2460396" cy="369332"/>
          </a:xfrm>
          <a:prstGeom prst="rect">
            <a:avLst/>
          </a:prstGeom>
          <a:noFill/>
        </p:spPr>
        <p:txBody>
          <a:bodyPr wrap="square" rtlCol="0">
            <a:spAutoFit/>
          </a:bodyPr>
          <a:lstStyle/>
          <a:p>
            <a:r>
              <a:rPr lang="en-AU" dirty="0"/>
              <a:t>24 Sep 2021</a:t>
            </a:r>
          </a:p>
        </p:txBody>
      </p:sp>
      <p:sp>
        <p:nvSpPr>
          <p:cNvPr id="10" name="TextBox 9">
            <a:extLst>
              <a:ext uri="{FF2B5EF4-FFF2-40B4-BE49-F238E27FC236}">
                <a16:creationId xmlns:a16="http://schemas.microsoft.com/office/drawing/2014/main" id="{B4B60144-5D92-4FDA-861A-BEDEF92839F9}"/>
              </a:ext>
            </a:extLst>
          </p:cNvPr>
          <p:cNvSpPr txBox="1"/>
          <p:nvPr/>
        </p:nvSpPr>
        <p:spPr>
          <a:xfrm>
            <a:off x="8098238" y="695587"/>
            <a:ext cx="2460396" cy="369332"/>
          </a:xfrm>
          <a:prstGeom prst="rect">
            <a:avLst/>
          </a:prstGeom>
          <a:noFill/>
        </p:spPr>
        <p:txBody>
          <a:bodyPr wrap="square" rtlCol="0">
            <a:spAutoFit/>
          </a:bodyPr>
          <a:lstStyle/>
          <a:p>
            <a:r>
              <a:rPr lang="en-AU" dirty="0"/>
              <a:t>ETC</a:t>
            </a:r>
          </a:p>
        </p:txBody>
      </p:sp>
      <p:pic>
        <p:nvPicPr>
          <p:cNvPr id="13" name="Picture 12">
            <a:extLst>
              <a:ext uri="{FF2B5EF4-FFF2-40B4-BE49-F238E27FC236}">
                <a16:creationId xmlns:a16="http://schemas.microsoft.com/office/drawing/2014/main" id="{1A20F0C9-DD79-4A27-B0D3-1550954A935A}"/>
              </a:ext>
            </a:extLst>
          </p:cNvPr>
          <p:cNvPicPr>
            <a:picLocks noChangeAspect="1"/>
          </p:cNvPicPr>
          <p:nvPr/>
        </p:nvPicPr>
        <p:blipFill rotWithShape="1">
          <a:blip r:embed="rId4"/>
          <a:srcRect l="39208" t="11089" r="33985" b="7195"/>
          <a:stretch/>
        </p:blipFill>
        <p:spPr>
          <a:xfrm>
            <a:off x="4029169" y="1064919"/>
            <a:ext cx="3373810" cy="5785010"/>
          </a:xfrm>
          <a:prstGeom prst="rect">
            <a:avLst/>
          </a:prstGeom>
        </p:spPr>
      </p:pic>
      <p:sp>
        <p:nvSpPr>
          <p:cNvPr id="14" name="TextBox 13">
            <a:extLst>
              <a:ext uri="{FF2B5EF4-FFF2-40B4-BE49-F238E27FC236}">
                <a16:creationId xmlns:a16="http://schemas.microsoft.com/office/drawing/2014/main" id="{69AE8FB5-0C08-4B08-AEED-227E01CB0B87}"/>
              </a:ext>
            </a:extLst>
          </p:cNvPr>
          <p:cNvSpPr txBox="1"/>
          <p:nvPr/>
        </p:nvSpPr>
        <p:spPr>
          <a:xfrm>
            <a:off x="7826111" y="3193947"/>
            <a:ext cx="4178783" cy="1754326"/>
          </a:xfrm>
          <a:prstGeom prst="rect">
            <a:avLst/>
          </a:prstGeom>
          <a:noFill/>
        </p:spPr>
        <p:txBody>
          <a:bodyPr wrap="square" rtlCol="0">
            <a:spAutoFit/>
          </a:bodyPr>
          <a:lstStyle/>
          <a:p>
            <a:r>
              <a:rPr lang="en-AU" dirty="0"/>
              <a:t>Quick analysis of yield across the Ethereum vaults and then:</a:t>
            </a:r>
          </a:p>
          <a:p>
            <a:r>
              <a:rPr lang="en-AU" dirty="0"/>
              <a:t>MATIC,</a:t>
            </a:r>
          </a:p>
          <a:p>
            <a:r>
              <a:rPr lang="en-AU" dirty="0" err="1"/>
              <a:t>Arbitrum</a:t>
            </a:r>
            <a:r>
              <a:rPr lang="en-AU" dirty="0"/>
              <a:t>,</a:t>
            </a:r>
          </a:p>
          <a:p>
            <a:r>
              <a:rPr lang="en-AU" dirty="0"/>
              <a:t>BSC.</a:t>
            </a:r>
          </a:p>
          <a:p>
            <a:r>
              <a:rPr lang="en-AU" dirty="0"/>
              <a:t> </a:t>
            </a:r>
          </a:p>
        </p:txBody>
      </p:sp>
      <p:sp>
        <p:nvSpPr>
          <p:cNvPr id="15" name="Title 1">
            <a:extLst>
              <a:ext uri="{FF2B5EF4-FFF2-40B4-BE49-F238E27FC236}">
                <a16:creationId xmlns:a16="http://schemas.microsoft.com/office/drawing/2014/main" id="{D0EDF0C1-EFB0-4749-8B6C-B16A49B3CEC8}"/>
              </a:ext>
            </a:extLst>
          </p:cNvPr>
          <p:cNvSpPr>
            <a:spLocks noGrp="1"/>
          </p:cNvSpPr>
          <p:nvPr>
            <p:ph type="title"/>
          </p:nvPr>
        </p:nvSpPr>
        <p:spPr>
          <a:xfrm>
            <a:off x="376213" y="145908"/>
            <a:ext cx="7952715" cy="369332"/>
          </a:xfrm>
        </p:spPr>
        <p:txBody>
          <a:bodyPr>
            <a:noAutofit/>
          </a:bodyPr>
          <a:lstStyle/>
          <a:p>
            <a:r>
              <a:rPr lang="en-AU" sz="2400" dirty="0"/>
              <a:t>Example Vault visuals and trackers</a:t>
            </a:r>
          </a:p>
        </p:txBody>
      </p:sp>
    </p:spTree>
    <p:extLst>
      <p:ext uri="{BB962C8B-B14F-4D97-AF65-F5344CB8AC3E}">
        <p14:creationId xmlns:p14="http://schemas.microsoft.com/office/powerpoint/2010/main" val="386140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9FEA-D822-460C-A48E-7BAB0EBA1BD4}"/>
              </a:ext>
            </a:extLst>
          </p:cNvPr>
          <p:cNvSpPr>
            <a:spLocks noGrp="1"/>
          </p:cNvSpPr>
          <p:nvPr>
            <p:ph type="title"/>
          </p:nvPr>
        </p:nvSpPr>
        <p:spPr>
          <a:xfrm>
            <a:off x="838200" y="365125"/>
            <a:ext cx="8695099" cy="956681"/>
          </a:xfrm>
        </p:spPr>
        <p:txBody>
          <a:bodyPr>
            <a:normAutofit fontScale="90000"/>
          </a:bodyPr>
          <a:lstStyle/>
          <a:p>
            <a:r>
              <a:rPr lang="en-AU" dirty="0"/>
              <a:t>LOE 3: Thought Leadership- Futures Project</a:t>
            </a:r>
          </a:p>
        </p:txBody>
      </p:sp>
      <p:sp>
        <p:nvSpPr>
          <p:cNvPr id="3" name="Content Placeholder 2">
            <a:extLst>
              <a:ext uri="{FF2B5EF4-FFF2-40B4-BE49-F238E27FC236}">
                <a16:creationId xmlns:a16="http://schemas.microsoft.com/office/drawing/2014/main" id="{0C091DCB-CACF-47C9-AA76-1A5DFCEC7E49}"/>
              </a:ext>
            </a:extLst>
          </p:cNvPr>
          <p:cNvSpPr>
            <a:spLocks noGrp="1"/>
          </p:cNvSpPr>
          <p:nvPr>
            <p:ph idx="1"/>
          </p:nvPr>
        </p:nvSpPr>
        <p:spPr>
          <a:xfrm>
            <a:off x="838200" y="1321806"/>
            <a:ext cx="9310735" cy="4855157"/>
          </a:xfrm>
        </p:spPr>
        <p:txBody>
          <a:bodyPr>
            <a:normAutofit lnSpcReduction="10000"/>
          </a:bodyPr>
          <a:lstStyle/>
          <a:p>
            <a:r>
              <a:rPr lang="en-AU" dirty="0"/>
              <a:t>This will need discussion with the Badger DAO team. I am a qualified Foresight practitioner (Masters from University of Houston) and so have an interest in this field. But, I am not influential as a futurist at all, simply aware of the field.</a:t>
            </a:r>
          </a:p>
          <a:p>
            <a:r>
              <a:rPr lang="en-AU" dirty="0"/>
              <a:t>Badger DAO and adherents to the DAO model point to ideas such as Capitalism 2.0, new economies etc. each of these aspects of the DAO have “futures” contexts and large followings on professional and educational forums. </a:t>
            </a:r>
          </a:p>
          <a:p>
            <a:r>
              <a:rPr lang="en-AU" dirty="0"/>
              <a:t>A project that is commissioned by Badger DAO and then published in one of these professional forums would likely add a serious side to the Badger DAO enterprise. Importantly, it would seek to establish Badger DAO as thought leaders and innovators. </a:t>
            </a:r>
          </a:p>
        </p:txBody>
      </p:sp>
    </p:spTree>
    <p:extLst>
      <p:ext uri="{BB962C8B-B14F-4D97-AF65-F5344CB8AC3E}">
        <p14:creationId xmlns:p14="http://schemas.microsoft.com/office/powerpoint/2010/main" val="364463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13947</TotalTime>
  <Words>1296</Words>
  <Application>Microsoft Office PowerPoint</Application>
  <PresentationFormat>Widescreen</PresentationFormat>
  <Paragraphs>92</Paragraphs>
  <Slides>18</Slides>
  <Notes>0</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Calibri Light</vt:lpstr>
      <vt:lpstr>Office Theme</vt:lpstr>
      <vt:lpstr>Badger DAO Intern Plan</vt:lpstr>
      <vt:lpstr>Assumptions</vt:lpstr>
      <vt:lpstr>BitCoin HODL</vt:lpstr>
      <vt:lpstr>The strategy for engagement  3 Lines of Effort (LOE)</vt:lpstr>
      <vt:lpstr>LOE 1: Awareness- Problem</vt:lpstr>
      <vt:lpstr>Awareness actions taken to date:</vt:lpstr>
      <vt:lpstr>LOE 2: Inform - proposal</vt:lpstr>
      <vt:lpstr>Example Vault visuals and trackers</vt:lpstr>
      <vt:lpstr>LOE 3: Thought Leadership- Futures Project</vt:lpstr>
      <vt:lpstr>What would the project address</vt:lpstr>
      <vt:lpstr>Badger DAO- work for this Hackathon: Going forward:</vt:lpstr>
      <vt:lpstr>Additional research slides hidden below.</vt:lpstr>
      <vt:lpstr>Retail vs Corporate</vt:lpstr>
      <vt:lpstr>Identifying the Challenge to solve</vt:lpstr>
      <vt:lpstr>Current Problem- not generating interest</vt:lpstr>
      <vt:lpstr>The newer DAO get the attention</vt:lpstr>
      <vt:lpstr>Current rank according to Coin market Cap:</vt:lpstr>
      <vt:lpstr>The Opportunity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thoughts</dc:title>
  <dc:creator>Brent Hughes</dc:creator>
  <cp:lastModifiedBy>Brent Hughes</cp:lastModifiedBy>
  <cp:revision>2</cp:revision>
  <dcterms:created xsi:type="dcterms:W3CDTF">2021-09-13T01:28:44Z</dcterms:created>
  <dcterms:modified xsi:type="dcterms:W3CDTF">2021-09-29T00:37:26Z</dcterms:modified>
</cp:coreProperties>
</file>