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74" r:id="rId4"/>
    <p:sldId id="261" r:id="rId5"/>
    <p:sldId id="276" r:id="rId6"/>
    <p:sldId id="277" r:id="rId7"/>
    <p:sldId id="266" r:id="rId8"/>
    <p:sldId id="267" r:id="rId9"/>
    <p:sldId id="269" r:id="rId10"/>
    <p:sldId id="270" r:id="rId11"/>
    <p:sldId id="271" r:id="rId12"/>
    <p:sldId id="272" r:id="rId13"/>
    <p:sldId id="273" r:id="rId14"/>
    <p:sldId id="26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90"/>
  </p:normalViewPr>
  <p:slideViewPr>
    <p:cSldViewPr snapToGrid="0" snapToObjects="1">
      <p:cViewPr varScale="1">
        <p:scale>
          <a:sx n="105" d="100"/>
          <a:sy n="105" d="100"/>
        </p:scale>
        <p:origin x="3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EF7D-130F-2845-A0A6-3A0F6C795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344EBA-3360-0840-A350-B21757383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5985A-2015-B54F-8379-A2E9FF22A8C8}"/>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5" name="Footer Placeholder 4">
            <a:extLst>
              <a:ext uri="{FF2B5EF4-FFF2-40B4-BE49-F238E27FC236}">
                <a16:creationId xmlns:a16="http://schemas.microsoft.com/office/drawing/2014/main" id="{C9BDACED-1F0D-6B4C-9B59-888F9BB66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995B5-336A-D041-9D5F-72830ED8DE20}"/>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376812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B234-DD2B-0C48-B645-03EF3AE67C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4DEBB-30FE-A24A-9871-78FA918C6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228B7-FF53-0248-9BF9-00B48DEEEA7F}"/>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5" name="Footer Placeholder 4">
            <a:extLst>
              <a:ext uri="{FF2B5EF4-FFF2-40B4-BE49-F238E27FC236}">
                <a16:creationId xmlns:a16="http://schemas.microsoft.com/office/drawing/2014/main" id="{1D77B62C-A76E-654B-88D7-5C2F76029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469A2-8F73-8044-B504-354A15B7E8E9}"/>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406204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AAE28-2802-8C48-B91D-C8E3E0EC9E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CE63E-437F-6646-BD39-733419231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336F6-EB92-2548-8AC5-F5517AA1F003}"/>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5" name="Footer Placeholder 4">
            <a:extLst>
              <a:ext uri="{FF2B5EF4-FFF2-40B4-BE49-F238E27FC236}">
                <a16:creationId xmlns:a16="http://schemas.microsoft.com/office/drawing/2014/main" id="{A99CA6D9-942F-2541-B96A-BC2764A34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3BC68-71A9-2243-968B-65382F4CD0A5}"/>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146141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DB2A-44DD-4D47-AF1C-14D49CA4A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9C778-891C-F740-9530-86401350A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8914C-EE44-9F49-981F-0B7B35631433}"/>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5" name="Footer Placeholder 4">
            <a:extLst>
              <a:ext uri="{FF2B5EF4-FFF2-40B4-BE49-F238E27FC236}">
                <a16:creationId xmlns:a16="http://schemas.microsoft.com/office/drawing/2014/main" id="{4D13FF5B-F1D9-034F-A28F-FAD77D20A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757A9-6D33-1B4B-B994-E271B41BB405}"/>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169475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5F68-6221-F94D-9E78-8C6C1C2ED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01972-1A27-B14C-9C63-EF3A2C383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FEB40-E444-324F-8233-3968B11B57A9}"/>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5" name="Footer Placeholder 4">
            <a:extLst>
              <a:ext uri="{FF2B5EF4-FFF2-40B4-BE49-F238E27FC236}">
                <a16:creationId xmlns:a16="http://schemas.microsoft.com/office/drawing/2014/main" id="{6E8A3FCF-E76C-274B-A693-B738F3D07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EC49F-4F45-A040-BFA8-7BC99493CD02}"/>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157569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139B-8791-2D4F-A4FF-F59D4F85B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6A0BD-7EF8-B54C-8C46-2DD49A980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CF7D6-2E67-DE4C-BF7F-CD4675D2E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689C9-558A-324B-9AF7-2F58DB37B045}"/>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6" name="Footer Placeholder 5">
            <a:extLst>
              <a:ext uri="{FF2B5EF4-FFF2-40B4-BE49-F238E27FC236}">
                <a16:creationId xmlns:a16="http://schemas.microsoft.com/office/drawing/2014/main" id="{31CBF0CE-8850-804E-8EDE-BFCF944DC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718AE-370F-DE4C-9ED5-D2EA9B407067}"/>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277232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E15F-025B-A844-870C-17276E8B1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42946C-6B24-2549-A7A1-4F8C7EB45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BB00F-BEF6-2A45-9E4D-DC4B06B27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939CA-7102-5740-AE5E-44C9A46125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3060-B8A3-744F-B0F1-54503D73F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8BC4B-36B0-C747-A482-4ED13E95D328}"/>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8" name="Footer Placeholder 7">
            <a:extLst>
              <a:ext uri="{FF2B5EF4-FFF2-40B4-BE49-F238E27FC236}">
                <a16:creationId xmlns:a16="http://schemas.microsoft.com/office/drawing/2014/main" id="{B3F5527B-4EEA-8E4F-B5A3-BB296DA42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CBC88-0FAC-7B49-B1F8-C1E1C4008575}"/>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211827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F9DE-D76F-4641-9A08-9050461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39559E-28D2-1643-A23D-27618E9DFA6E}"/>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4" name="Footer Placeholder 3">
            <a:extLst>
              <a:ext uri="{FF2B5EF4-FFF2-40B4-BE49-F238E27FC236}">
                <a16:creationId xmlns:a16="http://schemas.microsoft.com/office/drawing/2014/main" id="{BB14B25A-0994-1241-9A17-8499832124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182EF4-3590-4F4B-921B-C796ECE88F7E}"/>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1710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3191A-E4DE-644D-A771-D81EADB4DE0F}"/>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3" name="Footer Placeholder 2">
            <a:extLst>
              <a:ext uri="{FF2B5EF4-FFF2-40B4-BE49-F238E27FC236}">
                <a16:creationId xmlns:a16="http://schemas.microsoft.com/office/drawing/2014/main" id="{3F38A2E0-5B4D-5541-9FC9-66912111C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43345E-AB54-0F49-AE57-ABDEBFFB26FD}"/>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323767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CA6-AFC2-6140-B12F-0151411BA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A7D3A-117E-A64F-8411-5177E252F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02B50-B6E1-DE4C-952C-8FCFDF9F7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12118-636F-924F-8DA4-527887010707}"/>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6" name="Footer Placeholder 5">
            <a:extLst>
              <a:ext uri="{FF2B5EF4-FFF2-40B4-BE49-F238E27FC236}">
                <a16:creationId xmlns:a16="http://schemas.microsoft.com/office/drawing/2014/main" id="{01575775-5E74-384E-8277-4BF76A4DA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5FD73-0939-D244-8680-A61F4C16F2CC}"/>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411741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C681-347D-B14D-BED1-79480D883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C3AE04-CD24-B047-B4D1-B68FD0337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B9EE3F-D504-6442-A8D3-A70147C71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4444A-E661-3F46-8425-0EC13F9F3726}"/>
              </a:ext>
            </a:extLst>
          </p:cNvPr>
          <p:cNvSpPr>
            <a:spLocks noGrp="1"/>
          </p:cNvSpPr>
          <p:nvPr>
            <p:ph type="dt" sz="half" idx="10"/>
          </p:nvPr>
        </p:nvSpPr>
        <p:spPr/>
        <p:txBody>
          <a:bodyPr/>
          <a:lstStyle/>
          <a:p>
            <a:fld id="{3D6FA432-E9E7-E641-9E8E-87A36FB84585}" type="datetimeFigureOut">
              <a:rPr lang="en-US" smtClean="0"/>
              <a:t>4/26/20</a:t>
            </a:fld>
            <a:endParaRPr lang="en-US"/>
          </a:p>
        </p:txBody>
      </p:sp>
      <p:sp>
        <p:nvSpPr>
          <p:cNvPr id="6" name="Footer Placeholder 5">
            <a:extLst>
              <a:ext uri="{FF2B5EF4-FFF2-40B4-BE49-F238E27FC236}">
                <a16:creationId xmlns:a16="http://schemas.microsoft.com/office/drawing/2014/main" id="{AE7AA089-D7A3-A641-A6A5-1B2093213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867ED-C15E-BE44-8E79-D9931EE46536}"/>
              </a:ext>
            </a:extLst>
          </p:cNvPr>
          <p:cNvSpPr>
            <a:spLocks noGrp="1"/>
          </p:cNvSpPr>
          <p:nvPr>
            <p:ph type="sldNum" sz="quarter" idx="12"/>
          </p:nvPr>
        </p:nvSpPr>
        <p:spPr/>
        <p:txBody>
          <a:bodyPr/>
          <a:lstStyle/>
          <a:p>
            <a:fld id="{B39D1881-5AA1-1E47-A82F-4A652045B3B9}" type="slidenum">
              <a:rPr lang="en-US" smtClean="0"/>
              <a:t>‹#›</a:t>
            </a:fld>
            <a:endParaRPr lang="en-US"/>
          </a:p>
        </p:txBody>
      </p:sp>
    </p:spTree>
    <p:extLst>
      <p:ext uri="{BB962C8B-B14F-4D97-AF65-F5344CB8AC3E}">
        <p14:creationId xmlns:p14="http://schemas.microsoft.com/office/powerpoint/2010/main" val="138787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08C3B-2A6A-634B-856B-8ABCC3D8F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39DB2-5F18-3A45-8138-771676A7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59E44-3AB6-DA44-AA5D-5A53D24D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FA432-E9E7-E641-9E8E-87A36FB84585}" type="datetimeFigureOut">
              <a:rPr lang="en-US" smtClean="0"/>
              <a:t>4/26/20</a:t>
            </a:fld>
            <a:endParaRPr lang="en-US"/>
          </a:p>
        </p:txBody>
      </p:sp>
      <p:sp>
        <p:nvSpPr>
          <p:cNvPr id="5" name="Footer Placeholder 4">
            <a:extLst>
              <a:ext uri="{FF2B5EF4-FFF2-40B4-BE49-F238E27FC236}">
                <a16:creationId xmlns:a16="http://schemas.microsoft.com/office/drawing/2014/main" id="{F01E39E3-A5EA-374F-B176-E8B690EE6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836E72-FAE3-B24B-A172-67B8CD04F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D1881-5AA1-1E47-A82F-4A652045B3B9}" type="slidenum">
              <a:rPr lang="en-US" smtClean="0"/>
              <a:t>‹#›</a:t>
            </a:fld>
            <a:endParaRPr lang="en-US"/>
          </a:p>
        </p:txBody>
      </p:sp>
    </p:spTree>
    <p:extLst>
      <p:ext uri="{BB962C8B-B14F-4D97-AF65-F5344CB8AC3E}">
        <p14:creationId xmlns:p14="http://schemas.microsoft.com/office/powerpoint/2010/main" val="706396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6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348C959-6E76-4D16-801B-4650CF291F85}"/>
              </a:ext>
            </a:extLst>
          </p:cNvPr>
          <p:cNvSpPr>
            <a:spLocks noGrp="1"/>
          </p:cNvSpPr>
          <p:nvPr>
            <p:ph type="ctrTitle"/>
          </p:nvPr>
        </p:nvSpPr>
        <p:spPr>
          <a:xfrm>
            <a:off x="719327" y="1600988"/>
            <a:ext cx="5662001" cy="1629893"/>
          </a:xfrm>
        </p:spPr>
        <p:txBody>
          <a:bodyPr anchor="b">
            <a:normAutofit/>
          </a:bodyPr>
          <a:lstStyle/>
          <a:p>
            <a:pPr algn="l"/>
            <a:r>
              <a:rPr lang="en-US" sz="5400" b="1" dirty="0"/>
              <a:t>Q&amp;A using Human Brain theory</a:t>
            </a:r>
          </a:p>
        </p:txBody>
      </p:sp>
      <p:sp>
        <p:nvSpPr>
          <p:cNvPr id="4" name="Subtitle 3">
            <a:extLst>
              <a:ext uri="{FF2B5EF4-FFF2-40B4-BE49-F238E27FC236}">
                <a16:creationId xmlns:a16="http://schemas.microsoft.com/office/drawing/2014/main" id="{2820480C-9635-40B9-8A34-5681129E76F0}"/>
              </a:ext>
            </a:extLst>
          </p:cNvPr>
          <p:cNvSpPr>
            <a:spLocks noGrp="1"/>
          </p:cNvSpPr>
          <p:nvPr>
            <p:ph type="subTitle" idx="1"/>
          </p:nvPr>
        </p:nvSpPr>
        <p:spPr>
          <a:xfrm>
            <a:off x="2682240" y="3627119"/>
            <a:ext cx="2578971" cy="965201"/>
          </a:xfrm>
        </p:spPr>
        <p:txBody>
          <a:bodyPr anchor="t">
            <a:normAutofit/>
          </a:bodyPr>
          <a:lstStyle/>
          <a:p>
            <a:pPr algn="l"/>
            <a:r>
              <a:rPr lang="en-US" dirty="0"/>
              <a:t>                                                                     -</a:t>
            </a:r>
            <a:r>
              <a:rPr lang="en-US" sz="2200" dirty="0"/>
              <a:t>Bhrugvish Vakil</a:t>
            </a:r>
          </a:p>
        </p:txBody>
      </p:sp>
      <p:sp>
        <p:nvSpPr>
          <p:cNvPr id="95" name="Freeform: Shape 7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 name="Graphic 39" descr="Brain">
            <a:extLst>
              <a:ext uri="{FF2B5EF4-FFF2-40B4-BE49-F238E27FC236}">
                <a16:creationId xmlns:a16="http://schemas.microsoft.com/office/drawing/2014/main" id="{0445943F-4691-4D6B-83CA-6F0DE7EDE2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8304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294C28-9C79-4B3C-8D8D-0692C2B68659}"/>
              </a:ext>
            </a:extLst>
          </p:cNvPr>
          <p:cNvSpPr>
            <a:spLocks noGrp="1"/>
          </p:cNvSpPr>
          <p:nvPr>
            <p:ph type="title"/>
          </p:nvPr>
        </p:nvSpPr>
        <p:spPr>
          <a:xfrm>
            <a:off x="643467" y="260774"/>
            <a:ext cx="4970877" cy="1135737"/>
          </a:xfrm>
        </p:spPr>
        <p:txBody>
          <a:bodyPr>
            <a:normAutofit/>
          </a:bodyPr>
          <a:lstStyle/>
          <a:p>
            <a:r>
              <a:rPr lang="en-US" sz="3600" b="1" dirty="0"/>
              <a:t>Results</a:t>
            </a:r>
            <a:r>
              <a:rPr lang="en-US" sz="3600" dirty="0"/>
              <a:t>:</a:t>
            </a:r>
          </a:p>
        </p:txBody>
      </p:sp>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F6392D-E226-4373-AB8C-F55B59F7412B}"/>
              </a:ext>
            </a:extLst>
          </p:cNvPr>
          <p:cNvSpPr>
            <a:spLocks noGrp="1"/>
          </p:cNvSpPr>
          <p:nvPr>
            <p:ph idx="1"/>
          </p:nvPr>
        </p:nvSpPr>
        <p:spPr>
          <a:xfrm>
            <a:off x="643468" y="1782981"/>
            <a:ext cx="4970877" cy="4393982"/>
          </a:xfrm>
        </p:spPr>
        <p:txBody>
          <a:bodyPr>
            <a:normAutofit/>
          </a:bodyPr>
          <a:lstStyle/>
          <a:p>
            <a:r>
              <a:rPr lang="en-US" sz="2000" b="1" dirty="0"/>
              <a:t>Visualizing Scores</a:t>
            </a:r>
          </a:p>
          <a:p>
            <a:pPr marL="0" indent="0">
              <a:buNone/>
            </a:pPr>
            <a:r>
              <a:rPr lang="en-US" sz="2000" dirty="0"/>
              <a:t>   Start scores:</a:t>
            </a:r>
          </a:p>
          <a:p>
            <a:pPr marL="0" indent="0">
              <a:buNone/>
            </a:pPr>
            <a:endParaRPr lang="en-US" sz="2000" dirty="0"/>
          </a:p>
        </p:txBody>
      </p:sp>
      <p:pic>
        <p:nvPicPr>
          <p:cNvPr id="9" name="Graphic 8" descr="Questionnaire">
            <a:extLst>
              <a:ext uri="{FF2B5EF4-FFF2-40B4-BE49-F238E27FC236}">
                <a16:creationId xmlns:a16="http://schemas.microsoft.com/office/drawing/2014/main" id="{0CAFAAD7-A79C-4BF4-A83D-D0D17BA707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58697" y="356565"/>
            <a:ext cx="2078264" cy="1817675"/>
          </a:xfrm>
          <a:prstGeom prst="rect">
            <a:avLst/>
          </a:prstGeom>
        </p:spPr>
      </p:pic>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78664079-F2D7-F446-8C54-8B24F215D24A}"/>
              </a:ext>
            </a:extLst>
          </p:cNvPr>
          <p:cNvPicPr>
            <a:picLocks noChangeAspect="1"/>
          </p:cNvPicPr>
          <p:nvPr/>
        </p:nvPicPr>
        <p:blipFill>
          <a:blip r:embed="rId4"/>
          <a:stretch>
            <a:fillRect/>
          </a:stretch>
        </p:blipFill>
        <p:spPr>
          <a:xfrm>
            <a:off x="0" y="2589401"/>
            <a:ext cx="12192000" cy="4152503"/>
          </a:xfrm>
          <a:prstGeom prst="rect">
            <a:avLst/>
          </a:prstGeom>
        </p:spPr>
      </p:pic>
    </p:spTree>
    <p:extLst>
      <p:ext uri="{BB962C8B-B14F-4D97-AF65-F5344CB8AC3E}">
        <p14:creationId xmlns:p14="http://schemas.microsoft.com/office/powerpoint/2010/main" val="317493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A361E7-4D07-4B34-810C-9C22C443D7E8}"/>
              </a:ext>
            </a:extLst>
          </p:cNvPr>
          <p:cNvSpPr>
            <a:spLocks noGrp="1"/>
          </p:cNvSpPr>
          <p:nvPr>
            <p:ph type="title"/>
          </p:nvPr>
        </p:nvSpPr>
        <p:spPr>
          <a:xfrm>
            <a:off x="643467" y="321734"/>
            <a:ext cx="4970877" cy="1135737"/>
          </a:xfrm>
        </p:spPr>
        <p:txBody>
          <a:bodyPr>
            <a:normAutofit/>
          </a:bodyPr>
          <a:lstStyle/>
          <a:p>
            <a:r>
              <a:rPr lang="en-US" sz="3600"/>
              <a:t>Results:</a:t>
            </a:r>
          </a:p>
        </p:txBody>
      </p:sp>
      <p:grpSp>
        <p:nvGrpSpPr>
          <p:cNvPr id="13" name="Group 1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4" name="Isosceles Triangle 1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B764500-5BD5-479C-9A70-71B2021F2C08}"/>
              </a:ext>
            </a:extLst>
          </p:cNvPr>
          <p:cNvSpPr>
            <a:spLocks noGrp="1"/>
          </p:cNvSpPr>
          <p:nvPr>
            <p:ph idx="1"/>
          </p:nvPr>
        </p:nvSpPr>
        <p:spPr>
          <a:xfrm>
            <a:off x="643468" y="1782981"/>
            <a:ext cx="4970877" cy="4393982"/>
          </a:xfrm>
        </p:spPr>
        <p:txBody>
          <a:bodyPr>
            <a:normAutofit/>
          </a:bodyPr>
          <a:lstStyle/>
          <a:p>
            <a:r>
              <a:rPr lang="en-US" sz="2000" b="1"/>
              <a:t>Visualizing Scores</a:t>
            </a:r>
          </a:p>
          <a:p>
            <a:pPr marL="0" indent="0">
              <a:buNone/>
            </a:pPr>
            <a:r>
              <a:rPr lang="en-US" sz="2000"/>
              <a:t>    End scores:</a:t>
            </a:r>
          </a:p>
          <a:p>
            <a:pPr marL="0" indent="0">
              <a:buNone/>
            </a:pPr>
            <a:endParaRPr lang="en-US" sz="2000"/>
          </a:p>
        </p:txBody>
      </p:sp>
      <p:pic>
        <p:nvPicPr>
          <p:cNvPr id="4" name="Graphic 3" descr="Questionnaire">
            <a:extLst>
              <a:ext uri="{FF2B5EF4-FFF2-40B4-BE49-F238E27FC236}">
                <a16:creationId xmlns:a16="http://schemas.microsoft.com/office/drawing/2014/main" id="{092E33B6-6964-4138-AABF-ED94290B7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0480" y="61553"/>
            <a:ext cx="1869440" cy="1894362"/>
          </a:xfrm>
          <a:prstGeom prst="rect">
            <a:avLst/>
          </a:prstGeom>
        </p:spPr>
      </p:pic>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0EB1001E-FD27-494A-8BE9-8C30471386E1}"/>
              </a:ext>
            </a:extLst>
          </p:cNvPr>
          <p:cNvPicPr>
            <a:picLocks noChangeAspect="1"/>
          </p:cNvPicPr>
          <p:nvPr/>
        </p:nvPicPr>
        <p:blipFill>
          <a:blip r:embed="rId4"/>
          <a:stretch>
            <a:fillRect/>
          </a:stretch>
        </p:blipFill>
        <p:spPr>
          <a:xfrm>
            <a:off x="177452" y="2463326"/>
            <a:ext cx="11837096" cy="4394674"/>
          </a:xfrm>
          <a:prstGeom prst="rect">
            <a:avLst/>
          </a:prstGeom>
        </p:spPr>
      </p:pic>
    </p:spTree>
    <p:extLst>
      <p:ext uri="{BB962C8B-B14F-4D97-AF65-F5344CB8AC3E}">
        <p14:creationId xmlns:p14="http://schemas.microsoft.com/office/powerpoint/2010/main" val="305071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421179-7D5A-4B91-A605-42D3B2F23AF4}"/>
              </a:ext>
            </a:extLst>
          </p:cNvPr>
          <p:cNvSpPr>
            <a:spLocks noGrp="1"/>
          </p:cNvSpPr>
          <p:nvPr>
            <p:ph type="title"/>
          </p:nvPr>
        </p:nvSpPr>
        <p:spPr>
          <a:xfrm>
            <a:off x="643467" y="321734"/>
            <a:ext cx="10905066" cy="1135737"/>
          </a:xfrm>
        </p:spPr>
        <p:txBody>
          <a:bodyPr>
            <a:normAutofit/>
          </a:bodyPr>
          <a:lstStyle/>
          <a:p>
            <a:r>
              <a:rPr lang="en-US" sz="3600"/>
              <a:t>Results:</a:t>
            </a:r>
          </a:p>
        </p:txBody>
      </p:sp>
      <p:sp>
        <p:nvSpPr>
          <p:cNvPr id="3" name="Content Placeholder 2">
            <a:extLst>
              <a:ext uri="{FF2B5EF4-FFF2-40B4-BE49-F238E27FC236}">
                <a16:creationId xmlns:a16="http://schemas.microsoft.com/office/drawing/2014/main" id="{4F9F726D-B27E-4EE9-B18E-8E13FDB026FF}"/>
              </a:ext>
            </a:extLst>
          </p:cNvPr>
          <p:cNvSpPr>
            <a:spLocks noGrp="1"/>
          </p:cNvSpPr>
          <p:nvPr>
            <p:ph idx="1"/>
          </p:nvPr>
        </p:nvSpPr>
        <p:spPr>
          <a:xfrm>
            <a:off x="643467" y="1251064"/>
            <a:ext cx="4008384" cy="4393982"/>
          </a:xfrm>
        </p:spPr>
        <p:txBody>
          <a:bodyPr>
            <a:normAutofit/>
          </a:bodyPr>
          <a:lstStyle/>
          <a:p>
            <a:r>
              <a:rPr lang="en-US" sz="2000" dirty="0"/>
              <a:t>visualizing both the start and end scores on a single bar plot:</a:t>
            </a:r>
          </a:p>
          <a:p>
            <a:pPr marL="0" indent="0">
              <a:buNone/>
            </a:pPr>
            <a:endParaRPr lang="en-US" sz="2000" dirty="0"/>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aphic 3" descr="Questionnaire">
            <a:extLst>
              <a:ext uri="{FF2B5EF4-FFF2-40B4-BE49-F238E27FC236}">
                <a16:creationId xmlns:a16="http://schemas.microsoft.com/office/drawing/2014/main" id="{78969FF2-1376-477F-8382-8E4A6FE4B4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3562" y="1"/>
            <a:ext cx="2116558" cy="2116558"/>
          </a:xfrm>
          <a:prstGeom prst="rect">
            <a:avLst/>
          </a:prstGeom>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picture containing object, measure, comb&#10;&#10;Description automatically generated">
            <a:extLst>
              <a:ext uri="{FF2B5EF4-FFF2-40B4-BE49-F238E27FC236}">
                <a16:creationId xmlns:a16="http://schemas.microsoft.com/office/drawing/2014/main" id="{25AA6446-D1ED-1848-ACFB-256FE596911C}"/>
              </a:ext>
            </a:extLst>
          </p:cNvPr>
          <p:cNvPicPr>
            <a:picLocks noChangeAspect="1"/>
          </p:cNvPicPr>
          <p:nvPr/>
        </p:nvPicPr>
        <p:blipFill>
          <a:blip r:embed="rId4"/>
          <a:stretch>
            <a:fillRect/>
          </a:stretch>
        </p:blipFill>
        <p:spPr>
          <a:xfrm>
            <a:off x="-1" y="1935308"/>
            <a:ext cx="12192000" cy="4568189"/>
          </a:xfrm>
          <a:prstGeom prst="rect">
            <a:avLst/>
          </a:prstGeom>
        </p:spPr>
      </p:pic>
    </p:spTree>
    <p:extLst>
      <p:ext uri="{BB962C8B-B14F-4D97-AF65-F5344CB8AC3E}">
        <p14:creationId xmlns:p14="http://schemas.microsoft.com/office/powerpoint/2010/main" val="133177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C1F797-26D7-42AF-A86A-F379654A2EF3}"/>
              </a:ext>
            </a:extLst>
          </p:cNvPr>
          <p:cNvSpPr>
            <a:spLocks noGrp="1"/>
          </p:cNvSpPr>
          <p:nvPr>
            <p:ph type="title"/>
          </p:nvPr>
        </p:nvSpPr>
        <p:spPr>
          <a:xfrm>
            <a:off x="6094105" y="802955"/>
            <a:ext cx="4977976" cy="1454051"/>
          </a:xfrm>
        </p:spPr>
        <p:txBody>
          <a:bodyPr>
            <a:normAutofit/>
          </a:bodyPr>
          <a:lstStyle/>
          <a:p>
            <a:r>
              <a:rPr lang="en-US">
                <a:solidFill>
                  <a:srgbClr val="000000"/>
                </a:solidFill>
              </a:rPr>
              <a:t>Future Work:</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riefcase">
            <a:extLst>
              <a:ext uri="{FF2B5EF4-FFF2-40B4-BE49-F238E27FC236}">
                <a16:creationId xmlns:a16="http://schemas.microsoft.com/office/drawing/2014/main" id="{D7CC4595-5CFD-44E4-BC09-E3A6F24706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870" y="1618989"/>
            <a:ext cx="3620021" cy="3620021"/>
          </a:xfrm>
          <a:prstGeom prst="rect">
            <a:avLst/>
          </a:prstGeom>
        </p:spPr>
      </p:pic>
      <p:sp>
        <p:nvSpPr>
          <p:cNvPr id="3" name="Content Placeholder 2">
            <a:extLst>
              <a:ext uri="{FF2B5EF4-FFF2-40B4-BE49-F238E27FC236}">
                <a16:creationId xmlns:a16="http://schemas.microsoft.com/office/drawing/2014/main" id="{87E3EE1B-24D0-45AA-AFFA-BD7372032DFC}"/>
              </a:ext>
            </a:extLst>
          </p:cNvPr>
          <p:cNvSpPr>
            <a:spLocks noGrp="1"/>
          </p:cNvSpPr>
          <p:nvPr>
            <p:ph idx="1"/>
          </p:nvPr>
        </p:nvSpPr>
        <p:spPr>
          <a:xfrm>
            <a:off x="5968654" y="1240316"/>
            <a:ext cx="5103427" cy="3639289"/>
          </a:xfrm>
        </p:spPr>
        <p:txBody>
          <a:bodyPr anchor="ctr">
            <a:normAutofit/>
          </a:bodyPr>
          <a:lstStyle/>
          <a:p>
            <a:pPr algn="just"/>
            <a:r>
              <a:rPr lang="en-US" sz="2000" dirty="0">
                <a:solidFill>
                  <a:srgbClr val="000000"/>
                </a:solidFill>
              </a:rPr>
              <a:t>Formulation of nice response </a:t>
            </a:r>
          </a:p>
          <a:p>
            <a:pPr algn="just"/>
            <a:r>
              <a:rPr lang="en-US" sz="2000" dirty="0">
                <a:solidFill>
                  <a:srgbClr val="000000"/>
                </a:solidFill>
              </a:rPr>
              <a:t>Answer questions where it has to  combine from multiple sentence in order to answer it.</a:t>
            </a:r>
          </a:p>
          <a:p>
            <a:pPr algn="just"/>
            <a:r>
              <a:rPr lang="en-US" sz="2000" dirty="0">
                <a:solidFill>
                  <a:srgbClr val="000000"/>
                </a:solidFill>
              </a:rPr>
              <a:t>Using lighter version of Bert.  Like</a:t>
            </a:r>
            <a:r>
              <a:rPr lang="en-US" sz="1400" dirty="0">
                <a:solidFill>
                  <a:srgbClr val="000000"/>
                </a:solidFill>
              </a:rPr>
              <a:t> (</a:t>
            </a:r>
            <a:r>
              <a:rPr lang="en-US" sz="2000" dirty="0"/>
              <a:t>ALBERT</a:t>
            </a:r>
            <a:r>
              <a:rPr lang="en-US" sz="2000" dirty="0">
                <a:solidFill>
                  <a:srgbClr val="000000"/>
                </a:solidFill>
              </a:rPr>
              <a:t>)</a:t>
            </a:r>
          </a:p>
        </p:txBody>
      </p:sp>
    </p:spTree>
    <p:extLst>
      <p:ext uri="{BB962C8B-B14F-4D97-AF65-F5344CB8AC3E}">
        <p14:creationId xmlns:p14="http://schemas.microsoft.com/office/powerpoint/2010/main" val="56688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E14D8F-E941-6340-8A1B-D5FA461CA6A4}"/>
              </a:ext>
            </a:extLst>
          </p:cNvPr>
          <p:cNvSpPr>
            <a:spLocks noGrp="1"/>
          </p:cNvSpPr>
          <p:nvPr>
            <p:ph type="title"/>
          </p:nvPr>
        </p:nvSpPr>
        <p:spPr>
          <a:xfrm>
            <a:off x="666329" y="321734"/>
            <a:ext cx="5775112" cy="1135737"/>
          </a:xfrm>
        </p:spPr>
        <p:txBody>
          <a:bodyPr>
            <a:normAutofit/>
          </a:bodyPr>
          <a:lstStyle/>
          <a:p>
            <a:r>
              <a:rPr lang="en-US" sz="4000" b="1" dirty="0"/>
              <a:t>References</a:t>
            </a:r>
            <a:r>
              <a:rPr lang="en-US" sz="3600" dirty="0"/>
              <a:t>:</a:t>
            </a:r>
          </a:p>
        </p:txBody>
      </p:sp>
      <p:pic>
        <p:nvPicPr>
          <p:cNvPr id="7" name="Graphic 6" descr="Head with Gears">
            <a:extLst>
              <a:ext uri="{FF2B5EF4-FFF2-40B4-BE49-F238E27FC236}">
                <a16:creationId xmlns:a16="http://schemas.microsoft.com/office/drawing/2014/main" id="{11AA1E4D-D2C3-4091-90B8-B39DC8572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0060" y="1457471"/>
            <a:ext cx="3415612" cy="3415612"/>
          </a:xfrm>
          <a:prstGeom prst="rect">
            <a:avLst/>
          </a:prstGeom>
        </p:spPr>
      </p:pic>
      <p:grpSp>
        <p:nvGrpSpPr>
          <p:cNvPr id="12" name="Group 11">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3" name="Isosceles Triangle 12">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2EB9645-1013-7F4E-836C-3BC4C6A56908}"/>
              </a:ext>
            </a:extLst>
          </p:cNvPr>
          <p:cNvSpPr>
            <a:spLocks noGrp="1"/>
          </p:cNvSpPr>
          <p:nvPr>
            <p:ph idx="1"/>
          </p:nvPr>
        </p:nvSpPr>
        <p:spPr>
          <a:xfrm>
            <a:off x="548640" y="1782981"/>
            <a:ext cx="6895092" cy="4393982"/>
          </a:xfrm>
        </p:spPr>
        <p:txBody>
          <a:bodyPr>
            <a:normAutofit/>
          </a:bodyPr>
          <a:lstStyle/>
          <a:p>
            <a:r>
              <a:rPr lang="en-US" sz="2000" dirty="0"/>
              <a:t>Multiple Attention Networks with Temporal Convolution for Machine Reading Comprehension </a:t>
            </a:r>
          </a:p>
          <a:p>
            <a:r>
              <a:rPr lang="en-US" sz="2000" dirty="0"/>
              <a:t>End to End Memory Network.</a:t>
            </a:r>
          </a:p>
          <a:p>
            <a:r>
              <a:rPr lang="en-US" sz="2000" dirty="0" err="1"/>
              <a:t>SQuAD</a:t>
            </a:r>
            <a:r>
              <a:rPr lang="en-US" sz="2000" dirty="0"/>
              <a:t>: 100,000+ Questions for Machine Comprehension of Text </a:t>
            </a:r>
          </a:p>
          <a:p>
            <a:r>
              <a:rPr lang="en-US" sz="2000" dirty="0" err="1"/>
              <a:t>Fusionnet</a:t>
            </a:r>
            <a:r>
              <a:rPr lang="en-US" sz="2000" dirty="0"/>
              <a:t>: Fusing via Fully-Aware Attention with Application to Machine Comprehension</a:t>
            </a:r>
          </a:p>
          <a:p>
            <a:r>
              <a:rPr lang="en-US" sz="2000" dirty="0" err="1"/>
              <a:t>Bert:https</a:t>
            </a:r>
            <a:r>
              <a:rPr lang="en-US" sz="2000" dirty="0"/>
              <a:t>://mccormickml.com/2020/03/10/question-answering-with-a-fine-tuned-BERT/</a:t>
            </a:r>
          </a:p>
        </p:txBody>
      </p:sp>
      <p:grpSp>
        <p:nvGrpSpPr>
          <p:cNvPr id="16" name="Group 1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662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Questions">
            <a:extLst>
              <a:ext uri="{FF2B5EF4-FFF2-40B4-BE49-F238E27FC236}">
                <a16:creationId xmlns:a16="http://schemas.microsoft.com/office/drawing/2014/main" id="{545E0290-6718-437A-96BA-DFD255EAC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1721193"/>
            <a:ext cx="3415612" cy="3415612"/>
          </a:xfrm>
          <a:prstGeom prst="rect">
            <a:avLst/>
          </a:prstGeom>
        </p:spPr>
      </p:pic>
      <p:grpSp>
        <p:nvGrpSpPr>
          <p:cNvPr id="12" name="Group 11">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3" name="Isosceles Triangle 12">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FD65F1F-B7D2-8D4E-A402-5012BAE72E14}"/>
              </a:ext>
            </a:extLst>
          </p:cNvPr>
          <p:cNvSpPr>
            <a:spLocks noGrp="1"/>
          </p:cNvSpPr>
          <p:nvPr>
            <p:ph idx="1"/>
          </p:nvPr>
        </p:nvSpPr>
        <p:spPr>
          <a:xfrm>
            <a:off x="3812192" y="856389"/>
            <a:ext cx="6895092" cy="4393982"/>
          </a:xfrm>
        </p:spPr>
        <p:txBody>
          <a:bodyPr>
            <a:normAutofit/>
          </a:bodyPr>
          <a:lstStyle/>
          <a:p>
            <a:pPr marL="0" indent="0">
              <a:buNone/>
            </a:pPr>
            <a:endParaRPr lang="en-US" sz="2000" dirty="0"/>
          </a:p>
          <a:p>
            <a:pPr marL="0" indent="0">
              <a:buNone/>
            </a:pPr>
            <a:endParaRPr lang="en-US" sz="2000" dirty="0"/>
          </a:p>
          <a:p>
            <a:pPr marL="0" indent="0">
              <a:buNone/>
            </a:pPr>
            <a:r>
              <a:rPr lang="en-US" sz="3200" dirty="0"/>
              <a:t>                   </a:t>
            </a:r>
          </a:p>
          <a:p>
            <a:pPr marL="0" indent="0">
              <a:buNone/>
            </a:pPr>
            <a:endParaRPr lang="en-US" sz="3200" dirty="0"/>
          </a:p>
          <a:p>
            <a:pPr marL="0" indent="0">
              <a:buNone/>
            </a:pPr>
            <a:r>
              <a:rPr lang="en-US" sz="3200" dirty="0"/>
              <a:t>                     </a:t>
            </a:r>
            <a:r>
              <a:rPr lang="en-US" sz="4000" dirty="0"/>
              <a:t>Any</a:t>
            </a:r>
            <a:r>
              <a:rPr lang="en-US" sz="3200" dirty="0"/>
              <a:t> </a:t>
            </a:r>
            <a:r>
              <a:rPr lang="en-US" sz="4000" dirty="0"/>
              <a:t>Questions</a:t>
            </a:r>
            <a:r>
              <a:rPr lang="en-US" sz="3200" dirty="0"/>
              <a:t>? </a:t>
            </a:r>
          </a:p>
        </p:txBody>
      </p:sp>
      <p:grpSp>
        <p:nvGrpSpPr>
          <p:cNvPr id="21" name="Group 1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2"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326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95670-5F42-46EB-9BE9-3CEFFA27FB59}"/>
              </a:ext>
            </a:extLst>
          </p:cNvPr>
          <p:cNvSpPr>
            <a:spLocks noGrp="1"/>
          </p:cNvSpPr>
          <p:nvPr>
            <p:ph type="title"/>
          </p:nvPr>
        </p:nvSpPr>
        <p:spPr>
          <a:xfrm>
            <a:off x="873766" y="381964"/>
            <a:ext cx="5222234" cy="702962"/>
          </a:xfrm>
        </p:spPr>
        <p:txBody>
          <a:bodyPr>
            <a:normAutofit/>
          </a:bodyPr>
          <a:lstStyle/>
          <a:p>
            <a:r>
              <a:rPr lang="en-US" sz="4000" b="1" dirty="0"/>
              <a:t>Motivation</a:t>
            </a:r>
          </a:p>
        </p:txBody>
      </p:sp>
      <p:sp>
        <p:nvSpPr>
          <p:cNvPr id="3" name="Content Placeholder 2">
            <a:extLst>
              <a:ext uri="{FF2B5EF4-FFF2-40B4-BE49-F238E27FC236}">
                <a16:creationId xmlns:a16="http://schemas.microsoft.com/office/drawing/2014/main" id="{8783D899-BDF0-43B7-8906-1D8EAA3BD373}"/>
              </a:ext>
            </a:extLst>
          </p:cNvPr>
          <p:cNvSpPr>
            <a:spLocks noGrp="1"/>
          </p:cNvSpPr>
          <p:nvPr>
            <p:ph idx="1"/>
          </p:nvPr>
        </p:nvSpPr>
        <p:spPr>
          <a:xfrm>
            <a:off x="762000" y="1084926"/>
            <a:ext cx="4251544" cy="5508915"/>
          </a:xfrm>
        </p:spPr>
        <p:txBody>
          <a:bodyPr>
            <a:normAutofit/>
          </a:bodyPr>
          <a:lstStyle/>
          <a:p>
            <a:r>
              <a:rPr lang="en-US" sz="2000" dirty="0"/>
              <a:t>We are surrounded by massive amounts of information in full-text documents i.e. web. Usually, we are interested in knowing the answer to our question rather than looking at the document. QA systems are useful in retrieving useful information from the web and providing insights. The QA process can be broken into two parts:</a:t>
            </a:r>
          </a:p>
          <a:p>
            <a:r>
              <a:rPr lang="en-US" sz="2000" dirty="0"/>
              <a:t>Information Retrieval: Finding the document containing the answer to the question</a:t>
            </a:r>
          </a:p>
          <a:p>
            <a:r>
              <a:rPr lang="en-US" sz="2000" dirty="0"/>
              <a:t>Reading Comprehension: Given the document find the answer to the question</a:t>
            </a:r>
          </a:p>
          <a:p>
            <a:endParaRPr lang="en-US" sz="1800" dirty="0"/>
          </a:p>
          <a:p>
            <a:pPr marL="0" indent="0">
              <a:buNone/>
            </a:pPr>
            <a:endParaRPr lang="en-US" sz="1500" dirty="0"/>
          </a:p>
          <a:p>
            <a:pPr marL="0" indent="0">
              <a:buNone/>
            </a:pPr>
            <a:endParaRPr lang="en-US" sz="1500" dirty="0"/>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otes">
            <a:extLst>
              <a:ext uri="{FF2B5EF4-FFF2-40B4-BE49-F238E27FC236}">
                <a16:creationId xmlns:a16="http://schemas.microsoft.com/office/drawing/2014/main" id="{0FBEBE35-6985-4378-A125-15A3034AFA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35950"/>
            <a:ext cx="3217333" cy="3217333"/>
          </a:xfrm>
          <a:prstGeom prst="rect">
            <a:avLst/>
          </a:prstGeom>
        </p:spPr>
      </p:pic>
    </p:spTree>
    <p:extLst>
      <p:ext uri="{BB962C8B-B14F-4D97-AF65-F5344CB8AC3E}">
        <p14:creationId xmlns:p14="http://schemas.microsoft.com/office/powerpoint/2010/main" val="61950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7CCE46-06CA-4C10-B03B-9A8C0BF1A6E8}"/>
              </a:ext>
            </a:extLst>
          </p:cNvPr>
          <p:cNvSpPr>
            <a:spLocks noGrp="1"/>
          </p:cNvSpPr>
          <p:nvPr>
            <p:ph type="title"/>
          </p:nvPr>
        </p:nvSpPr>
        <p:spPr>
          <a:xfrm>
            <a:off x="348027" y="93092"/>
            <a:ext cx="7122160" cy="822959"/>
          </a:xfrm>
        </p:spPr>
        <p:txBody>
          <a:bodyPr vert="horz" lIns="91440" tIns="45720" rIns="91440" bIns="45720" rtlCol="0" anchor="b">
            <a:normAutofit fontScale="90000"/>
          </a:bodyPr>
          <a:lstStyle/>
          <a:p>
            <a:pPr algn="ctr"/>
            <a:r>
              <a:rPr lang="en-US" sz="4900" b="1" kern="1200">
                <a:solidFill>
                  <a:schemeClr val="tx1"/>
                </a:solidFill>
                <a:latin typeface="+mj-lt"/>
                <a:ea typeface="+mj-ea"/>
                <a:cs typeface="+mj-cs"/>
              </a:rPr>
              <a:t>Implementation Flow</a:t>
            </a:r>
            <a:r>
              <a:rPr lang="en-US" sz="6000" kern="1200">
                <a:solidFill>
                  <a:schemeClr val="tx1"/>
                </a:solidFill>
                <a:latin typeface="+mj-lt"/>
                <a:ea typeface="+mj-ea"/>
                <a:cs typeface="+mj-cs"/>
              </a:rPr>
              <a:t>:</a:t>
            </a:r>
            <a:endParaRPr lang="en-US" sz="6000" kern="1200" dirty="0">
              <a:solidFill>
                <a:schemeClr val="tx1"/>
              </a:solidFill>
              <a:latin typeface="+mj-lt"/>
              <a:ea typeface="+mj-ea"/>
              <a:cs typeface="+mj-cs"/>
            </a:endParaRPr>
          </a:p>
        </p:txBody>
      </p:sp>
      <p:sp>
        <p:nvSpPr>
          <p:cNvPr id="22" name="Oval 21">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 name="Picture 13" descr="A screenshot of a cell phone&#10;&#10;Description automatically generated">
            <a:extLst>
              <a:ext uri="{FF2B5EF4-FFF2-40B4-BE49-F238E27FC236}">
                <a16:creationId xmlns:a16="http://schemas.microsoft.com/office/drawing/2014/main" id="{0C1D07CA-6EA5-A84C-8547-11D39519E3DB}"/>
              </a:ext>
            </a:extLst>
          </p:cNvPr>
          <p:cNvPicPr>
            <a:picLocks noChangeAspect="1"/>
          </p:cNvPicPr>
          <p:nvPr/>
        </p:nvPicPr>
        <p:blipFill>
          <a:blip r:embed="rId2"/>
          <a:stretch>
            <a:fillRect/>
          </a:stretch>
        </p:blipFill>
        <p:spPr>
          <a:xfrm>
            <a:off x="2909455" y="948966"/>
            <a:ext cx="5750329" cy="5815942"/>
          </a:xfrm>
          <a:prstGeom prst="rect">
            <a:avLst/>
          </a:prstGeom>
        </p:spPr>
      </p:pic>
    </p:spTree>
    <p:extLst>
      <p:ext uri="{BB962C8B-B14F-4D97-AF65-F5344CB8AC3E}">
        <p14:creationId xmlns:p14="http://schemas.microsoft.com/office/powerpoint/2010/main" val="284419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824A1B-874A-184D-9E54-2A9EA095B2EB}"/>
              </a:ext>
            </a:extLst>
          </p:cNvPr>
          <p:cNvSpPr>
            <a:spLocks noGrp="1"/>
          </p:cNvSpPr>
          <p:nvPr>
            <p:ph type="title"/>
          </p:nvPr>
        </p:nvSpPr>
        <p:spPr>
          <a:xfrm>
            <a:off x="636900" y="380416"/>
            <a:ext cx="4977976" cy="1454051"/>
          </a:xfrm>
        </p:spPr>
        <p:txBody>
          <a:bodyPr>
            <a:normAutofit/>
          </a:bodyPr>
          <a:lstStyle/>
          <a:p>
            <a:r>
              <a:rPr lang="en-US" sz="3700" b="1" dirty="0">
                <a:solidFill>
                  <a:srgbClr val="000000"/>
                </a:solidFill>
              </a:rPr>
              <a:t>Dataset:</a:t>
            </a:r>
            <a:br>
              <a:rPr lang="en-US" sz="3700" dirty="0">
                <a:solidFill>
                  <a:srgbClr val="000000"/>
                </a:solidFill>
              </a:rPr>
            </a:br>
            <a:endParaRPr lang="en-US" sz="3700" dirty="0">
              <a:solidFill>
                <a:srgbClr val="000000"/>
              </a:solidFill>
            </a:endParaRPr>
          </a:p>
        </p:txBody>
      </p:sp>
      <p:sp>
        <p:nvSpPr>
          <p:cNvPr id="4" name="Content Placeholder 3">
            <a:extLst>
              <a:ext uri="{FF2B5EF4-FFF2-40B4-BE49-F238E27FC236}">
                <a16:creationId xmlns:a16="http://schemas.microsoft.com/office/drawing/2014/main" id="{7A993037-2768-4248-8AB4-20EA24D8398A}"/>
              </a:ext>
            </a:extLst>
          </p:cNvPr>
          <p:cNvSpPr>
            <a:spLocks noGrp="1"/>
          </p:cNvSpPr>
          <p:nvPr>
            <p:ph idx="1"/>
          </p:nvPr>
        </p:nvSpPr>
        <p:spPr>
          <a:xfrm>
            <a:off x="400393" y="738619"/>
            <a:ext cx="5450989" cy="4003040"/>
          </a:xfrm>
        </p:spPr>
        <p:txBody>
          <a:bodyPr anchor="ctr">
            <a:normAutofit/>
          </a:bodyPr>
          <a:lstStyle/>
          <a:p>
            <a:pPr algn="just"/>
            <a:r>
              <a:rPr lang="en-US" sz="1800" dirty="0" err="1">
                <a:solidFill>
                  <a:srgbClr val="000000"/>
                </a:solidFill>
                <a:latin typeface="Verdana" panose="020B0604030504040204" pitchFamily="34" charset="0"/>
                <a:ea typeface="Verdana" panose="020B0604030504040204" pitchFamily="34" charset="0"/>
              </a:rPr>
              <a:t>SQuAD</a:t>
            </a:r>
            <a:r>
              <a:rPr lang="en-US" sz="1800" dirty="0">
                <a:solidFill>
                  <a:srgbClr val="000000"/>
                </a:solidFill>
                <a:latin typeface="Verdana" panose="020B0604030504040204" pitchFamily="34" charset="0"/>
                <a:ea typeface="Verdana" panose="020B0604030504040204" pitchFamily="34" charset="0"/>
              </a:rPr>
              <a:t> (Stanford Question Answering Dataset)</a:t>
            </a:r>
          </a:p>
          <a:p>
            <a:pPr algn="just"/>
            <a:r>
              <a:rPr lang="en-US" sz="1800" dirty="0">
                <a:solidFill>
                  <a:srgbClr val="000000"/>
                </a:solidFill>
                <a:latin typeface="Verdana" panose="020B0604030504040204" pitchFamily="34" charset="0"/>
                <a:ea typeface="Verdana" panose="020B0604030504040204" pitchFamily="34" charset="0"/>
              </a:rPr>
              <a:t>Answers to questions can be found in referenced text provided.</a:t>
            </a:r>
          </a:p>
          <a:p>
            <a:pPr algn="just"/>
            <a:r>
              <a:rPr lang="en-US" sz="1800" dirty="0">
                <a:solidFill>
                  <a:srgbClr val="000000"/>
                </a:solidFill>
                <a:latin typeface="Verdana" panose="020B0604030504040204" pitchFamily="34" charset="0"/>
                <a:ea typeface="Verdana" panose="020B0604030504040204" pitchFamily="34" charset="0"/>
              </a:rPr>
              <a:t>Every Training and test sample consists of questions and text from passage.</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7" descr="Database">
            <a:extLst>
              <a:ext uri="{FF2B5EF4-FFF2-40B4-BE49-F238E27FC236}">
                <a16:creationId xmlns:a16="http://schemas.microsoft.com/office/drawing/2014/main" id="{746FA105-06F3-40AE-A487-728D22AB0B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40898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drawing&#10;&#10;Description automatically generated">
            <a:extLst>
              <a:ext uri="{FF2B5EF4-FFF2-40B4-BE49-F238E27FC236}">
                <a16:creationId xmlns:a16="http://schemas.microsoft.com/office/drawing/2014/main" id="{FB9F1876-4C78-0842-BDEA-F1B1D6EEDAF6}"/>
              </a:ext>
            </a:extLst>
          </p:cNvPr>
          <p:cNvPicPr>
            <a:picLocks noChangeAspect="1"/>
          </p:cNvPicPr>
          <p:nvPr/>
        </p:nvPicPr>
        <p:blipFill>
          <a:blip r:embed="rId2"/>
          <a:stretch>
            <a:fillRect/>
          </a:stretch>
        </p:blipFill>
        <p:spPr>
          <a:xfrm>
            <a:off x="7148945" y="1005840"/>
            <a:ext cx="3340331" cy="4114800"/>
          </a:xfrm>
          <a:prstGeom prst="rect">
            <a:avLst/>
          </a:prstGeom>
        </p:spPr>
      </p:pic>
      <p:sp>
        <p:nvSpPr>
          <p:cNvPr id="9" name="TextBox 8">
            <a:extLst>
              <a:ext uri="{FF2B5EF4-FFF2-40B4-BE49-F238E27FC236}">
                <a16:creationId xmlns:a16="http://schemas.microsoft.com/office/drawing/2014/main" id="{394ABE2F-FE71-594C-B8E5-7E58E13C459C}"/>
              </a:ext>
            </a:extLst>
          </p:cNvPr>
          <p:cNvSpPr txBox="1"/>
          <p:nvPr/>
        </p:nvSpPr>
        <p:spPr>
          <a:xfrm>
            <a:off x="1604911" y="3539005"/>
            <a:ext cx="3990109" cy="1938992"/>
          </a:xfrm>
          <a:prstGeom prst="rect">
            <a:avLst/>
          </a:prstGeom>
          <a:noFill/>
        </p:spPr>
        <p:txBody>
          <a:bodyPr wrap="square" rtlCol="0">
            <a:spAutoFit/>
          </a:bodyPr>
          <a:lstStyle/>
          <a:p>
            <a:pPr algn="ctr"/>
            <a:r>
              <a:rPr lang="en-US" sz="4000" dirty="0"/>
              <a:t>How is it different from other voice assistant ?</a:t>
            </a:r>
          </a:p>
        </p:txBody>
      </p:sp>
      <p:sp>
        <p:nvSpPr>
          <p:cNvPr id="12" name="TextBox 11">
            <a:extLst>
              <a:ext uri="{FF2B5EF4-FFF2-40B4-BE49-F238E27FC236}">
                <a16:creationId xmlns:a16="http://schemas.microsoft.com/office/drawing/2014/main" id="{ED694B43-5F5B-5441-A2FE-1C286B6BD86F}"/>
              </a:ext>
            </a:extLst>
          </p:cNvPr>
          <p:cNvSpPr txBox="1"/>
          <p:nvPr/>
        </p:nvSpPr>
        <p:spPr>
          <a:xfrm>
            <a:off x="1489087" y="1387117"/>
            <a:ext cx="3990109" cy="1323439"/>
          </a:xfrm>
          <a:prstGeom prst="rect">
            <a:avLst/>
          </a:prstGeom>
          <a:noFill/>
        </p:spPr>
        <p:txBody>
          <a:bodyPr wrap="square" rtlCol="0">
            <a:spAutoFit/>
          </a:bodyPr>
          <a:lstStyle/>
          <a:p>
            <a:pPr algn="ctr"/>
            <a:r>
              <a:rPr lang="en-US" sz="4000" dirty="0"/>
              <a:t>Which model we have used?</a:t>
            </a:r>
          </a:p>
        </p:txBody>
      </p:sp>
    </p:spTree>
    <p:extLst>
      <p:ext uri="{BB962C8B-B14F-4D97-AF65-F5344CB8AC3E}">
        <p14:creationId xmlns:p14="http://schemas.microsoft.com/office/powerpoint/2010/main" val="304235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52BC-B13D-2146-8229-52CC9BF222FD}"/>
              </a:ext>
            </a:extLst>
          </p:cNvPr>
          <p:cNvSpPr>
            <a:spLocks noGrp="1"/>
          </p:cNvSpPr>
          <p:nvPr>
            <p:ph type="title"/>
          </p:nvPr>
        </p:nvSpPr>
        <p:spPr/>
        <p:txBody>
          <a:bodyPr/>
          <a:lstStyle/>
          <a:p>
            <a:r>
              <a:rPr lang="en-US" dirty="0"/>
              <a:t>Model :-</a:t>
            </a:r>
          </a:p>
        </p:txBody>
      </p:sp>
      <p:sp>
        <p:nvSpPr>
          <p:cNvPr id="3" name="Content Placeholder 2">
            <a:extLst>
              <a:ext uri="{FF2B5EF4-FFF2-40B4-BE49-F238E27FC236}">
                <a16:creationId xmlns:a16="http://schemas.microsoft.com/office/drawing/2014/main" id="{4579D9E9-B534-8846-A8C8-5CE8087D80E6}"/>
              </a:ext>
            </a:extLst>
          </p:cNvPr>
          <p:cNvSpPr>
            <a:spLocks noGrp="1"/>
          </p:cNvSpPr>
          <p:nvPr>
            <p:ph idx="1"/>
          </p:nvPr>
        </p:nvSpPr>
        <p:spPr/>
        <p:txBody>
          <a:bodyPr/>
          <a:lstStyle/>
          <a:p>
            <a:pPr>
              <a:lnSpc>
                <a:spcPct val="150000"/>
              </a:lnSpc>
            </a:pPr>
            <a:r>
              <a:rPr lang="en-US" dirty="0"/>
              <a:t>Hugging face transformer Library </a:t>
            </a:r>
          </a:p>
          <a:p>
            <a:pPr>
              <a:lnSpc>
                <a:spcPct val="150000"/>
              </a:lnSpc>
            </a:pPr>
            <a:r>
              <a:rPr lang="en-US" dirty="0"/>
              <a:t>BRET Model :</a:t>
            </a:r>
          </a:p>
          <a:p>
            <a:pPr lvl="1">
              <a:lnSpc>
                <a:spcPct val="150000"/>
              </a:lnSpc>
            </a:pPr>
            <a:r>
              <a:rPr lang="en-US" dirty="0" err="1"/>
              <a:t>BertForQuestionAnswering</a:t>
            </a:r>
            <a:r>
              <a:rPr lang="en-US" dirty="0"/>
              <a:t> </a:t>
            </a:r>
          </a:p>
          <a:p>
            <a:pPr lvl="1">
              <a:lnSpc>
                <a:spcPct val="150000"/>
              </a:lnSpc>
            </a:pPr>
            <a:r>
              <a:rPr lang="en-US" dirty="0"/>
              <a:t>“</a:t>
            </a:r>
            <a:r>
              <a:rPr lang="en-US" dirty="0" err="1"/>
              <a:t>bert</a:t>
            </a:r>
            <a:r>
              <a:rPr lang="en-US" dirty="0"/>
              <a:t>-large-uncased-whole-word-masking-finetuned-squad”</a:t>
            </a:r>
          </a:p>
          <a:p>
            <a:pPr>
              <a:lnSpc>
                <a:spcPct val="150000"/>
              </a:lnSpc>
            </a:pPr>
            <a:r>
              <a:rPr lang="en-US" dirty="0"/>
              <a:t>Bert Tokenizer </a:t>
            </a:r>
          </a:p>
          <a:p>
            <a:pPr marL="0" indent="0">
              <a:buNone/>
            </a:pPr>
            <a:endParaRPr lang="en-US" dirty="0"/>
          </a:p>
          <a:p>
            <a:endParaRPr lang="en-US" dirty="0"/>
          </a:p>
        </p:txBody>
      </p:sp>
    </p:spTree>
    <p:extLst>
      <p:ext uri="{BB962C8B-B14F-4D97-AF65-F5344CB8AC3E}">
        <p14:creationId xmlns:p14="http://schemas.microsoft.com/office/powerpoint/2010/main" val="245574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E4527A-8359-4A4A-A5FF-B45E0438331E}"/>
              </a:ext>
            </a:extLst>
          </p:cNvPr>
          <p:cNvSpPr>
            <a:spLocks noGrp="1"/>
          </p:cNvSpPr>
          <p:nvPr>
            <p:ph type="title"/>
          </p:nvPr>
        </p:nvSpPr>
        <p:spPr>
          <a:xfrm>
            <a:off x="643467" y="321734"/>
            <a:ext cx="6901193" cy="1135737"/>
          </a:xfrm>
        </p:spPr>
        <p:txBody>
          <a:bodyPr>
            <a:normAutofit/>
          </a:bodyPr>
          <a:lstStyle/>
          <a:p>
            <a:r>
              <a:rPr lang="en-US" sz="3600" b="1" dirty="0"/>
              <a:t>Bert Tokenizer:</a:t>
            </a:r>
          </a:p>
        </p:txBody>
      </p:sp>
      <p:grpSp>
        <p:nvGrpSpPr>
          <p:cNvPr id="20" name="Group 19">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5CFF434-0127-475F-BBF3-CC59CF789395}"/>
              </a:ext>
            </a:extLst>
          </p:cNvPr>
          <p:cNvSpPr>
            <a:spLocks noGrp="1"/>
          </p:cNvSpPr>
          <p:nvPr>
            <p:ph idx="1"/>
          </p:nvPr>
        </p:nvSpPr>
        <p:spPr>
          <a:xfrm>
            <a:off x="833120" y="1782981"/>
            <a:ext cx="7630159" cy="4393982"/>
          </a:xfrm>
        </p:spPr>
        <p:txBody>
          <a:bodyPr>
            <a:normAutofit/>
          </a:bodyPr>
          <a:lstStyle/>
          <a:p>
            <a:r>
              <a:rPr lang="en-US" sz="2000" dirty="0">
                <a:latin typeface="Verdana" panose="020B0604030504040204" pitchFamily="34" charset="0"/>
                <a:ea typeface="Verdana" panose="020B0604030504040204" pitchFamily="34" charset="0"/>
              </a:rPr>
              <a:t>Tokenization against both question and reference text.</a:t>
            </a:r>
          </a:p>
          <a:p>
            <a:endParaRPr lang="en-US" sz="2000" dirty="0">
              <a:latin typeface="Verdana" panose="020B0604030504040204" pitchFamily="34" charset="0"/>
              <a:ea typeface="Verdana" panose="020B0604030504040204" pitchFamily="34" charset="0"/>
            </a:endParaRPr>
          </a:p>
        </p:txBody>
      </p:sp>
      <p:pic>
        <p:nvPicPr>
          <p:cNvPr id="4" name="Graphic 7" descr="Database">
            <a:extLst>
              <a:ext uri="{FF2B5EF4-FFF2-40B4-BE49-F238E27FC236}">
                <a16:creationId xmlns:a16="http://schemas.microsoft.com/office/drawing/2014/main" id="{A907B20F-4396-4221-A6B1-11B9140579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9200" y="2265680"/>
            <a:ext cx="2824480" cy="2841428"/>
          </a:xfrm>
          <a:prstGeom prst="rect">
            <a:avLst/>
          </a:prstGeom>
        </p:spPr>
      </p:pic>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creenshot&#10;&#10;Description automatically generated">
            <a:extLst>
              <a:ext uri="{FF2B5EF4-FFF2-40B4-BE49-F238E27FC236}">
                <a16:creationId xmlns:a16="http://schemas.microsoft.com/office/drawing/2014/main" id="{C0E9199A-434D-4BD5-AAA9-C5D77F338917}"/>
              </a:ext>
            </a:extLst>
          </p:cNvPr>
          <p:cNvPicPr>
            <a:picLocks noChangeAspect="1"/>
          </p:cNvPicPr>
          <p:nvPr/>
        </p:nvPicPr>
        <p:blipFill>
          <a:blip r:embed="rId4"/>
          <a:stretch>
            <a:fillRect/>
          </a:stretch>
        </p:blipFill>
        <p:spPr>
          <a:xfrm>
            <a:off x="1014060" y="2265680"/>
            <a:ext cx="7286749" cy="3352344"/>
          </a:xfrm>
          <a:prstGeom prst="rect">
            <a:avLst/>
          </a:prstGeom>
        </p:spPr>
      </p:pic>
    </p:spTree>
    <p:extLst>
      <p:ext uri="{BB962C8B-B14F-4D97-AF65-F5344CB8AC3E}">
        <p14:creationId xmlns:p14="http://schemas.microsoft.com/office/powerpoint/2010/main" val="50901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C9AEAD-B5A2-409E-9B26-503230667B15}"/>
              </a:ext>
            </a:extLst>
          </p:cNvPr>
          <p:cNvSpPr>
            <a:spLocks noGrp="1"/>
          </p:cNvSpPr>
          <p:nvPr>
            <p:ph type="title"/>
          </p:nvPr>
        </p:nvSpPr>
        <p:spPr>
          <a:xfrm>
            <a:off x="643467" y="321734"/>
            <a:ext cx="7927509" cy="1135737"/>
          </a:xfrm>
        </p:spPr>
        <p:txBody>
          <a:bodyPr>
            <a:normAutofit/>
          </a:bodyPr>
          <a:lstStyle/>
          <a:p>
            <a:r>
              <a:rPr lang="en-US" sz="4000" b="1" dirty="0"/>
              <a:t>Start &amp; End Token Classifiers:</a:t>
            </a:r>
          </a:p>
        </p:txBody>
      </p:sp>
      <p:grpSp>
        <p:nvGrpSpPr>
          <p:cNvPr id="27" name="Group 2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8" name="Isosceles Triangle 2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4D23179E-7C76-DA4D-9690-620A02FCB666}"/>
              </a:ext>
            </a:extLst>
          </p:cNvPr>
          <p:cNvPicPr>
            <a:picLocks noChangeAspect="1"/>
          </p:cNvPicPr>
          <p:nvPr/>
        </p:nvPicPr>
        <p:blipFill>
          <a:blip r:embed="rId2"/>
          <a:stretch>
            <a:fillRect/>
          </a:stretch>
        </p:blipFill>
        <p:spPr>
          <a:xfrm>
            <a:off x="643468" y="1468966"/>
            <a:ext cx="6271244" cy="50673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8E8E1CA-927D-A945-B9D8-069A018E74FD}"/>
              </a:ext>
            </a:extLst>
          </p:cNvPr>
          <p:cNvPicPr>
            <a:picLocks noChangeAspect="1"/>
          </p:cNvPicPr>
          <p:nvPr/>
        </p:nvPicPr>
        <p:blipFill>
          <a:blip r:embed="rId3"/>
          <a:stretch>
            <a:fillRect/>
          </a:stretch>
        </p:blipFill>
        <p:spPr>
          <a:xfrm>
            <a:off x="6341810" y="1302770"/>
            <a:ext cx="5522841" cy="5555230"/>
          </a:xfrm>
          <a:prstGeom prst="rect">
            <a:avLst/>
          </a:prstGeom>
        </p:spPr>
      </p:pic>
      <p:sp>
        <p:nvSpPr>
          <p:cNvPr id="9" name="Rectangle 8">
            <a:extLst>
              <a:ext uri="{FF2B5EF4-FFF2-40B4-BE49-F238E27FC236}">
                <a16:creationId xmlns:a16="http://schemas.microsoft.com/office/drawing/2014/main" id="{4275664C-13F1-AD41-8D5A-98DDDEE7082E}"/>
              </a:ext>
            </a:extLst>
          </p:cNvPr>
          <p:cNvSpPr/>
          <p:nvPr/>
        </p:nvSpPr>
        <p:spPr>
          <a:xfrm>
            <a:off x="804672" y="2987040"/>
            <a:ext cx="573024" cy="28041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a:t>Softmax</a:t>
            </a:r>
          </a:p>
        </p:txBody>
      </p:sp>
      <p:sp>
        <p:nvSpPr>
          <p:cNvPr id="16" name="Rectangle 15">
            <a:extLst>
              <a:ext uri="{FF2B5EF4-FFF2-40B4-BE49-F238E27FC236}">
                <a16:creationId xmlns:a16="http://schemas.microsoft.com/office/drawing/2014/main" id="{70514125-0EB9-2142-AC8C-D3EC67A3A9B6}"/>
              </a:ext>
            </a:extLst>
          </p:cNvPr>
          <p:cNvSpPr/>
          <p:nvPr/>
        </p:nvSpPr>
        <p:spPr>
          <a:xfrm>
            <a:off x="6341810" y="2889276"/>
            <a:ext cx="573024" cy="28041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a:t>Softmax</a:t>
            </a:r>
          </a:p>
        </p:txBody>
      </p:sp>
    </p:spTree>
    <p:extLst>
      <p:ext uri="{BB962C8B-B14F-4D97-AF65-F5344CB8AC3E}">
        <p14:creationId xmlns:p14="http://schemas.microsoft.com/office/powerpoint/2010/main" val="288910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25B35-0748-453E-BE9E-CAA874DD5018}"/>
              </a:ext>
            </a:extLst>
          </p:cNvPr>
          <p:cNvSpPr>
            <a:spLocks noGrp="1"/>
          </p:cNvSpPr>
          <p:nvPr>
            <p:ph type="title"/>
          </p:nvPr>
        </p:nvSpPr>
        <p:spPr>
          <a:xfrm>
            <a:off x="548869" y="3696959"/>
            <a:ext cx="1786128" cy="707136"/>
          </a:xfrm>
        </p:spPr>
        <p:txBody>
          <a:bodyPr anchor="t">
            <a:normAutofit/>
          </a:bodyPr>
          <a:lstStyle/>
          <a:p>
            <a:r>
              <a:rPr lang="en-US" sz="4000" b="1" dirty="0"/>
              <a:t>Results</a:t>
            </a:r>
            <a:r>
              <a:rPr lang="en-US" sz="3400" dirty="0"/>
              <a:t>:</a:t>
            </a:r>
          </a:p>
        </p:txBody>
      </p:sp>
      <p:pic>
        <p:nvPicPr>
          <p:cNvPr id="7" name="Graphic 6" descr="Questionnaire">
            <a:extLst>
              <a:ext uri="{FF2B5EF4-FFF2-40B4-BE49-F238E27FC236}">
                <a16:creationId xmlns:a16="http://schemas.microsoft.com/office/drawing/2014/main" id="{5A317339-C15F-4E06-9FA9-C60E584A7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06" y="996726"/>
            <a:ext cx="2788360" cy="278836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1E16D09-9366-4C8F-8ABD-D446E0B59CB6}"/>
              </a:ext>
            </a:extLst>
          </p:cNvPr>
          <p:cNvPicPr>
            <a:picLocks noChangeAspect="1"/>
          </p:cNvPicPr>
          <p:nvPr/>
        </p:nvPicPr>
        <p:blipFill>
          <a:blip r:embed="rId4"/>
          <a:stretch>
            <a:fillRect/>
          </a:stretch>
        </p:blipFill>
        <p:spPr>
          <a:xfrm>
            <a:off x="2609088" y="621792"/>
            <a:ext cx="9486041" cy="5108448"/>
          </a:xfrm>
          <a:prstGeom prst="rect">
            <a:avLst/>
          </a:prstGeom>
        </p:spPr>
      </p:pic>
      <p:grpSp>
        <p:nvGrpSpPr>
          <p:cNvPr id="43" name="Group 42">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474" y="4592474"/>
            <a:ext cx="1128382" cy="847206"/>
            <a:chOff x="8183879" y="1000124"/>
            <a:chExt cx="1562267" cy="1172973"/>
          </a:xfrm>
        </p:grpSpPr>
        <p:sp>
          <p:nvSpPr>
            <p:cNvPr id="44"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018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305</Words>
  <Application>Microsoft Macintosh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Verdana</vt:lpstr>
      <vt:lpstr>Office Theme</vt:lpstr>
      <vt:lpstr>Q&amp;A using Human Brain theory</vt:lpstr>
      <vt:lpstr>Motivation</vt:lpstr>
      <vt:lpstr>Implementation Flow:</vt:lpstr>
      <vt:lpstr>Dataset: </vt:lpstr>
      <vt:lpstr>PowerPoint Presentation</vt:lpstr>
      <vt:lpstr>Model :-</vt:lpstr>
      <vt:lpstr>Bert Tokenizer:</vt:lpstr>
      <vt:lpstr>Start &amp; End Token Classifiers:</vt:lpstr>
      <vt:lpstr>Results:</vt:lpstr>
      <vt:lpstr>Results:</vt:lpstr>
      <vt:lpstr>Results:</vt:lpstr>
      <vt:lpstr>Results:</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 using human brain theory</dc:title>
  <dc:creator>Sathyeah Kay</dc:creator>
  <cp:lastModifiedBy>Bhrugvish Vakil</cp:lastModifiedBy>
  <cp:revision>15</cp:revision>
  <dcterms:created xsi:type="dcterms:W3CDTF">2020-04-18T21:00:54Z</dcterms:created>
  <dcterms:modified xsi:type="dcterms:W3CDTF">2020-04-27T02:12:16Z</dcterms:modified>
</cp:coreProperties>
</file>