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7" r:id="rId3"/>
    <p:sldId id="258" r:id="rId4"/>
    <p:sldId id="280" r:id="rId5"/>
    <p:sldId id="282" r:id="rId6"/>
    <p:sldId id="261" r:id="rId7"/>
    <p:sldId id="262" r:id="rId8"/>
    <p:sldId id="263" r:id="rId9"/>
    <p:sldId id="264" r:id="rId10"/>
    <p:sldId id="266" r:id="rId11"/>
    <p:sldId id="281" r:id="rId12"/>
    <p:sldId id="27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D8ABAD-5718-4501-AF13-E3F426CC4C62}"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247358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D8ABAD-5718-4501-AF13-E3F426CC4C62}"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197931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D8ABAD-5718-4501-AF13-E3F426CC4C62}"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1209380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D8ABAD-5718-4501-AF13-E3F426CC4C62}"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84154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8ABAD-5718-4501-AF13-E3F426CC4C62}"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2211919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D8ABAD-5718-4501-AF13-E3F426CC4C62}" type="datetimeFigureOut">
              <a:rPr lang="en-US" smtClean="0"/>
              <a:t>11/16/2023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372735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D8ABAD-5718-4501-AF13-E3F426CC4C62}" type="datetimeFigureOut">
              <a:rPr lang="en-US" smtClean="0"/>
              <a:t>11/16/2023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2719215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8ABAD-5718-4501-AF13-E3F426CC4C62}"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1982287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8ABAD-5718-4501-AF13-E3F426CC4C62}"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80034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6D8ABAD-5718-4501-AF13-E3F426CC4C62}"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4207109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8ABAD-5718-4501-AF13-E3F426CC4C62}"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7779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D8ABAD-5718-4501-AF13-E3F426CC4C62}"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28059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D8ABAD-5718-4501-AF13-E3F426CC4C62}" type="datetimeFigureOut">
              <a:rPr lang="en-US" smtClean="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169239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6D8ABAD-5718-4501-AF13-E3F426CC4C62}" type="datetimeFigureOut">
              <a:rPr lang="en-US" smtClean="0"/>
              <a:t>11/16/2023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3976314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D8ABAD-5718-4501-AF13-E3F426CC4C62}" type="datetimeFigureOut">
              <a:rPr lang="en-US" smtClean="0"/>
              <a:t>11/16/2023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1853996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6D8ABAD-5718-4501-AF13-E3F426CC4C62}" type="datetimeFigureOut">
              <a:rPr lang="en-US" smtClean="0"/>
              <a:t>11/16/2023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61434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D8ABAD-5718-4501-AF13-E3F426CC4C62}"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67030-B675-4BC0-AFBA-A7C9CD86650C}" type="slidenum">
              <a:rPr lang="en-US" smtClean="0"/>
              <a:t>‹#›</a:t>
            </a:fld>
            <a:endParaRPr lang="en-US"/>
          </a:p>
        </p:txBody>
      </p:sp>
    </p:spTree>
    <p:extLst>
      <p:ext uri="{BB962C8B-B14F-4D97-AF65-F5344CB8AC3E}">
        <p14:creationId xmlns:p14="http://schemas.microsoft.com/office/powerpoint/2010/main" val="3569221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D8ABAD-5718-4501-AF13-E3F426CC4C62}" type="datetimeFigureOut">
              <a:rPr lang="en-US" smtClean="0"/>
              <a:t>11/16/2023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A967030-B675-4BC0-AFBA-A7C9CD86650C}" type="slidenum">
              <a:rPr lang="en-US" smtClean="0"/>
              <a:t>‹#›</a:t>
            </a:fld>
            <a:endParaRPr lang="en-US"/>
          </a:p>
        </p:txBody>
      </p:sp>
    </p:spTree>
    <p:extLst>
      <p:ext uri="{BB962C8B-B14F-4D97-AF65-F5344CB8AC3E}">
        <p14:creationId xmlns:p14="http://schemas.microsoft.com/office/powerpoint/2010/main" val="2469603741"/>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1C9FA0-588D-13CB-4AB7-2310A7A527AD}"/>
              </a:ext>
            </a:extLst>
          </p:cNvPr>
          <p:cNvSpPr>
            <a:spLocks noGrp="1"/>
          </p:cNvSpPr>
          <p:nvPr>
            <p:ph type="subTitle" idx="1"/>
          </p:nvPr>
        </p:nvSpPr>
        <p:spPr>
          <a:xfrm>
            <a:off x="528703" y="4137745"/>
            <a:ext cx="9451910" cy="2309707"/>
          </a:xfrm>
        </p:spPr>
        <p:txBody>
          <a:bodyPr>
            <a:normAutofit/>
          </a:bodyPr>
          <a:lstStyle/>
          <a:p>
            <a:r>
              <a:rPr lang="en-US" sz="2400" dirty="0"/>
              <a:t>By:</a:t>
            </a:r>
          </a:p>
          <a:p>
            <a:r>
              <a:rPr lang="en-US" sz="2400" dirty="0"/>
              <a:t>BHUSHAN PATIL</a:t>
            </a:r>
          </a:p>
          <a:p>
            <a:r>
              <a:rPr lang="en-US" sz="2400" dirty="0"/>
              <a:t>234161015</a:t>
            </a:r>
          </a:p>
          <a:p>
            <a:endParaRPr lang="en-US" sz="2400" dirty="0"/>
          </a:p>
          <a:p>
            <a:endParaRPr lang="en-US" dirty="0"/>
          </a:p>
          <a:p>
            <a:endParaRPr lang="en-US" dirty="0"/>
          </a:p>
        </p:txBody>
      </p:sp>
      <p:sp>
        <p:nvSpPr>
          <p:cNvPr id="7" name="TextBox 6">
            <a:extLst>
              <a:ext uri="{FF2B5EF4-FFF2-40B4-BE49-F238E27FC236}">
                <a16:creationId xmlns:a16="http://schemas.microsoft.com/office/drawing/2014/main" id="{F8BF61B3-FE5E-B0FF-3F18-777FD1E22745}"/>
              </a:ext>
            </a:extLst>
          </p:cNvPr>
          <p:cNvSpPr txBox="1"/>
          <p:nvPr/>
        </p:nvSpPr>
        <p:spPr>
          <a:xfrm>
            <a:off x="-223935" y="1175657"/>
            <a:ext cx="10916817" cy="2585323"/>
          </a:xfrm>
          <a:prstGeom prst="rect">
            <a:avLst/>
          </a:prstGeom>
          <a:noFill/>
        </p:spPr>
        <p:txBody>
          <a:bodyPr wrap="square">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Söhne"/>
              </a:rPr>
              <a:t> </a:t>
            </a:r>
            <a:r>
              <a:rPr lang="en-US" sz="5400" b="1" dirty="0">
                <a:ln w="9525">
                  <a:solidFill>
                    <a:schemeClr val="bg1"/>
                  </a:solidFill>
                  <a:prstDash val="solid"/>
                </a:ln>
                <a:solidFill>
                  <a:srgbClr val="DB793D"/>
                </a:solidFill>
                <a:effectLst>
                  <a:outerShdw blurRad="12700" dist="38100" dir="2700000" algn="tl" rotWithShape="0">
                    <a:schemeClr val="accent5">
                      <a:lumMod val="60000"/>
                      <a:lumOff val="40000"/>
                    </a:schemeClr>
                  </a:outerShdw>
                </a:effectLst>
                <a:latin typeface="Open Sauce Semi-Bold"/>
              </a:rPr>
              <a:t>EXPLORING</a:t>
            </a:r>
            <a:r>
              <a:rPr lang="en-IN" sz="5400" b="1" i="0" dirty="0">
                <a:ln w="6600">
                  <a:solidFill>
                    <a:schemeClr val="accent2"/>
                  </a:solidFill>
                  <a:prstDash val="solid"/>
                </a:ln>
                <a:solidFill>
                  <a:srgbClr val="FFFFFF"/>
                </a:solidFill>
                <a:effectLst>
                  <a:outerShdw dist="38100" dir="2700000" algn="tl" rotWithShape="0">
                    <a:schemeClr val="accent2"/>
                  </a:outerShdw>
                </a:effectLst>
                <a:latin typeface="Söhne"/>
              </a:rPr>
              <a:t> </a:t>
            </a:r>
            <a:r>
              <a:rPr lang="en-US" sz="5400" b="1" i="0" dirty="0">
                <a:ln w="22225">
                  <a:solidFill>
                    <a:schemeClr val="accent2"/>
                  </a:solidFill>
                  <a:prstDash val="solid"/>
                </a:ln>
                <a:solidFill>
                  <a:schemeClr val="accent2">
                    <a:lumMod val="40000"/>
                    <a:lumOff val="60000"/>
                  </a:schemeClr>
                </a:solidFill>
                <a:effectLst>
                  <a:outerShdw dist="38100" dir="2700000" algn="tl" rotWithShape="0">
                    <a:schemeClr val="accent2"/>
                  </a:outerShdw>
                </a:effectLst>
                <a:latin typeface="Söhne"/>
              </a:rPr>
              <a:t>RAINFALL</a:t>
            </a:r>
            <a:r>
              <a:rPr lang="en-US" sz="5400" b="1" dirty="0">
                <a:ln w="22225">
                  <a:solidFill>
                    <a:schemeClr val="accent2"/>
                  </a:solidFill>
                  <a:prstDash val="solid"/>
                </a:ln>
                <a:solidFill>
                  <a:schemeClr val="accent2">
                    <a:lumMod val="40000"/>
                    <a:lumOff val="60000"/>
                  </a:schemeClr>
                </a:solidFill>
                <a:latin typeface="Söhne"/>
              </a:rPr>
              <a:t> TRENDS AND PATTERNS With PYTHON</a:t>
            </a:r>
            <a:endParaRPr lang="en-I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ahnschrift" panose="020B0502040204020203" pitchFamily="34" charset="0"/>
            </a:endParaRPr>
          </a:p>
        </p:txBody>
      </p:sp>
    </p:spTree>
    <p:extLst>
      <p:ext uri="{BB962C8B-B14F-4D97-AF65-F5344CB8AC3E}">
        <p14:creationId xmlns:p14="http://schemas.microsoft.com/office/powerpoint/2010/main" val="949432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0FAE8F-596B-1ED8-2646-EE88541B0260}"/>
              </a:ext>
            </a:extLst>
          </p:cNvPr>
          <p:cNvPicPr>
            <a:picLocks noGrp="1" noChangeAspect="1"/>
          </p:cNvPicPr>
          <p:nvPr>
            <p:ph idx="1"/>
          </p:nvPr>
        </p:nvPicPr>
        <p:blipFill>
          <a:blip r:embed="rId2"/>
          <a:stretch>
            <a:fillRect/>
          </a:stretch>
        </p:blipFill>
        <p:spPr>
          <a:xfrm>
            <a:off x="250536" y="412796"/>
            <a:ext cx="5189211" cy="3429000"/>
          </a:xfrm>
        </p:spPr>
      </p:pic>
      <p:pic>
        <p:nvPicPr>
          <p:cNvPr id="7" name="Picture 6">
            <a:extLst>
              <a:ext uri="{FF2B5EF4-FFF2-40B4-BE49-F238E27FC236}">
                <a16:creationId xmlns:a16="http://schemas.microsoft.com/office/drawing/2014/main" id="{5C44CE29-D99D-B49A-01D6-66FC69089706}"/>
              </a:ext>
            </a:extLst>
          </p:cNvPr>
          <p:cNvPicPr>
            <a:picLocks noChangeAspect="1"/>
          </p:cNvPicPr>
          <p:nvPr/>
        </p:nvPicPr>
        <p:blipFill>
          <a:blip r:embed="rId3"/>
          <a:stretch>
            <a:fillRect/>
          </a:stretch>
        </p:blipFill>
        <p:spPr>
          <a:xfrm>
            <a:off x="5579706" y="438196"/>
            <a:ext cx="6612294" cy="6419804"/>
          </a:xfrm>
          <a:prstGeom prst="rect">
            <a:avLst/>
          </a:prstGeom>
        </p:spPr>
      </p:pic>
      <p:sp>
        <p:nvSpPr>
          <p:cNvPr id="8" name="TextBox 7">
            <a:extLst>
              <a:ext uri="{FF2B5EF4-FFF2-40B4-BE49-F238E27FC236}">
                <a16:creationId xmlns:a16="http://schemas.microsoft.com/office/drawing/2014/main" id="{B25EE517-46AF-ED28-2221-A8A0A8A15EB8}"/>
              </a:ext>
            </a:extLst>
          </p:cNvPr>
          <p:cNvSpPr txBox="1"/>
          <p:nvPr/>
        </p:nvSpPr>
        <p:spPr>
          <a:xfrm>
            <a:off x="250536" y="4298462"/>
            <a:ext cx="5189211"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ahnschrift Light Condensed" panose="020B0502040204020203" pitchFamily="34" charset="0"/>
              </a:rPr>
              <a:t>The monthly distribution of the rainfall and Rainfall distribution region wise can be related with Agricultural Practices in different regions in the country.</a:t>
            </a:r>
          </a:p>
        </p:txBody>
      </p:sp>
    </p:spTree>
    <p:extLst>
      <p:ext uri="{BB962C8B-B14F-4D97-AF65-F5344CB8AC3E}">
        <p14:creationId xmlns:p14="http://schemas.microsoft.com/office/powerpoint/2010/main" val="2580249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FE71-60FA-6940-871A-CCDE01E52857}"/>
              </a:ext>
            </a:extLst>
          </p:cNvPr>
          <p:cNvSpPr>
            <a:spLocks noGrp="1"/>
          </p:cNvSpPr>
          <p:nvPr>
            <p:ph type="title"/>
          </p:nvPr>
        </p:nvSpPr>
        <p:spPr/>
        <p:txBody>
          <a:bodyPr/>
          <a:lstStyle/>
          <a:p>
            <a:r>
              <a:rPr lang="en-US" dirty="0"/>
              <a:t>Annual Rainfall  Region Wise Over The Years </a:t>
            </a:r>
            <a:endParaRPr lang="en-IN" dirty="0"/>
          </a:p>
        </p:txBody>
      </p:sp>
      <p:pic>
        <p:nvPicPr>
          <p:cNvPr id="9" name="Content Placeholder 8">
            <a:extLst>
              <a:ext uri="{FF2B5EF4-FFF2-40B4-BE49-F238E27FC236}">
                <a16:creationId xmlns:a16="http://schemas.microsoft.com/office/drawing/2014/main" id="{9BD534F5-2AC7-0F92-A0B6-AD55EA27ED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240" y="2052638"/>
            <a:ext cx="10160000" cy="4195762"/>
          </a:xfrm>
        </p:spPr>
      </p:pic>
    </p:spTree>
    <p:extLst>
      <p:ext uri="{BB962C8B-B14F-4D97-AF65-F5344CB8AC3E}">
        <p14:creationId xmlns:p14="http://schemas.microsoft.com/office/powerpoint/2010/main" val="416420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743-14C9-C002-13C4-665D916E0BFC}"/>
              </a:ext>
            </a:extLst>
          </p:cNvPr>
          <p:cNvSpPr>
            <a:spLocks noGrp="1"/>
          </p:cNvSpPr>
          <p:nvPr>
            <p:ph type="title"/>
          </p:nvPr>
        </p:nvSpPr>
        <p:spPr/>
        <p:txBody>
          <a:bodyPr/>
          <a:lstStyle/>
          <a:p>
            <a:pPr algn="ctr"/>
            <a:r>
              <a:rPr lang="en-US" dirty="0">
                <a:solidFill>
                  <a:schemeClr val="tx1"/>
                </a:solidFill>
                <a:latin typeface="Bahnschrift SemiBold Condensed" panose="020B0502040204020203" pitchFamily="34" charset="0"/>
              </a:rPr>
              <a:t>Conclusion</a:t>
            </a:r>
          </a:p>
        </p:txBody>
      </p:sp>
      <p:sp>
        <p:nvSpPr>
          <p:cNvPr id="3" name="Content Placeholder 2">
            <a:extLst>
              <a:ext uri="{FF2B5EF4-FFF2-40B4-BE49-F238E27FC236}">
                <a16:creationId xmlns:a16="http://schemas.microsoft.com/office/drawing/2014/main" id="{C6B7C0BD-E9E1-F787-85A3-E682B5C4840F}"/>
              </a:ext>
            </a:extLst>
          </p:cNvPr>
          <p:cNvSpPr>
            <a:spLocks noGrp="1"/>
          </p:cNvSpPr>
          <p:nvPr>
            <p:ph idx="1"/>
          </p:nvPr>
        </p:nvSpPr>
        <p:spPr/>
        <p:txBody>
          <a:bodyPr/>
          <a:lstStyle/>
          <a:p>
            <a:r>
              <a:rPr lang="en-US" dirty="0">
                <a:solidFill>
                  <a:schemeClr val="tx1"/>
                </a:solidFill>
                <a:latin typeface="Arial Narrow" panose="020B0606020202030204" pitchFamily="34" charset="0"/>
              </a:rPr>
              <a:t>We tried to come up with some interesting </a:t>
            </a:r>
            <a:r>
              <a:rPr lang="en-US" dirty="0">
                <a:latin typeface="Arial Narrow" panose="020B0606020202030204" pitchFamily="34" charset="0"/>
              </a:rPr>
              <a:t>facts</a:t>
            </a:r>
            <a:r>
              <a:rPr lang="en-US" dirty="0">
                <a:solidFill>
                  <a:schemeClr val="tx1"/>
                </a:solidFill>
                <a:latin typeface="Arial Narrow" panose="020B0606020202030204" pitchFamily="34" charset="0"/>
              </a:rPr>
              <a:t> and insights based on the data.</a:t>
            </a:r>
          </a:p>
          <a:p>
            <a:r>
              <a:rPr lang="en-US" dirty="0">
                <a:solidFill>
                  <a:schemeClr val="tx1"/>
                </a:solidFill>
                <a:latin typeface="Arial Narrow" panose="020B0606020202030204" pitchFamily="34" charset="0"/>
              </a:rPr>
              <a:t>But in recent years there has been a decrease in overall rainfall received and this has affected different regions in different ways.</a:t>
            </a:r>
          </a:p>
          <a:p>
            <a:r>
              <a:rPr lang="en-US" dirty="0">
                <a:solidFill>
                  <a:schemeClr val="tx1"/>
                </a:solidFill>
                <a:latin typeface="Arial Narrow" panose="020B0606020202030204" pitchFamily="34" charset="0"/>
              </a:rPr>
              <a:t>Further Exploration is possible in this </a:t>
            </a:r>
            <a:r>
              <a:rPr lang="en-US" dirty="0">
                <a:latin typeface="Arial Narrow" panose="020B0606020202030204" pitchFamily="34" charset="0"/>
              </a:rPr>
              <a:t>project</a:t>
            </a:r>
            <a:r>
              <a:rPr lang="en-US" dirty="0">
                <a:solidFill>
                  <a:schemeClr val="tx1"/>
                </a:solidFill>
                <a:latin typeface="Arial Narrow" panose="020B0606020202030204" pitchFamily="34" charset="0"/>
              </a:rPr>
              <a:t>, as this is a very dynamic field and there can be different perspective to see the problem, </a:t>
            </a:r>
            <a:r>
              <a:rPr lang="en-US" dirty="0">
                <a:latin typeface="Arial Narrow" panose="020B0606020202030204" pitchFamily="34" charset="0"/>
              </a:rPr>
              <a:t>I</a:t>
            </a:r>
            <a:r>
              <a:rPr lang="en-US" dirty="0">
                <a:solidFill>
                  <a:schemeClr val="tx1"/>
                </a:solidFill>
                <a:latin typeface="Arial Narrow" panose="020B0606020202030204" pitchFamily="34" charset="0"/>
              </a:rPr>
              <a:t> tried to do that in our simplistic way.</a:t>
            </a:r>
          </a:p>
        </p:txBody>
      </p:sp>
    </p:spTree>
    <p:extLst>
      <p:ext uri="{BB962C8B-B14F-4D97-AF65-F5344CB8AC3E}">
        <p14:creationId xmlns:p14="http://schemas.microsoft.com/office/powerpoint/2010/main" val="4047678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6EFB-55B9-1763-5A9F-6B74408184D6}"/>
              </a:ext>
            </a:extLst>
          </p:cNvPr>
          <p:cNvSpPr>
            <a:spLocks noGrp="1"/>
          </p:cNvSpPr>
          <p:nvPr>
            <p:ph type="title"/>
          </p:nvPr>
        </p:nvSpPr>
        <p:spPr>
          <a:xfrm>
            <a:off x="864903" y="2688493"/>
            <a:ext cx="8596668" cy="1320800"/>
          </a:xfrm>
        </p:spPr>
        <p:txBody>
          <a:bodyPr/>
          <a:lstStyle/>
          <a:p>
            <a:pPr algn="ctr"/>
            <a:r>
              <a:rPr lang="en-US" dirty="0">
                <a:latin typeface="Impact" panose="020B0806030902050204" pitchFamily="34" charset="0"/>
              </a:rPr>
              <a:t>Thank You</a:t>
            </a:r>
          </a:p>
        </p:txBody>
      </p:sp>
    </p:spTree>
    <p:extLst>
      <p:ext uri="{BB962C8B-B14F-4D97-AF65-F5344CB8AC3E}">
        <p14:creationId xmlns:p14="http://schemas.microsoft.com/office/powerpoint/2010/main" val="672880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3C1EA4-6A3F-CF54-25F2-1F12BF003FC6}"/>
              </a:ext>
            </a:extLst>
          </p:cNvPr>
          <p:cNvSpPr>
            <a:spLocks noGrp="1"/>
          </p:cNvSpPr>
          <p:nvPr>
            <p:ph idx="1"/>
          </p:nvPr>
        </p:nvSpPr>
        <p:spPr>
          <a:xfrm>
            <a:off x="459500" y="1903628"/>
            <a:ext cx="8946541" cy="4195481"/>
          </a:xfrm>
        </p:spPr>
        <p:txBody>
          <a:bodyPr>
            <a:noAutofit/>
          </a:bodyPr>
          <a:lstStyle/>
          <a:p>
            <a:pPr marL="0" indent="0">
              <a:buNone/>
            </a:pPr>
            <a:r>
              <a:rPr lang="en-US" sz="1400" b="1" i="1" dirty="0">
                <a:latin typeface="+mn-lt"/>
              </a:rPr>
              <a:t>1: </a:t>
            </a:r>
            <a:r>
              <a:rPr lang="en-US" sz="1400" b="1" i="1" u="sng" dirty="0">
                <a:latin typeface="+mn-lt"/>
              </a:rPr>
              <a:t>Agricultural Impact</a:t>
            </a:r>
          </a:p>
          <a:p>
            <a:pPr marL="0" indent="0">
              <a:buNone/>
            </a:pPr>
            <a:endParaRPr lang="en-US" sz="1400" dirty="0">
              <a:latin typeface="+mn-lt"/>
            </a:endParaRPr>
          </a:p>
          <a:p>
            <a:pPr marL="0" indent="0">
              <a:buNone/>
            </a:pPr>
            <a:r>
              <a:rPr lang="en-US" sz="1400" dirty="0">
                <a:latin typeface="+mn-lt"/>
              </a:rPr>
              <a:t>"The monsoon season, vital for Indian agriculture, influences crop growth significantly. Timely rainfall is crucial for food production, and any deviation from expected patterns can have profound implications."</a:t>
            </a:r>
          </a:p>
          <a:p>
            <a:pPr marL="0" indent="0">
              <a:buNone/>
            </a:pPr>
            <a:endParaRPr lang="en-US" sz="1400" dirty="0">
              <a:latin typeface="+mn-lt"/>
            </a:endParaRPr>
          </a:p>
          <a:p>
            <a:pPr marL="0" indent="0">
              <a:buNone/>
            </a:pPr>
            <a:r>
              <a:rPr lang="en-US" sz="1400" b="1" i="1" dirty="0">
                <a:latin typeface="+mn-lt"/>
              </a:rPr>
              <a:t>2: </a:t>
            </a:r>
            <a:r>
              <a:rPr lang="en-US" sz="1400" b="1" i="1" u="sng" dirty="0">
                <a:latin typeface="+mn-lt"/>
              </a:rPr>
              <a:t>Economic Dependency on Agriculture</a:t>
            </a:r>
          </a:p>
          <a:p>
            <a:pPr marL="0" indent="0">
              <a:buNone/>
            </a:pPr>
            <a:endParaRPr lang="en-US" sz="1400" dirty="0">
              <a:latin typeface="+mn-lt"/>
            </a:endParaRPr>
          </a:p>
          <a:p>
            <a:pPr marL="0" indent="0">
              <a:buNone/>
            </a:pPr>
            <a:r>
              <a:rPr lang="en-US" sz="1400" dirty="0">
                <a:latin typeface="+mn-lt"/>
              </a:rPr>
              <a:t>"India's economy relies heavily on agriculture, where rainfall plays a pivotal role. The impact of monsoons on farming isn't just meteorological; it's a critical factor determining the economic well-being of the nation.“</a:t>
            </a:r>
          </a:p>
          <a:p>
            <a:pPr marL="0" indent="0">
              <a:buNone/>
            </a:pPr>
            <a:endParaRPr lang="en-US" sz="1400" b="1" i="1" u="sng" dirty="0">
              <a:latin typeface="+mn-lt"/>
            </a:endParaRPr>
          </a:p>
          <a:p>
            <a:pPr marL="0" indent="0">
              <a:buNone/>
            </a:pPr>
            <a:r>
              <a:rPr lang="en-US" sz="1400" dirty="0">
                <a:latin typeface="+mn-lt"/>
              </a:rPr>
              <a:t>3</a:t>
            </a:r>
            <a:r>
              <a:rPr lang="en-US" sz="1400" i="0" dirty="0">
                <a:effectLst/>
                <a:latin typeface="+mn-lt"/>
              </a:rPr>
              <a:t>)</a:t>
            </a:r>
            <a:r>
              <a:rPr lang="en-US" sz="1600" b="1" i="1" u="sng" dirty="0">
                <a:effectLst/>
                <a:latin typeface="+mn-lt"/>
              </a:rPr>
              <a:t>Predicting Floods:</a:t>
            </a:r>
            <a:r>
              <a:rPr lang="en-US" sz="1600" b="1" i="1" u="sng" dirty="0">
                <a:solidFill>
                  <a:srgbClr val="0F0F0F"/>
                </a:solidFill>
                <a:effectLst/>
                <a:latin typeface="+mn-lt"/>
              </a:rPr>
              <a:t> </a:t>
            </a:r>
          </a:p>
          <a:p>
            <a:pPr marL="0" indent="0">
              <a:buNone/>
            </a:pPr>
            <a:r>
              <a:rPr lang="en-US" sz="1400" i="0" dirty="0">
                <a:effectLst/>
                <a:latin typeface="+mn-lt"/>
              </a:rPr>
              <a:t>By studying rainfall patterns, we gain insights into flood risks, enabling us to identify vulnerable areas and implement protective measures for communities.</a:t>
            </a:r>
            <a:endParaRPr lang="en-US" sz="1400" i="1" u="sng" dirty="0">
              <a:latin typeface="+mn-lt"/>
            </a:endParaRPr>
          </a:p>
          <a:p>
            <a:pPr marL="0" indent="0">
              <a:buNone/>
            </a:pPr>
            <a:endParaRPr lang="en-US" sz="1400" dirty="0">
              <a:latin typeface="+mn-lt"/>
            </a:endParaRPr>
          </a:p>
          <a:p>
            <a:pPr marL="0" indent="0">
              <a:buNone/>
            </a:pPr>
            <a:r>
              <a:rPr lang="en-US" sz="1400" dirty="0">
                <a:latin typeface="+mn-lt"/>
              </a:rPr>
              <a:t> </a:t>
            </a:r>
            <a:endParaRPr lang="en-US" sz="1400" dirty="0">
              <a:solidFill>
                <a:schemeClr val="tx1"/>
              </a:solidFill>
              <a:latin typeface="+mn-lt"/>
            </a:endParaRPr>
          </a:p>
        </p:txBody>
      </p:sp>
      <p:sp>
        <p:nvSpPr>
          <p:cNvPr id="5" name="Rectangle 4">
            <a:extLst>
              <a:ext uri="{FF2B5EF4-FFF2-40B4-BE49-F238E27FC236}">
                <a16:creationId xmlns:a16="http://schemas.microsoft.com/office/drawing/2014/main" id="{5A2FE4CA-E09E-8407-A25A-06A0E01CF4EF}"/>
              </a:ext>
            </a:extLst>
          </p:cNvPr>
          <p:cNvSpPr/>
          <p:nvPr/>
        </p:nvSpPr>
        <p:spPr>
          <a:xfrm>
            <a:off x="2472613" y="494522"/>
            <a:ext cx="5476620" cy="923330"/>
          </a:xfrm>
          <a:prstGeom prst="rect">
            <a:avLst/>
          </a:prstGeom>
          <a:noFill/>
        </p:spPr>
        <p:txBody>
          <a:bodyPr wrap="square" lIns="91440" tIns="45720" rIns="91440" bIns="45720">
            <a:spAutoFit/>
          </a:bodyPr>
          <a:lstStyle/>
          <a:p>
            <a:pPr algn="ctr"/>
            <a:r>
              <a:rPr lang="en-IN" sz="5400" b="1" cap="none" spc="0" dirty="0">
                <a:ln w="22225">
                  <a:solidFill>
                    <a:schemeClr val="accent2"/>
                  </a:solidFill>
                  <a:prstDash val="solid"/>
                </a:ln>
                <a:solidFill>
                  <a:schemeClr val="accent2">
                    <a:lumMod val="40000"/>
                    <a:lumOff val="60000"/>
                  </a:schemeClr>
                </a:solidFill>
                <a:effectLst/>
              </a:rPr>
              <a:t>Motivation</a:t>
            </a:r>
          </a:p>
        </p:txBody>
      </p:sp>
    </p:spTree>
    <p:extLst>
      <p:ext uri="{BB962C8B-B14F-4D97-AF65-F5344CB8AC3E}">
        <p14:creationId xmlns:p14="http://schemas.microsoft.com/office/powerpoint/2010/main" val="382956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DC08A2-05EF-2357-3A95-C2AB47C56BCB}"/>
              </a:ext>
            </a:extLst>
          </p:cNvPr>
          <p:cNvSpPr txBox="1"/>
          <p:nvPr/>
        </p:nvSpPr>
        <p:spPr>
          <a:xfrm>
            <a:off x="158620" y="5953331"/>
            <a:ext cx="3825551" cy="892552"/>
          </a:xfrm>
          <a:prstGeom prst="rect">
            <a:avLst/>
          </a:prstGeom>
          <a:noFill/>
        </p:spPr>
        <p:txBody>
          <a:bodyPr wrap="square" rtlCol="0">
            <a:spAutoFit/>
          </a:bodyPr>
          <a:lstStyle/>
          <a:p>
            <a:r>
              <a:rPr lang="en-US" sz="2000" b="1" dirty="0">
                <a:latin typeface="Arial Narrow" panose="020B0606020202030204" pitchFamily="34" charset="0"/>
              </a:rPr>
              <a:t>Datasets Used:</a:t>
            </a:r>
          </a:p>
          <a:p>
            <a:pPr marL="742950" lvl="1" indent="-285750">
              <a:buFont typeface="Arial" panose="020B0604020202020204" pitchFamily="34" charset="0"/>
              <a:buChar char="•"/>
            </a:pPr>
            <a:r>
              <a:rPr lang="en-US" sz="1600" dirty="0">
                <a:latin typeface="Arial Narrow" panose="020B0606020202030204" pitchFamily="34" charset="0"/>
              </a:rPr>
              <a:t>Rainfall Distribution (Yearly)</a:t>
            </a:r>
          </a:p>
          <a:p>
            <a:pPr marL="742950" lvl="1" indent="-285750">
              <a:buFont typeface="Arial" panose="020B0604020202020204" pitchFamily="34" charset="0"/>
              <a:buChar char="•"/>
            </a:pPr>
            <a:r>
              <a:rPr lang="en-US" sz="1600" dirty="0">
                <a:latin typeface="Arial Narrow" panose="020B0606020202030204" pitchFamily="34" charset="0"/>
              </a:rPr>
              <a:t>Rainfall Distribution (District wise)</a:t>
            </a:r>
          </a:p>
        </p:txBody>
      </p:sp>
      <p:sp>
        <p:nvSpPr>
          <p:cNvPr id="5" name="Rectangle 4">
            <a:extLst>
              <a:ext uri="{FF2B5EF4-FFF2-40B4-BE49-F238E27FC236}">
                <a16:creationId xmlns:a16="http://schemas.microsoft.com/office/drawing/2014/main" id="{ADB96B64-1EA6-CEF0-6D3B-E5D774A95C4D}"/>
              </a:ext>
            </a:extLst>
          </p:cNvPr>
          <p:cNvSpPr/>
          <p:nvPr/>
        </p:nvSpPr>
        <p:spPr>
          <a:xfrm>
            <a:off x="1166328" y="587829"/>
            <a:ext cx="8425542"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latin typeface="Bahnschrift SemiBold SemiConden" panose="020B0502040204020203" pitchFamily="34" charset="0"/>
              </a:rPr>
              <a:t>BLOCK DIAGRAM</a:t>
            </a:r>
            <a:endParaRPr lang="en-IN" sz="5400" b="1" cap="none" spc="0" dirty="0">
              <a:ln w="22225">
                <a:solidFill>
                  <a:schemeClr val="accent2"/>
                </a:solidFill>
                <a:prstDash val="solid"/>
              </a:ln>
              <a:solidFill>
                <a:schemeClr val="accent2">
                  <a:lumMod val="40000"/>
                  <a:lumOff val="60000"/>
                </a:schemeClr>
              </a:solidFill>
              <a:effectLst/>
            </a:endParaRPr>
          </a:p>
        </p:txBody>
      </p:sp>
      <p:pic>
        <p:nvPicPr>
          <p:cNvPr id="15" name="Picture 14">
            <a:extLst>
              <a:ext uri="{FF2B5EF4-FFF2-40B4-BE49-F238E27FC236}">
                <a16:creationId xmlns:a16="http://schemas.microsoft.com/office/drawing/2014/main" id="{AEAF1F0E-3E91-9B1A-3DDB-1F72439AC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362" y="2030756"/>
            <a:ext cx="8939035" cy="3845710"/>
          </a:xfrm>
          <a:prstGeom prst="rect">
            <a:avLst/>
          </a:prstGeom>
        </p:spPr>
      </p:pic>
    </p:spTree>
    <p:extLst>
      <p:ext uri="{BB962C8B-B14F-4D97-AF65-F5344CB8AC3E}">
        <p14:creationId xmlns:p14="http://schemas.microsoft.com/office/powerpoint/2010/main" val="201662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F7FA1B8B-37C6-7E5B-BA83-A324B6CA9517}"/>
              </a:ext>
            </a:extLst>
          </p:cNvPr>
          <p:cNvSpPr txBox="1"/>
          <p:nvPr/>
        </p:nvSpPr>
        <p:spPr>
          <a:xfrm>
            <a:off x="1188337" y="696198"/>
            <a:ext cx="1191376" cy="269304"/>
          </a:xfrm>
          <a:prstGeom prst="rect">
            <a:avLst/>
          </a:prstGeom>
        </p:spPr>
        <p:txBody>
          <a:bodyPr vert="horz" wrap="square" lIns="0" tIns="0" rIns="0" bIns="0" rtlCol="0">
            <a:spAutoFit/>
          </a:bodyPr>
          <a:lstStyle/>
          <a:p>
            <a:pPr marL="0" marR="0">
              <a:lnSpc>
                <a:spcPts val="1117"/>
              </a:lnSpc>
              <a:spcBef>
                <a:spcPts val="0"/>
              </a:spcBef>
              <a:spcAft>
                <a:spcPts val="0"/>
              </a:spcAft>
            </a:pPr>
            <a:r>
              <a:rPr sz="1000" dirty="0">
                <a:solidFill>
                  <a:schemeClr val="accent1">
                    <a:lumMod val="75000"/>
                  </a:schemeClr>
                </a:solidFill>
                <a:highlight>
                  <a:srgbClr val="808080"/>
                </a:highlight>
                <a:latin typeface="Arial"/>
                <a:cs typeface="Arial"/>
              </a:rPr>
              <a:t># Main function</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function main():</a:t>
            </a:r>
          </a:p>
        </p:txBody>
      </p:sp>
      <p:sp>
        <p:nvSpPr>
          <p:cNvPr id="5" name="object 3">
            <a:extLst>
              <a:ext uri="{FF2B5EF4-FFF2-40B4-BE49-F238E27FC236}">
                <a16:creationId xmlns:a16="http://schemas.microsoft.com/office/drawing/2014/main" id="{99A0798E-6583-57A3-B144-76B851C7CCB4}"/>
              </a:ext>
            </a:extLst>
          </p:cNvPr>
          <p:cNvSpPr txBox="1"/>
          <p:nvPr/>
        </p:nvSpPr>
        <p:spPr>
          <a:xfrm>
            <a:off x="1188337" y="1105023"/>
            <a:ext cx="3625107" cy="397545"/>
          </a:xfrm>
          <a:prstGeom prst="rect">
            <a:avLst/>
          </a:prstGeom>
        </p:spPr>
        <p:txBody>
          <a:bodyPr vert="horz" wrap="square" lIns="0" tIns="0" rIns="0" bIns="0" rtlCol="0">
            <a:spAutoFit/>
          </a:bodyPr>
          <a:lstStyle/>
          <a:p>
            <a:pPr marL="0" marR="0">
              <a:lnSpc>
                <a:spcPts val="1117"/>
              </a:lnSpc>
              <a:spcBef>
                <a:spcPts val="0"/>
              </a:spcBef>
              <a:spcAft>
                <a:spcPts val="0"/>
              </a:spcAft>
            </a:pPr>
            <a:r>
              <a:rPr sz="1000" dirty="0">
                <a:solidFill>
                  <a:schemeClr val="accent1">
                    <a:lumMod val="75000"/>
                  </a:schemeClr>
                </a:solidFill>
                <a:highlight>
                  <a:srgbClr val="808080"/>
                </a:highlight>
                <a:latin typeface="Arial"/>
                <a:cs typeface="Arial"/>
              </a:rPr>
              <a:t># Read and preprocess yearly and district-wise rainfall data</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df_1 = read_csv("Yearly Rainfall Data")</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df_1 = rename_columns(df_1)</a:t>
            </a:r>
          </a:p>
        </p:txBody>
      </p:sp>
      <p:sp>
        <p:nvSpPr>
          <p:cNvPr id="6" name="object 4">
            <a:extLst>
              <a:ext uri="{FF2B5EF4-FFF2-40B4-BE49-F238E27FC236}">
                <a16:creationId xmlns:a16="http://schemas.microsoft.com/office/drawing/2014/main" id="{B3D619E9-D7BD-86E1-FF92-04FCECA1E8F0}"/>
              </a:ext>
            </a:extLst>
          </p:cNvPr>
          <p:cNvSpPr txBox="1"/>
          <p:nvPr/>
        </p:nvSpPr>
        <p:spPr>
          <a:xfrm>
            <a:off x="1189250" y="1585635"/>
            <a:ext cx="2700633" cy="141064"/>
          </a:xfrm>
          <a:prstGeom prst="rect">
            <a:avLst/>
          </a:prstGeom>
        </p:spPr>
        <p:txBody>
          <a:bodyPr vert="horz" wrap="square" lIns="0" tIns="0" rIns="0" bIns="0" rtlCol="0">
            <a:spAutoFit/>
          </a:bodyPr>
          <a:lstStyle/>
          <a:p>
            <a:pPr marL="0" marR="0">
              <a:lnSpc>
                <a:spcPts val="1117"/>
              </a:lnSpc>
              <a:spcBef>
                <a:spcPts val="0"/>
              </a:spcBef>
              <a:spcAft>
                <a:spcPts val="0"/>
              </a:spcAft>
            </a:pPr>
            <a:r>
              <a:rPr sz="1000" dirty="0">
                <a:solidFill>
                  <a:schemeClr val="accent1">
                    <a:lumMod val="75000"/>
                  </a:schemeClr>
                </a:solidFill>
                <a:highlight>
                  <a:srgbClr val="808080"/>
                </a:highlight>
                <a:latin typeface="Arial"/>
                <a:cs typeface="Arial"/>
              </a:rPr>
              <a:t>df_1_grouped = group_by_year_state(df_1)</a:t>
            </a:r>
          </a:p>
        </p:txBody>
      </p:sp>
      <p:sp>
        <p:nvSpPr>
          <p:cNvPr id="7" name="object 5">
            <a:extLst>
              <a:ext uri="{FF2B5EF4-FFF2-40B4-BE49-F238E27FC236}">
                <a16:creationId xmlns:a16="http://schemas.microsoft.com/office/drawing/2014/main" id="{087B5A29-6D78-EE51-4B0A-06BEA588D1A4}"/>
              </a:ext>
            </a:extLst>
          </p:cNvPr>
          <p:cNvSpPr txBox="1"/>
          <p:nvPr/>
        </p:nvSpPr>
        <p:spPr>
          <a:xfrm>
            <a:off x="1189250" y="1786661"/>
            <a:ext cx="2957700" cy="400026"/>
          </a:xfrm>
          <a:prstGeom prst="rect">
            <a:avLst/>
          </a:prstGeom>
        </p:spPr>
        <p:txBody>
          <a:bodyPr vert="horz" wrap="square" lIns="0" tIns="0" rIns="0" bIns="0" rtlCol="0">
            <a:spAutoFit/>
          </a:bodyPr>
          <a:lstStyle/>
          <a:p>
            <a:pPr marL="0" marR="0">
              <a:lnSpc>
                <a:spcPts val="1117"/>
              </a:lnSpc>
              <a:spcBef>
                <a:spcPts val="0"/>
              </a:spcBef>
              <a:spcAft>
                <a:spcPts val="0"/>
              </a:spcAft>
            </a:pPr>
            <a:r>
              <a:rPr sz="1000" dirty="0">
                <a:solidFill>
                  <a:schemeClr val="accent1">
                    <a:lumMod val="75000"/>
                  </a:schemeClr>
                </a:solidFill>
                <a:highlight>
                  <a:srgbClr val="808080"/>
                </a:highlight>
                <a:latin typeface="Arial"/>
                <a:cs typeface="Arial"/>
              </a:rPr>
              <a:t># Read and preprocess district-wise rainfall data</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df_2 = read_csv("District-wise Rainfall Data")</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df_2 = rename_columns(df_2)</a:t>
            </a:r>
          </a:p>
        </p:txBody>
      </p:sp>
      <p:sp>
        <p:nvSpPr>
          <p:cNvPr id="8" name="object 6">
            <a:extLst>
              <a:ext uri="{FF2B5EF4-FFF2-40B4-BE49-F238E27FC236}">
                <a16:creationId xmlns:a16="http://schemas.microsoft.com/office/drawing/2014/main" id="{C060D1E4-A7C7-EA51-1384-438E8C432094}"/>
              </a:ext>
            </a:extLst>
          </p:cNvPr>
          <p:cNvSpPr txBox="1"/>
          <p:nvPr/>
        </p:nvSpPr>
        <p:spPr>
          <a:xfrm>
            <a:off x="1189250" y="2225603"/>
            <a:ext cx="2757021" cy="141064"/>
          </a:xfrm>
          <a:prstGeom prst="rect">
            <a:avLst/>
          </a:prstGeom>
        </p:spPr>
        <p:txBody>
          <a:bodyPr vert="horz" wrap="square" lIns="0" tIns="0" rIns="0" bIns="0" rtlCol="0">
            <a:spAutoFit/>
          </a:bodyPr>
          <a:lstStyle/>
          <a:p>
            <a:pPr marL="0" marR="0">
              <a:lnSpc>
                <a:spcPts val="1117"/>
              </a:lnSpc>
              <a:spcBef>
                <a:spcPts val="0"/>
              </a:spcBef>
              <a:spcAft>
                <a:spcPts val="0"/>
              </a:spcAft>
            </a:pPr>
            <a:r>
              <a:rPr sz="1000" dirty="0">
                <a:solidFill>
                  <a:schemeClr val="accent1">
                    <a:lumMod val="75000"/>
                  </a:schemeClr>
                </a:solidFill>
                <a:highlight>
                  <a:srgbClr val="808080"/>
                </a:highlight>
                <a:latin typeface="Arial"/>
                <a:cs typeface="Arial"/>
              </a:rPr>
              <a:t>df_2_mapped = map_states_to_region(df_2)</a:t>
            </a:r>
          </a:p>
        </p:txBody>
      </p:sp>
      <p:sp>
        <p:nvSpPr>
          <p:cNvPr id="9" name="object 7">
            <a:extLst>
              <a:ext uri="{FF2B5EF4-FFF2-40B4-BE49-F238E27FC236}">
                <a16:creationId xmlns:a16="http://schemas.microsoft.com/office/drawing/2014/main" id="{D82B9D51-A7B8-A0C9-01FD-10146CACCE1D}"/>
              </a:ext>
            </a:extLst>
          </p:cNvPr>
          <p:cNvSpPr txBox="1"/>
          <p:nvPr/>
        </p:nvSpPr>
        <p:spPr>
          <a:xfrm>
            <a:off x="1189250" y="2474635"/>
            <a:ext cx="3819249" cy="1038746"/>
          </a:xfrm>
          <a:prstGeom prst="rect">
            <a:avLst/>
          </a:prstGeom>
        </p:spPr>
        <p:txBody>
          <a:bodyPr vert="horz" wrap="square" lIns="0" tIns="0" rIns="0" bIns="0" rtlCol="0">
            <a:spAutoFit/>
          </a:bodyPr>
          <a:lstStyle/>
          <a:p>
            <a:pPr marL="0" marR="0">
              <a:lnSpc>
                <a:spcPts val="1117"/>
              </a:lnSpc>
              <a:spcBef>
                <a:spcPts val="0"/>
              </a:spcBef>
              <a:spcAft>
                <a:spcPts val="0"/>
              </a:spcAft>
            </a:pPr>
            <a:r>
              <a:rPr sz="1000" dirty="0">
                <a:solidFill>
                  <a:schemeClr val="accent1">
                    <a:lumMod val="75000"/>
                  </a:schemeClr>
                </a:solidFill>
                <a:highlight>
                  <a:srgbClr val="808080"/>
                </a:highlight>
                <a:latin typeface="Arial"/>
                <a:cs typeface="Arial"/>
              </a:rPr>
              <a:t># Perform rainfall analysis</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plot_yearly_rainfall(df_1_grouped)</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plot_annual_rainfall_by_state(df_1_grouped, selected_states)</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plot_top_rainfall_states(df_1_grouped)</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plot_avg_annual_rainfall(df_2_mapped)</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plot_bottom_rainfall_states(df_1_grouped)</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plot_avg_monthly_rainfall(df_2_mapped)</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plot_annual_rainfall_by_region(df_2_mapped, region_mapping)</a:t>
            </a:r>
          </a:p>
        </p:txBody>
      </p:sp>
      <p:sp>
        <p:nvSpPr>
          <p:cNvPr id="10" name="object 8">
            <a:extLst>
              <a:ext uri="{FF2B5EF4-FFF2-40B4-BE49-F238E27FC236}">
                <a16:creationId xmlns:a16="http://schemas.microsoft.com/office/drawing/2014/main" id="{F9D705EC-1497-5E07-2B05-330629E28AB0}"/>
              </a:ext>
            </a:extLst>
          </p:cNvPr>
          <p:cNvSpPr txBox="1"/>
          <p:nvPr/>
        </p:nvSpPr>
        <p:spPr>
          <a:xfrm>
            <a:off x="1188337" y="3621349"/>
            <a:ext cx="2146151" cy="397545"/>
          </a:xfrm>
          <a:prstGeom prst="rect">
            <a:avLst/>
          </a:prstGeom>
        </p:spPr>
        <p:txBody>
          <a:bodyPr vert="horz" wrap="square" lIns="0" tIns="0" rIns="0" bIns="0" rtlCol="0">
            <a:spAutoFit/>
          </a:bodyPr>
          <a:lstStyle/>
          <a:p>
            <a:pPr marL="0" marR="0">
              <a:lnSpc>
                <a:spcPts val="1117"/>
              </a:lnSpc>
              <a:spcBef>
                <a:spcPts val="0"/>
              </a:spcBef>
              <a:spcAft>
                <a:spcPts val="0"/>
              </a:spcAft>
            </a:pPr>
            <a:r>
              <a:rPr sz="1000" dirty="0">
                <a:solidFill>
                  <a:schemeClr val="accent1">
                    <a:lumMod val="75000"/>
                  </a:schemeClr>
                </a:solidFill>
                <a:highlight>
                  <a:srgbClr val="808080"/>
                </a:highlight>
                <a:latin typeface="Arial"/>
                <a:cs typeface="Arial"/>
              </a:rPr>
              <a:t># Function to read CSV file</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function read_csv(file_path):</a:t>
            </a:r>
          </a:p>
          <a:p>
            <a:pPr marL="141224"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return pandas.read_csv(file_path)</a:t>
            </a:r>
          </a:p>
        </p:txBody>
      </p:sp>
      <p:sp>
        <p:nvSpPr>
          <p:cNvPr id="11" name="object 9">
            <a:extLst>
              <a:ext uri="{FF2B5EF4-FFF2-40B4-BE49-F238E27FC236}">
                <a16:creationId xmlns:a16="http://schemas.microsoft.com/office/drawing/2014/main" id="{36646C36-A2EA-5B4D-EEA2-6B12AB657911}"/>
              </a:ext>
            </a:extLst>
          </p:cNvPr>
          <p:cNvSpPr txBox="1"/>
          <p:nvPr/>
        </p:nvSpPr>
        <p:spPr>
          <a:xfrm>
            <a:off x="1189250" y="4105749"/>
            <a:ext cx="2696568" cy="141064"/>
          </a:xfrm>
          <a:prstGeom prst="rect">
            <a:avLst/>
          </a:prstGeom>
        </p:spPr>
        <p:txBody>
          <a:bodyPr vert="horz" wrap="square" lIns="0" tIns="0" rIns="0" bIns="0" rtlCol="0">
            <a:spAutoFit/>
          </a:bodyPr>
          <a:lstStyle/>
          <a:p>
            <a:pPr marL="0" marR="0">
              <a:lnSpc>
                <a:spcPts val="1117"/>
              </a:lnSpc>
              <a:spcBef>
                <a:spcPts val="0"/>
              </a:spcBef>
              <a:spcAft>
                <a:spcPts val="0"/>
              </a:spcAft>
            </a:pPr>
            <a:r>
              <a:rPr sz="1000" dirty="0">
                <a:solidFill>
                  <a:schemeClr val="accent1">
                    <a:lumMod val="75000"/>
                  </a:schemeClr>
                </a:solidFill>
                <a:highlight>
                  <a:srgbClr val="808080"/>
                </a:highlight>
                <a:latin typeface="Arial"/>
                <a:cs typeface="Arial"/>
              </a:rPr>
              <a:t># Function to rename columns for consistency</a:t>
            </a:r>
          </a:p>
        </p:txBody>
      </p:sp>
      <p:sp>
        <p:nvSpPr>
          <p:cNvPr id="12" name="object 10">
            <a:extLst>
              <a:ext uri="{FF2B5EF4-FFF2-40B4-BE49-F238E27FC236}">
                <a16:creationId xmlns:a16="http://schemas.microsoft.com/office/drawing/2014/main" id="{DFEBD48B-8B2D-2AF7-3A92-53701FFE76E9}"/>
              </a:ext>
            </a:extLst>
          </p:cNvPr>
          <p:cNvSpPr txBox="1"/>
          <p:nvPr/>
        </p:nvSpPr>
        <p:spPr>
          <a:xfrm>
            <a:off x="1189250" y="4261317"/>
            <a:ext cx="2251793" cy="141064"/>
          </a:xfrm>
          <a:prstGeom prst="rect">
            <a:avLst/>
          </a:prstGeom>
        </p:spPr>
        <p:txBody>
          <a:bodyPr vert="horz" wrap="square" lIns="0" tIns="0" rIns="0" bIns="0" rtlCol="0">
            <a:spAutoFit/>
          </a:bodyPr>
          <a:lstStyle/>
          <a:p>
            <a:pPr marL="0" marR="0">
              <a:lnSpc>
                <a:spcPts val="1117"/>
              </a:lnSpc>
              <a:spcBef>
                <a:spcPts val="0"/>
              </a:spcBef>
              <a:spcAft>
                <a:spcPts val="0"/>
              </a:spcAft>
            </a:pPr>
            <a:r>
              <a:rPr sz="1000" dirty="0">
                <a:solidFill>
                  <a:schemeClr val="accent1">
                    <a:lumMod val="75000"/>
                  </a:schemeClr>
                </a:solidFill>
                <a:highlight>
                  <a:srgbClr val="808080"/>
                </a:highlight>
                <a:latin typeface="Arial"/>
                <a:cs typeface="Arial"/>
              </a:rPr>
              <a:t>function rename_columns(dataframe):</a:t>
            </a:r>
          </a:p>
        </p:txBody>
      </p:sp>
      <p:sp>
        <p:nvSpPr>
          <p:cNvPr id="13" name="object 11">
            <a:extLst>
              <a:ext uri="{FF2B5EF4-FFF2-40B4-BE49-F238E27FC236}">
                <a16:creationId xmlns:a16="http://schemas.microsoft.com/office/drawing/2014/main" id="{1B02D37A-ACA4-3A4C-E6DA-CD75443540F8}"/>
              </a:ext>
            </a:extLst>
          </p:cNvPr>
          <p:cNvSpPr txBox="1"/>
          <p:nvPr/>
        </p:nvSpPr>
        <p:spPr>
          <a:xfrm>
            <a:off x="1219019" y="4561906"/>
            <a:ext cx="4819650" cy="141064"/>
          </a:xfrm>
          <a:prstGeom prst="rect">
            <a:avLst/>
          </a:prstGeom>
        </p:spPr>
        <p:txBody>
          <a:bodyPr vert="horz" wrap="square" lIns="0" tIns="0" rIns="0" bIns="0" rtlCol="0">
            <a:spAutoFit/>
          </a:bodyPr>
          <a:lstStyle/>
          <a:p>
            <a:pPr marL="0" marR="0">
              <a:lnSpc>
                <a:spcPts val="1117"/>
              </a:lnSpc>
              <a:spcBef>
                <a:spcPts val="0"/>
              </a:spcBef>
              <a:spcAft>
                <a:spcPts val="0"/>
              </a:spcAft>
            </a:pPr>
            <a:r>
              <a:rPr sz="1000" dirty="0">
                <a:solidFill>
                  <a:schemeClr val="accent1">
                    <a:lumMod val="75000"/>
                  </a:schemeClr>
                </a:solidFill>
                <a:highlight>
                  <a:srgbClr val="808080"/>
                </a:highlight>
                <a:latin typeface="Arial"/>
                <a:cs typeface="Arial"/>
              </a:rPr>
              <a:t>return dataframe.rename(columns={'original_column_name': 'new_column_name'})</a:t>
            </a:r>
          </a:p>
        </p:txBody>
      </p:sp>
      <p:sp>
        <p:nvSpPr>
          <p:cNvPr id="14" name="object 12">
            <a:extLst>
              <a:ext uri="{FF2B5EF4-FFF2-40B4-BE49-F238E27FC236}">
                <a16:creationId xmlns:a16="http://schemas.microsoft.com/office/drawing/2014/main" id="{712EADED-64F5-DBB1-1E5C-92C717F6EC59}"/>
              </a:ext>
            </a:extLst>
          </p:cNvPr>
          <p:cNvSpPr txBox="1"/>
          <p:nvPr/>
        </p:nvSpPr>
        <p:spPr>
          <a:xfrm>
            <a:off x="1188337" y="4830434"/>
            <a:ext cx="2697481" cy="397545"/>
          </a:xfrm>
          <a:prstGeom prst="rect">
            <a:avLst/>
          </a:prstGeom>
        </p:spPr>
        <p:txBody>
          <a:bodyPr vert="horz" wrap="square" lIns="0" tIns="0" rIns="0" bIns="0" rtlCol="0">
            <a:spAutoFit/>
          </a:bodyPr>
          <a:lstStyle/>
          <a:p>
            <a:pPr marL="0" marR="0">
              <a:lnSpc>
                <a:spcPts val="1117"/>
              </a:lnSpc>
              <a:spcBef>
                <a:spcPts val="0"/>
              </a:spcBef>
              <a:spcAft>
                <a:spcPts val="0"/>
              </a:spcAft>
            </a:pPr>
            <a:r>
              <a:rPr sz="1000" dirty="0">
                <a:solidFill>
                  <a:schemeClr val="accent1">
                    <a:lumMod val="75000"/>
                  </a:schemeClr>
                </a:solidFill>
                <a:highlight>
                  <a:srgbClr val="808080"/>
                </a:highlight>
                <a:latin typeface="Arial"/>
                <a:cs typeface="Arial"/>
              </a:rPr>
              <a:t># Function to group data by year and state</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function group_by_year_state(dataframe):</a:t>
            </a:r>
          </a:p>
          <a:p>
            <a:pPr marL="141224"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return dataframe.groupby(["Year", "State"])</a:t>
            </a:r>
          </a:p>
        </p:txBody>
      </p:sp>
      <p:sp>
        <p:nvSpPr>
          <p:cNvPr id="16" name="object 14">
            <a:extLst>
              <a:ext uri="{FF2B5EF4-FFF2-40B4-BE49-F238E27FC236}">
                <a16:creationId xmlns:a16="http://schemas.microsoft.com/office/drawing/2014/main" id="{636527BC-B84C-0E16-283D-E466B22DE2E6}"/>
              </a:ext>
            </a:extLst>
          </p:cNvPr>
          <p:cNvSpPr txBox="1"/>
          <p:nvPr/>
        </p:nvSpPr>
        <p:spPr>
          <a:xfrm>
            <a:off x="1219019" y="5656032"/>
            <a:ext cx="3879850" cy="397545"/>
          </a:xfrm>
          <a:prstGeom prst="rect">
            <a:avLst/>
          </a:prstGeom>
        </p:spPr>
        <p:txBody>
          <a:bodyPr vert="horz" wrap="square" lIns="0" tIns="0" rIns="0" bIns="0" rtlCol="0">
            <a:spAutoFit/>
          </a:bodyPr>
          <a:lstStyle/>
          <a:p>
            <a:pPr marL="0" marR="0">
              <a:lnSpc>
                <a:spcPts val="1117"/>
              </a:lnSpc>
              <a:spcBef>
                <a:spcPts val="0"/>
              </a:spcBef>
              <a:spcAft>
                <a:spcPts val="0"/>
              </a:spcAft>
            </a:pPr>
            <a:r>
              <a:rPr sz="1000" dirty="0">
                <a:solidFill>
                  <a:schemeClr val="accent1">
                    <a:lumMod val="75000"/>
                  </a:schemeClr>
                </a:solidFill>
                <a:highlight>
                  <a:srgbClr val="808080"/>
                </a:highlight>
                <a:latin typeface="Arial"/>
                <a:cs typeface="Arial"/>
              </a:rPr>
              <a:t>function map_states_to_region(dataframe):</a:t>
            </a:r>
          </a:p>
          <a:p>
            <a:pPr marL="141224"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dataframe["Region"] = dataframe["State"].map(region_mapping)</a:t>
            </a:r>
          </a:p>
          <a:p>
            <a:pPr marL="141224"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return dataframe</a:t>
            </a:r>
          </a:p>
        </p:txBody>
      </p:sp>
      <p:sp>
        <p:nvSpPr>
          <p:cNvPr id="17" name="object 15">
            <a:extLst>
              <a:ext uri="{FF2B5EF4-FFF2-40B4-BE49-F238E27FC236}">
                <a16:creationId xmlns:a16="http://schemas.microsoft.com/office/drawing/2014/main" id="{16DD7DEC-DB9A-CEF4-D4DD-BED3B864A506}"/>
              </a:ext>
            </a:extLst>
          </p:cNvPr>
          <p:cNvSpPr txBox="1"/>
          <p:nvPr/>
        </p:nvSpPr>
        <p:spPr>
          <a:xfrm>
            <a:off x="6632096" y="5035216"/>
            <a:ext cx="2382752" cy="397545"/>
          </a:xfrm>
          <a:prstGeom prst="rect">
            <a:avLst/>
          </a:prstGeom>
        </p:spPr>
        <p:txBody>
          <a:bodyPr vert="horz" wrap="square" lIns="0" tIns="0" rIns="0" bIns="0" rtlCol="0">
            <a:spAutoFit/>
          </a:bodyPr>
          <a:lstStyle/>
          <a:p>
            <a:pPr marL="0" marR="0">
              <a:lnSpc>
                <a:spcPts val="1117"/>
              </a:lnSpc>
              <a:spcBef>
                <a:spcPts val="0"/>
              </a:spcBef>
              <a:spcAft>
                <a:spcPts val="0"/>
              </a:spcAft>
            </a:pPr>
            <a:r>
              <a:rPr sz="1000" dirty="0">
                <a:solidFill>
                  <a:schemeClr val="accent1">
                    <a:lumMod val="75000"/>
                  </a:schemeClr>
                </a:solidFill>
                <a:highlight>
                  <a:srgbClr val="808080"/>
                </a:highlight>
                <a:latin typeface="Arial"/>
                <a:cs typeface="Arial"/>
              </a:rPr>
              <a:t># Function to plot yearly rainfall</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function plot_yearly_rainfall(dataframe):</a:t>
            </a:r>
          </a:p>
          <a:p>
            <a:pPr marL="141224"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 Plotting logic using matplotlib</a:t>
            </a:r>
          </a:p>
        </p:txBody>
      </p:sp>
      <p:sp>
        <p:nvSpPr>
          <p:cNvPr id="18" name="object 16">
            <a:extLst>
              <a:ext uri="{FF2B5EF4-FFF2-40B4-BE49-F238E27FC236}">
                <a16:creationId xmlns:a16="http://schemas.microsoft.com/office/drawing/2014/main" id="{6E60A745-8E08-7275-F1A3-43755B7FD2AA}"/>
              </a:ext>
            </a:extLst>
          </p:cNvPr>
          <p:cNvSpPr txBox="1"/>
          <p:nvPr/>
        </p:nvSpPr>
        <p:spPr>
          <a:xfrm>
            <a:off x="6632096" y="4330432"/>
            <a:ext cx="3611223" cy="397545"/>
          </a:xfrm>
          <a:prstGeom prst="rect">
            <a:avLst/>
          </a:prstGeom>
        </p:spPr>
        <p:txBody>
          <a:bodyPr vert="horz" wrap="square" lIns="0" tIns="0" rIns="0" bIns="0" rtlCol="0">
            <a:spAutoFit/>
          </a:bodyPr>
          <a:lstStyle/>
          <a:p>
            <a:pPr marL="0" marR="0">
              <a:lnSpc>
                <a:spcPts val="1117"/>
              </a:lnSpc>
              <a:spcBef>
                <a:spcPts val="0"/>
              </a:spcBef>
              <a:spcAft>
                <a:spcPts val="0"/>
              </a:spcAft>
            </a:pPr>
            <a:r>
              <a:rPr sz="1000" dirty="0">
                <a:solidFill>
                  <a:schemeClr val="accent1">
                    <a:lumMod val="75000"/>
                  </a:schemeClr>
                </a:solidFill>
                <a:highlight>
                  <a:srgbClr val="808080"/>
                </a:highlight>
                <a:latin typeface="Arial"/>
                <a:cs typeface="Arial"/>
              </a:rPr>
              <a:t># Function to plot annual rainfall by state</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function plot_annual_rainfall_by_state(dataframe, states_list):</a:t>
            </a:r>
          </a:p>
          <a:p>
            <a:pPr marL="141224"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 Plotting logic using matplotlib</a:t>
            </a:r>
          </a:p>
        </p:txBody>
      </p:sp>
      <p:sp>
        <p:nvSpPr>
          <p:cNvPr id="19" name="object 17">
            <a:extLst>
              <a:ext uri="{FF2B5EF4-FFF2-40B4-BE49-F238E27FC236}">
                <a16:creationId xmlns:a16="http://schemas.microsoft.com/office/drawing/2014/main" id="{3ABD96A5-9345-5F9E-D765-3EB3CBA17349}"/>
              </a:ext>
            </a:extLst>
          </p:cNvPr>
          <p:cNvSpPr txBox="1"/>
          <p:nvPr/>
        </p:nvSpPr>
        <p:spPr>
          <a:xfrm>
            <a:off x="6632096" y="890166"/>
            <a:ext cx="3163167" cy="397545"/>
          </a:xfrm>
          <a:prstGeom prst="rect">
            <a:avLst/>
          </a:prstGeom>
        </p:spPr>
        <p:txBody>
          <a:bodyPr vert="horz" wrap="square" lIns="0" tIns="0" rIns="0" bIns="0" rtlCol="0">
            <a:spAutoFit/>
          </a:bodyPr>
          <a:lstStyle/>
          <a:p>
            <a:pPr marL="0" marR="0">
              <a:lnSpc>
                <a:spcPts val="1117"/>
              </a:lnSpc>
              <a:spcBef>
                <a:spcPts val="0"/>
              </a:spcBef>
              <a:spcAft>
                <a:spcPts val="0"/>
              </a:spcAft>
            </a:pPr>
            <a:r>
              <a:rPr sz="1000" dirty="0">
                <a:solidFill>
                  <a:schemeClr val="accent1">
                    <a:lumMod val="75000"/>
                  </a:schemeClr>
                </a:solidFill>
                <a:highlight>
                  <a:srgbClr val="808080"/>
                </a:highlight>
                <a:latin typeface="Arial"/>
                <a:cs typeface="Arial"/>
              </a:rPr>
              <a:t># Function to plot top rainfall states</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function plot_top_rainfall_states(dataframe, top_n=5):</a:t>
            </a:r>
          </a:p>
          <a:p>
            <a:pPr marL="141224"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 Plotting logic using matplotlib</a:t>
            </a:r>
          </a:p>
        </p:txBody>
      </p:sp>
      <p:sp>
        <p:nvSpPr>
          <p:cNvPr id="20" name="object 18">
            <a:extLst>
              <a:ext uri="{FF2B5EF4-FFF2-40B4-BE49-F238E27FC236}">
                <a16:creationId xmlns:a16="http://schemas.microsoft.com/office/drawing/2014/main" id="{D5C71240-E5C7-AEC2-5F50-2A18D7A1C55D}"/>
              </a:ext>
            </a:extLst>
          </p:cNvPr>
          <p:cNvSpPr txBox="1"/>
          <p:nvPr/>
        </p:nvSpPr>
        <p:spPr>
          <a:xfrm>
            <a:off x="6632096" y="1404471"/>
            <a:ext cx="2700633" cy="397545"/>
          </a:xfrm>
          <a:prstGeom prst="rect">
            <a:avLst/>
          </a:prstGeom>
        </p:spPr>
        <p:txBody>
          <a:bodyPr vert="horz" wrap="square" lIns="0" tIns="0" rIns="0" bIns="0" rtlCol="0">
            <a:spAutoFit/>
          </a:bodyPr>
          <a:lstStyle/>
          <a:p>
            <a:pPr marL="0" marR="0">
              <a:lnSpc>
                <a:spcPts val="1117"/>
              </a:lnSpc>
              <a:spcBef>
                <a:spcPts val="0"/>
              </a:spcBef>
              <a:spcAft>
                <a:spcPts val="0"/>
              </a:spcAft>
            </a:pPr>
            <a:r>
              <a:rPr sz="1000" dirty="0">
                <a:solidFill>
                  <a:schemeClr val="accent1">
                    <a:lumMod val="75000"/>
                  </a:schemeClr>
                </a:solidFill>
                <a:highlight>
                  <a:srgbClr val="808080"/>
                </a:highlight>
                <a:latin typeface="Arial"/>
                <a:cs typeface="Arial"/>
              </a:rPr>
              <a:t># Function to plot average annual rainfall</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function plot_avg_annual_rainfall(dataframe):</a:t>
            </a:r>
          </a:p>
          <a:p>
            <a:pPr marL="141224"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 Plotting logic using seaborn</a:t>
            </a:r>
          </a:p>
        </p:txBody>
      </p:sp>
      <p:sp>
        <p:nvSpPr>
          <p:cNvPr id="21" name="object 19">
            <a:extLst>
              <a:ext uri="{FF2B5EF4-FFF2-40B4-BE49-F238E27FC236}">
                <a16:creationId xmlns:a16="http://schemas.microsoft.com/office/drawing/2014/main" id="{AF586C5E-DC04-57E4-CC02-DEAC8758F89E}"/>
              </a:ext>
            </a:extLst>
          </p:cNvPr>
          <p:cNvSpPr txBox="1"/>
          <p:nvPr/>
        </p:nvSpPr>
        <p:spPr>
          <a:xfrm>
            <a:off x="6632096" y="2035535"/>
            <a:ext cx="3127734" cy="397545"/>
          </a:xfrm>
          <a:prstGeom prst="rect">
            <a:avLst/>
          </a:prstGeom>
        </p:spPr>
        <p:txBody>
          <a:bodyPr vert="horz" wrap="square" lIns="0" tIns="0" rIns="0" bIns="0" rtlCol="0">
            <a:spAutoFit/>
          </a:bodyPr>
          <a:lstStyle/>
          <a:p>
            <a:pPr marL="0" marR="0">
              <a:lnSpc>
                <a:spcPts val="1117"/>
              </a:lnSpc>
              <a:spcBef>
                <a:spcPts val="0"/>
              </a:spcBef>
              <a:spcAft>
                <a:spcPts val="0"/>
              </a:spcAft>
            </a:pPr>
            <a:r>
              <a:rPr sz="1000" dirty="0">
                <a:solidFill>
                  <a:schemeClr val="accent1">
                    <a:lumMod val="75000"/>
                  </a:schemeClr>
                </a:solidFill>
                <a:highlight>
                  <a:srgbClr val="808080"/>
                </a:highlight>
                <a:latin typeface="Arial"/>
                <a:cs typeface="Arial"/>
              </a:rPr>
              <a:t># Function to plot bottom rainfall states</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function plot_bottom_rainfall_states(dataframe, n=8):</a:t>
            </a:r>
          </a:p>
          <a:p>
            <a:pPr marL="141224"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 Plotting logic using matplotlib</a:t>
            </a:r>
          </a:p>
        </p:txBody>
      </p:sp>
      <p:sp>
        <p:nvSpPr>
          <p:cNvPr id="22" name="object 20">
            <a:extLst>
              <a:ext uri="{FF2B5EF4-FFF2-40B4-BE49-F238E27FC236}">
                <a16:creationId xmlns:a16="http://schemas.microsoft.com/office/drawing/2014/main" id="{85E56AD6-5172-6D47-B775-B4D991B03336}"/>
              </a:ext>
            </a:extLst>
          </p:cNvPr>
          <p:cNvSpPr txBox="1"/>
          <p:nvPr/>
        </p:nvSpPr>
        <p:spPr>
          <a:xfrm>
            <a:off x="6632096" y="2729044"/>
            <a:ext cx="2764006" cy="397545"/>
          </a:xfrm>
          <a:prstGeom prst="rect">
            <a:avLst/>
          </a:prstGeom>
        </p:spPr>
        <p:txBody>
          <a:bodyPr vert="horz" wrap="square" lIns="0" tIns="0" rIns="0" bIns="0" rtlCol="0">
            <a:spAutoFit/>
          </a:bodyPr>
          <a:lstStyle/>
          <a:p>
            <a:pPr marL="0" marR="0">
              <a:lnSpc>
                <a:spcPts val="1117"/>
              </a:lnSpc>
              <a:spcBef>
                <a:spcPts val="0"/>
              </a:spcBef>
              <a:spcAft>
                <a:spcPts val="0"/>
              </a:spcAft>
            </a:pPr>
            <a:r>
              <a:rPr sz="1000" dirty="0">
                <a:solidFill>
                  <a:schemeClr val="accent1">
                    <a:lumMod val="75000"/>
                  </a:schemeClr>
                </a:solidFill>
                <a:highlight>
                  <a:srgbClr val="808080"/>
                </a:highlight>
                <a:latin typeface="Arial"/>
                <a:cs typeface="Arial"/>
              </a:rPr>
              <a:t># Function to plot average monthly rainfall</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function plot_avg_monthly_rainfall(dataframe):</a:t>
            </a:r>
          </a:p>
          <a:p>
            <a:pPr marL="141224"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 Plotting logic using seaborn</a:t>
            </a:r>
          </a:p>
        </p:txBody>
      </p:sp>
      <p:sp>
        <p:nvSpPr>
          <p:cNvPr id="23" name="object 21">
            <a:extLst>
              <a:ext uri="{FF2B5EF4-FFF2-40B4-BE49-F238E27FC236}">
                <a16:creationId xmlns:a16="http://schemas.microsoft.com/office/drawing/2014/main" id="{45E6D2E5-D543-24DE-3526-1EFB33DA3AEE}"/>
              </a:ext>
            </a:extLst>
          </p:cNvPr>
          <p:cNvSpPr txBox="1"/>
          <p:nvPr/>
        </p:nvSpPr>
        <p:spPr>
          <a:xfrm>
            <a:off x="6632096" y="3598132"/>
            <a:ext cx="3745335" cy="397545"/>
          </a:xfrm>
          <a:prstGeom prst="rect">
            <a:avLst/>
          </a:prstGeom>
        </p:spPr>
        <p:txBody>
          <a:bodyPr vert="horz" wrap="square" lIns="0" tIns="0" rIns="0" bIns="0" rtlCol="0">
            <a:spAutoFit/>
          </a:bodyPr>
          <a:lstStyle/>
          <a:p>
            <a:pPr marL="0" marR="0">
              <a:lnSpc>
                <a:spcPts val="1117"/>
              </a:lnSpc>
              <a:spcBef>
                <a:spcPts val="0"/>
              </a:spcBef>
              <a:spcAft>
                <a:spcPts val="0"/>
              </a:spcAft>
            </a:pPr>
            <a:r>
              <a:rPr sz="1000" dirty="0">
                <a:solidFill>
                  <a:schemeClr val="accent1">
                    <a:lumMod val="75000"/>
                  </a:schemeClr>
                </a:solidFill>
                <a:highlight>
                  <a:srgbClr val="808080"/>
                </a:highlight>
                <a:latin typeface="Arial"/>
                <a:cs typeface="Arial"/>
              </a:rPr>
              <a:t># Function to plot annual rainfall by region</a:t>
            </a:r>
          </a:p>
          <a:p>
            <a:pPr marL="0"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function plot_annual_rainfall_by_region(dataframe, region_dict):</a:t>
            </a:r>
          </a:p>
          <a:p>
            <a:pPr marL="141224" marR="0">
              <a:lnSpc>
                <a:spcPts val="1000"/>
              </a:lnSpc>
              <a:spcBef>
                <a:spcPts val="0"/>
              </a:spcBef>
              <a:spcAft>
                <a:spcPts val="0"/>
              </a:spcAft>
            </a:pPr>
            <a:r>
              <a:rPr sz="1000" dirty="0">
                <a:solidFill>
                  <a:schemeClr val="accent1">
                    <a:lumMod val="75000"/>
                  </a:schemeClr>
                </a:solidFill>
                <a:highlight>
                  <a:srgbClr val="808080"/>
                </a:highlight>
                <a:latin typeface="Arial"/>
                <a:cs typeface="Arial"/>
              </a:rPr>
              <a:t># Plotting logic using seaborn</a:t>
            </a:r>
          </a:p>
        </p:txBody>
      </p:sp>
      <p:sp>
        <p:nvSpPr>
          <p:cNvPr id="29" name="Content Placeholder 28">
            <a:extLst>
              <a:ext uri="{FF2B5EF4-FFF2-40B4-BE49-F238E27FC236}">
                <a16:creationId xmlns:a16="http://schemas.microsoft.com/office/drawing/2014/main" id="{9326A189-9374-16E7-6400-431005031FF8}"/>
              </a:ext>
            </a:extLst>
          </p:cNvPr>
          <p:cNvSpPr>
            <a:spLocks noGrp="1"/>
          </p:cNvSpPr>
          <p:nvPr>
            <p:ph idx="1"/>
          </p:nvPr>
        </p:nvSpPr>
        <p:spPr>
          <a:xfrm flipH="1">
            <a:off x="12036075" y="6234333"/>
            <a:ext cx="65314" cy="124562"/>
          </a:xfrm>
        </p:spPr>
        <p:txBody>
          <a:bodyPr>
            <a:noAutofit/>
          </a:bodyPr>
          <a:lstStyle/>
          <a:p>
            <a:endParaRPr lang="en-IN" sz="1000" dirty="0">
              <a:solidFill>
                <a:schemeClr val="accent1">
                  <a:lumMod val="75000"/>
                </a:schemeClr>
              </a:solidFill>
              <a:highlight>
                <a:srgbClr val="808080"/>
              </a:highlight>
            </a:endParaRPr>
          </a:p>
        </p:txBody>
      </p:sp>
      <p:sp>
        <p:nvSpPr>
          <p:cNvPr id="30" name="TextBox 29">
            <a:extLst>
              <a:ext uri="{FF2B5EF4-FFF2-40B4-BE49-F238E27FC236}">
                <a16:creationId xmlns:a16="http://schemas.microsoft.com/office/drawing/2014/main" id="{740BC488-BEA6-B8E0-186A-CBD11974396A}"/>
              </a:ext>
            </a:extLst>
          </p:cNvPr>
          <p:cNvSpPr txBox="1"/>
          <p:nvPr/>
        </p:nvSpPr>
        <p:spPr>
          <a:xfrm>
            <a:off x="412580" y="176572"/>
            <a:ext cx="4511040" cy="400110"/>
          </a:xfrm>
          <a:prstGeom prst="rect">
            <a:avLst/>
          </a:prstGeom>
          <a:noFill/>
        </p:spPr>
        <p:txBody>
          <a:bodyPr wrap="square" rtlCol="0">
            <a:spAutoFit/>
          </a:bodyPr>
          <a:lstStyle/>
          <a:p>
            <a:r>
              <a:rPr lang="en-US" sz="2000" dirty="0">
                <a:highlight>
                  <a:srgbClr val="808080"/>
                </a:highlight>
              </a:rPr>
              <a:t>PSEUDOCODE</a:t>
            </a:r>
            <a:endParaRPr lang="en-IN" sz="2000" dirty="0">
              <a:highlight>
                <a:srgbClr val="808080"/>
              </a:highlight>
            </a:endParaRPr>
          </a:p>
        </p:txBody>
      </p:sp>
    </p:spTree>
    <p:extLst>
      <p:ext uri="{BB962C8B-B14F-4D97-AF65-F5344CB8AC3E}">
        <p14:creationId xmlns:p14="http://schemas.microsoft.com/office/powerpoint/2010/main" val="10624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AF2F-07D9-18B1-7D81-C742254C4B90}"/>
              </a:ext>
            </a:extLst>
          </p:cNvPr>
          <p:cNvSpPr>
            <a:spLocks noGrp="1"/>
          </p:cNvSpPr>
          <p:nvPr>
            <p:ph type="title"/>
          </p:nvPr>
        </p:nvSpPr>
        <p:spPr>
          <a:xfrm>
            <a:off x="326571" y="452718"/>
            <a:ext cx="2687217" cy="657625"/>
          </a:xfrm>
        </p:spPr>
        <p:txBody>
          <a:bodyPr>
            <a:normAutofit fontScale="90000"/>
          </a:bodyPr>
          <a:lstStyle/>
          <a:p>
            <a:pPr>
              <a:lnSpc>
                <a:spcPts val="4680"/>
              </a:lnSpc>
            </a:pPr>
            <a:r>
              <a:rPr lang="en-US" sz="2400" dirty="0">
                <a:solidFill>
                  <a:schemeClr val="tx1"/>
                </a:solidFill>
                <a:latin typeface="Aileron Bold"/>
              </a:rPr>
              <a:t>Pythonic Features</a:t>
            </a:r>
            <a:br>
              <a:rPr lang="en-US" sz="2400" dirty="0">
                <a:solidFill>
                  <a:srgbClr val="000000"/>
                </a:solidFill>
                <a:latin typeface="Aileron Bold"/>
              </a:rPr>
            </a:br>
            <a:endParaRPr lang="en-US" sz="2400" dirty="0">
              <a:solidFill>
                <a:srgbClr val="000000"/>
              </a:solidFill>
              <a:latin typeface="Aileron Bold"/>
            </a:endParaRPr>
          </a:p>
        </p:txBody>
      </p:sp>
      <p:sp>
        <p:nvSpPr>
          <p:cNvPr id="7" name="TextBox 4">
            <a:extLst>
              <a:ext uri="{FF2B5EF4-FFF2-40B4-BE49-F238E27FC236}">
                <a16:creationId xmlns:a16="http://schemas.microsoft.com/office/drawing/2014/main" id="{1E557534-1B03-A06B-ADEC-D09F90495F04}"/>
              </a:ext>
            </a:extLst>
          </p:cNvPr>
          <p:cNvSpPr txBox="1"/>
          <p:nvPr/>
        </p:nvSpPr>
        <p:spPr>
          <a:xfrm>
            <a:off x="567539" y="1538734"/>
            <a:ext cx="5265724" cy="691284"/>
          </a:xfrm>
          <a:prstGeom prst="rect">
            <a:avLst/>
          </a:prstGeom>
        </p:spPr>
        <p:txBody>
          <a:bodyPr lIns="254000" tIns="254000" rIns="254000" bIns="254000" rtlCol="0" anchor="ctr"/>
          <a:lstStyle/>
          <a:p>
            <a:pPr>
              <a:lnSpc>
                <a:spcPts val="3120"/>
              </a:lnSpc>
            </a:pPr>
            <a:r>
              <a:rPr lang="en-US" sz="2600" dirty="0">
                <a:solidFill>
                  <a:srgbClr val="FFFFFF"/>
                </a:solidFill>
                <a:latin typeface="Aileron Bold"/>
              </a:rPr>
              <a:t>                    </a:t>
            </a:r>
          </a:p>
        </p:txBody>
      </p:sp>
      <p:sp>
        <p:nvSpPr>
          <p:cNvPr id="9" name="TextBox 8">
            <a:extLst>
              <a:ext uri="{FF2B5EF4-FFF2-40B4-BE49-F238E27FC236}">
                <a16:creationId xmlns:a16="http://schemas.microsoft.com/office/drawing/2014/main" id="{4077D638-754C-9D9E-8F57-FA06F4722385}"/>
              </a:ext>
            </a:extLst>
          </p:cNvPr>
          <p:cNvSpPr txBox="1"/>
          <p:nvPr/>
        </p:nvSpPr>
        <p:spPr>
          <a:xfrm>
            <a:off x="0" y="1493782"/>
            <a:ext cx="3844212" cy="646331"/>
          </a:xfrm>
          <a:prstGeom prst="rect">
            <a:avLst/>
          </a:prstGeom>
          <a:noFill/>
        </p:spPr>
        <p:txBody>
          <a:bodyPr wrap="square" rtlCol="0">
            <a:spAutoFit/>
          </a:bodyPr>
          <a:lstStyle/>
          <a:p>
            <a:r>
              <a:rPr lang="en-US" dirty="0">
                <a:highlight>
                  <a:srgbClr val="C0C0C0"/>
                </a:highlight>
              </a:rPr>
              <a:t>PANDAS for DATA Processing and Manipulation</a:t>
            </a:r>
            <a:endParaRPr lang="en-IN" dirty="0">
              <a:highlight>
                <a:srgbClr val="C0C0C0"/>
              </a:highlight>
            </a:endParaRPr>
          </a:p>
        </p:txBody>
      </p:sp>
      <p:pic>
        <p:nvPicPr>
          <p:cNvPr id="12" name="Picture 11">
            <a:extLst>
              <a:ext uri="{FF2B5EF4-FFF2-40B4-BE49-F238E27FC236}">
                <a16:creationId xmlns:a16="http://schemas.microsoft.com/office/drawing/2014/main" id="{7F79D883-37D5-1BB9-1898-88B59F40A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794" y="1538734"/>
            <a:ext cx="7742591" cy="175275"/>
          </a:xfrm>
          <a:prstGeom prst="rect">
            <a:avLst/>
          </a:prstGeom>
        </p:spPr>
      </p:pic>
      <p:sp>
        <p:nvSpPr>
          <p:cNvPr id="14" name="TextBox 13">
            <a:extLst>
              <a:ext uri="{FF2B5EF4-FFF2-40B4-BE49-F238E27FC236}">
                <a16:creationId xmlns:a16="http://schemas.microsoft.com/office/drawing/2014/main" id="{11DB9957-56B6-2C36-2F84-A063BB20C097}"/>
              </a:ext>
            </a:extLst>
          </p:cNvPr>
          <p:cNvSpPr txBox="1"/>
          <p:nvPr/>
        </p:nvSpPr>
        <p:spPr>
          <a:xfrm>
            <a:off x="-1" y="2746601"/>
            <a:ext cx="3844211" cy="369332"/>
          </a:xfrm>
          <a:prstGeom prst="rect">
            <a:avLst/>
          </a:prstGeom>
          <a:noFill/>
        </p:spPr>
        <p:txBody>
          <a:bodyPr wrap="square" rtlCol="0">
            <a:spAutoFit/>
          </a:bodyPr>
          <a:lstStyle/>
          <a:p>
            <a:r>
              <a:rPr lang="en-US" dirty="0">
                <a:highlight>
                  <a:srgbClr val="C0C0C0"/>
                </a:highlight>
              </a:rPr>
              <a:t>MATPLOTLIB For Dynamic Plotting</a:t>
            </a:r>
            <a:endParaRPr lang="en-IN" dirty="0">
              <a:highlight>
                <a:srgbClr val="C0C0C0"/>
              </a:highlight>
            </a:endParaRPr>
          </a:p>
        </p:txBody>
      </p:sp>
      <p:pic>
        <p:nvPicPr>
          <p:cNvPr id="16" name="Picture 15">
            <a:extLst>
              <a:ext uri="{FF2B5EF4-FFF2-40B4-BE49-F238E27FC236}">
                <a16:creationId xmlns:a16="http://schemas.microsoft.com/office/drawing/2014/main" id="{24854A43-DFBE-F11C-D0BF-0B4BA5D4F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2794" y="1773395"/>
            <a:ext cx="7873792" cy="693480"/>
          </a:xfrm>
          <a:prstGeom prst="rect">
            <a:avLst/>
          </a:prstGeom>
        </p:spPr>
      </p:pic>
      <p:pic>
        <p:nvPicPr>
          <p:cNvPr id="24" name="Picture 23">
            <a:extLst>
              <a:ext uri="{FF2B5EF4-FFF2-40B4-BE49-F238E27FC236}">
                <a16:creationId xmlns:a16="http://schemas.microsoft.com/office/drawing/2014/main" id="{D84A323A-8BCB-B76C-4492-198C00906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2794" y="2791011"/>
            <a:ext cx="4382584" cy="624894"/>
          </a:xfrm>
          <a:prstGeom prst="rect">
            <a:avLst/>
          </a:prstGeom>
        </p:spPr>
      </p:pic>
      <p:pic>
        <p:nvPicPr>
          <p:cNvPr id="26" name="Picture 25">
            <a:extLst>
              <a:ext uri="{FF2B5EF4-FFF2-40B4-BE49-F238E27FC236}">
                <a16:creationId xmlns:a16="http://schemas.microsoft.com/office/drawing/2014/main" id="{C95BD534-DCC7-23E4-99F1-9FAC1148ED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2794" y="3442096"/>
            <a:ext cx="2476715" cy="228620"/>
          </a:xfrm>
          <a:prstGeom prst="rect">
            <a:avLst/>
          </a:prstGeom>
        </p:spPr>
      </p:pic>
      <p:sp>
        <p:nvSpPr>
          <p:cNvPr id="27" name="TextBox 26">
            <a:extLst>
              <a:ext uri="{FF2B5EF4-FFF2-40B4-BE49-F238E27FC236}">
                <a16:creationId xmlns:a16="http://schemas.microsoft.com/office/drawing/2014/main" id="{318826D3-6855-3A75-CCBB-B136F70AC62E}"/>
              </a:ext>
            </a:extLst>
          </p:cNvPr>
          <p:cNvSpPr txBox="1"/>
          <p:nvPr/>
        </p:nvSpPr>
        <p:spPr>
          <a:xfrm>
            <a:off x="-1" y="4310741"/>
            <a:ext cx="2197706" cy="400110"/>
          </a:xfrm>
          <a:prstGeom prst="rect">
            <a:avLst/>
          </a:prstGeom>
          <a:noFill/>
        </p:spPr>
        <p:txBody>
          <a:bodyPr wrap="square" rtlCol="0">
            <a:spAutoFit/>
          </a:bodyPr>
          <a:lstStyle/>
          <a:p>
            <a:r>
              <a:rPr lang="en-IN" b="0" i="0" dirty="0">
                <a:effectLst/>
                <a:highlight>
                  <a:srgbClr val="C0C0C0"/>
                </a:highlight>
                <a:latin typeface="Google Sans"/>
              </a:rPr>
              <a:t> </a:t>
            </a:r>
            <a:r>
              <a:rPr lang="en-IN" sz="2000" b="0" i="0" dirty="0">
                <a:effectLst/>
                <a:highlight>
                  <a:srgbClr val="C0C0C0"/>
                </a:highlight>
              </a:rPr>
              <a:t>Python</a:t>
            </a:r>
            <a:r>
              <a:rPr lang="en-IN" sz="2000" b="0" i="0" dirty="0">
                <a:effectLst/>
                <a:highlight>
                  <a:srgbClr val="C0C0C0"/>
                </a:highlight>
                <a:latin typeface="Google Sans"/>
              </a:rPr>
              <a:t> Docstring</a:t>
            </a:r>
            <a:endParaRPr lang="en-IN" sz="2000" dirty="0">
              <a:highlight>
                <a:srgbClr val="C0C0C0"/>
              </a:highlight>
            </a:endParaRPr>
          </a:p>
        </p:txBody>
      </p:sp>
      <p:pic>
        <p:nvPicPr>
          <p:cNvPr id="29" name="Picture 28">
            <a:extLst>
              <a:ext uri="{FF2B5EF4-FFF2-40B4-BE49-F238E27FC236}">
                <a16:creationId xmlns:a16="http://schemas.microsoft.com/office/drawing/2014/main" id="{A32E5643-A2BC-3AB2-5B6D-68DF143F4A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2794" y="4267982"/>
            <a:ext cx="6515665" cy="1251776"/>
          </a:xfrm>
          <a:prstGeom prst="rect">
            <a:avLst/>
          </a:prstGeom>
        </p:spPr>
      </p:pic>
      <p:pic>
        <p:nvPicPr>
          <p:cNvPr id="31" name="Picture 30">
            <a:extLst>
              <a:ext uri="{FF2B5EF4-FFF2-40B4-BE49-F238E27FC236}">
                <a16:creationId xmlns:a16="http://schemas.microsoft.com/office/drawing/2014/main" id="{297D0D90-A56C-B411-C4E7-35F9EA4092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0920" y="558785"/>
            <a:ext cx="646908" cy="594269"/>
          </a:xfrm>
          <a:prstGeom prst="rect">
            <a:avLst/>
          </a:prstGeom>
        </p:spPr>
      </p:pic>
      <p:sp>
        <p:nvSpPr>
          <p:cNvPr id="32" name="TextBox 31">
            <a:extLst>
              <a:ext uri="{FF2B5EF4-FFF2-40B4-BE49-F238E27FC236}">
                <a16:creationId xmlns:a16="http://schemas.microsoft.com/office/drawing/2014/main" id="{730DA79F-9D12-BC62-5473-1DD29F4B72A1}"/>
              </a:ext>
            </a:extLst>
          </p:cNvPr>
          <p:cNvSpPr txBox="1"/>
          <p:nvPr/>
        </p:nvSpPr>
        <p:spPr>
          <a:xfrm>
            <a:off x="43785" y="6005470"/>
            <a:ext cx="2092960" cy="369332"/>
          </a:xfrm>
          <a:prstGeom prst="rect">
            <a:avLst/>
          </a:prstGeom>
          <a:noFill/>
        </p:spPr>
        <p:txBody>
          <a:bodyPr wrap="square" rtlCol="0">
            <a:spAutoFit/>
          </a:bodyPr>
          <a:lstStyle/>
          <a:p>
            <a:r>
              <a:rPr lang="en-US" dirty="0">
                <a:solidFill>
                  <a:schemeClr val="tx2"/>
                </a:solidFill>
                <a:highlight>
                  <a:srgbClr val="C0C0C0"/>
                </a:highlight>
              </a:rPr>
              <a:t>Python Function</a:t>
            </a:r>
            <a:endParaRPr lang="en-IN" dirty="0">
              <a:solidFill>
                <a:schemeClr val="tx2"/>
              </a:solidFill>
              <a:highlight>
                <a:srgbClr val="C0C0C0"/>
              </a:highlight>
            </a:endParaRPr>
          </a:p>
        </p:txBody>
      </p:sp>
      <p:pic>
        <p:nvPicPr>
          <p:cNvPr id="34" name="Picture 33">
            <a:extLst>
              <a:ext uri="{FF2B5EF4-FFF2-40B4-BE49-F238E27FC236}">
                <a16:creationId xmlns:a16="http://schemas.microsoft.com/office/drawing/2014/main" id="{57E6AD72-5D6D-3143-F81A-190822F1AD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02794" y="5711803"/>
            <a:ext cx="3988029" cy="956666"/>
          </a:xfrm>
          <a:prstGeom prst="rect">
            <a:avLst/>
          </a:prstGeom>
        </p:spPr>
      </p:pic>
    </p:spTree>
    <p:extLst>
      <p:ext uri="{BB962C8B-B14F-4D97-AF65-F5344CB8AC3E}">
        <p14:creationId xmlns:p14="http://schemas.microsoft.com/office/powerpoint/2010/main" val="169044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4BB2-E2FC-BC07-22A0-DF0D1D2BAC2D}"/>
              </a:ext>
            </a:extLst>
          </p:cNvPr>
          <p:cNvSpPr>
            <a:spLocks noGrp="1"/>
          </p:cNvSpPr>
          <p:nvPr>
            <p:ph type="title"/>
          </p:nvPr>
        </p:nvSpPr>
        <p:spPr>
          <a:xfrm>
            <a:off x="1991784" y="762000"/>
            <a:ext cx="8596668" cy="1320800"/>
          </a:xfrm>
        </p:spPr>
        <p:txBody>
          <a:bodyPr/>
          <a:lstStyle/>
          <a:p>
            <a:pPr algn="ctr"/>
            <a:r>
              <a:rPr lang="en-US" dirty="0">
                <a:solidFill>
                  <a:schemeClr val="tx1">
                    <a:lumMod val="95000"/>
                    <a:lumOff val="5000"/>
                  </a:schemeClr>
                </a:solidFill>
                <a:latin typeface="Bahnschrift Light Condensed" panose="020B0502040204020203" pitchFamily="34" charset="0"/>
              </a:rPr>
              <a:t>Rainfall Distribution </a:t>
            </a:r>
          </a:p>
        </p:txBody>
      </p:sp>
      <p:pic>
        <p:nvPicPr>
          <p:cNvPr id="5" name="Content Placeholder 4">
            <a:extLst>
              <a:ext uri="{FF2B5EF4-FFF2-40B4-BE49-F238E27FC236}">
                <a16:creationId xmlns:a16="http://schemas.microsoft.com/office/drawing/2014/main" id="{09FC67DB-8D09-0B28-445A-B2CF3F1A4504}"/>
              </a:ext>
            </a:extLst>
          </p:cNvPr>
          <p:cNvPicPr>
            <a:picLocks noGrp="1" noChangeAspect="1"/>
          </p:cNvPicPr>
          <p:nvPr>
            <p:ph idx="1"/>
          </p:nvPr>
        </p:nvPicPr>
        <p:blipFill>
          <a:blip r:embed="rId2"/>
          <a:stretch>
            <a:fillRect/>
          </a:stretch>
        </p:blipFill>
        <p:spPr>
          <a:xfrm>
            <a:off x="1146699" y="309832"/>
            <a:ext cx="9898602" cy="6433868"/>
          </a:xfrm>
        </p:spPr>
      </p:pic>
    </p:spTree>
    <p:extLst>
      <p:ext uri="{BB962C8B-B14F-4D97-AF65-F5344CB8AC3E}">
        <p14:creationId xmlns:p14="http://schemas.microsoft.com/office/powerpoint/2010/main" val="1823779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7082-10A1-0A86-15FD-7BBC2DAD42DD}"/>
              </a:ext>
            </a:extLst>
          </p:cNvPr>
          <p:cNvSpPr>
            <a:spLocks noGrp="1"/>
          </p:cNvSpPr>
          <p:nvPr>
            <p:ph type="title"/>
          </p:nvPr>
        </p:nvSpPr>
        <p:spPr>
          <a:xfrm>
            <a:off x="1520805" y="494653"/>
            <a:ext cx="8596668" cy="1320800"/>
          </a:xfrm>
        </p:spPr>
        <p:txBody>
          <a:bodyPr/>
          <a:lstStyle/>
          <a:p>
            <a:pPr algn="ctr"/>
            <a:r>
              <a:rPr lang="en-US" dirty="0">
                <a:solidFill>
                  <a:schemeClr val="tx1">
                    <a:lumMod val="95000"/>
                    <a:lumOff val="5000"/>
                  </a:schemeClr>
                </a:solidFill>
                <a:latin typeface="Bahnschrift SemiBold SemiConden" panose="020B0502040204020203" pitchFamily="34" charset="0"/>
              </a:rPr>
              <a:t>Cumulative Rainfall Data</a:t>
            </a:r>
          </a:p>
        </p:txBody>
      </p:sp>
      <p:pic>
        <p:nvPicPr>
          <p:cNvPr id="5" name="Content Placeholder 4">
            <a:extLst>
              <a:ext uri="{FF2B5EF4-FFF2-40B4-BE49-F238E27FC236}">
                <a16:creationId xmlns:a16="http://schemas.microsoft.com/office/drawing/2014/main" id="{A556DB4F-E42C-CCEB-1847-276459C87C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072" y="2256033"/>
            <a:ext cx="4600596" cy="4230507"/>
          </a:xfrm>
        </p:spPr>
      </p:pic>
      <p:pic>
        <p:nvPicPr>
          <p:cNvPr id="7" name="Picture 6">
            <a:extLst>
              <a:ext uri="{FF2B5EF4-FFF2-40B4-BE49-F238E27FC236}">
                <a16:creationId xmlns:a16="http://schemas.microsoft.com/office/drawing/2014/main" id="{A3501CE1-4DC2-7FDA-FEF5-8DE0A49DA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652" y="2598058"/>
            <a:ext cx="6526104" cy="3546456"/>
          </a:xfrm>
          <a:prstGeom prst="rect">
            <a:avLst/>
          </a:prstGeom>
        </p:spPr>
      </p:pic>
    </p:spTree>
    <p:extLst>
      <p:ext uri="{BB962C8B-B14F-4D97-AF65-F5344CB8AC3E}">
        <p14:creationId xmlns:p14="http://schemas.microsoft.com/office/powerpoint/2010/main" val="289019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4346A-8962-E2A5-72F2-697AD0FC406C}"/>
              </a:ext>
            </a:extLst>
          </p:cNvPr>
          <p:cNvSpPr>
            <a:spLocks noGrp="1"/>
          </p:cNvSpPr>
          <p:nvPr>
            <p:ph idx="1"/>
          </p:nvPr>
        </p:nvSpPr>
        <p:spPr>
          <a:xfrm>
            <a:off x="700780" y="1066434"/>
            <a:ext cx="8596668" cy="3880773"/>
          </a:xfrm>
        </p:spPr>
        <p:txBody>
          <a:bodyPr>
            <a:normAutofit/>
          </a:bodyPr>
          <a:lstStyle/>
          <a:p>
            <a:r>
              <a:rPr lang="en-US" dirty="0">
                <a:solidFill>
                  <a:schemeClr val="tx1">
                    <a:lumMod val="95000"/>
                    <a:lumOff val="5000"/>
                  </a:schemeClr>
                </a:solidFill>
                <a:latin typeface="Arial Narrow" panose="020B0606020202030204" pitchFamily="34" charset="0"/>
              </a:rPr>
              <a:t>Using the above plots, we get the insights on distribution of rainfall across the country. Using this we can draw out the plans </a:t>
            </a:r>
            <a:r>
              <a:rPr lang="en-US" dirty="0">
                <a:solidFill>
                  <a:srgbClr val="FF0000"/>
                </a:solidFill>
                <a:highlight>
                  <a:srgbClr val="C0C0C0"/>
                </a:highlight>
                <a:latin typeface="Arial Narrow" panose="020B0606020202030204" pitchFamily="34" charset="0"/>
              </a:rPr>
              <a:t>for</a:t>
            </a:r>
            <a:r>
              <a:rPr lang="en-US" b="1" dirty="0">
                <a:solidFill>
                  <a:srgbClr val="FF0000"/>
                </a:solidFill>
                <a:highlight>
                  <a:srgbClr val="C0C0C0"/>
                </a:highlight>
                <a:latin typeface="Arial Narrow" panose="020B0606020202030204" pitchFamily="34" charset="0"/>
              </a:rPr>
              <a:t> Water Management for Low rainfall receiving states</a:t>
            </a:r>
            <a:r>
              <a:rPr lang="en-US" dirty="0">
                <a:solidFill>
                  <a:srgbClr val="FF0000"/>
                </a:solidFill>
                <a:highlight>
                  <a:srgbClr val="C0C0C0"/>
                </a:highlight>
                <a:latin typeface="Arial Narrow" panose="020B0606020202030204" pitchFamily="34" charset="0"/>
              </a:rPr>
              <a:t> </a:t>
            </a:r>
            <a:r>
              <a:rPr lang="en-US" b="1" dirty="0">
                <a:solidFill>
                  <a:schemeClr val="tx1">
                    <a:lumMod val="95000"/>
                    <a:lumOff val="5000"/>
                  </a:schemeClr>
                </a:solidFill>
                <a:latin typeface="Arial Narrow" panose="020B0606020202030204" pitchFamily="34" charset="0"/>
              </a:rPr>
              <a:t>and </a:t>
            </a:r>
            <a:r>
              <a:rPr lang="en-US" b="1" dirty="0">
                <a:solidFill>
                  <a:srgbClr val="FF0000"/>
                </a:solidFill>
                <a:highlight>
                  <a:srgbClr val="C0C0C0"/>
                </a:highlight>
                <a:latin typeface="Arial Narrow" panose="020B0606020202030204" pitchFamily="34" charset="0"/>
              </a:rPr>
              <a:t>Flood Management in areas with heavier rainfall</a:t>
            </a:r>
            <a:r>
              <a:rPr lang="en-US" dirty="0">
                <a:solidFill>
                  <a:schemeClr val="tx1">
                    <a:lumMod val="95000"/>
                    <a:lumOff val="5000"/>
                  </a:schemeClr>
                </a:solidFill>
                <a:latin typeface="Arial Narrow" panose="020B0606020202030204" pitchFamily="34" charset="0"/>
              </a:rPr>
              <a:t>.</a:t>
            </a:r>
          </a:p>
          <a:p>
            <a:r>
              <a:rPr lang="en-US" dirty="0">
                <a:solidFill>
                  <a:schemeClr val="tx1">
                    <a:lumMod val="95000"/>
                    <a:lumOff val="5000"/>
                  </a:schemeClr>
                </a:solidFill>
                <a:latin typeface="Arial Narrow" panose="020B0606020202030204" pitchFamily="34" charset="0"/>
              </a:rPr>
              <a:t>We can also see variation in the Vegetation, Soil Patterns, Agriculture Practices in different regions with varying rainfall.</a:t>
            </a:r>
          </a:p>
          <a:p>
            <a:r>
              <a:rPr lang="en-US" dirty="0">
                <a:solidFill>
                  <a:schemeClr val="tx1">
                    <a:lumMod val="95000"/>
                    <a:lumOff val="5000"/>
                  </a:schemeClr>
                </a:solidFill>
                <a:latin typeface="Arial Narrow" panose="020B0606020202030204" pitchFamily="34" charset="0"/>
              </a:rPr>
              <a:t>Although this data is helpful in visualizing the current scenario of Rainfall and Monsoon in different regions of the country.</a:t>
            </a:r>
          </a:p>
        </p:txBody>
      </p:sp>
    </p:spTree>
    <p:extLst>
      <p:ext uri="{BB962C8B-B14F-4D97-AF65-F5344CB8AC3E}">
        <p14:creationId xmlns:p14="http://schemas.microsoft.com/office/powerpoint/2010/main" val="241917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DF4C20-7219-B8AC-87DB-1987EE3AF192}"/>
              </a:ext>
            </a:extLst>
          </p:cNvPr>
          <p:cNvPicPr>
            <a:picLocks noGrp="1" noChangeAspect="1"/>
          </p:cNvPicPr>
          <p:nvPr>
            <p:ph idx="1"/>
          </p:nvPr>
        </p:nvPicPr>
        <p:blipFill>
          <a:blip r:embed="rId2"/>
          <a:stretch>
            <a:fillRect/>
          </a:stretch>
        </p:blipFill>
        <p:spPr>
          <a:xfrm>
            <a:off x="430732" y="124401"/>
            <a:ext cx="10306525" cy="3826276"/>
          </a:xfrm>
        </p:spPr>
      </p:pic>
      <p:sp>
        <p:nvSpPr>
          <p:cNvPr id="6" name="TextBox 5">
            <a:extLst>
              <a:ext uri="{FF2B5EF4-FFF2-40B4-BE49-F238E27FC236}">
                <a16:creationId xmlns:a16="http://schemas.microsoft.com/office/drawing/2014/main" id="{F5577692-6D3F-3A74-BEEF-1A6CD285C8AE}"/>
              </a:ext>
            </a:extLst>
          </p:cNvPr>
          <p:cNvSpPr txBox="1"/>
          <p:nvPr/>
        </p:nvSpPr>
        <p:spPr>
          <a:xfrm>
            <a:off x="906585" y="4148276"/>
            <a:ext cx="9830672" cy="2308324"/>
          </a:xfrm>
          <a:prstGeom prst="rect">
            <a:avLst/>
          </a:prstGeom>
          <a:noFill/>
        </p:spPr>
        <p:txBody>
          <a:bodyPr wrap="square" rtlCol="0">
            <a:spAutoFit/>
          </a:bodyPr>
          <a:lstStyle/>
          <a:p>
            <a:r>
              <a:rPr lang="en-US" dirty="0">
                <a:latin typeface="Bahnschrift Light Condensed" panose="020B0502040204020203" pitchFamily="34" charset="0"/>
              </a:rPr>
              <a:t>The above plot shows the Annual Rainfall variation over the years, we can draw some insights from this regarding the changes in rainfall in recent years. As we can see from the slides that Quantity of the rainfall has been decreasing recently which is a cause of concern. </a:t>
            </a:r>
          </a:p>
          <a:p>
            <a:endParaRPr lang="en-US" dirty="0">
              <a:latin typeface="Bahnschrift Light Condensed" panose="020B0502040204020203" pitchFamily="34" charset="0"/>
            </a:endParaRPr>
          </a:p>
          <a:p>
            <a:r>
              <a:rPr lang="en-US" dirty="0">
                <a:latin typeface="Bahnschrift Light Condensed" panose="020B0502040204020203" pitchFamily="34" charset="0"/>
              </a:rPr>
              <a:t>Although we promised to relate it to climate change, but our exploration lead to the discovery that Climate Change although is an important factor but it is not the only factor and there are dozens of other factors including wind conditions, ocean currents </a:t>
            </a:r>
            <a:r>
              <a:rPr lang="en-US" dirty="0" err="1">
                <a:latin typeface="Bahnschrift Light Condensed" panose="020B0502040204020203" pitchFamily="34" charset="0"/>
              </a:rPr>
              <a:t>etc</a:t>
            </a:r>
            <a:r>
              <a:rPr lang="en-US" dirty="0">
                <a:latin typeface="Bahnschrift Light Condensed" panose="020B0502040204020203" pitchFamily="34" charset="0"/>
              </a:rPr>
              <a:t> which affect the rainfall in India. But because we couldn’t explore those other factors we cannot really say we know the reason for the effect on rainfall. </a:t>
            </a:r>
          </a:p>
        </p:txBody>
      </p:sp>
    </p:spTree>
    <p:extLst>
      <p:ext uri="{BB962C8B-B14F-4D97-AF65-F5344CB8AC3E}">
        <p14:creationId xmlns:p14="http://schemas.microsoft.com/office/powerpoint/2010/main" val="2271342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1749</TotalTime>
  <Words>1003</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Aileron Bold</vt:lpstr>
      <vt:lpstr>Arial</vt:lpstr>
      <vt:lpstr>Arial Narrow</vt:lpstr>
      <vt:lpstr>Bahnschrift</vt:lpstr>
      <vt:lpstr>Bahnschrift Light Condensed</vt:lpstr>
      <vt:lpstr>Bahnschrift SemiBold Condensed</vt:lpstr>
      <vt:lpstr>Bahnschrift SemiBold SemiConden</vt:lpstr>
      <vt:lpstr>Century Gothic</vt:lpstr>
      <vt:lpstr>Google Sans</vt:lpstr>
      <vt:lpstr>Impact</vt:lpstr>
      <vt:lpstr>Open Sauce Semi-Bold</vt:lpstr>
      <vt:lpstr>Söhne</vt:lpstr>
      <vt:lpstr>Wingdings 3</vt:lpstr>
      <vt:lpstr>Ion</vt:lpstr>
      <vt:lpstr>PowerPoint Presentation</vt:lpstr>
      <vt:lpstr>PowerPoint Presentation</vt:lpstr>
      <vt:lpstr>PowerPoint Presentation</vt:lpstr>
      <vt:lpstr>PowerPoint Presentation</vt:lpstr>
      <vt:lpstr>Pythonic Features </vt:lpstr>
      <vt:lpstr>Rainfall Distribution </vt:lpstr>
      <vt:lpstr>Cumulative Rainfall Data</vt:lpstr>
      <vt:lpstr>PowerPoint Presentation</vt:lpstr>
      <vt:lpstr>PowerPoint Presentation</vt:lpstr>
      <vt:lpstr>PowerPoint Presentation</vt:lpstr>
      <vt:lpstr>Annual Rainfall  Region Wise Over The Years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Environment </dc:title>
  <dc:creator>Mayank Bansal</dc:creator>
  <cp:lastModifiedBy>BHUSHAN PATIL</cp:lastModifiedBy>
  <cp:revision>16</cp:revision>
  <dcterms:created xsi:type="dcterms:W3CDTF">2023-04-15T11:43:48Z</dcterms:created>
  <dcterms:modified xsi:type="dcterms:W3CDTF">2023-11-16T15:30:59Z</dcterms:modified>
</cp:coreProperties>
</file>