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EFCA-6D12-AD8A-521B-A16086DD78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E5981C-8A1B-FCF8-01F4-031DC542A6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9B633A-F19D-6E13-0ADE-64478C988183}"/>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5" name="Footer Placeholder 4">
            <a:extLst>
              <a:ext uri="{FF2B5EF4-FFF2-40B4-BE49-F238E27FC236}">
                <a16:creationId xmlns:a16="http://schemas.microsoft.com/office/drawing/2014/main" id="{437AE331-5E73-5E3E-B2FE-221D4E186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A0694-9701-2F3C-1462-CED0421BC6C5}"/>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2056596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63AC-5C01-0087-E393-BD6D1E0EE5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C0FA8B-90C0-EF64-8C49-684C910E1C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149DE-867E-5EE5-A526-6442A02E658C}"/>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5" name="Footer Placeholder 4">
            <a:extLst>
              <a:ext uri="{FF2B5EF4-FFF2-40B4-BE49-F238E27FC236}">
                <a16:creationId xmlns:a16="http://schemas.microsoft.com/office/drawing/2014/main" id="{3D032950-9AFE-0936-18D0-5DEB61AC7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0E6AF4-14E2-5803-9DD3-D49BDF5B7640}"/>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97118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DFE1DE-3B5B-38CD-016D-42477846F8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DE414F-B0E5-D6DA-925C-1C36D4C8C3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B54F9-1CEB-90B3-63F9-0A1B5827B301}"/>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5" name="Footer Placeholder 4">
            <a:extLst>
              <a:ext uri="{FF2B5EF4-FFF2-40B4-BE49-F238E27FC236}">
                <a16:creationId xmlns:a16="http://schemas.microsoft.com/office/drawing/2014/main" id="{B2BC703D-DA12-F7E0-FD27-B658534A3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D79E2-0F57-6B49-963B-C59130E39B6F}"/>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3744576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4945-4AAA-F0CF-30E3-143512B8AA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FFE321-A173-6EA4-113D-3E86383EA5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9B4E7-4C5B-D258-A8A4-87B4EEE1FEF3}"/>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5" name="Footer Placeholder 4">
            <a:extLst>
              <a:ext uri="{FF2B5EF4-FFF2-40B4-BE49-F238E27FC236}">
                <a16:creationId xmlns:a16="http://schemas.microsoft.com/office/drawing/2014/main" id="{E624145E-86DA-927E-896B-7EE01EE96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E60F5-899E-30C2-7497-9C0F7DE1A7C2}"/>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156101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7811-EADD-8BA1-1693-F068F1E2DF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687846-3582-9DDA-89B9-A16ED5C0A2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3F32AC-9C00-FA35-2C1D-DA8C4E37B81D}"/>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5" name="Footer Placeholder 4">
            <a:extLst>
              <a:ext uri="{FF2B5EF4-FFF2-40B4-BE49-F238E27FC236}">
                <a16:creationId xmlns:a16="http://schemas.microsoft.com/office/drawing/2014/main" id="{085D1C3C-F8FC-4BA6-6794-12AEE4C7DD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1538B-914F-E5D4-5396-9ACBF73E14A2}"/>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3190346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786F-0352-D29E-0127-1889856A72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D7853-438B-ACA6-561D-051F2A1DE1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19CB40-6CAD-5354-89B2-4400391D33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A8716E-B05B-13DA-44A0-13095874BD53}"/>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6" name="Footer Placeholder 5">
            <a:extLst>
              <a:ext uri="{FF2B5EF4-FFF2-40B4-BE49-F238E27FC236}">
                <a16:creationId xmlns:a16="http://schemas.microsoft.com/office/drawing/2014/main" id="{6F9FF822-D024-83E4-0CFB-EBBC793AF6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00C2AC-2541-43A6-3025-73C9E40C8112}"/>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106359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EFD8-B4EF-1F21-CEEC-C5C455C194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013A5F-8253-D469-9A03-6DFD9DDF4D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8CD956-4E99-7968-90BA-492A351FC5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A4879C-31B8-38C7-887F-AD25D36CD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1C2F34-C513-599D-E3AF-482286C648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0AC5D2-3B17-CD76-6928-FA1D5FEEE149}"/>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8" name="Footer Placeholder 7">
            <a:extLst>
              <a:ext uri="{FF2B5EF4-FFF2-40B4-BE49-F238E27FC236}">
                <a16:creationId xmlns:a16="http://schemas.microsoft.com/office/drawing/2014/main" id="{ABC15538-376A-3366-DF2D-A3D266FC7A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009059-10BA-9390-574E-272571BBC6F5}"/>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276911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0551-9B76-B595-9DD5-AD56366757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3DD3B8-E607-1561-FF9C-4945D93E57BB}"/>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4" name="Footer Placeholder 3">
            <a:extLst>
              <a:ext uri="{FF2B5EF4-FFF2-40B4-BE49-F238E27FC236}">
                <a16:creationId xmlns:a16="http://schemas.microsoft.com/office/drawing/2014/main" id="{1E9ADBD8-9088-B039-B155-0BD250837B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19EFD0-DB79-C49B-114B-64DD38EE9101}"/>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1483196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DAB368-C940-FF77-AC68-3A3761F6A4D5}"/>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3" name="Footer Placeholder 2">
            <a:extLst>
              <a:ext uri="{FF2B5EF4-FFF2-40B4-BE49-F238E27FC236}">
                <a16:creationId xmlns:a16="http://schemas.microsoft.com/office/drawing/2014/main" id="{3F751D20-73CB-6A78-F29C-BB2F9B1A48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C3EE62-9F81-1B05-AACA-F452C03FC383}"/>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7982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3E0C-5C57-76A3-4351-E5D5AB52DC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584999-9AB1-2F28-9A0B-61CB6C38C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727F62-FC30-4C58-EDF4-9E8B2C1CB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80445-574E-2EF4-D460-7FEDA3FC8CA1}"/>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6" name="Footer Placeholder 5">
            <a:extLst>
              <a:ext uri="{FF2B5EF4-FFF2-40B4-BE49-F238E27FC236}">
                <a16:creationId xmlns:a16="http://schemas.microsoft.com/office/drawing/2014/main" id="{015A6BFF-54F5-67E9-6E5F-E2832456E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F3D2B2-0DE2-6A89-5741-D35BE3B360D7}"/>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195789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39AE-841A-3247-FA6F-BB52A56341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0A3A96-171B-A34B-5220-535A2F9762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3B85E2-551B-49C6-D5C2-0596730CC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F2A3A-906C-8D2E-E5E9-4651BF7AAA5F}"/>
              </a:ext>
            </a:extLst>
          </p:cNvPr>
          <p:cNvSpPr>
            <a:spLocks noGrp="1"/>
          </p:cNvSpPr>
          <p:nvPr>
            <p:ph type="dt" sz="half" idx="10"/>
          </p:nvPr>
        </p:nvSpPr>
        <p:spPr/>
        <p:txBody>
          <a:bodyPr/>
          <a:lstStyle/>
          <a:p>
            <a:fld id="{7746FF45-96B6-43D8-91CE-7692DB6A0B0E}" type="datetimeFigureOut">
              <a:rPr lang="en-US" smtClean="0"/>
              <a:t>7/10/2022</a:t>
            </a:fld>
            <a:endParaRPr lang="en-US"/>
          </a:p>
        </p:txBody>
      </p:sp>
      <p:sp>
        <p:nvSpPr>
          <p:cNvPr id="6" name="Footer Placeholder 5">
            <a:extLst>
              <a:ext uri="{FF2B5EF4-FFF2-40B4-BE49-F238E27FC236}">
                <a16:creationId xmlns:a16="http://schemas.microsoft.com/office/drawing/2014/main" id="{C677954D-099A-3E99-9BA5-77C68794A6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83A9A-0EEF-8572-ED5B-D9D679C2CB61}"/>
              </a:ext>
            </a:extLst>
          </p:cNvPr>
          <p:cNvSpPr>
            <a:spLocks noGrp="1"/>
          </p:cNvSpPr>
          <p:nvPr>
            <p:ph type="sldNum" sz="quarter" idx="12"/>
          </p:nvPr>
        </p:nvSpPr>
        <p:spPr/>
        <p:txBody>
          <a:bodyPr/>
          <a:lstStyle/>
          <a:p>
            <a:fld id="{6F759CD3-E12F-41BB-9C78-4749EDB421C4}" type="slidenum">
              <a:rPr lang="en-US" smtClean="0"/>
              <a:t>‹#›</a:t>
            </a:fld>
            <a:endParaRPr lang="en-US"/>
          </a:p>
        </p:txBody>
      </p:sp>
    </p:spTree>
    <p:extLst>
      <p:ext uri="{BB962C8B-B14F-4D97-AF65-F5344CB8AC3E}">
        <p14:creationId xmlns:p14="http://schemas.microsoft.com/office/powerpoint/2010/main" val="1509999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4F913F-229D-6B6C-0B48-5C340C814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19008B-CF01-76CC-7316-20A400189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4E482-2BEC-A40D-4F83-C2028D9DC0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6FF45-96B6-43D8-91CE-7692DB6A0B0E}" type="datetimeFigureOut">
              <a:rPr lang="en-US" smtClean="0"/>
              <a:t>7/10/2022</a:t>
            </a:fld>
            <a:endParaRPr lang="en-US"/>
          </a:p>
        </p:txBody>
      </p:sp>
      <p:sp>
        <p:nvSpPr>
          <p:cNvPr id="5" name="Footer Placeholder 4">
            <a:extLst>
              <a:ext uri="{FF2B5EF4-FFF2-40B4-BE49-F238E27FC236}">
                <a16:creationId xmlns:a16="http://schemas.microsoft.com/office/drawing/2014/main" id="{3DEC1E2F-0616-3961-804C-D34F7992FE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B973A2-9457-221D-A8E4-E044AC5049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59CD3-E12F-41BB-9C78-4749EDB421C4}" type="slidenum">
              <a:rPr lang="en-US" smtClean="0"/>
              <a:t>‹#›</a:t>
            </a:fld>
            <a:endParaRPr lang="en-US"/>
          </a:p>
        </p:txBody>
      </p:sp>
    </p:spTree>
    <p:extLst>
      <p:ext uri="{BB962C8B-B14F-4D97-AF65-F5344CB8AC3E}">
        <p14:creationId xmlns:p14="http://schemas.microsoft.com/office/powerpoint/2010/main" val="3785542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B805-FF6A-0906-31A9-B3F99004B794}"/>
              </a:ext>
            </a:extLst>
          </p:cNvPr>
          <p:cNvSpPr>
            <a:spLocks noGrp="1"/>
          </p:cNvSpPr>
          <p:nvPr>
            <p:ph type="ctrTitle"/>
          </p:nvPr>
        </p:nvSpPr>
        <p:spPr/>
        <p:txBody>
          <a:bodyPr>
            <a:normAutofit/>
          </a:bodyPr>
          <a:lstStyle/>
          <a:p>
            <a:r>
              <a:rPr lang="en-US" b="1" dirty="0">
                <a:solidFill>
                  <a:schemeClr val="accent6"/>
                </a:solidFill>
              </a:rPr>
              <a:t>ANOVA</a:t>
            </a:r>
            <a:br>
              <a:rPr lang="en-US" dirty="0"/>
            </a:br>
            <a:r>
              <a:rPr lang="en-US" dirty="0"/>
              <a:t>Analysis of Variance</a:t>
            </a:r>
          </a:p>
        </p:txBody>
      </p:sp>
      <p:sp>
        <p:nvSpPr>
          <p:cNvPr id="3" name="Subtitle 2">
            <a:extLst>
              <a:ext uri="{FF2B5EF4-FFF2-40B4-BE49-F238E27FC236}">
                <a16:creationId xmlns:a16="http://schemas.microsoft.com/office/drawing/2014/main" id="{BD90E444-340A-24C0-BFC8-3DD36AA77F9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7768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6682-7217-3210-2966-0A36A177E2DC}"/>
              </a:ext>
            </a:extLst>
          </p:cNvPr>
          <p:cNvSpPr>
            <a:spLocks noGrp="1"/>
          </p:cNvSpPr>
          <p:nvPr>
            <p:ph type="title"/>
          </p:nvPr>
        </p:nvSpPr>
        <p:spPr/>
        <p:txBody>
          <a:bodyPr/>
          <a:lstStyle/>
          <a:p>
            <a:r>
              <a:rPr lang="en-US" dirty="0" err="1"/>
              <a:t>Means,F</a:t>
            </a:r>
            <a:r>
              <a:rPr lang="en-US" dirty="0"/>
              <a:t>-Statistics, Sum of Squares, MSE</a:t>
            </a:r>
          </a:p>
        </p:txBody>
      </p:sp>
      <p:sp>
        <p:nvSpPr>
          <p:cNvPr id="3" name="Content Placeholder 2">
            <a:extLst>
              <a:ext uri="{FF2B5EF4-FFF2-40B4-BE49-F238E27FC236}">
                <a16:creationId xmlns:a16="http://schemas.microsoft.com/office/drawing/2014/main" id="{34A539E1-A1AA-EF48-56BC-993AE0AC8DA0}"/>
              </a:ext>
            </a:extLst>
          </p:cNvPr>
          <p:cNvSpPr>
            <a:spLocks noGrp="1"/>
          </p:cNvSpPr>
          <p:nvPr>
            <p:ph idx="1"/>
          </p:nvPr>
        </p:nvSpPr>
        <p:spPr/>
        <p:txBody>
          <a:bodyPr>
            <a:normAutofit fontScale="62500" lnSpcReduction="20000"/>
          </a:bodyPr>
          <a:lstStyle/>
          <a:p>
            <a:r>
              <a:rPr lang="en-US" dirty="0"/>
              <a:t>Means (Grand and Sample)</a:t>
            </a:r>
          </a:p>
          <a:p>
            <a:r>
              <a:rPr lang="en-US" dirty="0"/>
              <a:t>A sample mean is the average value for a group, whereas the grand mean is the average of sample means from various groups or the mean of all observations combined.</a:t>
            </a:r>
          </a:p>
          <a:p>
            <a:endParaRPr lang="en-US" dirty="0"/>
          </a:p>
          <a:p>
            <a:r>
              <a:rPr lang="en-US" dirty="0"/>
              <a:t>F-Statistics</a:t>
            </a:r>
          </a:p>
          <a:p>
            <a:r>
              <a:rPr lang="en-US" dirty="0"/>
              <a:t>F-statistic or F-ratio is a statistical measure that tells us about the extent of difference between the means of different samples. Lower the F-ratio, closer are the sample means.</a:t>
            </a:r>
          </a:p>
          <a:p>
            <a:endParaRPr lang="en-US" dirty="0"/>
          </a:p>
          <a:p>
            <a:r>
              <a:rPr lang="en-US" dirty="0"/>
              <a:t>Sum of Squares</a:t>
            </a:r>
          </a:p>
          <a:p>
            <a:r>
              <a:rPr lang="en-US" dirty="0"/>
              <a:t>The sum of squares is a technique used in regression analysis to determine the dispersion of data points. It is used in the ANOVA test to compute the value of F.</a:t>
            </a:r>
          </a:p>
          <a:p>
            <a:endParaRPr lang="en-US" dirty="0"/>
          </a:p>
          <a:p>
            <a:r>
              <a:rPr lang="en-US" dirty="0"/>
              <a:t>Mean Squared Error (MSE)</a:t>
            </a:r>
          </a:p>
          <a:p>
            <a:r>
              <a:rPr lang="en-US" dirty="0"/>
              <a:t>The Mean Squared Error gives us the average error in the data set.</a:t>
            </a:r>
          </a:p>
        </p:txBody>
      </p:sp>
    </p:spTree>
    <p:extLst>
      <p:ext uri="{BB962C8B-B14F-4D97-AF65-F5344CB8AC3E}">
        <p14:creationId xmlns:p14="http://schemas.microsoft.com/office/powerpoint/2010/main" val="17940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A2C4-8A45-DC8A-17F5-EC04D206D612}"/>
              </a:ext>
            </a:extLst>
          </p:cNvPr>
          <p:cNvSpPr>
            <a:spLocks noGrp="1"/>
          </p:cNvSpPr>
          <p:nvPr>
            <p:ph type="title"/>
          </p:nvPr>
        </p:nvSpPr>
        <p:spPr/>
        <p:txBody>
          <a:bodyPr/>
          <a:lstStyle/>
          <a:p>
            <a:pPr algn="ctr"/>
            <a:r>
              <a:rPr lang="en-US" dirty="0"/>
              <a:t>Conclusion </a:t>
            </a:r>
          </a:p>
        </p:txBody>
      </p:sp>
      <p:sp>
        <p:nvSpPr>
          <p:cNvPr id="3" name="Content Placeholder 2">
            <a:extLst>
              <a:ext uri="{FF2B5EF4-FFF2-40B4-BE49-F238E27FC236}">
                <a16:creationId xmlns:a16="http://schemas.microsoft.com/office/drawing/2014/main" id="{1D353CCA-7233-9E37-571E-2CB304AAF313}"/>
              </a:ext>
            </a:extLst>
          </p:cNvPr>
          <p:cNvSpPr>
            <a:spLocks noGrp="1"/>
          </p:cNvSpPr>
          <p:nvPr>
            <p:ph idx="1"/>
          </p:nvPr>
        </p:nvSpPr>
        <p:spPr/>
        <p:txBody>
          <a:bodyPr/>
          <a:lstStyle/>
          <a:p>
            <a:r>
              <a:rPr lang="en-US" b="0" i="0" dirty="0">
                <a:solidFill>
                  <a:srgbClr val="292929"/>
                </a:solidFill>
                <a:effectLst/>
                <a:latin typeface="charter"/>
              </a:rPr>
              <a:t>ANOVA is a statistical hypothesis testing process that tests the significant difference between two or more means. F-value is used to measure the size of the effects while comparing a ratio between those means of the samples/groups. The larger f-value shows a high effect, and if the f-value has lower value it shows there is no effect. When we noticed there is no effect we reject the null hypothesis and vise versa.</a:t>
            </a:r>
            <a:endParaRPr lang="en-US" dirty="0"/>
          </a:p>
        </p:txBody>
      </p:sp>
    </p:spTree>
    <p:extLst>
      <p:ext uri="{BB962C8B-B14F-4D97-AF65-F5344CB8AC3E}">
        <p14:creationId xmlns:p14="http://schemas.microsoft.com/office/powerpoint/2010/main" val="50436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9AAC-3C63-E9E1-77C8-26EB1E331F3D}"/>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43CA0CC9-73F1-370D-0C0F-D51DEDADDECE}"/>
              </a:ext>
            </a:extLst>
          </p:cNvPr>
          <p:cNvSpPr>
            <a:spLocks noGrp="1"/>
          </p:cNvSpPr>
          <p:nvPr>
            <p:ph idx="1"/>
          </p:nvPr>
        </p:nvSpPr>
        <p:spPr/>
        <p:txBody>
          <a:bodyPr/>
          <a:lstStyle/>
          <a:p>
            <a:r>
              <a:rPr lang="en-US" dirty="0"/>
              <a:t>ANOVA is a type of hypothesis testing which is used to find out the experimental results by analyzing the variance of the different survey groups. It is usually used for deciding the result of the dataset.</a:t>
            </a:r>
          </a:p>
          <a:p>
            <a:r>
              <a:rPr lang="en-US" dirty="0"/>
              <a:t>Analysis of variance(ANOVA) is a statistical method to find out if the means of two or more groups are significantly different from each other. It checks the impact of one or more factors by comparing the means of different samples.</a:t>
            </a:r>
          </a:p>
          <a:p>
            <a:r>
              <a:rPr lang="en-US" dirty="0"/>
              <a:t>When we have two samples/groups we use a t-test to find out the mean between those samples but it is not that reliable for more than two samples, therefore, we use ANOVA</a:t>
            </a:r>
          </a:p>
        </p:txBody>
      </p:sp>
    </p:spTree>
    <p:extLst>
      <p:ext uri="{BB962C8B-B14F-4D97-AF65-F5344CB8AC3E}">
        <p14:creationId xmlns:p14="http://schemas.microsoft.com/office/powerpoint/2010/main" val="321191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9DA5-0A49-50E2-68BC-0117CC2EC880}"/>
              </a:ext>
            </a:extLst>
          </p:cNvPr>
          <p:cNvSpPr>
            <a:spLocks noGrp="1"/>
          </p:cNvSpPr>
          <p:nvPr>
            <p:ph type="title"/>
          </p:nvPr>
        </p:nvSpPr>
        <p:spPr/>
        <p:txBody>
          <a:bodyPr/>
          <a:lstStyle/>
          <a:p>
            <a:pPr algn="ctr"/>
            <a:r>
              <a:rPr lang="en-US"/>
              <a:t>ANOVA Testing</a:t>
            </a:r>
          </a:p>
        </p:txBody>
      </p:sp>
      <p:sp>
        <p:nvSpPr>
          <p:cNvPr id="3" name="Content Placeholder 2">
            <a:extLst>
              <a:ext uri="{FF2B5EF4-FFF2-40B4-BE49-F238E27FC236}">
                <a16:creationId xmlns:a16="http://schemas.microsoft.com/office/drawing/2014/main" id="{6BF5CF68-2B78-2E1C-0945-38E2BBFCCC0B}"/>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3C404EE3-84CB-9AF9-4F64-377840246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216" y="2314782"/>
            <a:ext cx="60293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15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DF15-4831-6A12-E6CA-B6136EE67C97}"/>
              </a:ext>
            </a:extLst>
          </p:cNvPr>
          <p:cNvSpPr>
            <a:spLocks noGrp="1"/>
          </p:cNvSpPr>
          <p:nvPr>
            <p:ph type="title"/>
          </p:nvPr>
        </p:nvSpPr>
        <p:spPr/>
        <p:txBody>
          <a:bodyPr/>
          <a:lstStyle/>
          <a:p>
            <a:r>
              <a:rPr lang="en-US" b="0" i="0" dirty="0">
                <a:solidFill>
                  <a:srgbClr val="292929"/>
                </a:solidFill>
                <a:effectLst/>
                <a:latin typeface="charter"/>
              </a:rPr>
              <a:t>Why do we use ANOVA testing?</a:t>
            </a:r>
            <a:endParaRPr lang="en-US" dirty="0"/>
          </a:p>
        </p:txBody>
      </p:sp>
      <p:sp>
        <p:nvSpPr>
          <p:cNvPr id="3" name="Content Placeholder 2">
            <a:extLst>
              <a:ext uri="{FF2B5EF4-FFF2-40B4-BE49-F238E27FC236}">
                <a16:creationId xmlns:a16="http://schemas.microsoft.com/office/drawing/2014/main" id="{7275E737-0AA7-4C15-7824-09ED5479ABAA}"/>
              </a:ext>
            </a:extLst>
          </p:cNvPr>
          <p:cNvSpPr>
            <a:spLocks noGrp="1"/>
          </p:cNvSpPr>
          <p:nvPr>
            <p:ph idx="1"/>
          </p:nvPr>
        </p:nvSpPr>
        <p:spPr/>
        <p:txBody>
          <a:bodyPr>
            <a:normAutofit lnSpcReduction="10000"/>
          </a:bodyPr>
          <a:lstStyle/>
          <a:p>
            <a:pPr algn="l"/>
            <a:r>
              <a:rPr lang="en-US" b="0" i="0" dirty="0">
                <a:solidFill>
                  <a:srgbClr val="292929"/>
                </a:solidFill>
                <a:effectLst/>
                <a:latin typeface="charter"/>
              </a:rPr>
              <a:t>In machine learning, the biggest problem is selecting the best features or attributes for training the model. We only require those features that are highly dependent on the response variable so that our model can able to predict the actual outcome after training the model. ANOVA is used to figure out the result when we have a continuous response variable and the target feature is categorical.</a:t>
            </a:r>
          </a:p>
          <a:p>
            <a:pPr algn="l"/>
            <a:r>
              <a:rPr lang="en-US" b="0" i="0" dirty="0">
                <a:solidFill>
                  <a:srgbClr val="292929"/>
                </a:solidFill>
                <a:effectLst/>
                <a:latin typeface="charter"/>
              </a:rPr>
              <a:t>For example, we set up an experience of three groups of people, the very first group gets water drinks, second get some sugary juice and the third one like to take coffee or tea. Now, we need to test everyone’s reaction time and want to know if there is any difference between the groups or not.</a:t>
            </a:r>
          </a:p>
          <a:p>
            <a:endParaRPr lang="en-US" dirty="0"/>
          </a:p>
        </p:txBody>
      </p:sp>
      <p:pic>
        <p:nvPicPr>
          <p:cNvPr id="2050" name="Picture 2">
            <a:extLst>
              <a:ext uri="{FF2B5EF4-FFF2-40B4-BE49-F238E27FC236}">
                <a16:creationId xmlns:a16="http://schemas.microsoft.com/office/drawing/2014/main" id="{67EBB2B3-8A30-9539-9DB2-7BD792000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957" y="4690889"/>
            <a:ext cx="7726017" cy="2084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2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79359-01C5-9BE5-85EF-D2F1E0DDEAC2}"/>
              </a:ext>
            </a:extLst>
          </p:cNvPr>
          <p:cNvSpPr>
            <a:spLocks noGrp="1"/>
          </p:cNvSpPr>
          <p:nvPr>
            <p:ph type="title"/>
          </p:nvPr>
        </p:nvSpPr>
        <p:spPr/>
        <p:txBody>
          <a:bodyPr/>
          <a:lstStyle/>
          <a:p>
            <a:r>
              <a:rPr lang="en-US" dirty="0"/>
              <a:t>Null Hypothesis</a:t>
            </a:r>
          </a:p>
        </p:txBody>
      </p:sp>
      <p:sp>
        <p:nvSpPr>
          <p:cNvPr id="3" name="Content Placeholder 2">
            <a:extLst>
              <a:ext uri="{FF2B5EF4-FFF2-40B4-BE49-F238E27FC236}">
                <a16:creationId xmlns:a16="http://schemas.microsoft.com/office/drawing/2014/main" id="{C805E5D6-72D0-81B4-7970-9CF30757D1DB}"/>
              </a:ext>
            </a:extLst>
          </p:cNvPr>
          <p:cNvSpPr>
            <a:spLocks noGrp="1"/>
          </p:cNvSpPr>
          <p:nvPr>
            <p:ph idx="1"/>
          </p:nvPr>
        </p:nvSpPr>
        <p:spPr/>
        <p:txBody>
          <a:bodyPr/>
          <a:lstStyle/>
          <a:p>
            <a:r>
              <a:rPr lang="en-US" b="0" i="0" dirty="0">
                <a:solidFill>
                  <a:srgbClr val="292929"/>
                </a:solidFill>
                <a:effectLst/>
                <a:latin typeface="charter"/>
              </a:rPr>
              <a:t>The </a:t>
            </a:r>
            <a:r>
              <a:rPr lang="en-US" b="1" i="0" dirty="0">
                <a:solidFill>
                  <a:srgbClr val="292929"/>
                </a:solidFill>
                <a:effectLst/>
                <a:latin typeface="charter"/>
              </a:rPr>
              <a:t>null hypothesis</a:t>
            </a:r>
            <a:r>
              <a:rPr lang="en-US" b="0" i="0" dirty="0">
                <a:solidFill>
                  <a:srgbClr val="292929"/>
                </a:solidFill>
                <a:effectLst/>
                <a:latin typeface="charter"/>
              </a:rPr>
              <a:t> tells that all the three groups have the same reaction time, we have three groups here to experiment and find out the result so we need to apply the ANOVA testing in case of two groups we could use the t-test when we experiment we would notice that the result won’t be same.</a:t>
            </a:r>
          </a:p>
          <a:p>
            <a:pPr algn="l"/>
            <a:r>
              <a:rPr lang="en-US" b="0" i="0" dirty="0">
                <a:solidFill>
                  <a:srgbClr val="292929"/>
                </a:solidFill>
                <a:effectLst/>
                <a:latin typeface="charter"/>
              </a:rPr>
              <a:t>The total variance of all these scores is made up of two parts:</a:t>
            </a:r>
          </a:p>
          <a:p>
            <a:pPr algn="l">
              <a:buFont typeface="+mj-lt"/>
              <a:buAutoNum type="arabicPeriod"/>
            </a:pPr>
            <a:r>
              <a:rPr lang="en-US" b="0" i="0" dirty="0">
                <a:solidFill>
                  <a:srgbClr val="292929"/>
                </a:solidFill>
                <a:effectLst/>
                <a:latin typeface="charter"/>
              </a:rPr>
              <a:t>The variance within the groups: As people have different reaction time in each group.</a:t>
            </a:r>
          </a:p>
          <a:p>
            <a:pPr algn="l">
              <a:buFont typeface="+mj-lt"/>
              <a:buAutoNum type="arabicPeriod"/>
            </a:pPr>
            <a:r>
              <a:rPr lang="en-US" b="0" i="0" dirty="0">
                <a:solidFill>
                  <a:srgbClr val="292929"/>
                </a:solidFill>
                <a:effectLst/>
                <a:latin typeface="charter"/>
              </a:rPr>
              <a:t>The variance between the groups: As the drinks are different which people prefer.</a:t>
            </a:r>
          </a:p>
          <a:p>
            <a:endParaRPr lang="en-US" dirty="0"/>
          </a:p>
        </p:txBody>
      </p:sp>
      <p:pic>
        <p:nvPicPr>
          <p:cNvPr id="3074" name="Picture 2">
            <a:extLst>
              <a:ext uri="{FF2B5EF4-FFF2-40B4-BE49-F238E27FC236}">
                <a16:creationId xmlns:a16="http://schemas.microsoft.com/office/drawing/2014/main" id="{A20D17AA-2413-4802-6A2C-E43A295E2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1156" y="4572000"/>
            <a:ext cx="8054009" cy="212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69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2197-0BF3-C5F3-0F1E-6285B494DE09}"/>
              </a:ext>
            </a:extLst>
          </p:cNvPr>
          <p:cNvSpPr>
            <a:spLocks noGrp="1"/>
          </p:cNvSpPr>
          <p:nvPr>
            <p:ph type="title"/>
          </p:nvPr>
        </p:nvSpPr>
        <p:spPr/>
        <p:txBody>
          <a:bodyPr/>
          <a:lstStyle/>
          <a:p>
            <a:pPr algn="ctr"/>
            <a:r>
              <a:rPr lang="en-US" dirty="0"/>
              <a:t>Example one</a:t>
            </a:r>
          </a:p>
        </p:txBody>
      </p:sp>
      <p:sp>
        <p:nvSpPr>
          <p:cNvPr id="3" name="Content Placeholder 2">
            <a:extLst>
              <a:ext uri="{FF2B5EF4-FFF2-40B4-BE49-F238E27FC236}">
                <a16:creationId xmlns:a16="http://schemas.microsoft.com/office/drawing/2014/main" id="{4BB36D28-0996-B8BC-0F43-1DEF2FAB4F17}"/>
              </a:ext>
            </a:extLst>
          </p:cNvPr>
          <p:cNvSpPr>
            <a:spLocks noGrp="1"/>
          </p:cNvSpPr>
          <p:nvPr>
            <p:ph idx="1"/>
          </p:nvPr>
        </p:nvSpPr>
        <p:spPr/>
        <p:txBody>
          <a:bodyPr/>
          <a:lstStyle/>
          <a:p>
            <a:endParaRPr lang="en-US" b="0" i="0" dirty="0">
              <a:solidFill>
                <a:srgbClr val="292929"/>
              </a:solidFill>
              <a:effectLst/>
              <a:latin typeface="charter"/>
            </a:endParaRPr>
          </a:p>
          <a:p>
            <a:endParaRPr lang="en-US" dirty="0">
              <a:solidFill>
                <a:srgbClr val="292929"/>
              </a:solidFill>
              <a:latin typeface="charter"/>
            </a:endParaRPr>
          </a:p>
          <a:p>
            <a:endParaRPr lang="en-US" b="0" i="0" dirty="0">
              <a:solidFill>
                <a:srgbClr val="292929"/>
              </a:solidFill>
              <a:effectLst/>
              <a:latin typeface="charter"/>
            </a:endParaRPr>
          </a:p>
          <a:p>
            <a:r>
              <a:rPr lang="en-US" b="0" i="0" dirty="0">
                <a:solidFill>
                  <a:srgbClr val="292929"/>
                </a:solidFill>
                <a:effectLst/>
                <a:latin typeface="charter"/>
              </a:rPr>
              <a:t>As we can see here, there is a lot of variation in each sample/group, some of them are faster and some of them are slower but the groups are quite to one another, there is not much variation between the groups. So we can say that people are making a difference but not the type of drinks, in this case, we need to accept the null hypothesis we can’t reject that as the type of drink doesn’t put any effect on reaction time.</a:t>
            </a:r>
            <a:endParaRPr lang="en-US" dirty="0"/>
          </a:p>
        </p:txBody>
      </p:sp>
      <p:pic>
        <p:nvPicPr>
          <p:cNvPr id="7" name="Picture 6">
            <a:extLst>
              <a:ext uri="{FF2B5EF4-FFF2-40B4-BE49-F238E27FC236}">
                <a16:creationId xmlns:a16="http://schemas.microsoft.com/office/drawing/2014/main" id="{DE13CD25-3718-88BD-FCE4-1317BD050968}"/>
              </a:ext>
            </a:extLst>
          </p:cNvPr>
          <p:cNvPicPr>
            <a:picLocks noChangeAspect="1"/>
          </p:cNvPicPr>
          <p:nvPr/>
        </p:nvPicPr>
        <p:blipFill>
          <a:blip r:embed="rId2"/>
          <a:stretch>
            <a:fillRect/>
          </a:stretch>
        </p:blipFill>
        <p:spPr>
          <a:xfrm>
            <a:off x="697396" y="875058"/>
            <a:ext cx="3556552" cy="2524125"/>
          </a:xfrm>
          <a:prstGeom prst="rect">
            <a:avLst/>
          </a:prstGeom>
        </p:spPr>
      </p:pic>
    </p:spTree>
    <p:extLst>
      <p:ext uri="{BB962C8B-B14F-4D97-AF65-F5344CB8AC3E}">
        <p14:creationId xmlns:p14="http://schemas.microsoft.com/office/powerpoint/2010/main" val="358993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D7A8-3C85-D979-13F3-AAE366008266}"/>
              </a:ext>
            </a:extLst>
          </p:cNvPr>
          <p:cNvSpPr>
            <a:spLocks noGrp="1"/>
          </p:cNvSpPr>
          <p:nvPr>
            <p:ph type="title"/>
          </p:nvPr>
        </p:nvSpPr>
        <p:spPr/>
        <p:txBody>
          <a:bodyPr/>
          <a:lstStyle/>
          <a:p>
            <a:pPr algn="ctr"/>
            <a:r>
              <a:rPr lang="en-US" dirty="0"/>
              <a:t>Example two</a:t>
            </a:r>
          </a:p>
        </p:txBody>
      </p:sp>
      <p:sp>
        <p:nvSpPr>
          <p:cNvPr id="3" name="Content Placeholder 2">
            <a:extLst>
              <a:ext uri="{FF2B5EF4-FFF2-40B4-BE49-F238E27FC236}">
                <a16:creationId xmlns:a16="http://schemas.microsoft.com/office/drawing/2014/main" id="{CEC92936-A2C7-0968-1722-2869C4E832D6}"/>
              </a:ext>
            </a:extLst>
          </p:cNvPr>
          <p:cNvSpPr>
            <a:spLocks noGrp="1"/>
          </p:cNvSpPr>
          <p:nvPr>
            <p:ph idx="1"/>
          </p:nvPr>
        </p:nvSpPr>
        <p:spPr/>
        <p:txBody>
          <a:bodyPr>
            <a:normAutofit/>
          </a:bodyPr>
          <a:lstStyle/>
          <a:p>
            <a:pPr algn="l"/>
            <a:endParaRPr lang="en-US" b="0" i="0" dirty="0">
              <a:solidFill>
                <a:srgbClr val="292929"/>
              </a:solidFill>
              <a:effectLst/>
              <a:latin typeface="charter"/>
            </a:endParaRPr>
          </a:p>
          <a:p>
            <a:pPr algn="l"/>
            <a:endParaRPr lang="en-US" dirty="0">
              <a:solidFill>
                <a:srgbClr val="292929"/>
              </a:solidFill>
              <a:latin typeface="charter"/>
            </a:endParaRPr>
          </a:p>
          <a:p>
            <a:pPr algn="l"/>
            <a:endParaRPr lang="en-US" b="0" i="0" dirty="0">
              <a:solidFill>
                <a:srgbClr val="292929"/>
              </a:solidFill>
              <a:effectLst/>
              <a:latin typeface="charter"/>
            </a:endParaRPr>
          </a:p>
          <a:p>
            <a:pPr algn="l"/>
            <a:endParaRPr lang="en-US" dirty="0">
              <a:solidFill>
                <a:srgbClr val="292929"/>
              </a:solidFill>
              <a:latin typeface="charter"/>
            </a:endParaRPr>
          </a:p>
          <a:p>
            <a:pPr algn="l"/>
            <a:r>
              <a:rPr lang="en-US" b="0" i="0" dirty="0">
                <a:solidFill>
                  <a:srgbClr val="292929"/>
                </a:solidFill>
                <a:effectLst/>
                <a:latin typeface="charter"/>
              </a:rPr>
              <a:t>Here we can see that there is not much difference within the groups but there is a lot of difference between the groups. The people’s reaction time doesn’t make any effect on the groups, so here we will reject the null hypothesis.</a:t>
            </a:r>
          </a:p>
          <a:p>
            <a:pPr marL="0" indent="0">
              <a:buNone/>
            </a:pPr>
            <a:endParaRPr lang="en-US" dirty="0"/>
          </a:p>
        </p:txBody>
      </p:sp>
      <p:pic>
        <p:nvPicPr>
          <p:cNvPr id="4098" name="Picture 2">
            <a:extLst>
              <a:ext uri="{FF2B5EF4-FFF2-40B4-BE49-F238E27FC236}">
                <a16:creationId xmlns:a16="http://schemas.microsoft.com/office/drawing/2014/main" id="{34CE57DD-F7F3-2583-CF6A-B2EB9CE35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78" y="1493837"/>
            <a:ext cx="7407965" cy="21770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B963249-EE6A-9D87-12A5-68C6E4E96D3E}"/>
              </a:ext>
            </a:extLst>
          </p:cNvPr>
          <p:cNvPicPr>
            <a:picLocks noChangeAspect="1"/>
          </p:cNvPicPr>
          <p:nvPr/>
        </p:nvPicPr>
        <p:blipFill>
          <a:blip r:embed="rId3"/>
          <a:stretch>
            <a:fillRect/>
          </a:stretch>
        </p:blipFill>
        <p:spPr>
          <a:xfrm>
            <a:off x="7904300" y="1011479"/>
            <a:ext cx="3857625" cy="2486025"/>
          </a:xfrm>
          <a:prstGeom prst="rect">
            <a:avLst/>
          </a:prstGeom>
        </p:spPr>
      </p:pic>
    </p:spTree>
    <p:extLst>
      <p:ext uri="{BB962C8B-B14F-4D97-AF65-F5344CB8AC3E}">
        <p14:creationId xmlns:p14="http://schemas.microsoft.com/office/powerpoint/2010/main" val="418432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7FC5-9DE8-B5A9-05C5-5DBFA9BE5E38}"/>
              </a:ext>
            </a:extLst>
          </p:cNvPr>
          <p:cNvSpPr>
            <a:spLocks noGrp="1"/>
          </p:cNvSpPr>
          <p:nvPr>
            <p:ph type="title"/>
          </p:nvPr>
        </p:nvSpPr>
        <p:spPr/>
        <p:txBody>
          <a:bodyPr/>
          <a:lstStyle/>
          <a:p>
            <a:pPr algn="ctr"/>
            <a:r>
              <a:rPr lang="en-US" dirty="0"/>
              <a:t>Mean, Hypothesis Testing</a:t>
            </a:r>
          </a:p>
        </p:txBody>
      </p:sp>
      <p:sp>
        <p:nvSpPr>
          <p:cNvPr id="3" name="Content Placeholder 2">
            <a:extLst>
              <a:ext uri="{FF2B5EF4-FFF2-40B4-BE49-F238E27FC236}">
                <a16:creationId xmlns:a16="http://schemas.microsoft.com/office/drawing/2014/main" id="{220877D3-1C8C-5341-6681-3191D8BE9DDE}"/>
              </a:ext>
            </a:extLst>
          </p:cNvPr>
          <p:cNvSpPr>
            <a:spLocks noGrp="1"/>
          </p:cNvSpPr>
          <p:nvPr>
            <p:ph idx="1"/>
          </p:nvPr>
        </p:nvSpPr>
        <p:spPr/>
        <p:txBody>
          <a:bodyPr>
            <a:normAutofit fontScale="85000" lnSpcReduction="20000"/>
          </a:bodyPr>
          <a:lstStyle/>
          <a:p>
            <a:pPr marL="0" indent="0" algn="l">
              <a:buNone/>
            </a:pPr>
            <a:r>
              <a:rPr lang="en-US" b="1" i="0" dirty="0">
                <a:solidFill>
                  <a:srgbClr val="292929"/>
                </a:solidFill>
                <a:effectLst/>
                <a:latin typeface="charter"/>
              </a:rPr>
              <a:t>Mean:</a:t>
            </a:r>
            <a:endParaRPr lang="en-US" b="0" i="0" dirty="0">
              <a:solidFill>
                <a:srgbClr val="292929"/>
              </a:solidFill>
              <a:effectLst/>
              <a:latin typeface="charter"/>
            </a:endParaRPr>
          </a:p>
          <a:p>
            <a:pPr marL="0" indent="0" algn="l">
              <a:buNone/>
            </a:pPr>
            <a:r>
              <a:rPr lang="en-US" b="0" i="0" dirty="0">
                <a:solidFill>
                  <a:srgbClr val="292929"/>
                </a:solidFill>
                <a:effectLst/>
                <a:latin typeface="charter"/>
              </a:rPr>
              <a:t>	There are two types of mean that we used in ANOVA</a:t>
            </a:r>
          </a:p>
          <a:p>
            <a:pPr lvl="1"/>
            <a:r>
              <a:rPr lang="en-US" b="0" i="0" dirty="0">
                <a:solidFill>
                  <a:srgbClr val="292929"/>
                </a:solidFill>
                <a:effectLst/>
                <a:latin typeface="charter"/>
              </a:rPr>
              <a:t>Mean of each sample</a:t>
            </a:r>
          </a:p>
          <a:p>
            <a:pPr lvl="1"/>
            <a:r>
              <a:rPr lang="en-US" b="0" i="0" dirty="0">
                <a:solidFill>
                  <a:srgbClr val="292929"/>
                </a:solidFill>
                <a:effectLst/>
                <a:latin typeface="charter"/>
              </a:rPr>
              <a:t>Grand mean is the mean of all the observations combined.</a:t>
            </a:r>
          </a:p>
          <a:p>
            <a:pPr marL="0" indent="0" algn="l">
              <a:buNone/>
            </a:pPr>
            <a:r>
              <a:rPr lang="en-US" b="1" i="0" dirty="0">
                <a:solidFill>
                  <a:srgbClr val="292929"/>
                </a:solidFill>
                <a:effectLst/>
                <a:latin typeface="charter"/>
              </a:rPr>
              <a:t>Hypothesis testing:</a:t>
            </a:r>
            <a:endParaRPr lang="en-US" b="0" i="0" dirty="0">
              <a:solidFill>
                <a:srgbClr val="292929"/>
              </a:solidFill>
              <a:effectLst/>
              <a:latin typeface="charter"/>
            </a:endParaRPr>
          </a:p>
          <a:p>
            <a:pPr marL="0" indent="0" algn="l">
              <a:buNone/>
            </a:pPr>
            <a:r>
              <a:rPr lang="en-US" b="0" i="0" dirty="0">
                <a:solidFill>
                  <a:srgbClr val="292929"/>
                </a:solidFill>
                <a:effectLst/>
                <a:latin typeface="charter"/>
              </a:rPr>
              <a:t>	Hypothesis testing is statistical testing that is used to analyze the assumptions regarding the population parameters. There are two types of hypotheses in the hypothesis testing</a:t>
            </a:r>
          </a:p>
          <a:p>
            <a:pPr lvl="1"/>
            <a:r>
              <a:rPr lang="en-US" b="0" i="0" dirty="0">
                <a:solidFill>
                  <a:srgbClr val="292929"/>
                </a:solidFill>
                <a:effectLst/>
                <a:latin typeface="charter"/>
              </a:rPr>
              <a:t>Null hypothesis</a:t>
            </a:r>
          </a:p>
          <a:p>
            <a:pPr lvl="1"/>
            <a:r>
              <a:rPr lang="en-US" b="0" i="0" dirty="0">
                <a:solidFill>
                  <a:srgbClr val="292929"/>
                </a:solidFill>
                <a:effectLst/>
                <a:latin typeface="charter"/>
              </a:rPr>
              <a:t>Alternate hypothesis.</a:t>
            </a:r>
          </a:p>
          <a:p>
            <a:pPr marL="0" indent="0">
              <a:buNone/>
            </a:pPr>
            <a:r>
              <a:rPr lang="en-US" b="0" i="0" dirty="0">
                <a:solidFill>
                  <a:srgbClr val="292929"/>
                </a:solidFill>
                <a:effectLst/>
                <a:latin typeface="charter"/>
              </a:rPr>
              <a:t>Hypothesis in ANOVA is</a:t>
            </a:r>
          </a:p>
          <a:p>
            <a:pPr lvl="1"/>
            <a:r>
              <a:rPr lang="en-US" b="0" i="0" dirty="0">
                <a:solidFill>
                  <a:srgbClr val="292929"/>
                </a:solidFill>
                <a:effectLst/>
                <a:latin typeface="charter"/>
              </a:rPr>
              <a:t>H0: μ1 = μ2 = μ3 …</a:t>
            </a:r>
          </a:p>
          <a:p>
            <a:pPr lvl="1"/>
            <a:r>
              <a:rPr lang="en-US" b="0" i="0" dirty="0">
                <a:solidFill>
                  <a:srgbClr val="292929"/>
                </a:solidFill>
                <a:effectLst/>
                <a:latin typeface="charter"/>
              </a:rPr>
              <a:t>H1: Means are not all equal.</a:t>
            </a:r>
          </a:p>
          <a:p>
            <a:pPr lvl="1"/>
            <a:r>
              <a:rPr lang="en-US" b="0" i="0" dirty="0">
                <a:solidFill>
                  <a:srgbClr val="292929"/>
                </a:solidFill>
                <a:effectLst/>
                <a:latin typeface="charter"/>
              </a:rPr>
              <a:t>where k = the number of independent comparison groups.</a:t>
            </a:r>
          </a:p>
          <a:p>
            <a:pPr marL="0" indent="0">
              <a:buNone/>
            </a:pPr>
            <a:endParaRPr lang="en-US" dirty="0"/>
          </a:p>
        </p:txBody>
      </p:sp>
    </p:spTree>
    <p:extLst>
      <p:ext uri="{BB962C8B-B14F-4D97-AF65-F5344CB8AC3E}">
        <p14:creationId xmlns:p14="http://schemas.microsoft.com/office/powerpoint/2010/main" val="1336699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FC71-02CA-9346-B989-B21E178B98D8}"/>
              </a:ext>
            </a:extLst>
          </p:cNvPr>
          <p:cNvSpPr>
            <a:spLocks noGrp="1"/>
          </p:cNvSpPr>
          <p:nvPr>
            <p:ph type="title"/>
          </p:nvPr>
        </p:nvSpPr>
        <p:spPr/>
        <p:txBody>
          <a:bodyPr/>
          <a:lstStyle/>
          <a:p>
            <a:pPr algn="ctr"/>
            <a:r>
              <a:rPr lang="en-US" b="1" i="0" dirty="0">
                <a:solidFill>
                  <a:srgbClr val="292929"/>
                </a:solidFill>
                <a:effectLst/>
                <a:latin typeface="sohne"/>
              </a:rPr>
              <a:t>Types of ANOVA</a:t>
            </a:r>
            <a:endParaRPr lang="en-US" dirty="0"/>
          </a:p>
        </p:txBody>
      </p:sp>
      <p:sp>
        <p:nvSpPr>
          <p:cNvPr id="3" name="Content Placeholder 2">
            <a:extLst>
              <a:ext uri="{FF2B5EF4-FFF2-40B4-BE49-F238E27FC236}">
                <a16:creationId xmlns:a16="http://schemas.microsoft.com/office/drawing/2014/main" id="{AF665B27-5E3E-4F7B-4E45-7FEE366D4AB2}"/>
              </a:ext>
            </a:extLst>
          </p:cNvPr>
          <p:cNvSpPr>
            <a:spLocks noGrp="1"/>
          </p:cNvSpPr>
          <p:nvPr>
            <p:ph idx="1"/>
          </p:nvPr>
        </p:nvSpPr>
        <p:spPr/>
        <p:txBody>
          <a:bodyPr>
            <a:normAutofit fontScale="62500" lnSpcReduction="20000"/>
          </a:bodyPr>
          <a:lstStyle/>
          <a:p>
            <a:pPr algn="l"/>
            <a:r>
              <a:rPr lang="en-US" b="1" i="0" dirty="0">
                <a:solidFill>
                  <a:srgbClr val="292929"/>
                </a:solidFill>
                <a:effectLst/>
                <a:latin typeface="charter"/>
              </a:rPr>
              <a:t>One way ANOVA:</a:t>
            </a:r>
            <a:endParaRPr lang="en-US" b="0" i="0" dirty="0">
              <a:solidFill>
                <a:srgbClr val="292929"/>
              </a:solidFill>
              <a:effectLst/>
              <a:latin typeface="charter"/>
            </a:endParaRPr>
          </a:p>
          <a:p>
            <a:pPr algn="l"/>
            <a:r>
              <a:rPr lang="en-US" b="0" i="0" dirty="0">
                <a:solidFill>
                  <a:srgbClr val="292929"/>
                </a:solidFill>
                <a:effectLst/>
                <a:latin typeface="charter"/>
              </a:rPr>
              <a:t>The one-way ANOVA is used to find out the statistically significant difference between the mean of more than two independent groups.</a:t>
            </a:r>
          </a:p>
          <a:p>
            <a:pPr algn="l"/>
            <a:r>
              <a:rPr lang="en-US" b="0" i="0" dirty="0">
                <a:solidFill>
                  <a:srgbClr val="292929"/>
                </a:solidFill>
                <a:effectLst/>
                <a:latin typeface="charter"/>
              </a:rPr>
              <a:t>More specifically it is used to test the null hypothesis.</a:t>
            </a:r>
          </a:p>
          <a:p>
            <a:pPr algn="l"/>
            <a:r>
              <a:rPr lang="en-US" b="0" i="0" dirty="0">
                <a:solidFill>
                  <a:srgbClr val="292929"/>
                </a:solidFill>
                <a:effectLst/>
                <a:latin typeface="charter"/>
              </a:rPr>
              <a:t>In one-way ANOVA </a:t>
            </a:r>
            <a:r>
              <a:rPr lang="en-US" b="0" i="1" dirty="0">
                <a:solidFill>
                  <a:srgbClr val="292929"/>
                </a:solidFill>
                <a:effectLst/>
                <a:latin typeface="charter"/>
              </a:rPr>
              <a:t>µ = </a:t>
            </a:r>
            <a:r>
              <a:rPr lang="en-US" b="0" i="0" dirty="0">
                <a:solidFill>
                  <a:srgbClr val="292929"/>
                </a:solidFill>
                <a:effectLst/>
                <a:latin typeface="charter"/>
              </a:rPr>
              <a:t>group means and k is a number of groups, if one-way ANOVA returns the significant result, in this case, we accept the alternative hypothesis, this means that the mean of two groups is not equal.</a:t>
            </a:r>
          </a:p>
          <a:p>
            <a:r>
              <a:rPr lang="en-US" b="1" i="0" dirty="0">
                <a:solidFill>
                  <a:srgbClr val="292929"/>
                </a:solidFill>
                <a:effectLst/>
                <a:latin typeface="charter"/>
              </a:rPr>
              <a:t>Two-way ANOVA:</a:t>
            </a:r>
          </a:p>
          <a:p>
            <a:pPr algn="l"/>
            <a:r>
              <a:rPr lang="en-US" b="0" i="0" dirty="0">
                <a:solidFill>
                  <a:srgbClr val="292929"/>
                </a:solidFill>
                <a:effectLst/>
                <a:latin typeface="charter"/>
              </a:rPr>
              <a:t>A two-way is used to determine the effect of two nominal predictor features on a continuous outcome feature. It tests the effect of two independent variables on the expected outcome with the outcome itself.</a:t>
            </a:r>
          </a:p>
          <a:p>
            <a:pPr algn="l"/>
            <a:r>
              <a:rPr lang="en-US" b="1" i="0" dirty="0">
                <a:solidFill>
                  <a:srgbClr val="292929"/>
                </a:solidFill>
                <a:effectLst/>
                <a:latin typeface="charter"/>
              </a:rPr>
              <a:t>F-value for ANOVA:</a:t>
            </a:r>
            <a:endParaRPr lang="en-US" b="0" i="0" dirty="0">
              <a:solidFill>
                <a:srgbClr val="292929"/>
              </a:solidFill>
              <a:effectLst/>
              <a:latin typeface="charter"/>
            </a:endParaRPr>
          </a:p>
          <a:p>
            <a:pPr algn="l"/>
            <a:r>
              <a:rPr lang="en-US" b="0" i="0" dirty="0">
                <a:solidFill>
                  <a:srgbClr val="292929"/>
                </a:solidFill>
                <a:effectLst/>
                <a:latin typeface="charter"/>
              </a:rPr>
              <a:t>The F-value </a:t>
            </a:r>
            <a:r>
              <a:rPr lang="en-US" b="0" i="0" dirty="0" err="1">
                <a:solidFill>
                  <a:srgbClr val="292929"/>
                </a:solidFill>
                <a:effectLst/>
                <a:latin typeface="charter"/>
              </a:rPr>
              <a:t>os</a:t>
            </a:r>
            <a:r>
              <a:rPr lang="en-US" b="0" i="0" dirty="0">
                <a:solidFill>
                  <a:srgbClr val="292929"/>
                </a:solidFill>
                <a:effectLst/>
                <a:latin typeface="charter"/>
              </a:rPr>
              <a:t> ANOVA is a tool to help you to determine that, Is the variance between the means of two samples significantly different or not. The ratio of the between the groups and within the groups. It also helps us to find out the p-Value. The P-value is the probability of getting the result at least at the point where the null hypothesis should be true.</a:t>
            </a:r>
          </a:p>
          <a:p>
            <a:r>
              <a:rPr lang="en-US" dirty="0"/>
              <a:t>F-Value = Mean between the groups / Mean with in the groups </a:t>
            </a:r>
          </a:p>
        </p:txBody>
      </p:sp>
    </p:spTree>
    <p:extLst>
      <p:ext uri="{BB962C8B-B14F-4D97-AF65-F5344CB8AC3E}">
        <p14:creationId xmlns:p14="http://schemas.microsoft.com/office/powerpoint/2010/main" val="740359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684</TotalTime>
  <Words>1039</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charter</vt:lpstr>
      <vt:lpstr>sohne</vt:lpstr>
      <vt:lpstr>Office Theme</vt:lpstr>
      <vt:lpstr>ANOVA Analysis of Variance</vt:lpstr>
      <vt:lpstr>Introduction</vt:lpstr>
      <vt:lpstr>ANOVA Testing</vt:lpstr>
      <vt:lpstr>Why do we use ANOVA testing?</vt:lpstr>
      <vt:lpstr>Null Hypothesis</vt:lpstr>
      <vt:lpstr>Example one</vt:lpstr>
      <vt:lpstr>Example two</vt:lpstr>
      <vt:lpstr>Mean, Hypothesis Testing</vt:lpstr>
      <vt:lpstr>Types of ANOVA</vt:lpstr>
      <vt:lpstr>Means,F-Statistics, Sum of Squares, MSE</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ANOVA Analysis of Variance</dc:title>
  <dc:creator>Bhuvan Allu</dc:creator>
  <cp:lastModifiedBy>Bhuvan Allu</cp:lastModifiedBy>
  <cp:revision>27</cp:revision>
  <dcterms:created xsi:type="dcterms:W3CDTF">2022-07-10T15:09:12Z</dcterms:created>
  <dcterms:modified xsi:type="dcterms:W3CDTF">2022-07-11T02:33:50Z</dcterms:modified>
</cp:coreProperties>
</file>