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 id="2147483702" r:id="rId5"/>
    <p:sldMasterId id="2147483686" r:id="rId6"/>
  </p:sldMasterIdLst>
  <p:notesMasterIdLst>
    <p:notesMasterId r:id="rId30"/>
  </p:notesMasterIdLst>
  <p:handoutMasterIdLst>
    <p:handoutMasterId r:id="rId31"/>
  </p:handoutMasterIdLst>
  <p:sldIdLst>
    <p:sldId id="277" r:id="rId7"/>
    <p:sldId id="399" r:id="rId8"/>
    <p:sldId id="400" r:id="rId9"/>
    <p:sldId id="408" r:id="rId10"/>
    <p:sldId id="401" r:id="rId11"/>
    <p:sldId id="402" r:id="rId12"/>
    <p:sldId id="421" r:id="rId13"/>
    <p:sldId id="415" r:id="rId14"/>
    <p:sldId id="416" r:id="rId15"/>
    <p:sldId id="419" r:id="rId16"/>
    <p:sldId id="420" r:id="rId17"/>
    <p:sldId id="403" r:id="rId18"/>
    <p:sldId id="409" r:id="rId19"/>
    <p:sldId id="417" r:id="rId20"/>
    <p:sldId id="418" r:id="rId21"/>
    <p:sldId id="404" r:id="rId22"/>
    <p:sldId id="412" r:id="rId23"/>
    <p:sldId id="414" r:id="rId24"/>
    <p:sldId id="413" r:id="rId25"/>
    <p:sldId id="410" r:id="rId26"/>
    <p:sldId id="406" r:id="rId27"/>
    <p:sldId id="407" r:id="rId28"/>
    <p:sldId id="4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2" d="100"/>
          <a:sy n="82" d="100"/>
        </p:scale>
        <p:origin x="94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err="1">
                <a:solidFill>
                  <a:srgbClr val="000000"/>
                </a:solidFill>
                <a:ea typeface="Calibri"/>
                <a:cs typeface="Calibri"/>
              </a:rPr>
              <a:t>Artificail</a:t>
            </a:r>
            <a:r>
              <a:rPr lang="en-US" sz="2400" b="1" dirty="0">
                <a:solidFill>
                  <a:srgbClr val="000000"/>
                </a:solidFill>
                <a:ea typeface="Calibri"/>
                <a:cs typeface="Calibri"/>
              </a:rPr>
              <a:t> Intelligence and Machine Learning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dirty="0">
                <a:latin typeface="Arial Black"/>
              </a:rPr>
              <a:t>ML based Ham-Spam detection system</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23470"/>
            <a:ext cx="2422012" cy="1815882"/>
          </a:xfrm>
          <a:prstGeom prst="rect">
            <a:avLst/>
          </a:prstGeom>
          <a:noFill/>
        </p:spPr>
        <p:txBody>
          <a:bodyPr wrap="square" lIns="91440" tIns="45720" rIns="91440" bIns="45720" rtlCol="0" anchor="t">
            <a:spAutoFit/>
          </a:bodyPr>
          <a:lstStyle/>
          <a:p>
            <a:r>
              <a:rPr lang="en-US" sz="2000" b="1" dirty="0"/>
              <a:t>Submitted by: </a:t>
            </a:r>
          </a:p>
          <a:p>
            <a:r>
              <a:rPr lang="en-US" dirty="0"/>
              <a:t>BHUDIL MALLICK </a:t>
            </a:r>
            <a:endParaRPr lang="en-US" dirty="0">
              <a:ea typeface="Calibri"/>
              <a:cs typeface="Calibri"/>
            </a:endParaRPr>
          </a:p>
          <a:p>
            <a:r>
              <a:rPr lang="en-US" dirty="0"/>
              <a:t>21BCS9534</a:t>
            </a:r>
            <a:endParaRPr lang="en-US" dirty="0">
              <a:ea typeface="Calibri"/>
              <a:cs typeface="Calibri"/>
            </a:endParaRPr>
          </a:p>
          <a:p>
            <a:r>
              <a:rPr lang="en-US" dirty="0">
                <a:ea typeface="Calibri"/>
                <a:cs typeface="Calibri"/>
              </a:rPr>
              <a:t>KIRUTHIK RANGA SV</a:t>
            </a:r>
          </a:p>
          <a:p>
            <a:r>
              <a:rPr lang="en-US" dirty="0">
                <a:ea typeface="Calibri"/>
                <a:cs typeface="Calibri"/>
              </a:rPr>
              <a:t>21BCS6765</a:t>
            </a:r>
          </a:p>
          <a:p>
            <a:endParaRPr lang="en-US" sz="2000" dirty="0">
              <a:ea typeface="Calibri"/>
              <a:cs typeface="Calibri"/>
            </a:endParaRPr>
          </a:p>
        </p:txBody>
      </p:sp>
      <p:sp>
        <p:nvSpPr>
          <p:cNvPr id="6" name="TextBox 5"/>
          <p:cNvSpPr txBox="1"/>
          <p:nvPr/>
        </p:nvSpPr>
        <p:spPr>
          <a:xfrm>
            <a:off x="7681250" y="4725655"/>
            <a:ext cx="2971326" cy="1015663"/>
          </a:xfrm>
          <a:prstGeom prst="rect">
            <a:avLst/>
          </a:prstGeom>
          <a:noFill/>
        </p:spPr>
        <p:txBody>
          <a:bodyPr wrap="none" lIns="91440" tIns="45720" rIns="91440" bIns="45720" rtlCol="0" anchor="t">
            <a:spAutoFit/>
          </a:bodyPr>
          <a:lstStyle/>
          <a:p>
            <a:r>
              <a:rPr lang="en-US" sz="2000" b="1" dirty="0"/>
              <a:t>Under the Supervision of: </a:t>
            </a:r>
            <a:endParaRPr lang="en-US" sz="2000" dirty="0"/>
          </a:p>
          <a:p>
            <a:r>
              <a:rPr lang="en-US" sz="2000" dirty="0"/>
              <a:t>KALPANA SINGH (E14950)</a:t>
            </a:r>
            <a:endParaRPr lang="en-US" sz="2000" dirty="0">
              <a:ea typeface="Calibri"/>
              <a:cs typeface="Calibri"/>
            </a:endParaRP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2FFF-4CD3-E469-533B-B314C91E350F}"/>
              </a:ext>
            </a:extLst>
          </p:cNvPr>
          <p:cNvSpPr>
            <a:spLocks noGrp="1"/>
          </p:cNvSpPr>
          <p:nvPr>
            <p:ph type="title"/>
          </p:nvPr>
        </p:nvSpPr>
        <p:spPr/>
        <p:txBody>
          <a:bodyPr/>
          <a:lstStyle/>
          <a:p>
            <a:r>
              <a:rPr lang="en-IN" dirty="0"/>
              <a:t>Constraint Identification</a:t>
            </a:r>
          </a:p>
        </p:txBody>
      </p:sp>
      <p:sp>
        <p:nvSpPr>
          <p:cNvPr id="3" name="Content Placeholder 2">
            <a:extLst>
              <a:ext uri="{FF2B5EF4-FFF2-40B4-BE49-F238E27FC236}">
                <a16:creationId xmlns:a16="http://schemas.microsoft.com/office/drawing/2014/main" id="{D1EE6FB1-3F6B-1256-5DB7-30AD0203E4D8}"/>
              </a:ext>
            </a:extLst>
          </p:cNvPr>
          <p:cNvSpPr>
            <a:spLocks noGrp="1"/>
          </p:cNvSpPr>
          <p:nvPr>
            <p:ph idx="1"/>
          </p:nvPr>
        </p:nvSpPr>
        <p:spPr>
          <a:xfrm>
            <a:off x="827314" y="1690688"/>
            <a:ext cx="10515600" cy="4351338"/>
          </a:xfrm>
        </p:spPr>
        <p:txBody>
          <a:bodyPr/>
          <a:lstStyle/>
          <a:p>
            <a:pPr marL="0" indent="0">
              <a:buNone/>
            </a:pPr>
            <a:r>
              <a:rPr lang="en-IN" sz="3600" b="1" i="0" dirty="0">
                <a:effectLst/>
                <a:latin typeface="Söhne"/>
              </a:rPr>
              <a:t>Feature Extraction:-</a:t>
            </a:r>
          </a:p>
          <a:p>
            <a:pPr marL="0" indent="0" algn="l">
              <a:buNone/>
            </a:pPr>
            <a:r>
              <a:rPr lang="en-US" b="1" i="0" dirty="0">
                <a:effectLst/>
                <a:latin typeface="Söhne"/>
              </a:rPr>
              <a:t>Constraint:</a:t>
            </a:r>
            <a:r>
              <a:rPr lang="en-US" b="0" i="0" dirty="0">
                <a:effectLst/>
                <a:latin typeface="Söhne"/>
              </a:rPr>
              <a:t> Converting raw email text into machine-readable features without losing essential information.</a:t>
            </a:r>
          </a:p>
          <a:p>
            <a:pPr marL="0" indent="0" algn="l">
              <a:buNone/>
            </a:pPr>
            <a:r>
              <a:rPr lang="en-US" b="1" i="0" dirty="0">
                <a:effectLst/>
                <a:latin typeface="Söhne"/>
              </a:rPr>
              <a:t>Handling:</a:t>
            </a:r>
            <a:r>
              <a:rPr lang="en-US" b="0" i="0" dirty="0">
                <a:effectLst/>
                <a:latin typeface="Söhne"/>
              </a:rPr>
              <a:t> Use techniques like TF-IDF (Term Frequency-Inverse Document Frequency) and word embeddings to transform text data into numerical features. Experiment with various NLP techniques to capture the semantic meaning of words and phrases effectively.</a:t>
            </a:r>
          </a:p>
          <a:p>
            <a:endParaRPr lang="en-IN" dirty="0"/>
          </a:p>
        </p:txBody>
      </p:sp>
      <p:sp>
        <p:nvSpPr>
          <p:cNvPr id="4" name="Slide Number Placeholder 3">
            <a:extLst>
              <a:ext uri="{FF2B5EF4-FFF2-40B4-BE49-F238E27FC236}">
                <a16:creationId xmlns:a16="http://schemas.microsoft.com/office/drawing/2014/main" id="{A81961DE-E9A9-D1CF-1C69-E59E3D8CD44C}"/>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2515300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96EB2-F430-EAC5-CD5E-FFC99DECCA48}"/>
              </a:ext>
            </a:extLst>
          </p:cNvPr>
          <p:cNvSpPr>
            <a:spLocks noGrp="1"/>
          </p:cNvSpPr>
          <p:nvPr>
            <p:ph type="title"/>
          </p:nvPr>
        </p:nvSpPr>
        <p:spPr/>
        <p:txBody>
          <a:bodyPr/>
          <a:lstStyle/>
          <a:p>
            <a:r>
              <a:rPr lang="en-IN" dirty="0"/>
              <a:t>Constraint Identification</a:t>
            </a:r>
          </a:p>
        </p:txBody>
      </p:sp>
      <p:sp>
        <p:nvSpPr>
          <p:cNvPr id="3" name="Content Placeholder 2">
            <a:extLst>
              <a:ext uri="{FF2B5EF4-FFF2-40B4-BE49-F238E27FC236}">
                <a16:creationId xmlns:a16="http://schemas.microsoft.com/office/drawing/2014/main" id="{059F6967-6AF0-AB6F-7816-E6FC29FA9482}"/>
              </a:ext>
            </a:extLst>
          </p:cNvPr>
          <p:cNvSpPr>
            <a:spLocks noGrp="1"/>
          </p:cNvSpPr>
          <p:nvPr>
            <p:ph idx="1"/>
          </p:nvPr>
        </p:nvSpPr>
        <p:spPr/>
        <p:txBody>
          <a:bodyPr/>
          <a:lstStyle/>
          <a:p>
            <a:pPr marL="0" indent="0" algn="l">
              <a:buNone/>
            </a:pPr>
            <a:r>
              <a:rPr lang="en-US" sz="3600" b="1" i="0" dirty="0">
                <a:effectLst/>
                <a:latin typeface="Söhne"/>
              </a:rPr>
              <a:t>Class Imbalance:</a:t>
            </a:r>
            <a:endParaRPr lang="en-US" sz="3600" b="0" i="0" dirty="0">
              <a:effectLst/>
              <a:latin typeface="Söhne"/>
            </a:endParaRPr>
          </a:p>
          <a:p>
            <a:pPr marL="0" indent="0" algn="l">
              <a:buNone/>
            </a:pPr>
            <a:r>
              <a:rPr lang="en-US" b="1" i="0" dirty="0">
                <a:effectLst/>
                <a:latin typeface="Söhne"/>
              </a:rPr>
              <a:t>Constraint:</a:t>
            </a:r>
            <a:r>
              <a:rPr lang="en-US" b="0" i="0" dirty="0">
                <a:effectLst/>
                <a:latin typeface="Söhne"/>
              </a:rPr>
              <a:t> Ham emails significantly outnumber Spam emails, leading to a class imbalance problem.</a:t>
            </a:r>
          </a:p>
          <a:p>
            <a:pPr marL="0" indent="0" algn="l">
              <a:buNone/>
            </a:pPr>
            <a:r>
              <a:rPr lang="en-US" b="1" i="0" dirty="0">
                <a:effectLst/>
                <a:latin typeface="Söhne"/>
              </a:rPr>
              <a:t>Handling:</a:t>
            </a:r>
            <a:r>
              <a:rPr lang="en-US" b="0" i="0" dirty="0">
                <a:effectLst/>
                <a:latin typeface="Söhne"/>
              </a:rPr>
              <a:t> Apply techniques such as oversampling the minority class, </a:t>
            </a:r>
            <a:r>
              <a:rPr lang="en-US" b="0" i="0" dirty="0" err="1">
                <a:effectLst/>
                <a:latin typeface="Söhne"/>
              </a:rPr>
              <a:t>undersampling</a:t>
            </a:r>
            <a:r>
              <a:rPr lang="en-US" b="0" i="0" dirty="0">
                <a:effectLst/>
                <a:latin typeface="Söhne"/>
              </a:rPr>
              <a:t> the majority class, or using algorithms that are inherently robust to class imbalance, like ensemble methods and cost-sensitive learning.</a:t>
            </a:r>
          </a:p>
          <a:p>
            <a:endParaRPr lang="en-IN" dirty="0"/>
          </a:p>
        </p:txBody>
      </p:sp>
      <p:sp>
        <p:nvSpPr>
          <p:cNvPr id="4" name="Slide Number Placeholder 3">
            <a:extLst>
              <a:ext uri="{FF2B5EF4-FFF2-40B4-BE49-F238E27FC236}">
                <a16:creationId xmlns:a16="http://schemas.microsoft.com/office/drawing/2014/main" id="{B7049227-9AD8-7645-EAEC-5382A9F76918}"/>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017033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endParaRPr lang="en-US" dirty="0">
              <a:ea typeface="Calibri"/>
              <a:cs typeface="Calibri"/>
            </a:endParaRPr>
          </a:p>
          <a:p>
            <a:r>
              <a:rPr lang="en-US" dirty="0">
                <a:ea typeface="+mn-lt"/>
                <a:cs typeface="+mn-lt"/>
              </a:rPr>
              <a:t>Data Collection: Gather a dataset of labeled emails (ham and spam).</a:t>
            </a:r>
            <a:endParaRPr lang="en-US">
              <a:ea typeface="Calibri"/>
              <a:cs typeface="Calibri"/>
            </a:endParaRPr>
          </a:p>
          <a:p>
            <a:r>
              <a:rPr lang="en-US" dirty="0">
                <a:ea typeface="+mn-lt"/>
                <a:cs typeface="+mn-lt"/>
              </a:rPr>
              <a:t>Data Preprocessing: Clean, tokenize, and prepare the text data for analysis.</a:t>
            </a:r>
            <a:endParaRPr lang="en-US">
              <a:ea typeface="Calibri"/>
              <a:cs typeface="Calibri"/>
            </a:endParaRPr>
          </a:p>
          <a:p>
            <a:r>
              <a:rPr lang="en-US" dirty="0">
                <a:ea typeface="+mn-lt"/>
                <a:cs typeface="+mn-lt"/>
              </a:rPr>
              <a:t>Feature Extraction: Convert text data into numerical features (TF-IDF, word embeddings).</a:t>
            </a:r>
            <a:endParaRPr lang="en-US">
              <a:ea typeface="Calibri"/>
              <a:cs typeface="Calibri"/>
            </a:endParaRPr>
          </a:p>
          <a:p>
            <a:r>
              <a:rPr lang="en-US" dirty="0">
                <a:ea typeface="+mn-lt"/>
                <a:cs typeface="+mn-lt"/>
              </a:rPr>
              <a:t>Model Selection: Choose appropriate machine learning algorithms (Naive Bayes, SVM, etc.).</a:t>
            </a:r>
            <a:endParaRPr lang="en-US">
              <a:ea typeface="Calibri"/>
              <a:cs typeface="Calibri"/>
            </a:endParaRPr>
          </a:p>
          <a:p>
            <a:r>
              <a:rPr lang="en-US" dirty="0">
                <a:ea typeface="+mn-lt"/>
                <a:cs typeface="+mn-lt"/>
              </a:rPr>
              <a:t>Model Training: Train the selected models on the preprocessed data.</a:t>
            </a:r>
            <a:endParaRPr lang="en-US">
              <a:ea typeface="Calibri"/>
              <a:cs typeface="Calibri"/>
            </a:endParaRPr>
          </a:p>
          <a:p>
            <a:r>
              <a:rPr lang="en-US" dirty="0">
                <a:ea typeface="+mn-lt"/>
                <a:cs typeface="+mn-lt"/>
              </a:rPr>
              <a:t>Model Evaluation: Use metrics like accuracy, precision, recall, and F1-score.</a:t>
            </a:r>
            <a:endParaRPr lang="en-US">
              <a:ea typeface="Calibri"/>
              <a:cs typeface="Calibri"/>
            </a:endParaRPr>
          </a:p>
          <a:p>
            <a:r>
              <a:rPr lang="en-US" dirty="0">
                <a:ea typeface="+mn-lt"/>
                <a:cs typeface="+mn-lt"/>
              </a:rPr>
              <a:t>Hyperparameter Tuning: Optimize model performance through parameter tuning.</a:t>
            </a:r>
            <a:endParaRPr lang="en-US">
              <a:ea typeface="Calibri"/>
              <a:cs typeface="Calibri"/>
            </a:endParaRPr>
          </a:p>
          <a:p>
            <a:endParaRPr lang="en-US" dirty="0">
              <a:ea typeface="Calibri"/>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228524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AF61-5B92-4BD1-F295-AB5E7E399742}"/>
              </a:ext>
            </a:extLst>
          </p:cNvPr>
          <p:cNvSpPr>
            <a:spLocks noGrp="1"/>
          </p:cNvSpPr>
          <p:nvPr>
            <p:ph type="title"/>
          </p:nvPr>
        </p:nvSpPr>
        <p:spPr/>
        <p:txBody>
          <a:bodyPr/>
          <a:lstStyle/>
          <a:p>
            <a:r>
              <a:rPr lang="en-US" dirty="0">
                <a:ea typeface="Calibri Light"/>
                <a:cs typeface="Calibri Light"/>
              </a:rPr>
              <a:t>Methodology used</a:t>
            </a:r>
          </a:p>
        </p:txBody>
      </p:sp>
      <p:pic>
        <p:nvPicPr>
          <p:cNvPr id="5" name="Content Placeholder 4" descr="A diagram of a spam&#10;&#10;Description automatically generated">
            <a:extLst>
              <a:ext uri="{FF2B5EF4-FFF2-40B4-BE49-F238E27FC236}">
                <a16:creationId xmlns:a16="http://schemas.microsoft.com/office/drawing/2014/main" id="{75D05B2A-9150-8553-B718-4D33B9202E3E}"/>
              </a:ext>
            </a:extLst>
          </p:cNvPr>
          <p:cNvPicPr>
            <a:picLocks noGrp="1" noChangeAspect="1"/>
          </p:cNvPicPr>
          <p:nvPr>
            <p:ph idx="1"/>
          </p:nvPr>
        </p:nvPicPr>
        <p:blipFill>
          <a:blip r:embed="rId2"/>
          <a:stretch>
            <a:fillRect/>
          </a:stretch>
        </p:blipFill>
        <p:spPr>
          <a:xfrm>
            <a:off x="3356438" y="1825625"/>
            <a:ext cx="5880176" cy="4672180"/>
          </a:xfrm>
        </p:spPr>
      </p:pic>
      <p:sp>
        <p:nvSpPr>
          <p:cNvPr id="4" name="Slide Number Placeholder 3">
            <a:extLst>
              <a:ext uri="{FF2B5EF4-FFF2-40B4-BE49-F238E27FC236}">
                <a16:creationId xmlns:a16="http://schemas.microsoft.com/office/drawing/2014/main" id="{E57CA361-F383-BB40-DB66-2F9335CBFAD9}"/>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029953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59A4-15EE-1DF1-D503-3C280FE83BF8}"/>
              </a:ext>
            </a:extLst>
          </p:cNvPr>
          <p:cNvSpPr>
            <a:spLocks noGrp="1"/>
          </p:cNvSpPr>
          <p:nvPr>
            <p:ph type="title"/>
          </p:nvPr>
        </p:nvSpPr>
        <p:spPr/>
        <p:txBody>
          <a:bodyPr/>
          <a:lstStyle/>
          <a:p>
            <a:r>
              <a:rPr lang="en-US" dirty="0">
                <a:ea typeface="Calibri Light"/>
                <a:cs typeface="Calibri Light"/>
              </a:rPr>
              <a:t>Analysis of Features</a:t>
            </a:r>
            <a:endParaRPr lang="en-US" dirty="0"/>
          </a:p>
        </p:txBody>
      </p:sp>
      <p:sp>
        <p:nvSpPr>
          <p:cNvPr id="3" name="Content Placeholder 2">
            <a:extLst>
              <a:ext uri="{FF2B5EF4-FFF2-40B4-BE49-F238E27FC236}">
                <a16:creationId xmlns:a16="http://schemas.microsoft.com/office/drawing/2014/main" id="{34927A92-7767-539F-6885-90FC71D59494}"/>
              </a:ext>
            </a:extLst>
          </p:cNvPr>
          <p:cNvSpPr>
            <a:spLocks noGrp="1"/>
          </p:cNvSpPr>
          <p:nvPr>
            <p:ph idx="1"/>
          </p:nvPr>
        </p:nvSpPr>
        <p:spPr/>
        <p:txBody>
          <a:bodyPr vert="horz" lIns="91440" tIns="45720" rIns="91440" bIns="45720" rtlCol="0" anchor="t">
            <a:normAutofit/>
          </a:bodyPr>
          <a:lstStyle/>
          <a:p>
            <a:r>
              <a:rPr lang="en-US" sz="2000" b="1" dirty="0">
                <a:ea typeface="+mn-lt"/>
                <a:cs typeface="+mn-lt"/>
              </a:rPr>
              <a:t>Words and Tokens:</a:t>
            </a:r>
            <a:r>
              <a:rPr lang="en-US" sz="2000" dirty="0">
                <a:ea typeface="+mn-lt"/>
                <a:cs typeface="+mn-lt"/>
              </a:rPr>
              <a:t> Traditional Bag of Words (</a:t>
            </a:r>
            <a:r>
              <a:rPr lang="en-US" sz="2000" dirty="0" err="1">
                <a:ea typeface="+mn-lt"/>
                <a:cs typeface="+mn-lt"/>
              </a:rPr>
              <a:t>BoW</a:t>
            </a:r>
            <a:r>
              <a:rPr lang="en-US" sz="2000" dirty="0">
                <a:ea typeface="+mn-lt"/>
                <a:cs typeface="+mn-lt"/>
              </a:rPr>
              <a:t>) or Term Frequency-Inverse Document Frequency (TF-IDF) features capture the presence and frequency of words or tokens in emails.</a:t>
            </a:r>
            <a:endParaRPr lang="en-US" sz="2000" dirty="0">
              <a:ea typeface="Calibri"/>
              <a:cs typeface="Calibri"/>
            </a:endParaRPr>
          </a:p>
          <a:p>
            <a:r>
              <a:rPr lang="en-US" sz="2000" b="1" dirty="0">
                <a:ea typeface="+mn-lt"/>
                <a:cs typeface="+mn-lt"/>
              </a:rPr>
              <a:t>N-grams:</a:t>
            </a:r>
            <a:r>
              <a:rPr lang="en-US" sz="2000" dirty="0">
                <a:ea typeface="+mn-lt"/>
                <a:cs typeface="+mn-lt"/>
              </a:rPr>
              <a:t> Including bi-grams or tri-grams can capture contextual information and improve the model's ability to distinguish between ham and spam.</a:t>
            </a:r>
            <a:endParaRPr lang="en-US" sz="2000" dirty="0">
              <a:ea typeface="Calibri"/>
              <a:cs typeface="Calibri"/>
            </a:endParaRPr>
          </a:p>
          <a:p>
            <a:r>
              <a:rPr lang="en-US" sz="2000" b="1" dirty="0">
                <a:ea typeface="+mn-lt"/>
                <a:cs typeface="+mn-lt"/>
              </a:rPr>
              <a:t>Stemming and Lemmatization:</a:t>
            </a:r>
            <a:r>
              <a:rPr lang="en-US" sz="2000" dirty="0">
                <a:ea typeface="+mn-lt"/>
                <a:cs typeface="+mn-lt"/>
              </a:rPr>
              <a:t> Reducing words to their base form helps in feature normalization and reduces feature dimensionality.</a:t>
            </a:r>
            <a:endParaRPr lang="en-US" sz="2000" dirty="0">
              <a:ea typeface="Calibri"/>
              <a:cs typeface="Calibri"/>
            </a:endParaRPr>
          </a:p>
          <a:p>
            <a:endParaRPr lang="en-US" dirty="0">
              <a:ea typeface="Calibri"/>
              <a:cs typeface="Calibri"/>
            </a:endParaRPr>
          </a:p>
          <a:p>
            <a:pPr marL="0" indent="0">
              <a:buNone/>
            </a:pPr>
            <a:endParaRPr lang="en-US" dirty="0">
              <a:ea typeface="Calibri"/>
              <a:cs typeface="Calibri"/>
            </a:endParaRPr>
          </a:p>
        </p:txBody>
      </p:sp>
      <p:sp>
        <p:nvSpPr>
          <p:cNvPr id="4" name="Slide Number Placeholder 3">
            <a:extLst>
              <a:ext uri="{FF2B5EF4-FFF2-40B4-BE49-F238E27FC236}">
                <a16:creationId xmlns:a16="http://schemas.microsoft.com/office/drawing/2014/main" id="{4D67A86F-C3FC-C05B-FC0E-F716D29F3E1C}"/>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5" name="Picture 4" descr="A screenshot of a computer&#10;&#10;Description automatically generated">
            <a:extLst>
              <a:ext uri="{FF2B5EF4-FFF2-40B4-BE49-F238E27FC236}">
                <a16:creationId xmlns:a16="http://schemas.microsoft.com/office/drawing/2014/main" id="{20C15136-23D3-DD0F-E684-2E3946128615}"/>
              </a:ext>
            </a:extLst>
          </p:cNvPr>
          <p:cNvPicPr>
            <a:picLocks noChangeAspect="1"/>
          </p:cNvPicPr>
          <p:nvPr/>
        </p:nvPicPr>
        <p:blipFill>
          <a:blip r:embed="rId2"/>
          <a:stretch>
            <a:fillRect/>
          </a:stretch>
        </p:blipFill>
        <p:spPr>
          <a:xfrm>
            <a:off x="3597499" y="3812728"/>
            <a:ext cx="4514044" cy="2903023"/>
          </a:xfrm>
          <a:prstGeom prst="rect">
            <a:avLst/>
          </a:prstGeom>
        </p:spPr>
      </p:pic>
    </p:spTree>
    <p:extLst>
      <p:ext uri="{BB962C8B-B14F-4D97-AF65-F5344CB8AC3E}">
        <p14:creationId xmlns:p14="http://schemas.microsoft.com/office/powerpoint/2010/main" val="4186578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9C585-7A44-8533-63F8-9BE7496F371F}"/>
              </a:ext>
            </a:extLst>
          </p:cNvPr>
          <p:cNvSpPr>
            <a:spLocks noGrp="1"/>
          </p:cNvSpPr>
          <p:nvPr>
            <p:ph type="title"/>
          </p:nvPr>
        </p:nvSpPr>
        <p:spPr/>
        <p:txBody>
          <a:bodyPr/>
          <a:lstStyle/>
          <a:p>
            <a:r>
              <a:rPr lang="en-US" dirty="0">
                <a:ea typeface="Calibri Light"/>
                <a:cs typeface="Calibri Light"/>
              </a:rPr>
              <a:t>Analysis of Features</a:t>
            </a:r>
          </a:p>
          <a:p>
            <a:endParaRPr lang="en-US" dirty="0">
              <a:ea typeface="Calibri Light"/>
              <a:cs typeface="Calibri Light"/>
            </a:endParaRPr>
          </a:p>
        </p:txBody>
      </p:sp>
      <p:sp>
        <p:nvSpPr>
          <p:cNvPr id="4" name="Slide Number Placeholder 3">
            <a:extLst>
              <a:ext uri="{FF2B5EF4-FFF2-40B4-BE49-F238E27FC236}">
                <a16:creationId xmlns:a16="http://schemas.microsoft.com/office/drawing/2014/main" id="{0177E42C-C8B0-8B96-A321-AFD681C4739E}"/>
              </a:ext>
            </a:extLst>
          </p:cNvPr>
          <p:cNvSpPr>
            <a:spLocks noGrp="1"/>
          </p:cNvSpPr>
          <p:nvPr>
            <p:ph type="sldNum" sz="quarter" idx="12"/>
          </p:nvPr>
        </p:nvSpPr>
        <p:spPr/>
        <p:txBody>
          <a:bodyPr/>
          <a:lstStyle/>
          <a:p>
            <a:fld id="{BDCDBBEF-AA6C-4BA6-85B2-A17D7F280E38}" type="slidenum">
              <a:rPr lang="en-US" smtClean="0"/>
              <a:pPr/>
              <a:t>15</a:t>
            </a:fld>
            <a:endParaRPr lang="en-US"/>
          </a:p>
        </p:txBody>
      </p:sp>
      <p:sp>
        <p:nvSpPr>
          <p:cNvPr id="7" name="Content Placeholder 6">
            <a:extLst>
              <a:ext uri="{FF2B5EF4-FFF2-40B4-BE49-F238E27FC236}">
                <a16:creationId xmlns:a16="http://schemas.microsoft.com/office/drawing/2014/main" id="{9932F45F-98C9-F380-E1F3-3D3CA7087CBB}"/>
              </a:ext>
            </a:extLst>
          </p:cNvPr>
          <p:cNvSpPr>
            <a:spLocks noGrp="1"/>
          </p:cNvSpPr>
          <p:nvPr>
            <p:ph idx="1"/>
          </p:nvPr>
        </p:nvSpPr>
        <p:spPr/>
        <p:txBody>
          <a:bodyPr vert="horz" lIns="91440" tIns="45720" rIns="91440" bIns="45720" rtlCol="0" anchor="t">
            <a:noAutofit/>
          </a:bodyPr>
          <a:lstStyle/>
          <a:p>
            <a:r>
              <a:rPr lang="en-US" sz="1600" b="1" dirty="0">
                <a:ea typeface="Calibri"/>
                <a:cs typeface="Calibri"/>
              </a:rPr>
              <a:t>Scikit-Learn (</a:t>
            </a:r>
            <a:r>
              <a:rPr lang="en-US" sz="1600" b="1" dirty="0" err="1">
                <a:ea typeface="Calibri"/>
                <a:cs typeface="Calibri"/>
              </a:rPr>
              <a:t>sklearn</a:t>
            </a:r>
            <a:r>
              <a:rPr lang="en-US" sz="1600" b="1" dirty="0">
                <a:ea typeface="Calibri"/>
                <a:cs typeface="Calibri"/>
              </a:rPr>
              <a:t>):</a:t>
            </a:r>
            <a:endParaRPr lang="en-US" sz="1600" dirty="0">
              <a:ea typeface="Calibri"/>
              <a:cs typeface="Calibri"/>
            </a:endParaRPr>
          </a:p>
          <a:p>
            <a:pPr lvl="1"/>
            <a:r>
              <a:rPr lang="en-US" sz="1600" b="1" dirty="0">
                <a:ea typeface="Calibri"/>
                <a:cs typeface="Calibri"/>
              </a:rPr>
              <a:t>Role:</a:t>
            </a:r>
            <a:r>
              <a:rPr lang="en-US" sz="1600" dirty="0">
                <a:ea typeface="Calibri"/>
                <a:cs typeface="Calibri"/>
              </a:rPr>
              <a:t> Scikit-Learn is a versatile library for machine learning in Python. It provides tools for data preprocessing, feature selection, model training, and evaluation.</a:t>
            </a:r>
          </a:p>
          <a:p>
            <a:pPr lvl="1"/>
            <a:r>
              <a:rPr lang="en-US" sz="1600" b="1" dirty="0">
                <a:ea typeface="Calibri"/>
                <a:cs typeface="Calibri"/>
              </a:rPr>
              <a:t>Functions:</a:t>
            </a:r>
            <a:endParaRPr lang="en-US" sz="1600" dirty="0">
              <a:ea typeface="Calibri"/>
              <a:cs typeface="Calibri"/>
            </a:endParaRPr>
          </a:p>
          <a:p>
            <a:pPr lvl="2"/>
            <a:r>
              <a:rPr lang="en-US" sz="1600" dirty="0">
                <a:ea typeface="Calibri"/>
                <a:cs typeface="Calibri"/>
              </a:rPr>
              <a:t>Feature preprocessing (e.g., text preprocessing, scaling).</a:t>
            </a:r>
          </a:p>
          <a:p>
            <a:pPr lvl="2"/>
            <a:r>
              <a:rPr lang="en-US" sz="1600" dirty="0">
                <a:ea typeface="Calibri"/>
                <a:cs typeface="Calibri"/>
              </a:rPr>
              <a:t>Feature selection techniques (e.g., </a:t>
            </a:r>
            <a:r>
              <a:rPr lang="en-US" sz="1600" dirty="0" err="1">
                <a:ea typeface="Calibri"/>
                <a:cs typeface="Calibri"/>
              </a:rPr>
              <a:t>SelectKBest</a:t>
            </a:r>
            <a:r>
              <a:rPr lang="en-US" sz="1600" dirty="0">
                <a:ea typeface="Calibri"/>
                <a:cs typeface="Calibri"/>
              </a:rPr>
              <a:t> for feature selection).</a:t>
            </a:r>
          </a:p>
          <a:p>
            <a:pPr lvl="2"/>
            <a:r>
              <a:rPr lang="en-US" sz="1600" dirty="0">
                <a:ea typeface="Calibri"/>
                <a:cs typeface="Calibri"/>
              </a:rPr>
              <a:t>Implementation of various machine learning algorithms for classification.</a:t>
            </a:r>
          </a:p>
          <a:p>
            <a:pPr lvl="2"/>
            <a:r>
              <a:rPr lang="en-US" sz="1600" dirty="0">
                <a:ea typeface="Calibri"/>
                <a:cs typeface="Calibri"/>
              </a:rPr>
              <a:t>Model evaluation metrics (accuracy, precision, recall, F1-score).</a:t>
            </a:r>
          </a:p>
          <a:p>
            <a:r>
              <a:rPr lang="en-US" sz="1600" b="1" dirty="0">
                <a:ea typeface="Calibri"/>
                <a:cs typeface="Calibri"/>
              </a:rPr>
              <a:t>NLTK (Natural Language Toolkit):</a:t>
            </a:r>
            <a:endParaRPr lang="en-US" sz="1600" dirty="0">
              <a:ea typeface="Calibri"/>
              <a:cs typeface="Calibri"/>
            </a:endParaRPr>
          </a:p>
          <a:p>
            <a:pPr lvl="1"/>
            <a:r>
              <a:rPr lang="en-US" sz="1600" b="1" dirty="0">
                <a:ea typeface="Calibri"/>
                <a:cs typeface="Calibri"/>
              </a:rPr>
              <a:t>Role:</a:t>
            </a:r>
            <a:r>
              <a:rPr lang="en-US" sz="1600" dirty="0">
                <a:ea typeface="Calibri"/>
                <a:cs typeface="Calibri"/>
              </a:rPr>
              <a:t> NLTK is a library specifically designed for natural language processing (NLP) tasks. It is useful for text-based feature analysis and preprocessing.</a:t>
            </a:r>
          </a:p>
          <a:p>
            <a:pPr lvl="1"/>
            <a:r>
              <a:rPr lang="en-US" sz="1600" b="1" dirty="0">
                <a:ea typeface="Calibri"/>
                <a:cs typeface="Calibri"/>
              </a:rPr>
              <a:t>Functions:</a:t>
            </a:r>
            <a:endParaRPr lang="en-US" sz="1600" dirty="0">
              <a:ea typeface="Calibri"/>
              <a:cs typeface="Calibri"/>
            </a:endParaRPr>
          </a:p>
          <a:p>
            <a:pPr lvl="2"/>
            <a:r>
              <a:rPr lang="en-US" sz="1600" dirty="0">
                <a:ea typeface="Calibri"/>
                <a:cs typeface="Calibri"/>
              </a:rPr>
              <a:t>Text tokenization.</a:t>
            </a:r>
          </a:p>
          <a:p>
            <a:pPr lvl="2"/>
            <a:r>
              <a:rPr lang="en-US" sz="1600" err="1">
                <a:ea typeface="Calibri"/>
                <a:cs typeface="Calibri"/>
              </a:rPr>
              <a:t>Stopword</a:t>
            </a:r>
            <a:r>
              <a:rPr lang="en-US" sz="1600" dirty="0">
                <a:ea typeface="Calibri"/>
                <a:cs typeface="Calibri"/>
              </a:rPr>
              <a:t> removal.</a:t>
            </a:r>
          </a:p>
          <a:p>
            <a:pPr lvl="2"/>
            <a:r>
              <a:rPr lang="en-US" sz="1600" dirty="0">
                <a:ea typeface="Calibri"/>
                <a:cs typeface="Calibri"/>
              </a:rPr>
              <a:t>Stemming and lemmatization.</a:t>
            </a:r>
          </a:p>
          <a:p>
            <a:pPr lvl="2"/>
            <a:r>
              <a:rPr lang="en-US" sz="1600" dirty="0">
                <a:ea typeface="Calibri"/>
                <a:cs typeface="Calibri"/>
              </a:rPr>
              <a:t>Part-of-speech tagging.</a:t>
            </a:r>
          </a:p>
          <a:p>
            <a:pPr lvl="2"/>
            <a:r>
              <a:rPr lang="en-US" sz="1600" dirty="0">
                <a:ea typeface="Calibri"/>
                <a:cs typeface="Calibri"/>
              </a:rPr>
              <a:t>Named entity recognition.</a:t>
            </a:r>
          </a:p>
          <a:p>
            <a:pPr marL="0" indent="0">
              <a:buNone/>
            </a:pPr>
            <a:endParaRPr lang="en-US" dirty="0">
              <a:ea typeface="Calibri"/>
              <a:cs typeface="Calibri"/>
            </a:endParaRPr>
          </a:p>
        </p:txBody>
      </p:sp>
    </p:spTree>
    <p:extLst>
      <p:ext uri="{BB962C8B-B14F-4D97-AF65-F5344CB8AC3E}">
        <p14:creationId xmlns:p14="http://schemas.microsoft.com/office/powerpoint/2010/main" val="58707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ea typeface="Calibri"/>
                <a:cs typeface="Calibri"/>
              </a:rPr>
              <a:t>Checking the SMS length of Ham or Spam data (Histogram)</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pic>
        <p:nvPicPr>
          <p:cNvPr id="5" name="Picture 4" descr="A screenshot of a computer screen&#10;&#10;Description automatically generated">
            <a:extLst>
              <a:ext uri="{FF2B5EF4-FFF2-40B4-BE49-F238E27FC236}">
                <a16:creationId xmlns:a16="http://schemas.microsoft.com/office/drawing/2014/main" id="{6D86650C-AD93-1F64-C3D4-EF17392C6FEF}"/>
              </a:ext>
            </a:extLst>
          </p:cNvPr>
          <p:cNvPicPr>
            <a:picLocks noChangeAspect="1"/>
          </p:cNvPicPr>
          <p:nvPr/>
        </p:nvPicPr>
        <p:blipFill>
          <a:blip r:embed="rId2"/>
          <a:stretch>
            <a:fillRect/>
          </a:stretch>
        </p:blipFill>
        <p:spPr>
          <a:xfrm>
            <a:off x="3380875" y="2461294"/>
            <a:ext cx="5410198" cy="4251491"/>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06DA-88F1-4040-84FB-0AF3E99D5782}"/>
              </a:ext>
            </a:extLst>
          </p:cNvPr>
          <p:cNvSpPr>
            <a:spLocks noGrp="1"/>
          </p:cNvSpPr>
          <p:nvPr>
            <p:ph type="title"/>
          </p:nvPr>
        </p:nvSpPr>
        <p:spPr/>
        <p:txBody>
          <a:bodyPr/>
          <a:lstStyle/>
          <a:p>
            <a:r>
              <a:rPr lang="en-US" dirty="0">
                <a:ea typeface="Calibri Light"/>
                <a:cs typeface="Calibri Light"/>
              </a:rPr>
              <a:t>Results and Outputs</a:t>
            </a:r>
          </a:p>
        </p:txBody>
      </p:sp>
      <p:sp>
        <p:nvSpPr>
          <p:cNvPr id="3" name="Content Placeholder 2">
            <a:extLst>
              <a:ext uri="{FF2B5EF4-FFF2-40B4-BE49-F238E27FC236}">
                <a16:creationId xmlns:a16="http://schemas.microsoft.com/office/drawing/2014/main" id="{893A671E-A9A1-8234-2E76-04D4F764606F}"/>
              </a:ext>
            </a:extLst>
          </p:cNvPr>
          <p:cNvSpPr>
            <a:spLocks noGrp="1"/>
          </p:cNvSpPr>
          <p:nvPr>
            <p:ph idx="1"/>
          </p:nvPr>
        </p:nvSpPr>
        <p:spPr/>
        <p:txBody>
          <a:bodyPr vert="horz" lIns="91440" tIns="45720" rIns="91440" bIns="45720" rtlCol="0" anchor="t">
            <a:normAutofit/>
          </a:bodyPr>
          <a:lstStyle/>
          <a:p>
            <a:r>
              <a:rPr lang="en-US" dirty="0">
                <a:ea typeface="Calibri"/>
                <a:cs typeface="Calibri"/>
              </a:rPr>
              <a:t>ROC Curve to check the model losses in each iteration(epoch)-</a:t>
            </a:r>
            <a:endParaRPr lang="en-US" dirty="0"/>
          </a:p>
        </p:txBody>
      </p:sp>
      <p:sp>
        <p:nvSpPr>
          <p:cNvPr id="4" name="Slide Number Placeholder 3">
            <a:extLst>
              <a:ext uri="{FF2B5EF4-FFF2-40B4-BE49-F238E27FC236}">
                <a16:creationId xmlns:a16="http://schemas.microsoft.com/office/drawing/2014/main" id="{48D7FB65-827A-7D77-567F-5C17CB781D71}"/>
              </a:ext>
            </a:extLst>
          </p:cNvPr>
          <p:cNvSpPr>
            <a:spLocks noGrp="1"/>
          </p:cNvSpPr>
          <p:nvPr>
            <p:ph type="sldNum" sz="quarter" idx="12"/>
          </p:nvPr>
        </p:nvSpPr>
        <p:spPr/>
        <p:txBody>
          <a:bodyPr/>
          <a:lstStyle/>
          <a:p>
            <a:fld id="{BDCDBBEF-AA6C-4BA6-85B2-A17D7F280E38}" type="slidenum">
              <a:rPr lang="en-US" smtClean="0"/>
              <a:pPr/>
              <a:t>17</a:t>
            </a:fld>
            <a:endParaRPr lang="en-US"/>
          </a:p>
        </p:txBody>
      </p:sp>
      <p:pic>
        <p:nvPicPr>
          <p:cNvPr id="5" name="Picture 4" descr="A graph with a line&#10;&#10;Description automatically generated">
            <a:extLst>
              <a:ext uri="{FF2B5EF4-FFF2-40B4-BE49-F238E27FC236}">
                <a16:creationId xmlns:a16="http://schemas.microsoft.com/office/drawing/2014/main" id="{80296438-D576-9670-0074-D7E7941526F7}"/>
              </a:ext>
            </a:extLst>
          </p:cNvPr>
          <p:cNvPicPr>
            <a:picLocks noChangeAspect="1"/>
          </p:cNvPicPr>
          <p:nvPr/>
        </p:nvPicPr>
        <p:blipFill>
          <a:blip r:embed="rId2"/>
          <a:stretch>
            <a:fillRect/>
          </a:stretch>
        </p:blipFill>
        <p:spPr>
          <a:xfrm>
            <a:off x="2709111" y="2362188"/>
            <a:ext cx="6192252" cy="4359467"/>
          </a:xfrm>
          <a:prstGeom prst="rect">
            <a:avLst/>
          </a:prstGeom>
        </p:spPr>
      </p:pic>
    </p:spTree>
    <p:extLst>
      <p:ext uri="{BB962C8B-B14F-4D97-AF65-F5344CB8AC3E}">
        <p14:creationId xmlns:p14="http://schemas.microsoft.com/office/powerpoint/2010/main" val="3342923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4D13-2C38-E499-844F-DE3FA89D7EA7}"/>
              </a:ext>
            </a:extLst>
          </p:cNvPr>
          <p:cNvSpPr>
            <a:spLocks noGrp="1"/>
          </p:cNvSpPr>
          <p:nvPr>
            <p:ph type="title"/>
          </p:nvPr>
        </p:nvSpPr>
        <p:spPr/>
        <p:txBody>
          <a:bodyPr/>
          <a:lstStyle/>
          <a:p>
            <a:r>
              <a:rPr lang="en-US" dirty="0">
                <a:ea typeface="Calibri Light"/>
                <a:cs typeface="Calibri Light"/>
              </a:rPr>
              <a:t>Results and Outputs</a:t>
            </a:r>
          </a:p>
        </p:txBody>
      </p:sp>
      <p:sp>
        <p:nvSpPr>
          <p:cNvPr id="3" name="Content Placeholder 2">
            <a:extLst>
              <a:ext uri="{FF2B5EF4-FFF2-40B4-BE49-F238E27FC236}">
                <a16:creationId xmlns:a16="http://schemas.microsoft.com/office/drawing/2014/main" id="{FB191E68-CE5B-E51B-8EED-E96655185ABE}"/>
              </a:ext>
            </a:extLst>
          </p:cNvPr>
          <p:cNvSpPr>
            <a:spLocks noGrp="1"/>
          </p:cNvSpPr>
          <p:nvPr>
            <p:ph idx="1"/>
          </p:nvPr>
        </p:nvSpPr>
        <p:spPr/>
        <p:txBody>
          <a:bodyPr vert="horz" lIns="91440" tIns="45720" rIns="91440" bIns="45720" rtlCol="0" anchor="t">
            <a:normAutofit/>
          </a:bodyPr>
          <a:lstStyle/>
          <a:p>
            <a:r>
              <a:rPr lang="en-US" dirty="0">
                <a:ea typeface="Calibri"/>
                <a:cs typeface="Calibri"/>
              </a:rPr>
              <a:t>Show the confusion matrix of the model representing the false negatives and positives-</a:t>
            </a:r>
            <a:endParaRPr lang="en-US" dirty="0"/>
          </a:p>
        </p:txBody>
      </p:sp>
      <p:sp>
        <p:nvSpPr>
          <p:cNvPr id="4" name="Slide Number Placeholder 3">
            <a:extLst>
              <a:ext uri="{FF2B5EF4-FFF2-40B4-BE49-F238E27FC236}">
                <a16:creationId xmlns:a16="http://schemas.microsoft.com/office/drawing/2014/main" id="{CF844214-0267-E7A1-2753-6C439B400797}"/>
              </a:ext>
            </a:extLst>
          </p:cNvPr>
          <p:cNvSpPr>
            <a:spLocks noGrp="1"/>
          </p:cNvSpPr>
          <p:nvPr>
            <p:ph type="sldNum" sz="quarter" idx="12"/>
          </p:nvPr>
        </p:nvSpPr>
        <p:spPr/>
        <p:txBody>
          <a:bodyPr/>
          <a:lstStyle/>
          <a:p>
            <a:fld id="{BDCDBBEF-AA6C-4BA6-85B2-A17D7F280E38}" type="slidenum">
              <a:rPr lang="en-US" smtClean="0"/>
              <a:pPr/>
              <a:t>18</a:t>
            </a:fld>
            <a:endParaRPr lang="en-US"/>
          </a:p>
        </p:txBody>
      </p:sp>
      <p:pic>
        <p:nvPicPr>
          <p:cNvPr id="5" name="Picture 4" descr="A screenshot of a computer program&#10;&#10;Description automatically generated">
            <a:extLst>
              <a:ext uri="{FF2B5EF4-FFF2-40B4-BE49-F238E27FC236}">
                <a16:creationId xmlns:a16="http://schemas.microsoft.com/office/drawing/2014/main" id="{C375E3F0-156F-3D42-14CB-49185EBB02BB}"/>
              </a:ext>
            </a:extLst>
          </p:cNvPr>
          <p:cNvPicPr>
            <a:picLocks noChangeAspect="1"/>
          </p:cNvPicPr>
          <p:nvPr/>
        </p:nvPicPr>
        <p:blipFill>
          <a:blip r:embed="rId2"/>
          <a:stretch>
            <a:fillRect/>
          </a:stretch>
        </p:blipFill>
        <p:spPr>
          <a:xfrm>
            <a:off x="2398295" y="2967776"/>
            <a:ext cx="7385384" cy="3288658"/>
          </a:xfrm>
          <a:prstGeom prst="rect">
            <a:avLst/>
          </a:prstGeom>
        </p:spPr>
      </p:pic>
    </p:spTree>
    <p:extLst>
      <p:ext uri="{BB962C8B-B14F-4D97-AF65-F5344CB8AC3E}">
        <p14:creationId xmlns:p14="http://schemas.microsoft.com/office/powerpoint/2010/main" val="1854007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65F4-31B0-C629-BFD1-097F97BC41CB}"/>
              </a:ext>
            </a:extLst>
          </p:cNvPr>
          <p:cNvSpPr>
            <a:spLocks noGrp="1"/>
          </p:cNvSpPr>
          <p:nvPr>
            <p:ph type="title"/>
          </p:nvPr>
        </p:nvSpPr>
        <p:spPr/>
        <p:txBody>
          <a:bodyPr/>
          <a:lstStyle/>
          <a:p>
            <a:r>
              <a:rPr lang="en-US" dirty="0">
                <a:ea typeface="Calibri Light"/>
                <a:cs typeface="Calibri Light"/>
              </a:rPr>
              <a:t>Results and Outputs</a:t>
            </a:r>
          </a:p>
        </p:txBody>
      </p:sp>
      <p:sp>
        <p:nvSpPr>
          <p:cNvPr id="3" name="Content Placeholder 2">
            <a:extLst>
              <a:ext uri="{FF2B5EF4-FFF2-40B4-BE49-F238E27FC236}">
                <a16:creationId xmlns:a16="http://schemas.microsoft.com/office/drawing/2014/main" id="{0C221E93-7EB7-915C-28BF-4B4E19247A77}"/>
              </a:ext>
            </a:extLst>
          </p:cNvPr>
          <p:cNvSpPr>
            <a:spLocks noGrp="1"/>
          </p:cNvSpPr>
          <p:nvPr>
            <p:ph idx="1"/>
          </p:nvPr>
        </p:nvSpPr>
        <p:spPr/>
        <p:txBody>
          <a:bodyPr vert="horz" lIns="91440" tIns="45720" rIns="91440" bIns="45720" rtlCol="0" anchor="t">
            <a:normAutofit/>
          </a:bodyPr>
          <a:lstStyle/>
          <a:p>
            <a:r>
              <a:rPr lang="en-US" dirty="0">
                <a:ea typeface="Calibri"/>
                <a:cs typeface="Calibri"/>
              </a:rPr>
              <a:t>Deduce the precision, recall, f1-score and accuracy of the model-</a:t>
            </a:r>
            <a:endParaRPr lang="en-US" dirty="0"/>
          </a:p>
        </p:txBody>
      </p:sp>
      <p:sp>
        <p:nvSpPr>
          <p:cNvPr id="4" name="Slide Number Placeholder 3">
            <a:extLst>
              <a:ext uri="{FF2B5EF4-FFF2-40B4-BE49-F238E27FC236}">
                <a16:creationId xmlns:a16="http://schemas.microsoft.com/office/drawing/2014/main" id="{4E05DEA0-0767-D521-6B22-90FF29C1293C}"/>
              </a:ext>
            </a:extLst>
          </p:cNvPr>
          <p:cNvSpPr>
            <a:spLocks noGrp="1"/>
          </p:cNvSpPr>
          <p:nvPr>
            <p:ph type="sldNum" sz="quarter" idx="12"/>
          </p:nvPr>
        </p:nvSpPr>
        <p:spPr/>
        <p:txBody>
          <a:bodyPr/>
          <a:lstStyle/>
          <a:p>
            <a:fld id="{BDCDBBEF-AA6C-4BA6-85B2-A17D7F280E38}" type="slidenum">
              <a:rPr lang="en-US" smtClean="0"/>
              <a:pPr/>
              <a:t>19</a:t>
            </a:fld>
            <a:endParaRPr lang="en-US"/>
          </a:p>
        </p:txBody>
      </p:sp>
      <p:pic>
        <p:nvPicPr>
          <p:cNvPr id="5" name="Picture 4" descr="A screenshot of a computer&#10;&#10;Description automatically generated">
            <a:extLst>
              <a:ext uri="{FF2B5EF4-FFF2-40B4-BE49-F238E27FC236}">
                <a16:creationId xmlns:a16="http://schemas.microsoft.com/office/drawing/2014/main" id="{F7C1E991-6C93-B515-8747-55605AB776D2}"/>
              </a:ext>
            </a:extLst>
          </p:cNvPr>
          <p:cNvPicPr>
            <a:picLocks noChangeAspect="1"/>
          </p:cNvPicPr>
          <p:nvPr/>
        </p:nvPicPr>
        <p:blipFill>
          <a:blip r:embed="rId2"/>
          <a:stretch>
            <a:fillRect/>
          </a:stretch>
        </p:blipFill>
        <p:spPr>
          <a:xfrm>
            <a:off x="2288146" y="2525507"/>
            <a:ext cx="8007015" cy="3532078"/>
          </a:xfrm>
          <a:prstGeom prst="rect">
            <a:avLst/>
          </a:prstGeom>
        </p:spPr>
      </p:pic>
    </p:spTree>
    <p:extLst>
      <p:ext uri="{BB962C8B-B14F-4D97-AF65-F5344CB8AC3E}">
        <p14:creationId xmlns:p14="http://schemas.microsoft.com/office/powerpoint/2010/main" val="247146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2A0D-684A-9E05-040F-7D4311BE2330}"/>
              </a:ext>
            </a:extLst>
          </p:cNvPr>
          <p:cNvSpPr>
            <a:spLocks noGrp="1"/>
          </p:cNvSpPr>
          <p:nvPr>
            <p:ph type="title"/>
          </p:nvPr>
        </p:nvSpPr>
        <p:spPr/>
        <p:txBody>
          <a:bodyPr/>
          <a:lstStyle/>
          <a:p>
            <a:r>
              <a:rPr lang="en-US" dirty="0">
                <a:ea typeface="Calibri Light"/>
                <a:cs typeface="Calibri Light"/>
              </a:rPr>
              <a:t>Conclusion</a:t>
            </a:r>
            <a:endParaRPr lang="en-US" dirty="0"/>
          </a:p>
        </p:txBody>
      </p:sp>
      <p:sp>
        <p:nvSpPr>
          <p:cNvPr id="3" name="Content Placeholder 2">
            <a:extLst>
              <a:ext uri="{FF2B5EF4-FFF2-40B4-BE49-F238E27FC236}">
                <a16:creationId xmlns:a16="http://schemas.microsoft.com/office/drawing/2014/main" id="{962C24F5-4ABE-2931-6B47-1D18498E23FC}"/>
              </a:ext>
            </a:extLst>
          </p:cNvPr>
          <p:cNvSpPr>
            <a:spLocks noGrp="1"/>
          </p:cNvSpPr>
          <p:nvPr>
            <p:ph idx="1"/>
          </p:nvPr>
        </p:nvSpPr>
        <p:spPr/>
        <p:txBody>
          <a:bodyPr vert="horz" lIns="91440" tIns="45720" rIns="91440" bIns="45720" rtlCol="0" anchor="t">
            <a:noAutofit/>
          </a:bodyPr>
          <a:lstStyle/>
          <a:p>
            <a:pPr marL="0" indent="0">
              <a:buNone/>
            </a:pPr>
            <a:r>
              <a:rPr lang="en-US" dirty="0">
                <a:ea typeface="+mn-lt"/>
                <a:cs typeface="+mn-lt"/>
              </a:rPr>
              <a:t>I</a:t>
            </a:r>
            <a:r>
              <a:rPr lang="en-US" sz="2400" dirty="0">
                <a:ea typeface="+mn-lt"/>
                <a:cs typeface="+mn-lt"/>
              </a:rPr>
              <a:t>n conclusion, a machine learning-based ham-spam detection model can be an effective solution to filter out unwanted messages and improve communication. </a:t>
            </a:r>
            <a:endParaRPr lang="en-US">
              <a:ea typeface="+mn-lt"/>
              <a:cs typeface="+mn-lt"/>
            </a:endParaRPr>
          </a:p>
          <a:p>
            <a:pPr marL="0" indent="0">
              <a:buNone/>
            </a:pPr>
            <a:r>
              <a:rPr lang="en-US" sz="2400" dirty="0">
                <a:ea typeface="+mn-lt"/>
                <a:cs typeface="+mn-lt"/>
              </a:rPr>
              <a:t>The process involves collecting and preprocessing data, extracting relevant features, training and evaluating the model, optimizing its performance, deploying it in a real-time application, and continuously monitoring and maintaining it.</a:t>
            </a:r>
            <a:endParaRPr lang="en-US" dirty="0">
              <a:ea typeface="Calibri"/>
              <a:cs typeface="Calibri"/>
            </a:endParaRPr>
          </a:p>
          <a:p>
            <a:pPr marL="0" indent="0">
              <a:buNone/>
            </a:pPr>
            <a:r>
              <a:rPr lang="en-US" sz="2400" dirty="0">
                <a:ea typeface="+mn-lt"/>
                <a:cs typeface="+mn-lt"/>
              </a:rPr>
              <a:t> Various machine learning algorithms such as Support Vector Machines, Naive Bayes, Logistic Regression, and Deep Learning can be used to build the model. </a:t>
            </a:r>
            <a:endParaRPr lang="en-US"/>
          </a:p>
          <a:p>
            <a:pPr marL="0" indent="0">
              <a:buNone/>
            </a:pPr>
            <a:r>
              <a:rPr lang="en-US" sz="2400" dirty="0">
                <a:ea typeface="+mn-lt"/>
                <a:cs typeface="+mn-lt"/>
              </a:rPr>
              <a:t>The model can be trained on datasets of labeled messages. </a:t>
            </a:r>
          </a:p>
          <a:p>
            <a:pPr marL="0" indent="0">
              <a:buNone/>
            </a:pPr>
            <a:r>
              <a:rPr lang="en-US" sz="2400" dirty="0">
                <a:ea typeface="+mn-lt"/>
                <a:cs typeface="+mn-lt"/>
              </a:rPr>
              <a:t>The performance of the model can be evaluated using metrics such as accuracy, precision, recall, and F1 score.</a:t>
            </a:r>
            <a:endParaRPr lang="en-US" sz="2400" dirty="0">
              <a:ea typeface="Calibri"/>
              <a:cs typeface="Calibri"/>
            </a:endParaRPr>
          </a:p>
        </p:txBody>
      </p:sp>
      <p:sp>
        <p:nvSpPr>
          <p:cNvPr id="4" name="Slide Number Placeholder 3">
            <a:extLst>
              <a:ext uri="{FF2B5EF4-FFF2-40B4-BE49-F238E27FC236}">
                <a16:creationId xmlns:a16="http://schemas.microsoft.com/office/drawing/2014/main" id="{24D956E0-1624-7AD8-9061-6A656DABB921}"/>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764087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vert="horz" lIns="91440" tIns="45720" rIns="91440" bIns="45720" rtlCol="0" anchor="t">
            <a:normAutofit/>
          </a:bodyPr>
          <a:lstStyle/>
          <a:p>
            <a:endParaRPr lang="en-US" dirty="0">
              <a:ea typeface="Calibri"/>
              <a:cs typeface="Calibri"/>
            </a:endParaRPr>
          </a:p>
          <a:p>
            <a:r>
              <a:rPr lang="en-US" dirty="0"/>
              <a:t>Explore deep learning techniques for more complex feature extraction.</a:t>
            </a:r>
            <a:endParaRPr lang="en-US" dirty="0">
              <a:ea typeface="Calibri"/>
              <a:cs typeface="Calibri"/>
            </a:endParaRPr>
          </a:p>
          <a:p>
            <a:r>
              <a:rPr lang="en-US" dirty="0"/>
              <a:t>Implement real-time detection for dynamic email classification.</a:t>
            </a:r>
            <a:endParaRPr lang="en-US" dirty="0">
              <a:ea typeface="Calibri"/>
              <a:cs typeface="Calibri"/>
            </a:endParaRPr>
          </a:p>
          <a:p>
            <a:r>
              <a:rPr lang="en-US" dirty="0"/>
              <a:t>Extend the system to classify other types of text data (social media posts, reviews).</a:t>
            </a:r>
            <a:endParaRPr lang="en-US" dirty="0">
              <a:ea typeface="Calibri"/>
              <a:cs typeface="Calibri"/>
            </a:endParaRPr>
          </a:p>
          <a:p>
            <a:r>
              <a:rPr lang="en-US" dirty="0"/>
              <a:t>Collaborate with email or SMS service providers for practical implementation.</a:t>
            </a:r>
            <a:endParaRPr lang="en-US" dirty="0">
              <a:ea typeface="Calibri"/>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1952428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vert="horz" lIns="91440" tIns="45720" rIns="91440" bIns="45720" rtlCol="0" anchor="t">
            <a:normAutofit fontScale="25000" lnSpcReduction="20000"/>
          </a:bodyPr>
          <a:lstStyle/>
          <a:p>
            <a:pPr algn="just"/>
            <a:endParaRPr lang="en-US" sz="1600">
              <a:latin typeface="Times New Roman"/>
              <a:ea typeface="+mn-lt"/>
              <a:cs typeface="+mn-lt"/>
            </a:endParaRPr>
          </a:p>
          <a:p>
            <a:pPr algn="just"/>
            <a:endParaRPr lang="en-US" sz="1600" dirty="0">
              <a:latin typeface="Times New Roman"/>
              <a:ea typeface="+mn-lt"/>
              <a:cs typeface="+mn-lt"/>
            </a:endParaRPr>
          </a:p>
          <a:p>
            <a:pPr algn="just"/>
            <a:r>
              <a:rPr lang="en-US" sz="6600" dirty="0">
                <a:latin typeface="Times New Roman"/>
                <a:ea typeface="+mn-lt"/>
                <a:cs typeface="+mn-lt"/>
              </a:rPr>
              <a:t>N. Kumar, S. Sonowal, and Nishant, “Email spam detection using machine learning algorithms,” in </a:t>
            </a:r>
            <a:r>
              <a:rPr lang="en-US" sz="6600" i="1" dirty="0">
                <a:latin typeface="Times New Roman"/>
                <a:ea typeface="+mn-lt"/>
                <a:cs typeface="+mn-lt"/>
              </a:rPr>
              <a:t>Proceedings of the 2020 Second International Conference on Inventive Research in Computing Applications (ICIRCA)</a:t>
            </a:r>
            <a:r>
              <a:rPr lang="en-US" sz="6600" dirty="0">
                <a:latin typeface="Times New Roman"/>
                <a:ea typeface="+mn-lt"/>
                <a:cs typeface="+mn-lt"/>
              </a:rPr>
              <a:t>, pp. 108–113, IEEE, Coimbatore, India, July 2020.</a:t>
            </a:r>
            <a:endParaRPr lang="en-US" sz="6600" dirty="0">
              <a:latin typeface="Times New Roman"/>
              <a:ea typeface="Calibri"/>
              <a:cs typeface="Calibri"/>
            </a:endParaRPr>
          </a:p>
          <a:p>
            <a:pPr algn="just"/>
            <a:endParaRPr lang="en-US" sz="6600" dirty="0">
              <a:solidFill>
                <a:srgbClr val="4D8A17"/>
              </a:solidFill>
              <a:latin typeface="Times New Roman"/>
              <a:ea typeface="Calibri"/>
              <a:cs typeface="Calibri"/>
            </a:endParaRPr>
          </a:p>
          <a:p>
            <a:pPr algn="just"/>
            <a:r>
              <a:rPr lang="en-US" sz="6600" dirty="0">
                <a:latin typeface="Times New Roman"/>
                <a:ea typeface="+mn-lt"/>
                <a:cs typeface="+mn-lt"/>
              </a:rPr>
              <a:t>G. Jain, M. Sharma, and B. Agarwal, “Optimizing semantic </a:t>
            </a:r>
            <a:r>
              <a:rPr lang="en-US" sz="6600" dirty="0" err="1">
                <a:latin typeface="Times New Roman"/>
                <a:ea typeface="+mn-lt"/>
                <a:cs typeface="+mn-lt"/>
              </a:rPr>
              <a:t>lstm</a:t>
            </a:r>
            <a:r>
              <a:rPr lang="en-US" sz="6600" dirty="0">
                <a:latin typeface="Times New Roman"/>
                <a:ea typeface="+mn-lt"/>
                <a:cs typeface="+mn-lt"/>
              </a:rPr>
              <a:t> for spam detection,” </a:t>
            </a:r>
            <a:r>
              <a:rPr lang="en-US" sz="6600" i="1" dirty="0">
                <a:latin typeface="Times New Roman"/>
                <a:ea typeface="+mn-lt"/>
                <a:cs typeface="+mn-lt"/>
              </a:rPr>
              <a:t>International Journal of Information Technology</a:t>
            </a:r>
            <a:r>
              <a:rPr lang="en-US" sz="6600" dirty="0">
                <a:latin typeface="Times New Roman"/>
                <a:ea typeface="+mn-lt"/>
                <a:cs typeface="+mn-lt"/>
              </a:rPr>
              <a:t>, vol. 11, no. 2, pp. 239–250, 2019.</a:t>
            </a:r>
            <a:endParaRPr lang="en-US" sz="6600" dirty="0">
              <a:latin typeface="Times New Roman"/>
              <a:ea typeface="Calibri"/>
              <a:cs typeface="Calibri"/>
            </a:endParaRPr>
          </a:p>
          <a:p>
            <a:pPr algn="just"/>
            <a:endParaRPr lang="en-US" sz="6600" dirty="0">
              <a:solidFill>
                <a:srgbClr val="4D8A17"/>
              </a:solidFill>
              <a:latin typeface="Times New Roman"/>
              <a:ea typeface="Calibri"/>
              <a:cs typeface="Calibri"/>
            </a:endParaRPr>
          </a:p>
          <a:p>
            <a:pPr algn="just"/>
            <a:r>
              <a:rPr lang="en-US" sz="6600" dirty="0">
                <a:latin typeface="Times New Roman"/>
                <a:ea typeface="+mn-lt"/>
                <a:cs typeface="+mn-lt"/>
              </a:rPr>
              <a:t>F. Masood, G. Ammad, A. </a:t>
            </a:r>
            <a:r>
              <a:rPr lang="en-US" sz="6600" err="1">
                <a:latin typeface="Times New Roman"/>
                <a:ea typeface="+mn-lt"/>
                <a:cs typeface="+mn-lt"/>
              </a:rPr>
              <a:t>Almogren</a:t>
            </a:r>
            <a:r>
              <a:rPr lang="en-US" sz="6600" dirty="0">
                <a:latin typeface="Times New Roman"/>
                <a:ea typeface="+mn-lt"/>
                <a:cs typeface="+mn-lt"/>
              </a:rPr>
              <a:t> et al., “Spammer detection and fake user identification on social networks,” </a:t>
            </a:r>
            <a:r>
              <a:rPr lang="en-US" sz="6600" i="1" dirty="0">
                <a:latin typeface="Times New Roman"/>
                <a:ea typeface="+mn-lt"/>
                <a:cs typeface="+mn-lt"/>
              </a:rPr>
              <a:t>IEEE Access</a:t>
            </a:r>
            <a:r>
              <a:rPr lang="en-US" sz="6600" dirty="0">
                <a:latin typeface="Times New Roman"/>
                <a:ea typeface="+mn-lt"/>
                <a:cs typeface="+mn-lt"/>
              </a:rPr>
              <a:t>, vol. 7, pp. 68140–68152, 2019.</a:t>
            </a:r>
            <a:endParaRPr lang="en-US" sz="6600" dirty="0">
              <a:latin typeface="Times New Roman"/>
              <a:ea typeface="Calibri"/>
              <a:cs typeface="Calibri"/>
            </a:endParaRPr>
          </a:p>
          <a:p>
            <a:pPr algn="just"/>
            <a:endParaRPr lang="en-US" sz="6600" dirty="0">
              <a:solidFill>
                <a:srgbClr val="4D8A17"/>
              </a:solidFill>
              <a:latin typeface="Times New Roman"/>
              <a:ea typeface="Calibri"/>
              <a:cs typeface="Calibri"/>
            </a:endParaRPr>
          </a:p>
          <a:p>
            <a:pPr algn="just"/>
            <a:r>
              <a:rPr lang="en-US" sz="6600" dirty="0">
                <a:latin typeface="Times New Roman"/>
                <a:ea typeface="+mn-lt"/>
                <a:cs typeface="+mn-lt"/>
              </a:rPr>
              <a:t>A. Akhtar, G. R. Tahir, and K. Shakeel, “A mechanism to detect Urdu spam emails,” in </a:t>
            </a:r>
            <a:r>
              <a:rPr lang="en-US" sz="6600" i="1" dirty="0">
                <a:latin typeface="Times New Roman"/>
                <a:ea typeface="+mn-lt"/>
                <a:cs typeface="+mn-lt"/>
              </a:rPr>
              <a:t>Proceedings of the 2017 IEEE 8th Annual Ubiquitous Computing, Electronics and Mobile Communication Conference (UEMCON)</a:t>
            </a:r>
            <a:r>
              <a:rPr lang="en-US" sz="6600" dirty="0">
                <a:latin typeface="Times New Roman"/>
                <a:ea typeface="+mn-lt"/>
                <a:cs typeface="+mn-lt"/>
              </a:rPr>
              <a:t>, pp. 168–172, IEEE, New York, NY, USA, Oct 2017.</a:t>
            </a:r>
          </a:p>
          <a:p>
            <a:pPr algn="just"/>
            <a:endParaRPr lang="en-US" sz="6600" dirty="0">
              <a:solidFill>
                <a:srgbClr val="4D8A17"/>
              </a:solidFill>
              <a:latin typeface="Times New Roman"/>
              <a:ea typeface="Calibri"/>
              <a:cs typeface="Calibri"/>
            </a:endParaRPr>
          </a:p>
          <a:p>
            <a:pPr algn="just"/>
            <a:r>
              <a:rPr lang="en-US" sz="6600" dirty="0">
                <a:latin typeface="Times New Roman"/>
                <a:ea typeface="+mn-lt"/>
                <a:cs typeface="+mn-lt"/>
              </a:rPr>
              <a:t>H. Drucker, D. Donghui Wu, and V. N. </a:t>
            </a:r>
            <a:r>
              <a:rPr lang="en-US" sz="6600" err="1">
                <a:latin typeface="Times New Roman"/>
                <a:ea typeface="+mn-lt"/>
                <a:cs typeface="+mn-lt"/>
              </a:rPr>
              <a:t>Vapnik</a:t>
            </a:r>
            <a:r>
              <a:rPr lang="en-US" sz="6600" dirty="0">
                <a:latin typeface="Times New Roman"/>
                <a:ea typeface="+mn-lt"/>
                <a:cs typeface="+mn-lt"/>
              </a:rPr>
              <a:t>, “Support vector machines for spam categorization,” </a:t>
            </a:r>
            <a:r>
              <a:rPr lang="en-US" sz="6600" i="1" dirty="0">
                <a:latin typeface="Times New Roman"/>
                <a:ea typeface="+mn-lt"/>
                <a:cs typeface="+mn-lt"/>
              </a:rPr>
              <a:t>IEEE Transactions on Neural Networks</a:t>
            </a:r>
            <a:r>
              <a:rPr lang="en-US" sz="6600" dirty="0">
                <a:latin typeface="Times New Roman"/>
                <a:ea typeface="+mn-lt"/>
                <a:cs typeface="+mn-lt"/>
              </a:rPr>
              <a:t>, vol. 10, no. 5, pp. 1048–1054, 1999.</a:t>
            </a:r>
          </a:p>
          <a:p>
            <a:pPr algn="just"/>
            <a:endParaRPr lang="en-US" sz="6600" dirty="0">
              <a:solidFill>
                <a:srgbClr val="4D8A17"/>
              </a:solidFill>
              <a:latin typeface="Times New Roman"/>
              <a:ea typeface="Calibri"/>
              <a:cs typeface="Calibri"/>
            </a:endParaRPr>
          </a:p>
          <a:p>
            <a:pPr algn="just"/>
            <a:endParaRPr lang="en-US"/>
          </a:p>
          <a:p>
            <a:br>
              <a:rPr lang="en-US" dirty="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191225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FFCF-F5CF-300F-789F-1004BA076B69}"/>
              </a:ext>
            </a:extLst>
          </p:cNvPr>
          <p:cNvSpPr>
            <a:spLocks noGrp="1"/>
          </p:cNvSpPr>
          <p:nvPr>
            <p:ph type="title"/>
          </p:nvPr>
        </p:nvSpPr>
        <p:spPr/>
        <p:txBody>
          <a:bodyPr/>
          <a:lstStyle/>
          <a:p>
            <a:r>
              <a:rPr lang="en-US" dirty="0">
                <a:ea typeface="Calibri Light"/>
                <a:cs typeface="Calibri Light"/>
              </a:rPr>
              <a:t>References</a:t>
            </a:r>
            <a:endParaRPr lang="en-US" dirty="0"/>
          </a:p>
        </p:txBody>
      </p:sp>
      <p:sp>
        <p:nvSpPr>
          <p:cNvPr id="3" name="Content Placeholder 2">
            <a:extLst>
              <a:ext uri="{FF2B5EF4-FFF2-40B4-BE49-F238E27FC236}">
                <a16:creationId xmlns:a16="http://schemas.microsoft.com/office/drawing/2014/main" id="{679CD31A-BA35-0090-4740-230BB6D610CC}"/>
              </a:ext>
            </a:extLst>
          </p:cNvPr>
          <p:cNvSpPr>
            <a:spLocks noGrp="1"/>
          </p:cNvSpPr>
          <p:nvPr>
            <p:ph idx="1"/>
          </p:nvPr>
        </p:nvSpPr>
        <p:spPr/>
        <p:txBody>
          <a:bodyPr vert="horz" lIns="91440" tIns="45720" rIns="91440" bIns="45720" rtlCol="0" anchor="t">
            <a:noAutofit/>
          </a:bodyPr>
          <a:lstStyle/>
          <a:p>
            <a:pPr algn="just"/>
            <a:r>
              <a:rPr lang="en-US" sz="1600" dirty="0">
                <a:latin typeface="Times New Roman"/>
                <a:ea typeface="+mn-lt"/>
                <a:cs typeface="+mn-lt"/>
              </a:rPr>
              <a:t>H. Afzal and K. Mehmood, “Spam filtering of bi-lingual tweets using machine learning,” in </a:t>
            </a:r>
            <a:r>
              <a:rPr lang="en-US" sz="1600" i="1" dirty="0">
                <a:latin typeface="Times New Roman"/>
                <a:ea typeface="+mn-lt"/>
                <a:cs typeface="+mn-lt"/>
              </a:rPr>
              <a:t>Proceedings of the 2016 18th International Conference on Advanced Communication Technology (ICACT)</a:t>
            </a:r>
            <a:r>
              <a:rPr lang="en-US" sz="1600" dirty="0">
                <a:latin typeface="Times New Roman"/>
                <a:ea typeface="+mn-lt"/>
                <a:cs typeface="+mn-lt"/>
              </a:rPr>
              <a:t>, pp. 710–714, IEEE, PyeongChang, Korea (South), Feb 2016.</a:t>
            </a:r>
            <a:endParaRPr lang="en-US" sz="1600" dirty="0">
              <a:latin typeface="Times New Roman"/>
              <a:ea typeface="Calibri"/>
              <a:cs typeface="Calibri"/>
            </a:endParaRPr>
          </a:p>
          <a:p>
            <a:pPr algn="just"/>
            <a:endParaRPr lang="en-US" sz="1600" dirty="0">
              <a:solidFill>
                <a:srgbClr val="4D8A17"/>
              </a:solidFill>
              <a:latin typeface="Times New Roman"/>
              <a:ea typeface="Calibri"/>
              <a:cs typeface="Calibri"/>
            </a:endParaRPr>
          </a:p>
          <a:p>
            <a:pPr algn="just"/>
            <a:r>
              <a:rPr lang="en-US" sz="1600" dirty="0">
                <a:latin typeface="Times New Roman"/>
                <a:ea typeface="+mn-lt"/>
                <a:cs typeface="+mn-lt"/>
              </a:rPr>
              <a:t>S. K. Tuteja and N. </a:t>
            </a:r>
            <a:r>
              <a:rPr lang="en-US" sz="1600" err="1">
                <a:latin typeface="Times New Roman"/>
                <a:ea typeface="+mn-lt"/>
                <a:cs typeface="+mn-lt"/>
              </a:rPr>
              <a:t>Bogiri</a:t>
            </a:r>
            <a:r>
              <a:rPr lang="en-US" sz="1600" dirty="0">
                <a:latin typeface="Times New Roman"/>
                <a:ea typeface="+mn-lt"/>
                <a:cs typeface="+mn-lt"/>
              </a:rPr>
              <a:t>, “Email spam filtering using </a:t>
            </a:r>
            <a:r>
              <a:rPr lang="en-US" sz="1600" err="1">
                <a:latin typeface="Times New Roman"/>
                <a:ea typeface="+mn-lt"/>
                <a:cs typeface="+mn-lt"/>
              </a:rPr>
              <a:t>bpnn</a:t>
            </a:r>
            <a:r>
              <a:rPr lang="en-US" sz="1600" dirty="0">
                <a:latin typeface="Times New Roman"/>
                <a:ea typeface="+mn-lt"/>
                <a:cs typeface="+mn-lt"/>
              </a:rPr>
              <a:t> classification algorithm,” in </a:t>
            </a:r>
            <a:r>
              <a:rPr lang="en-US" sz="1600" i="1" dirty="0">
                <a:latin typeface="Times New Roman"/>
                <a:ea typeface="+mn-lt"/>
                <a:cs typeface="+mn-lt"/>
              </a:rPr>
              <a:t>Proceedings of the 2016 International Conference on Automatic Control and Dynamic Optimization Techniques (ICACDOT)</a:t>
            </a:r>
            <a:r>
              <a:rPr lang="en-US" sz="1600" dirty="0">
                <a:latin typeface="Times New Roman"/>
                <a:ea typeface="+mn-lt"/>
                <a:cs typeface="+mn-lt"/>
              </a:rPr>
              <a:t>, pp. 915–919, IEEE, Pune, India, Sep 2016.</a:t>
            </a:r>
            <a:endParaRPr lang="en-US" sz="1600">
              <a:latin typeface="Times New Roman"/>
              <a:cs typeface="Times New Roman"/>
            </a:endParaRPr>
          </a:p>
          <a:p>
            <a:pPr algn="just"/>
            <a:endParaRPr lang="en-US" sz="1600" dirty="0">
              <a:solidFill>
                <a:srgbClr val="4D8A17"/>
              </a:solidFill>
              <a:latin typeface="Times New Roman"/>
              <a:ea typeface="Calibri"/>
              <a:cs typeface="Calibri"/>
            </a:endParaRPr>
          </a:p>
          <a:p>
            <a:pPr algn="just"/>
            <a:r>
              <a:rPr lang="en-US" sz="1600" dirty="0">
                <a:latin typeface="Times New Roman"/>
                <a:ea typeface="+mn-lt"/>
                <a:cs typeface="+mn-lt"/>
              </a:rPr>
              <a:t>M. Mohamad and A. Selamat, “An evaluation on the efficiency of hybrid feature selection in spam email classification,” in </a:t>
            </a:r>
            <a:r>
              <a:rPr lang="en-US" sz="1600" i="1" dirty="0">
                <a:latin typeface="Times New Roman"/>
                <a:ea typeface="+mn-lt"/>
                <a:cs typeface="+mn-lt"/>
              </a:rPr>
              <a:t>Proceedings of the 2015 International Conference on Computer, Communications, and Control Technology (I4CT)</a:t>
            </a:r>
            <a:r>
              <a:rPr lang="en-US" sz="1600" dirty="0">
                <a:latin typeface="Times New Roman"/>
                <a:ea typeface="+mn-lt"/>
                <a:cs typeface="+mn-lt"/>
              </a:rPr>
              <a:t>, pp. 227–231, IEEE, Kuching, Malaysia, Apr 2015.</a:t>
            </a:r>
            <a:endParaRPr lang="en-US" sz="1600" dirty="0">
              <a:latin typeface="Times New Roman"/>
              <a:cs typeface="Times New Roman"/>
            </a:endParaRPr>
          </a:p>
          <a:p>
            <a:pPr algn="just"/>
            <a:endParaRPr lang="en-US" sz="1600" dirty="0">
              <a:latin typeface="Times New Roman"/>
              <a:ea typeface="+mn-lt"/>
              <a:cs typeface="+mn-lt"/>
            </a:endParaRPr>
          </a:p>
          <a:p>
            <a:pPr algn="just"/>
            <a:r>
              <a:rPr lang="en-US" sz="1600" dirty="0">
                <a:latin typeface="Times New Roman"/>
                <a:ea typeface="+mn-lt"/>
                <a:cs typeface="+mn-lt"/>
              </a:rPr>
              <a:t>S. </a:t>
            </a:r>
            <a:r>
              <a:rPr lang="en-US" sz="1600" err="1">
                <a:latin typeface="Times New Roman"/>
                <a:ea typeface="+mn-lt"/>
                <a:cs typeface="+mn-lt"/>
              </a:rPr>
              <a:t>Suryawanshi</a:t>
            </a:r>
            <a:r>
              <a:rPr lang="en-US" sz="1600" dirty="0">
                <a:latin typeface="Times New Roman"/>
                <a:ea typeface="+mn-lt"/>
                <a:cs typeface="+mn-lt"/>
              </a:rPr>
              <a:t>, A. Goswami, and P. Patil, “Email spam detection: an empirical comparative study of different ml and ensemble classifiers,” in </a:t>
            </a:r>
            <a:r>
              <a:rPr lang="en-US" sz="1600" i="1" dirty="0">
                <a:latin typeface="Times New Roman"/>
                <a:ea typeface="+mn-lt"/>
                <a:cs typeface="+mn-lt"/>
              </a:rPr>
              <a:t>Proceedings of the 2019 IEEE 9th International Conference on Advanced Computing (IACC)</a:t>
            </a:r>
            <a:r>
              <a:rPr lang="en-US" sz="1600" dirty="0">
                <a:latin typeface="Times New Roman"/>
                <a:ea typeface="+mn-lt"/>
                <a:cs typeface="+mn-lt"/>
              </a:rPr>
              <a:t>, pp. 69–74, IEEE, Tiruchirappalli, India, Dec 2019.</a:t>
            </a:r>
            <a:endParaRPr lang="en-US" sz="1600" dirty="0">
              <a:latin typeface="Times New Roman"/>
            </a:endParaRPr>
          </a:p>
          <a:p>
            <a:pPr marL="0" indent="0" algn="just">
              <a:buNone/>
            </a:pPr>
            <a:endParaRPr lang="en-US" sz="1200" dirty="0">
              <a:solidFill>
                <a:srgbClr val="4D8A17"/>
              </a:solidFill>
              <a:ea typeface="Calibri"/>
              <a:cs typeface="Calibri"/>
            </a:endParaRPr>
          </a:p>
          <a:p>
            <a:pPr algn="just"/>
            <a:endParaRPr lang="en-US"/>
          </a:p>
          <a:p>
            <a:pPr marL="0" indent="0">
              <a:buNone/>
            </a:pPr>
            <a:endParaRPr lang="en-US" dirty="0"/>
          </a:p>
        </p:txBody>
      </p:sp>
      <p:sp>
        <p:nvSpPr>
          <p:cNvPr id="4" name="Slide Number Placeholder 3">
            <a:extLst>
              <a:ext uri="{FF2B5EF4-FFF2-40B4-BE49-F238E27FC236}">
                <a16:creationId xmlns:a16="http://schemas.microsoft.com/office/drawing/2014/main" id="{A5EF494B-EBB6-86D8-6D00-B4BFE00EB8C5}"/>
              </a:ext>
            </a:extLst>
          </p:cNvPr>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val="350730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vert="horz" lIns="91440" tIns="45720" rIns="91440" bIns="45720" rtlCol="0" anchor="t">
            <a:normAutofit/>
          </a:bodyPr>
          <a:lstStyle/>
          <a:p>
            <a:endParaRPr lang="en-US" dirty="0">
              <a:ea typeface="Calibri"/>
              <a:cs typeface="Calibri"/>
            </a:endParaRPr>
          </a:p>
          <a:p>
            <a:r>
              <a:rPr lang="en-US" dirty="0">
                <a:ea typeface="+mn-lt"/>
                <a:cs typeface="+mn-lt"/>
              </a:rPr>
              <a:t>Title: ML based Ham-Spam Detection System</a:t>
            </a:r>
            <a:endParaRPr lang="en-US" dirty="0">
              <a:ea typeface="Calibri"/>
              <a:cs typeface="Calibri"/>
            </a:endParaRPr>
          </a:p>
          <a:p>
            <a:r>
              <a:rPr lang="en-US" dirty="0">
                <a:ea typeface="+mn-lt"/>
                <a:cs typeface="+mn-lt"/>
              </a:rPr>
              <a:t>Presenter: </a:t>
            </a:r>
            <a:r>
              <a:rPr lang="en-US" dirty="0" err="1">
                <a:ea typeface="+mn-lt"/>
                <a:cs typeface="+mn-lt"/>
              </a:rPr>
              <a:t>Bhudil</a:t>
            </a:r>
            <a:r>
              <a:rPr lang="en-US" dirty="0">
                <a:ea typeface="+mn-lt"/>
                <a:cs typeface="+mn-lt"/>
              </a:rPr>
              <a:t> Mallick and Kiruthik Ranga</a:t>
            </a:r>
            <a:endParaRPr lang="en-US" dirty="0">
              <a:ea typeface="Calibri"/>
              <a:cs typeface="Calibri"/>
            </a:endParaRPr>
          </a:p>
          <a:p>
            <a:r>
              <a:rPr lang="en-US" dirty="0">
                <a:ea typeface="+mn-lt"/>
                <a:cs typeface="+mn-lt"/>
              </a:rPr>
              <a:t>Date: 26/08/23</a:t>
            </a:r>
            <a:endParaRPr lang="en-US" dirty="0">
              <a:ea typeface="Calibri"/>
              <a:cs typeface="Calibri"/>
            </a:endParaRPr>
          </a:p>
          <a:p>
            <a:r>
              <a:rPr lang="en-US" dirty="0">
                <a:ea typeface="+mn-lt"/>
                <a:cs typeface="+mn-lt"/>
              </a:rPr>
              <a:t>Institution: Chandigarh University</a:t>
            </a:r>
            <a:endParaRPr lang="en-US" dirty="0">
              <a:ea typeface="Calibri"/>
              <a:cs typeface="Calibri"/>
            </a:endParaRPr>
          </a:p>
          <a:p>
            <a:r>
              <a:rPr lang="en-US" dirty="0">
                <a:ea typeface="Calibri"/>
                <a:cs typeface="Calibri"/>
              </a:rPr>
              <a:t>Branch: CSE-AIML</a:t>
            </a:r>
          </a:p>
          <a:p>
            <a:endParaRPr lang="en-US" dirty="0">
              <a:ea typeface="Calibri"/>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9E71-1392-CD84-07F5-294C165A96CD}"/>
              </a:ext>
            </a:extLst>
          </p:cNvPr>
          <p:cNvSpPr>
            <a:spLocks noGrp="1"/>
          </p:cNvSpPr>
          <p:nvPr>
            <p:ph type="title"/>
          </p:nvPr>
        </p:nvSpPr>
        <p:spPr/>
        <p:txBody>
          <a:bodyPr/>
          <a:lstStyle/>
          <a:p>
            <a:r>
              <a:rPr lang="en-US" dirty="0">
                <a:ea typeface="Calibri Light"/>
                <a:cs typeface="Calibri Light"/>
              </a:rPr>
              <a:t>Introduction to Project</a:t>
            </a:r>
          </a:p>
        </p:txBody>
      </p:sp>
      <p:sp>
        <p:nvSpPr>
          <p:cNvPr id="3" name="Content Placeholder 2">
            <a:extLst>
              <a:ext uri="{FF2B5EF4-FFF2-40B4-BE49-F238E27FC236}">
                <a16:creationId xmlns:a16="http://schemas.microsoft.com/office/drawing/2014/main" id="{7D162CED-B327-C2A3-695F-438182251A3B}"/>
              </a:ext>
            </a:extLst>
          </p:cNvPr>
          <p:cNvSpPr>
            <a:spLocks noGrp="1"/>
          </p:cNvSpPr>
          <p:nvPr>
            <p:ph idx="1"/>
          </p:nvPr>
        </p:nvSpPr>
        <p:spPr/>
        <p:txBody>
          <a:bodyPr vert="horz" lIns="91440" tIns="45720" rIns="91440" bIns="45720" rtlCol="0" anchor="t">
            <a:normAutofit/>
          </a:bodyPr>
          <a:lstStyle/>
          <a:p>
            <a:pPr marL="0" indent="0">
              <a:buNone/>
            </a:pPr>
            <a:endParaRPr lang="en-US" dirty="0">
              <a:ea typeface="Calibri"/>
              <a:cs typeface="Calibri"/>
            </a:endParaRPr>
          </a:p>
          <a:p>
            <a:pPr marL="0" indent="0">
              <a:buNone/>
            </a:pPr>
            <a:r>
              <a:rPr lang="en-US" dirty="0">
                <a:ea typeface="Calibri"/>
                <a:cs typeface="Calibri"/>
              </a:rPr>
              <a:t>The main tasks of this project are as follows-</a:t>
            </a:r>
          </a:p>
          <a:p>
            <a:pPr marL="0" indent="0">
              <a:buNone/>
            </a:pPr>
            <a:endParaRPr lang="en-US" dirty="0">
              <a:solidFill>
                <a:srgbClr val="000000"/>
              </a:solidFill>
              <a:ea typeface="+mn-lt"/>
              <a:cs typeface="+mn-lt"/>
            </a:endParaRPr>
          </a:p>
          <a:p>
            <a:r>
              <a:rPr lang="en-US" dirty="0">
                <a:solidFill>
                  <a:srgbClr val="333333"/>
                </a:solidFill>
                <a:ea typeface="+mn-lt"/>
                <a:cs typeface="+mn-lt"/>
              </a:rPr>
              <a:t>1. To analyze the existing work related to Ham-Spam detection system. </a:t>
            </a:r>
            <a:endParaRPr lang="en-US" dirty="0">
              <a:solidFill>
                <a:srgbClr val="000000"/>
              </a:solidFill>
              <a:ea typeface="+mn-lt"/>
              <a:cs typeface="+mn-lt"/>
            </a:endParaRPr>
          </a:p>
          <a:p>
            <a:r>
              <a:rPr lang="en-US" dirty="0">
                <a:solidFill>
                  <a:srgbClr val="333333"/>
                </a:solidFill>
                <a:ea typeface="+mn-lt"/>
                <a:cs typeface="+mn-lt"/>
              </a:rPr>
              <a:t>2. To evaluate the efficiency of model using computer vision model based on evaluation parameters.</a:t>
            </a:r>
            <a:endParaRPr lang="en-US">
              <a:ea typeface="Calibri"/>
              <a:cs typeface="Calibri"/>
            </a:endParaRPr>
          </a:p>
          <a:p>
            <a:endParaRPr lang="en-US" dirty="0">
              <a:ea typeface="Calibri"/>
              <a:cs typeface="Calibri"/>
            </a:endParaRPr>
          </a:p>
        </p:txBody>
      </p:sp>
      <p:sp>
        <p:nvSpPr>
          <p:cNvPr id="4" name="Slide Number Placeholder 3">
            <a:extLst>
              <a:ext uri="{FF2B5EF4-FFF2-40B4-BE49-F238E27FC236}">
                <a16:creationId xmlns:a16="http://schemas.microsoft.com/office/drawing/2014/main" id="{A3C6B0B5-A11B-35CE-4EC2-53CD038C722E}"/>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49421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endParaRPr lang="en-US" dirty="0">
              <a:ea typeface="Calibri"/>
              <a:cs typeface="Calibri"/>
            </a:endParaRPr>
          </a:p>
          <a:p>
            <a:r>
              <a:rPr lang="en-US" dirty="0">
                <a:ea typeface="+mn-lt"/>
                <a:cs typeface="+mn-lt"/>
              </a:rPr>
              <a:t>Spam emails are a growing nuisance which impacts users' time and security.</a:t>
            </a:r>
            <a:endParaRPr lang="en-US">
              <a:ea typeface="Calibri"/>
              <a:cs typeface="Calibri"/>
            </a:endParaRPr>
          </a:p>
          <a:p>
            <a:r>
              <a:rPr lang="en-US" dirty="0">
                <a:ea typeface="+mn-lt"/>
                <a:cs typeface="+mn-lt"/>
              </a:rPr>
              <a:t>The need for an automated solution to differentiate between legitimate (ham) and spam emails or SMS, leads to the development of this project</a:t>
            </a:r>
            <a:endParaRPr lang="en-US" dirty="0">
              <a:ea typeface="Calibri"/>
              <a:cs typeface="Calibri"/>
            </a:endParaRPr>
          </a:p>
          <a:p>
            <a:r>
              <a:rPr lang="en-US" dirty="0">
                <a:ea typeface="+mn-lt"/>
                <a:cs typeface="+mn-lt"/>
              </a:rPr>
              <a:t>The goal is to develop an effective machine learning model for accurate ham-spam classification which will make the it easier for the user to segregate his SMS or Emails.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endParaRPr lang="en-US" dirty="0">
              <a:ea typeface="Calibri"/>
              <a:cs typeface="Calibri"/>
            </a:endParaRPr>
          </a:p>
          <a:p>
            <a:r>
              <a:rPr lang="en-US" dirty="0">
                <a:ea typeface="+mn-lt"/>
                <a:cs typeface="+mn-lt"/>
              </a:rPr>
              <a:t>Create a machine learning-based ham-spam detection system to classify SMS.</a:t>
            </a:r>
            <a:endParaRPr lang="en-US" dirty="0">
              <a:ea typeface="Calibri"/>
              <a:cs typeface="Calibri"/>
            </a:endParaRPr>
          </a:p>
          <a:p>
            <a:r>
              <a:rPr lang="en-US" dirty="0">
                <a:ea typeface="+mn-lt"/>
                <a:cs typeface="+mn-lt"/>
              </a:rPr>
              <a:t>Achieve high accuracy and precision in classifying emails.</a:t>
            </a:r>
            <a:endParaRPr lang="en-US" dirty="0">
              <a:ea typeface="Calibri"/>
              <a:cs typeface="Calibri"/>
            </a:endParaRPr>
          </a:p>
          <a:p>
            <a:r>
              <a:rPr lang="en-US" dirty="0">
                <a:ea typeface="+mn-lt"/>
                <a:cs typeface="+mn-lt"/>
              </a:rPr>
              <a:t>Reduce false positives and negatives to improve precision and recall</a:t>
            </a:r>
            <a:endParaRPr lang="en-US" dirty="0">
              <a:ea typeface="Calibri"/>
              <a:cs typeface="Calibri"/>
            </a:endParaRPr>
          </a:p>
          <a:p>
            <a:r>
              <a:rPr lang="en-US" dirty="0">
                <a:ea typeface="+mn-lt"/>
                <a:cs typeface="+mn-lt"/>
              </a:rPr>
              <a:t>Improve user experience and email/SMS security.</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616B-3BBE-7DB1-A5AC-8CBA13FA2127}"/>
              </a:ext>
            </a:extLst>
          </p:cNvPr>
          <p:cNvSpPr>
            <a:spLocks noGrp="1"/>
          </p:cNvSpPr>
          <p:nvPr>
            <p:ph type="title"/>
          </p:nvPr>
        </p:nvSpPr>
        <p:spPr/>
        <p:txBody>
          <a:bodyPr/>
          <a:lstStyle/>
          <a:p>
            <a:r>
              <a:rPr lang="en-IN" b="1" i="0" dirty="0">
                <a:effectLst/>
                <a:latin typeface="times new roman" panose="02020603050405020304" pitchFamily="18" charset="0"/>
              </a:rPr>
              <a:t>Feature/characteristics Identification</a:t>
            </a:r>
            <a:endParaRPr lang="en-IN" dirty="0"/>
          </a:p>
        </p:txBody>
      </p:sp>
      <p:sp>
        <p:nvSpPr>
          <p:cNvPr id="3" name="Content Placeholder 2">
            <a:extLst>
              <a:ext uri="{FF2B5EF4-FFF2-40B4-BE49-F238E27FC236}">
                <a16:creationId xmlns:a16="http://schemas.microsoft.com/office/drawing/2014/main" id="{7AEDD57B-9BBB-96FF-5D25-BB6F22F34953}"/>
              </a:ext>
            </a:extLst>
          </p:cNvPr>
          <p:cNvSpPr>
            <a:spLocks noGrp="1"/>
          </p:cNvSpPr>
          <p:nvPr>
            <p:ph idx="1"/>
          </p:nvPr>
        </p:nvSpPr>
        <p:spPr/>
        <p:txBody>
          <a:bodyPr>
            <a:normAutofit fontScale="70000" lnSpcReduction="20000"/>
          </a:bodyPr>
          <a:lstStyle/>
          <a:p>
            <a:pPr marL="0" indent="0" algn="l">
              <a:buNone/>
            </a:pPr>
            <a:r>
              <a:rPr lang="en-US" b="0" i="0" dirty="0">
                <a:effectLst/>
                <a:latin typeface="Söhne"/>
              </a:rPr>
              <a:t>1. </a:t>
            </a:r>
            <a:r>
              <a:rPr lang="en-US" b="1" i="0" dirty="0">
                <a:effectLst/>
                <a:latin typeface="Söhne"/>
              </a:rPr>
              <a:t>Email Header Information:</a:t>
            </a:r>
            <a:endParaRPr lang="en-US" b="0" i="0" dirty="0">
              <a:effectLst/>
              <a:latin typeface="Söhne"/>
            </a:endParaRPr>
          </a:p>
          <a:p>
            <a:pPr marL="0" indent="0" algn="l">
              <a:buNone/>
            </a:pPr>
            <a:r>
              <a:rPr lang="en-US" i="0" dirty="0">
                <a:effectLst/>
                <a:latin typeface="Söhne"/>
              </a:rPr>
              <a:t>Features: Sender's email address, receiver's email address, subject line, date and time of sending, IP address of the sender, etc.</a:t>
            </a:r>
          </a:p>
          <a:p>
            <a:pPr marL="0" indent="0" algn="l">
              <a:buNone/>
            </a:pPr>
            <a:r>
              <a:rPr lang="en-US" i="0" dirty="0">
                <a:effectLst/>
                <a:latin typeface="Söhne"/>
              </a:rPr>
              <a:t>Importance: </a:t>
            </a:r>
            <a:r>
              <a:rPr lang="en-US" b="0" i="0" dirty="0">
                <a:effectLst/>
                <a:latin typeface="Söhne"/>
              </a:rPr>
              <a:t>Email headers can provide valuable information about the sender and the email's origin. Anomalies or suspicious patterns in these fields can indicate spam.</a:t>
            </a:r>
          </a:p>
          <a:p>
            <a:pPr marL="0" indent="0" algn="l">
              <a:buNone/>
            </a:pPr>
            <a:r>
              <a:rPr lang="en-US" b="0" i="0" dirty="0">
                <a:effectLst/>
                <a:latin typeface="Söhne"/>
              </a:rPr>
              <a:t>2. </a:t>
            </a:r>
            <a:r>
              <a:rPr lang="en-US" b="1" i="0" dirty="0">
                <a:effectLst/>
                <a:latin typeface="Söhne"/>
              </a:rPr>
              <a:t>Email Content:</a:t>
            </a:r>
            <a:endParaRPr lang="en-US" b="0" i="0" dirty="0">
              <a:effectLst/>
              <a:latin typeface="Söhne"/>
            </a:endParaRPr>
          </a:p>
          <a:p>
            <a:pPr marL="0" indent="0" algn="l">
              <a:buNone/>
            </a:pPr>
            <a:r>
              <a:rPr lang="en-US" i="0" dirty="0">
                <a:effectLst/>
                <a:latin typeface="Söhne"/>
              </a:rPr>
              <a:t>Features: Text content, words, phrases, frequency of specific terms, HTML tags, etc.</a:t>
            </a:r>
          </a:p>
          <a:p>
            <a:pPr marL="0" indent="0" algn="l">
              <a:buNone/>
            </a:pPr>
            <a:r>
              <a:rPr lang="en-US" i="0" dirty="0">
                <a:effectLst/>
                <a:latin typeface="Söhne"/>
              </a:rPr>
              <a:t>Importance: </a:t>
            </a:r>
            <a:r>
              <a:rPr lang="en-US" b="0" i="0" dirty="0">
                <a:effectLst/>
                <a:latin typeface="Söhne"/>
              </a:rPr>
              <a:t>Analyzing the actual content of the email is crucial. Spam emails often contain specific keywords, phrases, or patterns (like offers, discounts, urgent calls to action) that are rare in legitimate emails.</a:t>
            </a:r>
          </a:p>
          <a:p>
            <a:pPr marL="0" indent="0" algn="l">
              <a:buNone/>
            </a:pPr>
            <a:r>
              <a:rPr lang="en-US" b="0" i="0" dirty="0">
                <a:effectLst/>
                <a:latin typeface="Söhne"/>
              </a:rPr>
              <a:t>3. </a:t>
            </a:r>
            <a:r>
              <a:rPr lang="en-US" b="1" i="0" dirty="0">
                <a:effectLst/>
                <a:latin typeface="Söhne"/>
              </a:rPr>
              <a:t>Textual Patterns:</a:t>
            </a:r>
            <a:endParaRPr lang="en-US" b="0" i="0" dirty="0">
              <a:effectLst/>
              <a:latin typeface="Söhne"/>
            </a:endParaRPr>
          </a:p>
          <a:p>
            <a:pPr marL="0" indent="0" algn="l">
              <a:buNone/>
            </a:pPr>
            <a:r>
              <a:rPr lang="en-US" i="0" dirty="0">
                <a:effectLst/>
                <a:latin typeface="Söhne"/>
              </a:rPr>
              <a:t>Features: Punctuation usage, capitalization patterns, grammatical errors, etc.</a:t>
            </a:r>
          </a:p>
          <a:p>
            <a:pPr marL="0" indent="0" algn="l">
              <a:buNone/>
            </a:pPr>
            <a:r>
              <a:rPr lang="en-US" i="0" dirty="0">
                <a:effectLst/>
                <a:latin typeface="Söhne"/>
              </a:rPr>
              <a:t>Importance: Spam emails might use excessive punctuation, inconsistent capitalization, or deliberate grammatical </a:t>
            </a:r>
            <a:r>
              <a:rPr lang="en-US" b="0" i="0" dirty="0">
                <a:effectLst/>
                <a:latin typeface="Söhne"/>
              </a:rPr>
              <a:t>mistakes to bypass filters. Identifying these patterns can be effective.</a:t>
            </a:r>
          </a:p>
          <a:p>
            <a:pPr marL="0" indent="0">
              <a:buNone/>
            </a:pPr>
            <a:endParaRPr lang="en-IN" dirty="0"/>
          </a:p>
        </p:txBody>
      </p:sp>
      <p:sp>
        <p:nvSpPr>
          <p:cNvPr id="4" name="Slide Number Placeholder 3">
            <a:extLst>
              <a:ext uri="{FF2B5EF4-FFF2-40B4-BE49-F238E27FC236}">
                <a16:creationId xmlns:a16="http://schemas.microsoft.com/office/drawing/2014/main" id="{F8349582-4E52-B6AE-50D6-0794181D9666}"/>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812069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2543-D409-A7CB-6302-0242FC2A1179}"/>
              </a:ext>
            </a:extLst>
          </p:cNvPr>
          <p:cNvSpPr>
            <a:spLocks noGrp="1"/>
          </p:cNvSpPr>
          <p:nvPr>
            <p:ph type="title"/>
          </p:nvPr>
        </p:nvSpPr>
        <p:spPr/>
        <p:txBody>
          <a:bodyPr/>
          <a:lstStyle/>
          <a:p>
            <a:r>
              <a:rPr lang="en-US" dirty="0"/>
              <a:t>Design Selection</a:t>
            </a:r>
          </a:p>
        </p:txBody>
      </p:sp>
      <p:pic>
        <p:nvPicPr>
          <p:cNvPr id="5" name="Content Placeholder 4" descr="A screenshot of a computer&#10;&#10;Description automatically generated">
            <a:extLst>
              <a:ext uri="{FF2B5EF4-FFF2-40B4-BE49-F238E27FC236}">
                <a16:creationId xmlns:a16="http://schemas.microsoft.com/office/drawing/2014/main" id="{62E4ED43-56B5-7676-C780-508B3618DD16}"/>
              </a:ext>
            </a:extLst>
          </p:cNvPr>
          <p:cNvPicPr>
            <a:picLocks noGrp="1" noChangeAspect="1"/>
          </p:cNvPicPr>
          <p:nvPr>
            <p:ph idx="1"/>
          </p:nvPr>
        </p:nvPicPr>
        <p:blipFill>
          <a:blip r:embed="rId2"/>
          <a:stretch>
            <a:fillRect/>
          </a:stretch>
        </p:blipFill>
        <p:spPr>
          <a:xfrm>
            <a:off x="7127920" y="2707571"/>
            <a:ext cx="3334554" cy="2737699"/>
          </a:xfrm>
        </p:spPr>
      </p:pic>
      <p:sp>
        <p:nvSpPr>
          <p:cNvPr id="4" name="Slide Number Placeholder 3">
            <a:extLst>
              <a:ext uri="{FF2B5EF4-FFF2-40B4-BE49-F238E27FC236}">
                <a16:creationId xmlns:a16="http://schemas.microsoft.com/office/drawing/2014/main" id="{4ED746C8-1F99-0DCF-48EB-B81CCF14D920}"/>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6" name="Picture 5" descr="A diagram of email processing&#10;&#10;Description automatically generated">
            <a:extLst>
              <a:ext uri="{FF2B5EF4-FFF2-40B4-BE49-F238E27FC236}">
                <a16:creationId xmlns:a16="http://schemas.microsoft.com/office/drawing/2014/main" id="{A20844EA-EB16-7B69-3DC4-9D3E76DF5D91}"/>
              </a:ext>
            </a:extLst>
          </p:cNvPr>
          <p:cNvPicPr>
            <a:picLocks noChangeAspect="1"/>
          </p:cNvPicPr>
          <p:nvPr/>
        </p:nvPicPr>
        <p:blipFill>
          <a:blip r:embed="rId3"/>
          <a:stretch>
            <a:fillRect/>
          </a:stretch>
        </p:blipFill>
        <p:spPr>
          <a:xfrm>
            <a:off x="2019837" y="1836818"/>
            <a:ext cx="3805707" cy="4472251"/>
          </a:xfrm>
          <a:prstGeom prst="rect">
            <a:avLst/>
          </a:prstGeom>
        </p:spPr>
      </p:pic>
    </p:spTree>
    <p:extLst>
      <p:ext uri="{BB962C8B-B14F-4D97-AF65-F5344CB8AC3E}">
        <p14:creationId xmlns:p14="http://schemas.microsoft.com/office/powerpoint/2010/main" val="2676080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10BD-C87C-02E4-1E8C-B33B3CA1558C}"/>
              </a:ext>
            </a:extLst>
          </p:cNvPr>
          <p:cNvSpPr>
            <a:spLocks noGrp="1"/>
          </p:cNvSpPr>
          <p:nvPr>
            <p:ph type="title"/>
          </p:nvPr>
        </p:nvSpPr>
        <p:spPr/>
        <p:txBody>
          <a:bodyPr/>
          <a:lstStyle/>
          <a:p>
            <a:r>
              <a:rPr lang="en-US" dirty="0">
                <a:ea typeface="Calibri Light"/>
                <a:cs typeface="Calibri Light"/>
              </a:rPr>
              <a:t>Design Selection</a:t>
            </a:r>
          </a:p>
        </p:txBody>
      </p:sp>
      <p:pic>
        <p:nvPicPr>
          <p:cNvPr id="5" name="Content Placeholder 4" descr="A diagram of a process of processing&#10;&#10;Description automatically generated">
            <a:extLst>
              <a:ext uri="{FF2B5EF4-FFF2-40B4-BE49-F238E27FC236}">
                <a16:creationId xmlns:a16="http://schemas.microsoft.com/office/drawing/2014/main" id="{0F4DB7DF-D4C8-C96B-87C9-131579E0A19F}"/>
              </a:ext>
            </a:extLst>
          </p:cNvPr>
          <p:cNvPicPr>
            <a:picLocks noGrp="1" noChangeAspect="1"/>
          </p:cNvPicPr>
          <p:nvPr>
            <p:ph idx="1"/>
          </p:nvPr>
        </p:nvPicPr>
        <p:blipFill>
          <a:blip r:embed="rId2"/>
          <a:stretch>
            <a:fillRect/>
          </a:stretch>
        </p:blipFill>
        <p:spPr>
          <a:xfrm>
            <a:off x="838200" y="2622030"/>
            <a:ext cx="10515600" cy="2608275"/>
          </a:xfrm>
        </p:spPr>
      </p:pic>
      <p:sp>
        <p:nvSpPr>
          <p:cNvPr id="4" name="Slide Number Placeholder 3">
            <a:extLst>
              <a:ext uri="{FF2B5EF4-FFF2-40B4-BE49-F238E27FC236}">
                <a16:creationId xmlns:a16="http://schemas.microsoft.com/office/drawing/2014/main" id="{8F62053B-7231-C651-24EB-25FF97FCB5A7}"/>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62186922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CDED42B13B9845A4462F52DC8A1DB7" ma:contentTypeVersion="11" ma:contentTypeDescription="Create a new document." ma:contentTypeScope="" ma:versionID="5b4ed3d1772eaf82fd8a458b4c3345b8">
  <xsd:schema xmlns:xsd="http://www.w3.org/2001/XMLSchema" xmlns:xs="http://www.w3.org/2001/XMLSchema" xmlns:p="http://schemas.microsoft.com/office/2006/metadata/properties" xmlns:ns3="3909d2a8-6224-4431-8b18-e598595dcc20" targetNamespace="http://schemas.microsoft.com/office/2006/metadata/properties" ma:root="true" ma:fieldsID="4d6d58c22e11750bb6522de2a48f6663" ns3:_="">
    <xsd:import namespace="3909d2a8-6224-4431-8b18-e598595dcc2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09d2a8-6224-4431-8b18-e598595dcc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E588B7-0C72-47E8-8498-3320111BE9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09d2a8-6224-4431-8b18-e598595dcc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87B16B-D61C-4440-8391-EE41EDBF6C7B}">
  <ds:schemaRefs>
    <ds:schemaRef ds:uri="http://schemas.microsoft.com/sharepoint/v3/contenttype/forms"/>
  </ds:schemaRefs>
</ds:datastoreItem>
</file>

<file path=customXml/itemProps3.xml><?xml version="1.0" encoding="utf-8"?>
<ds:datastoreItem xmlns:ds="http://schemas.openxmlformats.org/officeDocument/2006/customXml" ds:itemID="{5EC1110D-C51E-46C1-9711-ACA3585B61E0}">
  <ds:schemaRefs>
    <ds:schemaRef ds:uri="http://www.w3.org/XML/1998/namespace"/>
    <ds:schemaRef ds:uri="http://purl.org/dc/elements/1.1/"/>
    <ds:schemaRef ds:uri="3909d2a8-6224-4431-8b18-e598595dcc20"/>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smaple</Template>
  <TotalTime>6131</TotalTime>
  <Words>1559</Words>
  <Application>Microsoft Office PowerPoint</Application>
  <PresentationFormat>Widescreen</PresentationFormat>
  <Paragraphs>164</Paragraphs>
  <Slides>23</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Arial</vt:lpstr>
      <vt:lpstr>Arial Black</vt:lpstr>
      <vt:lpstr>Calibri</vt:lpstr>
      <vt:lpstr>Calibri Light</vt:lpstr>
      <vt:lpstr>Casper</vt:lpstr>
      <vt:lpstr>Söhne</vt:lpstr>
      <vt:lpstr>times new roman</vt:lpstr>
      <vt:lpstr>times new roman</vt:lpstr>
      <vt:lpstr>1_Office Theme</vt:lpstr>
      <vt:lpstr>2_Office Theme</vt:lpstr>
      <vt:lpstr>Contents Slide Master</vt:lpstr>
      <vt:lpstr>PowerPoint Presentation</vt:lpstr>
      <vt:lpstr>Outline</vt:lpstr>
      <vt:lpstr>Introduction to Project</vt:lpstr>
      <vt:lpstr>Introduction to Project</vt:lpstr>
      <vt:lpstr>Problem Formulation</vt:lpstr>
      <vt:lpstr>Objectives of the Work</vt:lpstr>
      <vt:lpstr>Feature/characteristics Identification</vt:lpstr>
      <vt:lpstr>Design Selection</vt:lpstr>
      <vt:lpstr>Design Selection</vt:lpstr>
      <vt:lpstr>Constraint Identification</vt:lpstr>
      <vt:lpstr>Constraint Identification</vt:lpstr>
      <vt:lpstr>Methodology used</vt:lpstr>
      <vt:lpstr>Methodology used</vt:lpstr>
      <vt:lpstr>Analysis of Features</vt:lpstr>
      <vt:lpstr>Analysis of Features </vt:lpstr>
      <vt:lpstr>Results and Outputs</vt:lpstr>
      <vt:lpstr>Results and Outputs</vt:lpstr>
      <vt:lpstr>Results and Outputs</vt:lpstr>
      <vt:lpstr>Results and Outputs</vt:lpstr>
      <vt:lpstr>Conclusion</vt:lpstr>
      <vt:lpstr>Future Scope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Bhudil Mallick</cp:lastModifiedBy>
  <cp:revision>733</cp:revision>
  <dcterms:created xsi:type="dcterms:W3CDTF">2019-01-09T10:33:58Z</dcterms:created>
  <dcterms:modified xsi:type="dcterms:W3CDTF">2023-10-19T08:52:30Z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0x010100E1CDED42B13B9845A4462F52DC8A1DB7</vt:lpwstr>
  </property>
</Properties>
</file>