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399" r:id="rId4"/>
    <p:sldId id="400" r:id="rId5"/>
    <p:sldId id="433" r:id="rId6"/>
    <p:sldId id="258" r:id="rId7"/>
    <p:sldId id="259" r:id="rId8"/>
    <p:sldId id="435" r:id="rId9"/>
    <p:sldId id="375" r:id="rId10"/>
    <p:sldId id="376" r:id="rId11"/>
    <p:sldId id="396" r:id="rId12"/>
    <p:sldId id="392" r:id="rId13"/>
    <p:sldId id="268" r:id="rId14"/>
    <p:sldId id="430" r:id="rId15"/>
    <p:sldId id="429" r:id="rId16"/>
    <p:sldId id="407" r:id="rId17"/>
    <p:sldId id="432" r:id="rId18"/>
    <p:sldId id="431" r:id="rId19"/>
    <p:sldId id="434" r:id="rId20"/>
    <p:sldId id="387" r:id="rId21"/>
    <p:sldId id="383" r:id="rId22"/>
    <p:sldId id="290"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ichandana bhukya" initials="mb" lastIdx="1" clrIdx="0">
    <p:extLst>
      <p:ext uri="{19B8F6BF-5375-455C-9EA6-DF929625EA0E}">
        <p15:presenceInfo xmlns:p15="http://schemas.microsoft.com/office/powerpoint/2012/main" userId="573cc4c6d3a7d4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15</a:t>
            </a:fld>
            <a:endParaRPr/>
          </a:p>
        </p:txBody>
      </p:sp>
    </p:spTree>
    <p:extLst>
      <p:ext uri="{BB962C8B-B14F-4D97-AF65-F5344CB8AC3E}">
        <p14:creationId xmlns:p14="http://schemas.microsoft.com/office/powerpoint/2010/main" val="996676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21</a:t>
            </a:fld>
            <a:endParaRPr lang="en-IN"/>
          </a:p>
        </p:txBody>
      </p:sp>
    </p:spTree>
    <p:extLst>
      <p:ext uri="{BB962C8B-B14F-4D97-AF65-F5344CB8AC3E}">
        <p14:creationId xmlns:p14="http://schemas.microsoft.com/office/powerpoint/2010/main" val="2198619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slide" Target="slide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sci-hub.se/" TargetMode="External"/><Relationship Id="rId3" Type="http://schemas.openxmlformats.org/officeDocument/2006/relationships/hyperlink" Target="https://chat.openai.com/" TargetMode="External"/><Relationship Id="rId7" Type="http://schemas.openxmlformats.org/officeDocument/2006/relationships/hyperlink" Target="https://www.wikipedia.org/" TargetMode="External"/><Relationship Id="rId2" Type="http://schemas.openxmlformats.org/officeDocument/2006/relationships/hyperlink" Target="https://www.geeksforgeeks.org/software-engineering-cocomo-model/" TargetMode="External"/><Relationship Id="rId1" Type="http://schemas.openxmlformats.org/officeDocument/2006/relationships/slideLayout" Target="../slideLayouts/slideLayout1.xml"/><Relationship Id="rId6" Type="http://schemas.openxmlformats.org/officeDocument/2006/relationships/hyperlink" Target="https://ieeexplore.ieee.org/Xplore/home.jsp" TargetMode="External"/><Relationship Id="rId5" Type="http://schemas.openxmlformats.org/officeDocument/2006/relationships/hyperlink" Target="https://ieeexplore.ieee.org/document/8910327" TargetMode="External"/><Relationship Id="rId4" Type="http://schemas.openxmlformats.org/officeDocument/2006/relationships/hyperlink" Target="https://gamma.ap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1323439"/>
          </a:xfrm>
          <a:prstGeom prst="rect">
            <a:avLst/>
          </a:prstGeom>
          <a:noFill/>
        </p:spPr>
        <p:txBody>
          <a:bodyPr wrap="square" rtlCol="0">
            <a:spAutoFit/>
          </a:bodyPr>
          <a:lstStyle/>
          <a:p>
            <a:pPr algn="ctr"/>
            <a:r>
              <a:rPr lang="en-US" sz="4000" b="1" dirty="0">
                <a:ln w="1905"/>
                <a:latin typeface="Söhne"/>
              </a:rPr>
              <a:t>Enhancement of Decision Tree for Software Cost Estimation</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255381" y="3200400"/>
            <a:ext cx="5110993" cy="1200329"/>
          </a:xfrm>
          <a:prstGeom prst="rect">
            <a:avLst/>
          </a:prstGeom>
          <a:noFill/>
        </p:spPr>
        <p:txBody>
          <a:bodyPr wrap="square" rtlCol="0">
            <a:spAutoFit/>
          </a:bodyPr>
          <a:lstStyle/>
          <a:p>
            <a:r>
              <a:rPr lang="en-US" b="1" dirty="0">
                <a:solidFill>
                  <a:schemeClr val="tx2">
                    <a:lumMod val="75000"/>
                  </a:schemeClr>
                </a:solidFill>
              </a:rPr>
              <a:t>Name of the student:</a:t>
            </a:r>
          </a:p>
          <a:p>
            <a:r>
              <a:rPr lang="en-US" b="1" dirty="0">
                <a:solidFill>
                  <a:schemeClr val="tx2">
                    <a:lumMod val="75000"/>
                  </a:schemeClr>
                </a:solidFill>
              </a:rPr>
              <a:t>K.Dhathri Guptha  - 20H51A05J9</a:t>
            </a:r>
          </a:p>
          <a:p>
            <a:r>
              <a:rPr lang="en-US" b="1" dirty="0">
                <a:solidFill>
                  <a:schemeClr val="tx2">
                    <a:lumMod val="75000"/>
                  </a:schemeClr>
                </a:solidFill>
              </a:rPr>
              <a:t>B.Manichandana   - 20H51A05N0</a:t>
            </a:r>
          </a:p>
          <a:p>
            <a:r>
              <a:rPr lang="en-US" b="1" dirty="0">
                <a:solidFill>
                  <a:schemeClr val="tx2">
                    <a:lumMod val="75000"/>
                  </a:schemeClr>
                </a:solidFill>
              </a:rPr>
              <a:t>M.Laya                   - 20H51A05P4</a:t>
            </a:r>
          </a:p>
        </p:txBody>
      </p:sp>
      <p:sp>
        <p:nvSpPr>
          <p:cNvPr id="4" name="TextBox 3"/>
          <p:cNvSpPr txBox="1"/>
          <p:nvPr/>
        </p:nvSpPr>
        <p:spPr>
          <a:xfrm>
            <a:off x="155575" y="4422457"/>
            <a:ext cx="7921625" cy="1785104"/>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 Dr.V.Venkataiah</a:t>
            </a:r>
          </a:p>
          <a:p>
            <a:r>
              <a:rPr lang="en-US" sz="2000" b="1" dirty="0"/>
              <a:t>Associate Professor of CSE &amp; </a:t>
            </a:r>
          </a:p>
          <a:p>
            <a:r>
              <a:rPr lang="en-US" sz="2000" b="1" dirty="0"/>
              <a:t>Additional Controller Of Examination</a:t>
            </a:r>
          </a:p>
          <a:p>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val="2653993737"/>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238539" y="3200400"/>
            <a:ext cx="4409661" cy="400110"/>
          </a:xfrm>
          <a:prstGeom prst="rect">
            <a:avLst/>
          </a:prstGeom>
          <a:noFill/>
        </p:spPr>
        <p:txBody>
          <a:bodyPr wrap="square" rtlCol="0">
            <a:spAutoFit/>
          </a:bodyPr>
          <a:lstStyle/>
          <a:p>
            <a:r>
              <a:rPr lang="en-US" sz="2000" b="1" dirty="0">
                <a:solidFill>
                  <a:schemeClr val="tx2">
                    <a:lumMod val="75000"/>
                  </a:schemeClr>
                </a:solidFill>
              </a:rPr>
              <a:t>Batch No:06</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B2775364-F303-0D57-6456-42326AEA936D}"/>
              </a:ext>
            </a:extLst>
          </p:cNvPr>
          <p:cNvSpPr txBox="1"/>
          <p:nvPr/>
        </p:nvSpPr>
        <p:spPr>
          <a:xfrm flipH="1">
            <a:off x="457199" y="1752000"/>
            <a:ext cx="8305800" cy="203132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Our research aims to develop a  software cost estimation model using decision trees.</a:t>
            </a:r>
          </a:p>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We evaluate the model's performance, focusing on accuracy and efficiency.</a:t>
            </a:r>
          </a:p>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Ultimately, we intend to showcase the potential of machine learning in the context of software cost estimation.</a:t>
            </a:r>
          </a:p>
          <a:p>
            <a:pPr marL="285750" indent="-285750" algn="just">
              <a:buFont typeface="Wingdings" panose="05000000000000000000" pitchFamily="2" charset="2"/>
              <a:buChar char="q"/>
            </a:pPr>
            <a:endParaRPr lang="en-US" b="0" i="0" dirty="0">
              <a:solidFill>
                <a:srgbClr val="374151"/>
              </a:solidFill>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3F13253E-781A-5B0F-2AA5-B01E1DAA7EAF}"/>
              </a:ext>
            </a:extLst>
          </p:cNvPr>
          <p:cNvSpPr txBox="1"/>
          <p:nvPr/>
        </p:nvSpPr>
        <p:spPr>
          <a:xfrm>
            <a:off x="457200" y="1752600"/>
            <a:ext cx="8153400" cy="355481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Traditional software cost estimation methods lack accuracy and reliability.</a:t>
            </a:r>
          </a:p>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The need for more effective and data-driven approaches is evident.</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That the reason we come up with this idea .In this project , the main aim is to improve software effort estimation by constructing a  decision tree that makes use of several machine learning methods on software effort estimation datasets .</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this project using COCOMO 81 dataset , we are estimating and calculate the accurate data as compare with other approaches .</a:t>
            </a:r>
          </a:p>
          <a:p>
            <a:pPr algn="just"/>
            <a:endParaRPr lang="en-US" b="0" i="0" dirty="0">
              <a:solidFill>
                <a:srgbClr val="374151"/>
              </a:solidFill>
              <a:effectLst/>
            </a:endParaRPr>
          </a:p>
          <a:p>
            <a:pPr marL="285750" indent="-285750">
              <a:buFont typeface="Wingdings" panose="05000000000000000000" pitchFamily="2" charset="2"/>
              <a:buChar char="§"/>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Box 1">
            <a:extLst>
              <a:ext uri="{FF2B5EF4-FFF2-40B4-BE49-F238E27FC236}">
                <a16:creationId xmlns:a16="http://schemas.microsoft.com/office/drawing/2014/main" id="{67A4EBD6-F5D3-3ADF-6A9A-6384E123F096}"/>
              </a:ext>
            </a:extLst>
          </p:cNvPr>
          <p:cNvSpPr txBox="1"/>
          <p:nvPr/>
        </p:nvSpPr>
        <p:spPr>
          <a:xfrm>
            <a:off x="457200" y="1524000"/>
            <a:ext cx="8153400" cy="646331"/>
          </a:xfrm>
          <a:prstGeom prst="rect">
            <a:avLst/>
          </a:prstGeom>
          <a:noFill/>
        </p:spPr>
        <p:txBody>
          <a:bodyPr wrap="square" rtlCol="0">
            <a:spAutoFit/>
          </a:bodyPr>
          <a:lstStyle/>
          <a:p>
            <a:pPr marL="285750" indent="-285750" algn="l">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The scope of our project </a:t>
            </a:r>
            <a:r>
              <a:rPr lang="en-US" dirty="0">
                <a:latin typeface="Times New Roman" panose="02020603050405020304" pitchFamily="18" charset="0"/>
                <a:cs typeface="Times New Roman" panose="02020603050405020304" pitchFamily="18" charset="0"/>
              </a:rPr>
              <a:t>about h</a:t>
            </a:r>
            <a:r>
              <a:rPr lang="en-US" b="0" i="0" dirty="0">
                <a:effectLst/>
                <a:latin typeface="Times New Roman" panose="02020603050405020304" pitchFamily="18" charset="0"/>
                <a:cs typeface="Times New Roman" panose="02020603050405020304" pitchFamily="18" charset="0"/>
              </a:rPr>
              <a:t>uman resources  required to  develop of the project.</a:t>
            </a:r>
          </a:p>
          <a:p>
            <a:endParaRPr lang="en-IN" dirty="0"/>
          </a:p>
        </p:txBody>
      </p:sp>
    </p:spTree>
    <p:extLst>
      <p:ext uri="{BB962C8B-B14F-4D97-AF65-F5344CB8AC3E}">
        <p14:creationId xmlns:p14="http://schemas.microsoft.com/office/powerpoint/2010/main" val="1896597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FD025B0-0530-AD75-690D-ABD1D194797C}"/>
                  </a:ext>
                </a:extLst>
              </p:cNvPr>
              <p:cNvGraphicFramePr>
                <a:graphicFrameLocks noChangeAspect="1"/>
              </p:cNvGraphicFramePr>
              <p:nvPr>
                <p:extLst>
                  <p:ext uri="{D42A27DB-BD31-4B8C-83A1-F6EECF244321}">
                    <p14:modId xmlns:p14="http://schemas.microsoft.com/office/powerpoint/2010/main" val="3713244168"/>
                  </p:ext>
                </p:extLst>
              </p:nvPr>
            </p:nvGraphicFramePr>
            <p:xfrm>
              <a:off x="-2464904" y="4499941"/>
              <a:ext cx="2286000" cy="1714500"/>
            </p:xfrm>
            <a:graphic>
              <a:graphicData uri="http://schemas.microsoft.com/office/powerpoint/2016/slidezoom">
                <pslz:sldZm>
                  <pslz:sldZmObj sldId="407" cId="0">
                    <pslz:zmPr id="{C0C948FC-194C-4D21-8F5C-5D65CFB8A97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DFD025B0-0530-AD75-690D-ABD1D194797C}"/>
                  </a:ext>
                </a:extLst>
              </p:cNvPr>
              <p:cNvPicPr>
                <a:picLocks noGrp="1" noRot="1" noChangeAspect="1" noMove="1" noResize="1" noEditPoints="1" noAdjustHandles="1" noChangeArrowheads="1" noChangeShapeType="1"/>
              </p:cNvPicPr>
              <p:nvPr/>
            </p:nvPicPr>
            <p:blipFill>
              <a:blip r:embed="rId5"/>
              <a:stretch>
                <a:fillRect/>
              </a:stretch>
            </p:blipFill>
            <p:spPr>
              <a:xfrm>
                <a:off x="-2464904" y="4499941"/>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277705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0"/>
            <a:ext cx="103632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4132000858"/>
              </p:ext>
            </p:extLst>
          </p:nvPr>
        </p:nvGraphicFramePr>
        <p:xfrm>
          <a:off x="-1295402" y="533400"/>
          <a:ext cx="11430001" cy="14097000"/>
        </p:xfrm>
        <a:graphic>
          <a:graphicData uri="http://schemas.openxmlformats.org/drawingml/2006/table">
            <a:tbl>
              <a:tblPr firstRow="1" bandRow="1">
                <a:tableStyleId>{5C22544A-7EE6-4342-B048-85BDC9FD1C3A}</a:tableStyleId>
              </a:tblPr>
              <a:tblGrid>
                <a:gridCol w="562416">
                  <a:extLst>
                    <a:ext uri="{9D8B030D-6E8A-4147-A177-3AD203B41FA5}">
                      <a16:colId xmlns:a16="http://schemas.microsoft.com/office/drawing/2014/main" val="432745929"/>
                    </a:ext>
                  </a:extLst>
                </a:gridCol>
                <a:gridCol w="1138699">
                  <a:extLst>
                    <a:ext uri="{9D8B030D-6E8A-4147-A177-3AD203B41FA5}">
                      <a16:colId xmlns:a16="http://schemas.microsoft.com/office/drawing/2014/main" val="1998233565"/>
                    </a:ext>
                  </a:extLst>
                </a:gridCol>
                <a:gridCol w="2557079">
                  <a:extLst>
                    <a:ext uri="{9D8B030D-6E8A-4147-A177-3AD203B41FA5}">
                      <a16:colId xmlns:a16="http://schemas.microsoft.com/office/drawing/2014/main" val="3760181125"/>
                    </a:ext>
                  </a:extLst>
                </a:gridCol>
                <a:gridCol w="1761608">
                  <a:extLst>
                    <a:ext uri="{9D8B030D-6E8A-4147-A177-3AD203B41FA5}">
                      <a16:colId xmlns:a16="http://schemas.microsoft.com/office/drawing/2014/main" val="1470764825"/>
                    </a:ext>
                  </a:extLst>
                </a:gridCol>
                <a:gridCol w="3024670">
                  <a:extLst>
                    <a:ext uri="{9D8B030D-6E8A-4147-A177-3AD203B41FA5}">
                      <a16:colId xmlns:a16="http://schemas.microsoft.com/office/drawing/2014/main" val="3423994347"/>
                    </a:ext>
                  </a:extLst>
                </a:gridCol>
                <a:gridCol w="2385529">
                  <a:extLst>
                    <a:ext uri="{9D8B030D-6E8A-4147-A177-3AD203B41FA5}">
                      <a16:colId xmlns:a16="http://schemas.microsoft.com/office/drawing/2014/main" val="635663868"/>
                    </a:ext>
                  </a:extLst>
                </a:gridCol>
              </a:tblGrid>
              <a:tr h="1256364">
                <a:tc>
                  <a:txBody>
                    <a:bodyPr/>
                    <a:lstStyle/>
                    <a:p>
                      <a:r>
                        <a:rPr lang="en-US" sz="1200" dirty="0">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830639">
                <a:tc>
                  <a:txBody>
                    <a:bodyPr/>
                    <a:lstStyle/>
                    <a:p>
                      <a:r>
                        <a:rPr lang="en-US" dirty="0"/>
                        <a:t>1</a:t>
                      </a:r>
                      <a:endParaRPr lang="en-IN" dirty="0"/>
                    </a:p>
                  </a:txBody>
                  <a:tcPr/>
                </a:tc>
                <a:tc>
                  <a:txBody>
                    <a:bodyPr/>
                    <a:lstStyle/>
                    <a:p>
                      <a:r>
                        <a:rPr lang="en-IN" sz="1400" dirty="0">
                          <a:latin typeface="Times New Roman" panose="02020603050405020304" pitchFamily="18" charset="0"/>
                          <a:cs typeface="Times New Roman" panose="02020603050405020304" pitchFamily="18" charset="0"/>
                        </a:rPr>
                        <a:t>Mohammed Algabri ,Fahman Saeed, Hassan Mathkour,</a:t>
                      </a:r>
                    </a:p>
                    <a:p>
                      <a:r>
                        <a:rPr lang="en-IN" sz="1400" dirty="0">
                          <a:latin typeface="Times New Roman" panose="02020603050405020304" pitchFamily="18" charset="0"/>
                          <a:cs typeface="Times New Roman" panose="02020603050405020304" pitchFamily="18" charset="0"/>
                        </a:rPr>
                        <a:t>Nejmeddine Tagoug ,IEEE &amp; 2015.</a:t>
                      </a:r>
                    </a:p>
                  </a:txBody>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soft computing techniques: genetic algorithm has been used for tuning the parameters of COCOMO model to predicate the software cost more accurately. Moreover, the performance of proposed methods compared through </a:t>
                      </a:r>
                      <a:r>
                        <a:rPr lang="en-US" sz="1400" b="1" dirty="0">
                          <a:solidFill>
                            <a:schemeClr val="tx1"/>
                          </a:solidFill>
                          <a:latin typeface="Times New Roman" panose="02020603050405020304" pitchFamily="18" charset="0"/>
                          <a:cs typeface="Times New Roman" panose="02020603050405020304" pitchFamily="18" charset="0"/>
                        </a:rPr>
                        <a:t>COCOMO NASA Data Set </a:t>
                      </a:r>
                      <a:r>
                        <a:rPr lang="en-US" sz="1400" dirty="0">
                          <a:solidFill>
                            <a:schemeClr val="tx1"/>
                          </a:solidFill>
                          <a:latin typeface="Times New Roman" panose="02020603050405020304" pitchFamily="18" charset="0"/>
                          <a:cs typeface="Times New Roman" panose="02020603050405020304" pitchFamily="18" charset="0"/>
                        </a:rPr>
                        <a:t>were used.</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Optimization of  Soft Cost Estimation using Genetic Algorithm for NASA Software Projects </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lvl="1" algn="just"/>
                      <a:r>
                        <a:rPr lang="en-US" sz="1400" dirty="0">
                          <a:latin typeface="Times New Roman" panose="02020603050405020304" pitchFamily="18" charset="0"/>
                          <a:cs typeface="Times New Roman" panose="02020603050405020304" pitchFamily="18" charset="0"/>
                        </a:rPr>
                        <a:t>we present tuning the parameters of COCOMO coefficients using genetic algorithm to estimate the software cost for all COCOMO models: Organic, Semi-Detected and Embedded. In experiments, we used the 93 NASA dataset to verify our proposed method. The tuning coefficients using genetic algorithm produced results more accurate than the current COCOMO coefficients for all three models. Our results are giving more realistic development time comparing to the real Development time. </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solidFill>
                            <a:schemeClr val="tx1"/>
                          </a:solidFill>
                          <a:latin typeface="Times New Roman" panose="02020603050405020304" pitchFamily="18" charset="0"/>
                          <a:cs typeface="Times New Roman" panose="02020603050405020304" pitchFamily="18" charset="0"/>
                        </a:rPr>
                        <a:t>As for the future work, we will do the tuning coefficients for COCOMO models using other soft computing techniques. </a:t>
                      </a:r>
                      <a:endParaRPr lang="en-IN"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3301683">
                <a:tc>
                  <a:txBody>
                    <a:bodyPr/>
                    <a:lstStyle/>
                    <a:p>
                      <a:r>
                        <a:rPr lang="en-US" dirty="0"/>
                        <a:t>2</a:t>
                      </a:r>
                      <a:endParaRPr lang="en-IN" dirty="0"/>
                    </a:p>
                  </a:txBody>
                  <a:tcPr/>
                </a:tc>
                <a:tc>
                  <a:txBody>
                    <a:bodyPr/>
                    <a:lstStyle/>
                    <a:p>
                      <a:pPr algn="l"/>
                      <a:r>
                        <a:rPr lang="en-IN" sz="1400" dirty="0">
                          <a:latin typeface="Times New Roman" panose="02020603050405020304" pitchFamily="18" charset="0"/>
                          <a:cs typeface="Times New Roman" panose="02020603050405020304" pitchFamily="18" charset="0"/>
                        </a:rPr>
                        <a:t>Andreas S. Andreou, Efi Papatheocharous  ,IEEE &amp;2008.</a:t>
                      </a:r>
                    </a:p>
                  </a:txBody>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issue of software cost estimation through fuzzy decision trees, aiming at acquiring accurate and reliable effort estimates for project resource allocation and control.</a:t>
                      </a:r>
                      <a:r>
                        <a:rPr lang="en-US" sz="1400" dirty="0"/>
                        <a:t> </a:t>
                      </a:r>
                      <a:r>
                        <a:rPr lang="en-US" sz="1400" dirty="0">
                          <a:latin typeface="Times New Roman" panose="02020603050405020304" pitchFamily="18" charset="0"/>
                          <a:cs typeface="Times New Roman" panose="02020603050405020304" pitchFamily="18" charset="0"/>
                        </a:rPr>
                        <a:t>Two algorithms, namely CHAID and CART, are applied on empirical software cost data recorded in the </a:t>
                      </a:r>
                      <a:r>
                        <a:rPr lang="en-US" sz="1400" b="1" dirty="0">
                          <a:latin typeface="Times New Roman" panose="02020603050405020304" pitchFamily="18" charset="0"/>
                          <a:cs typeface="Times New Roman" panose="02020603050405020304" pitchFamily="18" charset="0"/>
                        </a:rPr>
                        <a:t>ISBSG dataset </a:t>
                      </a:r>
                      <a:r>
                        <a:rPr lang="en-US" sz="1400" dirty="0">
                          <a:latin typeface="Times New Roman" panose="02020603050405020304" pitchFamily="18" charset="0"/>
                          <a:cs typeface="Times New Roman" panose="02020603050405020304" pitchFamily="18" charset="0"/>
                        </a:rPr>
                        <a:t>repository. Approximately 1000 project data records are selected for analysis and experimentation, with fuzzy decision trees instances being generated and evaluated based on prediction accuracy.</a:t>
                      </a:r>
                      <a:r>
                        <a:rPr lang="en-US" sz="1400" dirty="0">
                          <a:solidFill>
                            <a:schemeClr val="tx1"/>
                          </a:solidFill>
                          <a:latin typeface="Times New Roman" panose="02020603050405020304" pitchFamily="18" charset="0"/>
                          <a:cs typeface="Times New Roman" panose="02020603050405020304" pitchFamily="18" charset="0"/>
                        </a:rPr>
                        <a:t> </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Software Cost Estimation using Fuzzy Decision Trees </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The results indicated the applicability of the approach and suggested that the generation FDT may be conceived as a fairly good solution in classifying projects and extracting rules describing the nature of the software development environment.</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Future work will utilize these rules into other structures or software cost models. Additional investigation will include comparison of other classification algorithms and further improvement on the structure and on the algorithms employed in the experiments.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r h="2272096">
                <a:tc>
                  <a:txBody>
                    <a:bodyPr/>
                    <a:lstStyle/>
                    <a:p>
                      <a:r>
                        <a:rPr lang="en-US" dirty="0"/>
                        <a:t>3</a:t>
                      </a:r>
                      <a:endParaRPr lang="en-IN" dirty="0"/>
                    </a:p>
                  </a:txBody>
                  <a:tcPr/>
                </a:tc>
                <a:tc>
                  <a:txBody>
                    <a:bodyPr/>
                    <a:lstStyle/>
                    <a:p>
                      <a:pPr algn="l"/>
                      <a:r>
                        <a:rPr lang="en-US" sz="1400" dirty="0">
                          <a:latin typeface="Times New Roman" panose="02020603050405020304" pitchFamily="18" charset="0"/>
                          <a:cs typeface="Times New Roman" panose="02020603050405020304" pitchFamily="18" charset="0"/>
                        </a:rPr>
                        <a:t>4th International Conference on Computer Science &amp;Education, IEEE&amp;2009.</a:t>
                      </a:r>
                    </a:p>
                    <a:p>
                      <a:pPr algn="l"/>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In order to obtain the software effort, we are coming with  an estimating method for software effort based on function point. It helps to estimate software effort more accurately without considering the languages or developing environment we choose.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Estimation of software projects effort based on function point </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we propose an estimating method for software effort based on function point to Scale increasing in applications and a variety of programming languages using at the same time, manual measurement based on the LOC (Line of Code) cannot meet the estimating requirements. The emergence of Function Point resolves these difficult issues</a:t>
                      </a:r>
                      <a:endParaRPr lang="en-IN" sz="1400" dirty="0">
                        <a:latin typeface="Times New Roman" panose="02020603050405020304" pitchFamily="18" charset="0"/>
                        <a:cs typeface="Times New Roman" panose="02020603050405020304" pitchFamily="18" charset="0"/>
                      </a:endParaRPr>
                    </a:p>
                    <a:p>
                      <a:endParaRPr lang="en-IN" dirty="0"/>
                    </a:p>
                  </a:txBody>
                  <a:tcPr/>
                </a:tc>
                <a:tc>
                  <a:txBody>
                    <a:bodyPr/>
                    <a:lstStyle/>
                    <a:p>
                      <a:pPr algn="just"/>
                      <a:r>
                        <a:rPr lang="en-US" sz="1400" dirty="0">
                          <a:latin typeface="Times New Roman" panose="02020603050405020304" pitchFamily="18" charset="0"/>
                          <a:cs typeface="Times New Roman" panose="02020603050405020304" pitchFamily="18" charset="0"/>
                        </a:rPr>
                        <a:t>We can get more accurate result  by using optimization techniques than functional points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5288033"/>
                  </a:ext>
                </a:extLst>
              </a:tr>
              <a:tr h="3757596">
                <a:tc>
                  <a:txBody>
                    <a:bodyPr/>
                    <a:lstStyle/>
                    <a:p>
                      <a:r>
                        <a:rPr lang="en-US" dirty="0"/>
                        <a:t>4</a:t>
                      </a:r>
                      <a:endParaRPr lang="en-IN" dirty="0"/>
                    </a:p>
                  </a:txBody>
                  <a:tcPr/>
                </a:tc>
                <a:tc>
                  <a:txBody>
                    <a:bodyPr/>
                    <a:lstStyle/>
                    <a:p>
                      <a:pPr algn="l"/>
                      <a:r>
                        <a:rPr lang="en-IN" sz="1400" dirty="0">
                          <a:latin typeface="Times New Roman" panose="02020603050405020304" pitchFamily="18" charset="0"/>
                          <a:cs typeface="Times New Roman" panose="02020603050405020304" pitchFamily="18" charset="0"/>
                        </a:rPr>
                        <a:t>Goldie Gabrani  , Neha Saini ,IEEE &amp; 2016.</a:t>
                      </a:r>
                    </a:p>
                  </a:txBody>
                  <a:tcPr/>
                </a:tc>
                <a:tc>
                  <a:txBody>
                    <a:bodyPr/>
                    <a:lstStyle/>
                    <a:p>
                      <a:pPr algn="ctr"/>
                      <a:r>
                        <a:rPr lang="en-US" sz="1400" dirty="0">
                          <a:latin typeface="Times New Roman" panose="02020603050405020304" pitchFamily="18" charset="0"/>
                          <a:cs typeface="Times New Roman" panose="02020603050405020304" pitchFamily="18" charset="0"/>
                        </a:rPr>
                        <a:t>We focuses on the comparative study of various non-algorithmic techniques used for estimating the software effort by empirical evaluation of five different evolutionary learning algorithms using </a:t>
                      </a:r>
                      <a:r>
                        <a:rPr lang="en-IN" sz="1400" b="1" dirty="0">
                          <a:latin typeface="Times New Roman" panose="02020603050405020304" pitchFamily="18" charset="0"/>
                          <a:cs typeface="Times New Roman" panose="02020603050405020304" pitchFamily="18" charset="0"/>
                        </a:rPr>
                        <a:t>Desharnais</a:t>
                      </a:r>
                      <a:r>
                        <a:rPr lang="en-IN" sz="1400" dirty="0">
                          <a:latin typeface="Times New Roman" panose="02020603050405020304" pitchFamily="18" charset="0"/>
                          <a:cs typeface="Times New Roman" panose="02020603050405020304" pitchFamily="18" charset="0"/>
                        </a:rPr>
                        <a:t> dataset , </a:t>
                      </a:r>
                      <a:r>
                        <a:rPr lang="en-IN" sz="1400" b="1" dirty="0">
                          <a:latin typeface="Times New Roman" panose="02020603050405020304" pitchFamily="18" charset="0"/>
                          <a:cs typeface="Times New Roman" panose="02020603050405020304" pitchFamily="18" charset="0"/>
                        </a:rPr>
                        <a:t>Maxwell</a:t>
                      </a:r>
                      <a:r>
                        <a:rPr lang="en-IN" sz="1400" dirty="0">
                          <a:latin typeface="Times New Roman" panose="02020603050405020304" pitchFamily="18" charset="0"/>
                          <a:cs typeface="Times New Roman" panose="02020603050405020304" pitchFamily="18" charset="0"/>
                        </a:rPr>
                        <a:t> dataset and </a:t>
                      </a:r>
                      <a:r>
                        <a:rPr lang="en-IN" sz="1400" b="1" dirty="0">
                          <a:latin typeface="Times New Roman" panose="02020603050405020304" pitchFamily="18" charset="0"/>
                          <a:cs typeface="Times New Roman" panose="02020603050405020304" pitchFamily="18" charset="0"/>
                        </a:rPr>
                        <a:t>Miyazaki94</a:t>
                      </a:r>
                      <a:r>
                        <a:rPr lang="en-IN" sz="1400" dirty="0">
                          <a:latin typeface="Times New Roman" panose="02020603050405020304" pitchFamily="18" charset="0"/>
                          <a:cs typeface="Times New Roman" panose="02020603050405020304" pitchFamily="18" charset="0"/>
                        </a:rPr>
                        <a:t> dataset.</a:t>
                      </a:r>
                    </a:p>
                  </a:txBody>
                  <a:tcPr/>
                </a:tc>
                <a:tc>
                  <a:txBody>
                    <a:bodyPr/>
                    <a:lstStyle/>
                    <a:p>
                      <a:pPr algn="ctr"/>
                      <a:r>
                        <a:rPr lang="en-US" sz="1400" dirty="0">
                          <a:latin typeface="Times New Roman" panose="02020603050405020304" pitchFamily="18" charset="0"/>
                          <a:cs typeface="Times New Roman" panose="02020603050405020304" pitchFamily="18" charset="0"/>
                        </a:rPr>
                        <a:t>Effort Estimation Models Using Evolutionary Learning Algorithms for Software Development</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The accuracy of these algorithms is found out and the behavior of these algorithms is analyzed with respect to the size and the type of data. All the five techniques are applied on three different datasets and various parameters such as MMRE, PRED(25), PRED(50), PRED(75) are calculated. The proposed results are compared to other machine learning methods like SVR, ANFIS etc. The results show that evolutionary learning algorithms give more accurate results than machine learning algorithms. </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In the future, this empirical study can be done for some industrial software. Further, we can apply other evolutionary algorithms like bacterial foraging and particle swarm optimization on the same datasets and evaluate if there is any performance improvement in results or not. This study can be repeated again for other new techniques until we find a unique technique which can give accurate and correct estimation for all types of datasets.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427978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286194650"/>
              </p:ext>
            </p:extLst>
          </p:nvPr>
        </p:nvGraphicFramePr>
        <p:xfrm>
          <a:off x="-1371600" y="381000"/>
          <a:ext cx="11963400" cy="12056589"/>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432745929"/>
                    </a:ext>
                  </a:extLst>
                </a:gridCol>
                <a:gridCol w="1905000">
                  <a:extLst>
                    <a:ext uri="{9D8B030D-6E8A-4147-A177-3AD203B41FA5}">
                      <a16:colId xmlns:a16="http://schemas.microsoft.com/office/drawing/2014/main" val="1998233565"/>
                    </a:ext>
                  </a:extLst>
                </a:gridCol>
                <a:gridCol w="2743200">
                  <a:extLst>
                    <a:ext uri="{9D8B030D-6E8A-4147-A177-3AD203B41FA5}">
                      <a16:colId xmlns:a16="http://schemas.microsoft.com/office/drawing/2014/main" val="3760181125"/>
                    </a:ext>
                  </a:extLst>
                </a:gridCol>
                <a:gridCol w="1828800">
                  <a:extLst>
                    <a:ext uri="{9D8B030D-6E8A-4147-A177-3AD203B41FA5}">
                      <a16:colId xmlns:a16="http://schemas.microsoft.com/office/drawing/2014/main" val="1470764825"/>
                    </a:ext>
                  </a:extLst>
                </a:gridCol>
                <a:gridCol w="2667000">
                  <a:extLst>
                    <a:ext uri="{9D8B030D-6E8A-4147-A177-3AD203B41FA5}">
                      <a16:colId xmlns:a16="http://schemas.microsoft.com/office/drawing/2014/main" val="3423994347"/>
                    </a:ext>
                  </a:extLst>
                </a:gridCol>
                <a:gridCol w="2133600">
                  <a:extLst>
                    <a:ext uri="{9D8B030D-6E8A-4147-A177-3AD203B41FA5}">
                      <a16:colId xmlns:a16="http://schemas.microsoft.com/office/drawing/2014/main" val="635663868"/>
                    </a:ext>
                  </a:extLst>
                </a:gridCol>
              </a:tblGrid>
              <a:tr h="961869">
                <a:tc>
                  <a:txBody>
                    <a:bodyPr/>
                    <a:lstStyle/>
                    <a:p>
                      <a:pPr algn="ctr"/>
                      <a:r>
                        <a:rPr lang="en-US" sz="1200" dirty="0">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989192">
                <a:tc>
                  <a:txBody>
                    <a:bodyPr/>
                    <a:lstStyle/>
                    <a:p>
                      <a:r>
                        <a:rPr lang="en-US" dirty="0"/>
                        <a:t>5</a:t>
                      </a:r>
                      <a:endParaRPr lang="en-IN" dirty="0"/>
                    </a:p>
                  </a:txBody>
                  <a:tcPr/>
                </a:tc>
                <a:tc>
                  <a:txBody>
                    <a:bodyPr/>
                    <a:lstStyle/>
                    <a:p>
                      <a:r>
                        <a:rPr lang="en-IN" sz="1400" dirty="0">
                          <a:latin typeface="Times New Roman" panose="02020603050405020304" pitchFamily="18" charset="0"/>
                          <a:cs typeface="Times New Roman" panose="02020603050405020304" pitchFamily="18" charset="0"/>
                        </a:rPr>
                        <a:t>Dr. Haitham Hamza , Dr. Amr Kamel , Khaled Shams,</a:t>
                      </a:r>
                    </a:p>
                    <a:p>
                      <a:r>
                        <a:rPr lang="en-IN" sz="1400" dirty="0">
                          <a:latin typeface="Times New Roman" panose="02020603050405020304" pitchFamily="18" charset="0"/>
                          <a:cs typeface="Times New Roman" panose="02020603050405020304" pitchFamily="18" charset="0"/>
                        </a:rPr>
                        <a:t>IEEE &amp; 2013.</a:t>
                      </a:r>
                    </a:p>
                  </a:txBody>
                  <a:tcPr/>
                </a:tc>
                <a:tc>
                  <a:txBody>
                    <a:bodyPr/>
                    <a:lstStyle/>
                    <a:p>
                      <a:pPr algn="ctr"/>
                      <a:r>
                        <a:rPr lang="en-US" sz="1400" dirty="0">
                          <a:latin typeface="Times New Roman" panose="02020603050405020304" pitchFamily="18" charset="0"/>
                          <a:cs typeface="Times New Roman" panose="02020603050405020304" pitchFamily="18" charset="0"/>
                        </a:rPr>
                        <a:t>We provides an overview on the use Artificial Neural Networks methods to estimate the development effort for software development projects, </a:t>
                      </a:r>
                    </a:p>
                    <a:p>
                      <a:pPr algn="just"/>
                      <a:r>
                        <a:rPr lang="en-US" sz="1400" dirty="0">
                          <a:latin typeface="Times New Roman" panose="02020603050405020304" pitchFamily="18" charset="0"/>
                          <a:cs typeface="Times New Roman" panose="02020603050405020304" pitchFamily="18" charset="0"/>
                        </a:rPr>
                        <a:t>There are several </a:t>
                      </a:r>
                      <a:r>
                        <a:rPr lang="en-US" sz="1400" b="1" dirty="0">
                          <a:latin typeface="Times New Roman" panose="02020603050405020304" pitchFamily="18" charset="0"/>
                          <a:cs typeface="Times New Roman" panose="02020603050405020304" pitchFamily="18" charset="0"/>
                        </a:rPr>
                        <a:t>ANNs methods</a:t>
                      </a:r>
                      <a:r>
                        <a:rPr lang="en-US" sz="1400" dirty="0">
                          <a:latin typeface="Times New Roman" panose="02020603050405020304" pitchFamily="18" charset="0"/>
                          <a:cs typeface="Times New Roman" panose="02020603050405020304" pitchFamily="18" charset="0"/>
                        </a:rPr>
                        <a:t> that are used in software estimation, bellow are the mostly common ANNs as per this survey:</a:t>
                      </a:r>
                    </a:p>
                    <a:p>
                      <a:pPr algn="just"/>
                      <a:r>
                        <a:rPr lang="en-US" sz="1400" dirty="0">
                          <a:latin typeface="Times New Roman" panose="02020603050405020304" pitchFamily="18" charset="0"/>
                          <a:cs typeface="Times New Roman" panose="02020603050405020304" pitchFamily="18" charset="0"/>
                        </a:rPr>
                        <a:t> 1.</a:t>
                      </a:r>
                      <a:r>
                        <a:rPr lang="en-IN" sz="1400" dirty="0">
                          <a:latin typeface="Times New Roman" panose="02020603050405020304" pitchFamily="18" charset="0"/>
                          <a:cs typeface="Times New Roman" panose="02020603050405020304" pitchFamily="18" charset="0"/>
                        </a:rPr>
                        <a:t>Feed-forward neural network </a:t>
                      </a:r>
                    </a:p>
                    <a:p>
                      <a:pPr algn="just"/>
                      <a:r>
                        <a:rPr lang="en-IN" sz="1400" dirty="0">
                          <a:latin typeface="Times New Roman" panose="02020603050405020304" pitchFamily="18" charset="0"/>
                          <a:cs typeface="Times New Roman" panose="02020603050405020304" pitchFamily="18" charset="0"/>
                        </a:rPr>
                        <a:t>2. Recurrent neural networks</a:t>
                      </a:r>
                    </a:p>
                    <a:p>
                      <a:pPr algn="just"/>
                      <a:r>
                        <a:rPr lang="en-IN" sz="1400" dirty="0">
                          <a:latin typeface="Times New Roman" panose="02020603050405020304" pitchFamily="18" charset="0"/>
                          <a:cs typeface="Times New Roman" panose="02020603050405020304" pitchFamily="18" charset="0"/>
                        </a:rPr>
                        <a:t>3. Radial basis function (RBF) network </a:t>
                      </a:r>
                    </a:p>
                    <a:p>
                      <a:pPr algn="just"/>
                      <a:r>
                        <a:rPr lang="en-IN" sz="1400" dirty="0">
                          <a:latin typeface="Times New Roman" panose="02020603050405020304" pitchFamily="18" charset="0"/>
                          <a:cs typeface="Times New Roman" panose="02020603050405020304" pitchFamily="18" charset="0"/>
                        </a:rPr>
                        <a:t>4. Neuro-fuzzy networks.</a:t>
                      </a:r>
                    </a:p>
                  </a:txBody>
                  <a:tcPr/>
                </a:tc>
                <a:tc>
                  <a:txBody>
                    <a:bodyPr/>
                    <a:lstStyle/>
                    <a:p>
                      <a:pPr algn="ctr"/>
                      <a:r>
                        <a:rPr lang="en-US" sz="1400" dirty="0">
                          <a:latin typeface="Times New Roman" panose="02020603050405020304" pitchFamily="18" charset="0"/>
                          <a:cs typeface="Times New Roman" panose="02020603050405020304" pitchFamily="18" charset="0"/>
                        </a:rPr>
                        <a:t>Software Effort Estimation using Artificial Neural Networks: A Survey of the Current Practices </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Choosing the right ANNs methods, is important to get accurate estimation, as per this survey: in case of noisy data, Feed forward neural network using Levenberg-Marquardt, performs better than Feed-forward back-propagation method. </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The Feed forward techniques need data filtering techniques, to prevent divergence, so it is important to have data noise filtering The radial basis function is the most suitable for noisy data.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4025051">
                <a:tc>
                  <a:txBody>
                    <a:bodyPr/>
                    <a:lstStyle/>
                    <a:p>
                      <a:r>
                        <a:rPr lang="en-US" dirty="0"/>
                        <a:t>6</a:t>
                      </a:r>
                      <a:endParaRPr lang="en-IN" dirty="0"/>
                    </a:p>
                  </a:txBody>
                  <a:tcPr/>
                </a:tc>
                <a:tc>
                  <a:txBody>
                    <a:bodyPr/>
                    <a:lstStyle/>
                    <a:p>
                      <a:r>
                        <a:rPr lang="en-US" sz="1400" dirty="0">
                          <a:latin typeface="Times New Roman" panose="02020603050405020304" pitchFamily="18" charset="0"/>
                          <a:cs typeface="Times New Roman" panose="02020603050405020304" pitchFamily="18" charset="0"/>
                        </a:rPr>
                        <a:t>Iman Attar Zadeh, Siew Hock Ow , IEEE &amp; 2010.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Understanding and calculation of models based on historical data are difficult due to inherent complex relationships between the related attributes, are unable to handle categorical data as well as lack of reasoning capabilities. Besides, attributes and relationships used to estimate software development effort could change over time and differ for software development environments. In order to address and overcome to these problems, a new model with accurate estimation will be considerable.</a:t>
                      </a:r>
                    </a:p>
                    <a:p>
                      <a:pPr algn="ctr"/>
                      <a:r>
                        <a:rPr lang="en-US" sz="1400" dirty="0">
                          <a:latin typeface="Times New Roman" panose="02020603050405020304" pitchFamily="18" charset="0"/>
                          <a:cs typeface="Times New Roman" panose="02020603050405020304" pitchFamily="18" charset="0"/>
                        </a:rPr>
                        <a:t>Experiments were done by taking two datasets, first one was original data from </a:t>
                      </a:r>
                      <a:r>
                        <a:rPr lang="en-US" sz="1400" b="1" dirty="0">
                          <a:latin typeface="Times New Roman" panose="02020603050405020304" pitchFamily="18" charset="0"/>
                          <a:cs typeface="Times New Roman" panose="02020603050405020304" pitchFamily="18" charset="0"/>
                        </a:rPr>
                        <a:t>COCOMO dataset </a:t>
                      </a:r>
                      <a:r>
                        <a:rPr lang="en-US" sz="1400" dirty="0">
                          <a:latin typeface="Times New Roman" panose="02020603050405020304" pitchFamily="18" charset="0"/>
                          <a:cs typeface="Times New Roman" panose="02020603050405020304" pitchFamily="18" charset="0"/>
                        </a:rPr>
                        <a:t>and second one was </a:t>
                      </a:r>
                      <a:r>
                        <a:rPr lang="en-US" sz="1400" b="1" dirty="0">
                          <a:latin typeface="Times New Roman" panose="02020603050405020304" pitchFamily="18" charset="0"/>
                          <a:cs typeface="Times New Roman" panose="02020603050405020304" pitchFamily="18" charset="0"/>
                        </a:rPr>
                        <a:t>artificial dataset.</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Proposing a New Software Cost Estimation Model Based on Artificial Neural Networks</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The proposed neural networks model showed better software effort estimates in view of the MMRE, Pred(0.25) evaluation criteria as compared to the traditional COCOMO. The above mentioned results demonstrate that applying neural networks method to the software effort estimation is a feasible approach to addressing the problem of uncertainty and vagueness existed in software effort drivers.</a:t>
                      </a:r>
                    </a:p>
                    <a:p>
                      <a:pPr marL="285750" indent="-2857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Furthermore, the neural networks model presents better estimation accuracy as compared to the COCOMO dataset.</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The utilization of neural networks for other applications in the software engineering field can also be explored in the future.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r h="3403536">
                <a:tc>
                  <a:txBody>
                    <a:bodyPr/>
                    <a:lstStyle/>
                    <a:p>
                      <a:r>
                        <a:rPr lang="en-US" dirty="0"/>
                        <a:t>7</a:t>
                      </a:r>
                      <a:endParaRPr lang="en-IN" dirty="0"/>
                    </a:p>
                  </a:txBody>
                  <a:tcPr/>
                </a:tc>
                <a:tc>
                  <a:txBody>
                    <a:bodyPr/>
                    <a:lstStyle/>
                    <a:p>
                      <a:r>
                        <a:rPr lang="en-US" sz="1400" dirty="0">
                          <a:latin typeface="Times New Roman" panose="02020603050405020304" pitchFamily="18" charset="0"/>
                          <a:cs typeface="Times New Roman" panose="02020603050405020304" pitchFamily="18" charset="0"/>
                        </a:rPr>
                        <a:t>ICCIT-2013: Special Session-Computational Intelligence Applications in Software Engineering (CIASE), Beirut ,IEEE&amp;2013.</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Underestimation leads to disruption in the project’s estimated cost and delivery. On the other hand, overestimation causes outbidding and financial losses in business. Many software estimation models exist; however, none have been proven to be the best in all situations. In this paper, a decision tree forest (DTF) model is compared to a traditional decision tree (DT) model, as well as a multiple linear regression model (MLR). The evaluation was conducted using </a:t>
                      </a:r>
                      <a:r>
                        <a:rPr lang="en-US" sz="1400" b="1" dirty="0">
                          <a:latin typeface="Times New Roman" panose="02020603050405020304" pitchFamily="18" charset="0"/>
                          <a:cs typeface="Times New Roman" panose="02020603050405020304" pitchFamily="18" charset="0"/>
                        </a:rPr>
                        <a:t>ISBSG</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Desharnais industrial datasets</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A Comparison Between Decision Trees and Decision Tree Forest Models for Software Development Effort Estimation </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Results show that the DTF model is competitive and can be used as an alternative in software effort prediction.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utilization of DTF using  other Dataset and application in software field can explore in future  and We can get more accurate by using different dataset.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5288033"/>
                  </a:ext>
                </a:extLst>
              </a:tr>
              <a:tr h="355152">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764279788"/>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18" name="Callout: Right Arrow 17">
            <a:extLst>
              <a:ext uri="{FF2B5EF4-FFF2-40B4-BE49-F238E27FC236}">
                <a16:creationId xmlns:a16="http://schemas.microsoft.com/office/drawing/2014/main" id="{EF5E16B2-30A9-49CD-B885-F0684A698DBD}"/>
              </a:ext>
            </a:extLst>
          </p:cNvPr>
          <p:cNvSpPr/>
          <p:nvPr/>
        </p:nvSpPr>
        <p:spPr>
          <a:xfrm>
            <a:off x="228600" y="3004063"/>
            <a:ext cx="3200400" cy="446132"/>
          </a:xfrm>
          <a:prstGeom prst="rightArrowCallou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E34D38AF-DCB5-D67E-C9C6-551DD7A84BA3}"/>
              </a:ext>
            </a:extLst>
          </p:cNvPr>
          <p:cNvSpPr txBox="1"/>
          <p:nvPr/>
        </p:nvSpPr>
        <p:spPr>
          <a:xfrm>
            <a:off x="3505200" y="2438400"/>
            <a:ext cx="3352800" cy="156966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r>
              <a:rPr lang="en-US" sz="1600" dirty="0">
                <a:solidFill>
                  <a:srgbClr val="002060"/>
                </a:solidFill>
                <a:latin typeface="Times New Roman" panose="02020603050405020304" pitchFamily="18" charset="0"/>
                <a:cs typeface="Times New Roman" panose="02020603050405020304" pitchFamily="18" charset="0"/>
              </a:rPr>
              <a:t>1.Identify project requirements</a:t>
            </a:r>
          </a:p>
          <a:p>
            <a:r>
              <a:rPr lang="en-US" sz="1600" dirty="0">
                <a:solidFill>
                  <a:srgbClr val="002060"/>
                </a:solidFill>
                <a:latin typeface="Times New Roman" panose="02020603050405020304" pitchFamily="18" charset="0"/>
                <a:cs typeface="Times New Roman" panose="02020603050405020304" pitchFamily="18" charset="0"/>
              </a:rPr>
              <a:t>   2.Select cost model( dataset)</a:t>
            </a:r>
          </a:p>
          <a:p>
            <a:r>
              <a:rPr lang="en-US" sz="1600" dirty="0">
                <a:solidFill>
                  <a:srgbClr val="002060"/>
                </a:solidFill>
                <a:latin typeface="Times New Roman" panose="02020603050405020304" pitchFamily="18" charset="0"/>
                <a:cs typeface="Times New Roman" panose="02020603050405020304" pitchFamily="18" charset="0"/>
              </a:rPr>
              <a:t>   3.Gather &amp; prepare data</a:t>
            </a:r>
          </a:p>
          <a:p>
            <a:r>
              <a:rPr lang="en-US" sz="1600" dirty="0">
                <a:solidFill>
                  <a:srgbClr val="002060"/>
                </a:solidFill>
                <a:latin typeface="Times New Roman" panose="02020603050405020304" pitchFamily="18" charset="0"/>
                <a:cs typeface="Times New Roman" panose="02020603050405020304" pitchFamily="18" charset="0"/>
              </a:rPr>
              <a:t>   4.Apply cost model</a:t>
            </a:r>
          </a:p>
          <a:p>
            <a:r>
              <a:rPr lang="en-US" sz="1600" dirty="0">
                <a:solidFill>
                  <a:srgbClr val="002060"/>
                </a:solidFill>
                <a:latin typeface="Times New Roman" panose="02020603050405020304" pitchFamily="18" charset="0"/>
                <a:cs typeface="Times New Roman" panose="02020603050405020304" pitchFamily="18" charset="0"/>
              </a:rPr>
              <a:t>   5.Review Estimation</a:t>
            </a:r>
          </a:p>
          <a:p>
            <a:r>
              <a:rPr lang="en-US" sz="1600" dirty="0">
                <a:solidFill>
                  <a:srgbClr val="002060"/>
                </a:solidFill>
                <a:latin typeface="Times New Roman" panose="02020603050405020304" pitchFamily="18" charset="0"/>
                <a:cs typeface="Times New Roman" panose="02020603050405020304" pitchFamily="18" charset="0"/>
              </a:rPr>
              <a:t>   6.Refine Estimation</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65C25851-5C67-3261-B4FF-87677BE7B10C}"/>
              </a:ext>
            </a:extLst>
          </p:cNvPr>
          <p:cNvSpPr/>
          <p:nvPr/>
        </p:nvSpPr>
        <p:spPr>
          <a:xfrm>
            <a:off x="3429000" y="2286000"/>
            <a:ext cx="3276600" cy="1754326"/>
          </a:xfrm>
          <a:prstGeom prst="roundRect">
            <a:avLst/>
          </a:prstGeom>
          <a:noFill/>
          <a:effectLst>
            <a:outerShdw blurRad="50800" dist="38100" algn="l" rotWithShape="0">
              <a:prstClr val="black">
                <a:alpha val="40000"/>
              </a:prstClr>
            </a:outerShdw>
          </a:effectLst>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Bent-Up 20">
            <a:extLst>
              <a:ext uri="{FF2B5EF4-FFF2-40B4-BE49-F238E27FC236}">
                <a16:creationId xmlns:a16="http://schemas.microsoft.com/office/drawing/2014/main" id="{977D3AFF-8C01-D4E4-359D-96AB744D1502}"/>
              </a:ext>
            </a:extLst>
          </p:cNvPr>
          <p:cNvSpPr/>
          <p:nvPr/>
        </p:nvSpPr>
        <p:spPr>
          <a:xfrm flipV="1">
            <a:off x="6705600" y="3170284"/>
            <a:ext cx="1295400" cy="338554"/>
          </a:xfrm>
          <a:prstGeom prst="bentUp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FF51074E-104E-E49A-D37D-346285307A2C}"/>
              </a:ext>
            </a:extLst>
          </p:cNvPr>
          <p:cNvSpPr txBox="1"/>
          <p:nvPr/>
        </p:nvSpPr>
        <p:spPr>
          <a:xfrm>
            <a:off x="7200900" y="3541103"/>
            <a:ext cx="2019300" cy="338554"/>
          </a:xfrm>
          <a:prstGeom prst="rect">
            <a:avLst/>
          </a:prstGeom>
          <a:noFill/>
        </p:spPr>
        <p:txBody>
          <a:bodyPr wrap="square" rtlCol="0">
            <a:spAutoFit/>
          </a:bodyPr>
          <a:lstStyle/>
          <a:p>
            <a:r>
              <a:rPr lang="en-US" sz="1600" dirty="0">
                <a:solidFill>
                  <a:srgbClr val="002060"/>
                </a:solidFill>
                <a:latin typeface="Times New Roman" panose="02020603050405020304" pitchFamily="18" charset="0"/>
                <a:cs typeface="Times New Roman" panose="02020603050405020304" pitchFamily="18" charset="0"/>
              </a:rPr>
              <a:t>Decision Tree</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050E323D-E32E-E63F-778F-75E1834015DE}"/>
              </a:ext>
            </a:extLst>
          </p:cNvPr>
          <p:cNvSpPr/>
          <p:nvPr/>
        </p:nvSpPr>
        <p:spPr>
          <a:xfrm>
            <a:off x="7160741" y="3527949"/>
            <a:ext cx="1676400" cy="31646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B29B6132-4025-84F3-54E0-8769A101B4B8}"/>
              </a:ext>
            </a:extLst>
          </p:cNvPr>
          <p:cNvSpPr txBox="1"/>
          <p:nvPr/>
        </p:nvSpPr>
        <p:spPr>
          <a:xfrm>
            <a:off x="304800" y="3016622"/>
            <a:ext cx="1981200" cy="338554"/>
          </a:xfrm>
          <a:prstGeom prst="rect">
            <a:avLst/>
          </a:prstGeom>
          <a:noFill/>
        </p:spPr>
        <p:txBody>
          <a:bodyPr wrap="square" rtlCol="0">
            <a:spAutoFit/>
          </a:bodyPr>
          <a:lstStyle/>
          <a:p>
            <a:r>
              <a:rPr lang="en-US" sz="1600" dirty="0">
                <a:solidFill>
                  <a:srgbClr val="002060"/>
                </a:solidFill>
                <a:latin typeface="Times New Roman" panose="02020603050405020304" pitchFamily="18" charset="0"/>
                <a:cs typeface="Times New Roman" panose="02020603050405020304" pitchFamily="18" charset="0"/>
              </a:rPr>
              <a:t>Software estimation</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25" name="Arrow: Down 24">
            <a:extLst>
              <a:ext uri="{FF2B5EF4-FFF2-40B4-BE49-F238E27FC236}">
                <a16:creationId xmlns:a16="http://schemas.microsoft.com/office/drawing/2014/main" id="{3D83EBD0-A2D4-5234-DCA6-5D5E819DD738}"/>
              </a:ext>
            </a:extLst>
          </p:cNvPr>
          <p:cNvSpPr/>
          <p:nvPr/>
        </p:nvSpPr>
        <p:spPr>
          <a:xfrm>
            <a:off x="7848600" y="3843756"/>
            <a:ext cx="152400" cy="728244"/>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E2E6E38D-6766-BE3F-B4BA-C8ADA346E4CD}"/>
              </a:ext>
            </a:extLst>
          </p:cNvPr>
          <p:cNvSpPr txBox="1"/>
          <p:nvPr/>
        </p:nvSpPr>
        <p:spPr>
          <a:xfrm>
            <a:off x="6400800" y="4623375"/>
            <a:ext cx="2667000" cy="338554"/>
          </a:xfrm>
          <a:prstGeom prst="rect">
            <a:avLst/>
          </a:prstGeom>
          <a:noFill/>
        </p:spPr>
        <p:txBody>
          <a:bodyPr wrap="square" rtlCol="0">
            <a:spAutoFit/>
          </a:bodyPr>
          <a:lstStyle/>
          <a:p>
            <a:r>
              <a:rPr lang="en-US" sz="1600" dirty="0">
                <a:solidFill>
                  <a:srgbClr val="002060"/>
                </a:solidFill>
                <a:latin typeface="Times New Roman" panose="02020603050405020304" pitchFamily="18" charset="0"/>
                <a:cs typeface="Times New Roman" panose="02020603050405020304" pitchFamily="18" charset="0"/>
              </a:rPr>
              <a:t>Evaluate Model Performance</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D158EE70-CF7C-350D-00FE-53403CBD91FF}"/>
              </a:ext>
            </a:extLst>
          </p:cNvPr>
          <p:cNvSpPr/>
          <p:nvPr/>
        </p:nvSpPr>
        <p:spPr>
          <a:xfrm>
            <a:off x="6400800" y="4591110"/>
            <a:ext cx="2628900" cy="36718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Down 29">
            <a:extLst>
              <a:ext uri="{FF2B5EF4-FFF2-40B4-BE49-F238E27FC236}">
                <a16:creationId xmlns:a16="http://schemas.microsoft.com/office/drawing/2014/main" id="{D0D91B8C-F7E3-2694-3621-0A6CC18746E9}"/>
              </a:ext>
            </a:extLst>
          </p:cNvPr>
          <p:cNvSpPr/>
          <p:nvPr/>
        </p:nvSpPr>
        <p:spPr>
          <a:xfrm>
            <a:off x="7848600" y="4958292"/>
            <a:ext cx="152400" cy="628710"/>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CDDD3D8A-E835-6951-2D22-60ACB7F6F5FA}"/>
              </a:ext>
            </a:extLst>
          </p:cNvPr>
          <p:cNvSpPr txBox="1"/>
          <p:nvPr/>
        </p:nvSpPr>
        <p:spPr>
          <a:xfrm>
            <a:off x="7200900" y="5587002"/>
            <a:ext cx="1828800" cy="338554"/>
          </a:xfrm>
          <a:prstGeom prst="rect">
            <a:avLst/>
          </a:prstGeom>
          <a:noFill/>
        </p:spPr>
        <p:txBody>
          <a:bodyPr wrap="square" rtlCol="0">
            <a:spAutoFit/>
          </a:bodyPr>
          <a:lstStyle/>
          <a:p>
            <a:r>
              <a:rPr lang="en-US" sz="1600" dirty="0">
                <a:solidFill>
                  <a:srgbClr val="002060"/>
                </a:solidFill>
                <a:latin typeface="Times New Roman" panose="02020603050405020304" pitchFamily="18" charset="0"/>
                <a:cs typeface="Times New Roman" panose="02020603050405020304" pitchFamily="18" charset="0"/>
              </a:rPr>
              <a:t>Estimated Cost</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0F0653D5-FC89-7795-33A3-C791C8699EF0}"/>
              </a:ext>
            </a:extLst>
          </p:cNvPr>
          <p:cNvSpPr/>
          <p:nvPr/>
        </p:nvSpPr>
        <p:spPr>
          <a:xfrm>
            <a:off x="7010400" y="5587002"/>
            <a:ext cx="1828800" cy="33491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4C41B57F-02F5-7CA4-A0B9-041C94D519BB}"/>
              </a:ext>
            </a:extLst>
          </p:cNvPr>
          <p:cNvSpPr txBox="1"/>
          <p:nvPr/>
        </p:nvSpPr>
        <p:spPr>
          <a:xfrm>
            <a:off x="457200" y="1447800"/>
            <a:ext cx="82296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Block-Diagram Of Existing System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465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C0555D-F79F-FDBA-3156-59F25588D9DA}"/>
              </a:ext>
            </a:extLst>
          </p:cNvPr>
          <p:cNvSpPr txBox="1"/>
          <p:nvPr/>
        </p:nvSpPr>
        <p:spPr>
          <a:xfrm>
            <a:off x="457200" y="228600"/>
            <a:ext cx="8305800" cy="60198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48744991-B797-880B-2E2F-ADBEF84BC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806" y="1167508"/>
            <a:ext cx="3124199" cy="2698945"/>
          </a:xfrm>
          <a:prstGeom prst="rect">
            <a:avLst/>
          </a:prstGeom>
        </p:spPr>
      </p:pic>
      <p:pic>
        <p:nvPicPr>
          <p:cNvPr id="8" name="Picture 7">
            <a:extLst>
              <a:ext uri="{FF2B5EF4-FFF2-40B4-BE49-F238E27FC236}">
                <a16:creationId xmlns:a16="http://schemas.microsoft.com/office/drawing/2014/main" id="{EC65E9EE-3CC1-BC8F-28AB-07D0D600D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0100" y="1447800"/>
            <a:ext cx="3576226" cy="2290762"/>
          </a:xfrm>
          <a:prstGeom prst="rect">
            <a:avLst/>
          </a:prstGeom>
        </p:spPr>
      </p:pic>
      <p:sp>
        <p:nvSpPr>
          <p:cNvPr id="9" name="TextBox 8">
            <a:extLst>
              <a:ext uri="{FF2B5EF4-FFF2-40B4-BE49-F238E27FC236}">
                <a16:creationId xmlns:a16="http://schemas.microsoft.com/office/drawing/2014/main" id="{3F887CC5-683E-B4D6-2C27-ADEF1501961E}"/>
              </a:ext>
            </a:extLst>
          </p:cNvPr>
          <p:cNvSpPr txBox="1"/>
          <p:nvPr/>
        </p:nvSpPr>
        <p:spPr>
          <a:xfrm>
            <a:off x="1524000" y="4267200"/>
            <a:ext cx="61722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Implementation of decision tree using COCOMO dataset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83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7159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 </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2" name="TextBox 1">
            <a:extLst>
              <a:ext uri="{FF2B5EF4-FFF2-40B4-BE49-F238E27FC236}">
                <a16:creationId xmlns:a16="http://schemas.microsoft.com/office/drawing/2014/main" id="{C2BF199E-C0F9-C920-E624-27F16CC99776}"/>
              </a:ext>
            </a:extLst>
          </p:cNvPr>
          <p:cNvSpPr txBox="1"/>
          <p:nvPr/>
        </p:nvSpPr>
        <p:spPr>
          <a:xfrm>
            <a:off x="685800" y="1524000"/>
            <a:ext cx="7848600" cy="2862322"/>
          </a:xfrm>
          <a:prstGeom prst="rect">
            <a:avLst/>
          </a:prstGeom>
          <a:noFill/>
        </p:spPr>
        <p:txBody>
          <a:bodyPr wrap="square" rtlCol="0">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We present the outcomes of </a:t>
            </a:r>
            <a:r>
              <a:rPr lang="en-US" dirty="0">
                <a:latin typeface="Times New Roman" panose="02020603050405020304" pitchFamily="18" charset="0"/>
                <a:cs typeface="Times New Roman" panose="02020603050405020304" pitchFamily="18" charset="0"/>
              </a:rPr>
              <a:t>existing </a:t>
            </a:r>
            <a:r>
              <a:rPr lang="en-US" b="0" i="0" dirty="0">
                <a:effectLst/>
                <a:latin typeface="Times New Roman" panose="02020603050405020304" pitchFamily="18" charset="0"/>
                <a:cs typeface="Times New Roman" panose="02020603050405020304" pitchFamily="18" charset="0"/>
              </a:rPr>
              <a:t>machine learning model . We are tr</a:t>
            </a:r>
            <a:r>
              <a:rPr lang="en-US" dirty="0">
                <a:latin typeface="Times New Roman" panose="02020603050405020304" pitchFamily="18" charset="0"/>
                <a:cs typeface="Times New Roman" panose="02020603050405020304" pitchFamily="18" charset="0"/>
              </a:rPr>
              <a:t>ied </a:t>
            </a:r>
            <a:r>
              <a:rPr lang="en-US" b="0" i="0" dirty="0">
                <a:effectLst/>
                <a:latin typeface="Times New Roman" panose="02020603050405020304" pitchFamily="18" charset="0"/>
                <a:cs typeface="Times New Roman" panose="02020603050405020304" pitchFamily="18" charset="0"/>
              </a:rPr>
              <a:t>to evaluate its accuracy </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efficiency and relative errors . We compare its performance with traditional methods and existing other methods , showcasing how it outperforms them . We share key findings and insights from our evaluation.</a:t>
            </a:r>
          </a:p>
          <a:p>
            <a:pPr algn="just">
              <a:lnSpc>
                <a:spcPct val="150000"/>
              </a:lnSpc>
            </a:pPr>
            <a:r>
              <a:rPr lang="en-US" dirty="0">
                <a:latin typeface="Times New Roman" panose="02020603050405020304" pitchFamily="18" charset="0"/>
                <a:cs typeface="Times New Roman" panose="02020603050405020304" pitchFamily="18" charset="0"/>
              </a:rPr>
              <a:t>        From this we are saying that we can do more enhancement of decision tree implementation to get more accuracy and efficiency for software estimation.</a:t>
            </a:r>
            <a:endParaRPr lang="en-US" b="0" i="0"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a:extLst>
              <a:ext uri="{FF2B5EF4-FFF2-40B4-BE49-F238E27FC236}">
                <a16:creationId xmlns:a16="http://schemas.microsoft.com/office/drawing/2014/main" id="{CFBFA657-7866-DCAB-1E73-5F39CD06ACBF}"/>
              </a:ext>
            </a:extLst>
          </p:cNvPr>
          <p:cNvSpPr txBox="1"/>
          <p:nvPr/>
        </p:nvSpPr>
        <p:spPr>
          <a:xfrm>
            <a:off x="571080" y="1676400"/>
            <a:ext cx="8153400" cy="4385816"/>
          </a:xfrm>
          <a:prstGeom prst="rect">
            <a:avLst/>
          </a:prstGeom>
          <a:noFill/>
        </p:spPr>
        <p:txBody>
          <a:bodyPr wrap="square" rtlCol="0">
            <a:spAutoFit/>
          </a:bodyPr>
          <a:lstStyle/>
          <a:p>
            <a:pPr marL="323850" algn="just">
              <a:lnSpc>
                <a:spcPct val="150000"/>
              </a:lnSpc>
            </a:pPr>
            <a:r>
              <a:rPr lang="en-US" dirty="0">
                <a:latin typeface="Times New Roman" panose="02020603050405020304" pitchFamily="18" charset="0"/>
                <a:cs typeface="Times New Roman" panose="02020603050405020304" pitchFamily="18" charset="0"/>
              </a:rPr>
              <a:t>In conclusion ,</a:t>
            </a:r>
            <a:r>
              <a:rPr lang="en-US" sz="1800" dirty="0">
                <a:solidFill>
                  <a:srgbClr val="000000"/>
                </a:solidFill>
                <a:effectLst/>
                <a:latin typeface="Times New Roman" panose="02020603050405020304" pitchFamily="18" charset="0"/>
                <a:ea typeface="Times New Roman" panose="02020603050405020304" pitchFamily="18" charset="0"/>
              </a:rPr>
              <a:t> We summarize the main findings from our presentation. We underscore the transformative potential of   machine learning, specifically decision trees, in elevating software cost estimation. We highlight how this innovation can lead to more effective project management and resource allocation.</a:t>
            </a:r>
            <a:endParaRPr lang="en-IN" sz="1800" dirty="0">
              <a:effectLst/>
              <a:latin typeface="Times New Roman" panose="02020603050405020304" pitchFamily="18" charset="0"/>
              <a:ea typeface="Times New Roman" panose="02020603050405020304" pitchFamily="18" charset="0"/>
            </a:endParaRPr>
          </a:p>
          <a:p>
            <a:pPr marL="32385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This project can estimate the effort and cost using decision tree in machine learning. The estimating is done using enhancement of decision tree in machine learning technique using COCOMO 81 dataset.  From this , we conclude that the decision tree in machine learning model can be used with promising results to predict software effort.</a:t>
            </a:r>
            <a:endParaRPr lang="en-IN" sz="1800" dirty="0">
              <a:effectLst/>
              <a:latin typeface="Times New Roman" panose="02020603050405020304" pitchFamily="18" charset="0"/>
              <a:ea typeface="Times New Roman" panose="02020603050405020304" pitchFamily="18" charset="0"/>
            </a:endParaRPr>
          </a:p>
          <a:p>
            <a:br>
              <a:rPr lang="en-IN" sz="1800" dirty="0">
                <a:solidFill>
                  <a:srgbClr val="000000"/>
                </a:solidFill>
                <a:effectLst/>
                <a:latin typeface="Times New Roman" panose="02020603050405020304" pitchFamily="18" charset="0"/>
                <a:ea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id="{28C3374C-97C9-B030-0A6A-D67D3237CDAF}"/>
              </a:ext>
            </a:extLst>
          </p:cNvPr>
          <p:cNvSpPr txBox="1"/>
          <p:nvPr/>
        </p:nvSpPr>
        <p:spPr>
          <a:xfrm>
            <a:off x="381000" y="1447800"/>
            <a:ext cx="8228760" cy="5355312"/>
          </a:xfrm>
          <a:prstGeom prst="rect">
            <a:avLst/>
          </a:prstGeom>
          <a:noFill/>
        </p:spPr>
        <p:txBody>
          <a:bodyPr wrap="square" rtlCol="0">
            <a:spAutoFit/>
          </a:bodyPr>
          <a:lstStyle/>
          <a:p>
            <a:pPr marL="285750" indent="-285750">
              <a:buFont typeface="Wingdings" panose="05000000000000000000" pitchFamily="2" charset="2"/>
              <a:buChar char="q"/>
            </a:pPr>
            <a:r>
              <a:rPr lang="en-IN" dirty="0">
                <a:hlinkClick r:id="rId2"/>
              </a:rPr>
              <a:t>Software Engineering | COCOMO Model – </a:t>
            </a:r>
            <a:r>
              <a:rPr lang="en-IN" dirty="0" err="1">
                <a:hlinkClick r:id="rId2"/>
              </a:rPr>
              <a:t>GeeksforGeeks</a:t>
            </a: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hlinkClick r:id="rId3"/>
              </a:rPr>
              <a:t>ChatGPT (openai.com)</a:t>
            </a:r>
            <a:endParaRPr lang="en-IN" dirty="0"/>
          </a:p>
          <a:p>
            <a:endParaRPr lang="en-IN" dirty="0"/>
          </a:p>
          <a:p>
            <a:pPr marL="285750" indent="-285750">
              <a:buFont typeface="Wingdings" panose="05000000000000000000" pitchFamily="2" charset="2"/>
              <a:buChar char="q"/>
            </a:pPr>
            <a:r>
              <a:rPr lang="en-IN" dirty="0">
                <a:hlinkClick r:id="rId4"/>
              </a:rPr>
              <a:t>https://gamma.app/</a:t>
            </a: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US" dirty="0">
                <a:hlinkClick r:id="rId5"/>
              </a:rPr>
              <a:t>Machine Learning Models for Software Cost Estimation | IEEE Conference Publication | IEEE Xplore</a:t>
            </a:r>
            <a:endParaRPr lang="en-US"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hlinkClick r:id="rId6"/>
              </a:rPr>
              <a:t>IEEE Xplore</a:t>
            </a: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hlinkClick r:id="rId7"/>
              </a:rPr>
              <a:t>Wikipedia</a:t>
            </a: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hlinkClick r:id="rId8"/>
              </a:rPr>
              <a:t>https://sci-hub.se/</a:t>
            </a:r>
            <a:endParaRPr lang="en-IN" dirty="0"/>
          </a:p>
          <a:p>
            <a:pPr marL="285750" indent="-285750">
              <a:buFont typeface="Wingdings" panose="05000000000000000000" pitchFamily="2" charset="2"/>
              <a:buChar char="q"/>
            </a:pPr>
            <a:endParaRPr lang="en-IN" dirty="0"/>
          </a:p>
          <a:p>
            <a:endParaRPr lang="en-IN" dirty="0"/>
          </a:p>
          <a:p>
            <a:pPr marL="285750" indent="-285750">
              <a:buFont typeface="Wingdings" panose="05000000000000000000" pitchFamily="2" charset="2"/>
              <a:buChar char="§"/>
            </a:pPr>
            <a:endParaRPr lang="en-IN" dirty="0"/>
          </a:p>
          <a:p>
            <a:endParaRPr lang="en-IN" dirty="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9937E47C-2CB3-03DC-C5E3-70AD638C6749}"/>
              </a:ext>
            </a:extLst>
          </p:cNvPr>
          <p:cNvSpPr txBox="1"/>
          <p:nvPr/>
        </p:nvSpPr>
        <p:spPr>
          <a:xfrm>
            <a:off x="457200" y="1651575"/>
            <a:ext cx="8305800" cy="3782061"/>
          </a:xfrm>
          <a:prstGeom prst="rect">
            <a:avLst/>
          </a:prstGeom>
          <a:noFill/>
        </p:spPr>
        <p:txBody>
          <a:bodyPr wrap="square" rtlCol="0">
            <a:spAutoFit/>
          </a:bodyPr>
          <a:lstStyle/>
          <a:p>
            <a:pPr algn="just">
              <a:lnSpc>
                <a:spcPct val="150000"/>
              </a:lnSpc>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Effort estimation of the software is one of the biggest problems faced by software industry. It includes planning, supervising projects, analysing viability of the system development, preparing proposals and proposals presentation to clients and among this estimation of the effort for planning is one of the most critical responsibilities. It is necessary to have good effort estimation in order to conduct well budget. The accuracy of the effort estimation of software projects is vital for the competitiveness of software companies. For the forecasting of software effort, it is important to select the correct software effort estimation techniques. Numbers of have been proposed like algorithm, non-algorithm, Machine Learning algorithms and so on.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8A8282-E0BB-D577-E8E5-97C48C3B38AA}"/>
              </a:ext>
            </a:extLst>
          </p:cNvPr>
          <p:cNvSpPr txBox="1"/>
          <p:nvPr/>
        </p:nvSpPr>
        <p:spPr>
          <a:xfrm>
            <a:off x="533400" y="838200"/>
            <a:ext cx="8229600" cy="4939814"/>
          </a:xfrm>
          <a:prstGeom prst="rect">
            <a:avLst/>
          </a:prstGeom>
          <a:noFill/>
        </p:spPr>
        <p:txBody>
          <a:bodyPr wrap="square" rtlCol="0">
            <a:spAutoFit/>
          </a:bodyPr>
          <a:lstStyle/>
          <a:p>
            <a:pPr algn="just">
              <a:lnSpc>
                <a:spcPct val="150000"/>
              </a:lnSpc>
            </a:pPr>
            <a:r>
              <a:rPr lang="en-IN" kern="100" dirty="0">
                <a:latin typeface="Times New Roman" panose="02020603050405020304" pitchFamily="18" charset="0"/>
                <a:ea typeface="Times New Roman" panose="02020603050405020304" pitchFamily="18" charset="0"/>
                <a:cs typeface="Times New Roman" panose="02020603050405020304" pitchFamily="18" charset="0"/>
              </a:rPr>
              <a:t>Generally ,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Decision Trees have drawn the attention of the researchers and changed the direction of Effort Estimation towards computational intelligence . In this project we are using  decision tree concept which  is a simple yet powerful approach and it can be taken as the base for Random Forest, which is known as a group of decision trees. Decision Trees facing data over fitting problem. To overcome this problem enhancement of Decision Tree with ensemble method proposed in this project</a:t>
            </a:r>
            <a:r>
              <a:rPr lang="en-IN"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and also For evaluate performance of this proposed method using </a:t>
            </a: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COCOMO 81 dataset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or International Software Benchmarking Standard Groups (ISBSG) data set and to evaluation metrics </a:t>
            </a:r>
            <a:r>
              <a:rPr lang="en-IN" kern="100" dirty="0">
                <a:latin typeface="Times New Roman" panose="02020603050405020304" pitchFamily="18" charset="0"/>
                <a:ea typeface="Times New Roman" panose="02020603050405020304" pitchFamily="18" charset="0"/>
                <a:cs typeface="Times New Roman" panose="02020603050405020304" pitchFamily="18" charset="0"/>
              </a:rPr>
              <a:t>like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Mean Magnitude Relative Error (MMRE) and Root Mean Square Error (RMSE). Comparative study shows that proposed technique, achieves better results than previous techniques.</a:t>
            </a:r>
          </a:p>
          <a:p>
            <a:endParaRPr lang="en-IN" dirty="0"/>
          </a:p>
        </p:txBody>
      </p:sp>
    </p:spTree>
    <p:extLst>
      <p:ext uri="{BB962C8B-B14F-4D97-AF65-F5344CB8AC3E}">
        <p14:creationId xmlns:p14="http://schemas.microsoft.com/office/powerpoint/2010/main" val="917109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457200" y="1371600"/>
            <a:ext cx="8381160" cy="5570756"/>
          </a:xfrm>
          <a:prstGeom prst="rect">
            <a:avLst/>
          </a:prstGeom>
          <a:noFill/>
        </p:spPr>
        <p:txBody>
          <a:bodyPr wrap="square" rtlCol="0">
            <a:spAutoFit/>
          </a:bodyPr>
          <a:lstStyle/>
          <a:p>
            <a:pPr marL="457200" indent="-365760" algn="just">
              <a:spcBef>
                <a:spcPts val="600"/>
              </a:spcBef>
              <a:buClr>
                <a:srgbClr val="00000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Software Cost Estimation (SCE) is a process of predicting the amount of effort, time and cost, for complete the software  development project.</a:t>
            </a:r>
          </a:p>
          <a:p>
            <a:pPr marL="457200" indent="-365760" algn="just">
              <a:spcBef>
                <a:spcPts val="600"/>
              </a:spcBef>
              <a:buClr>
                <a:srgbClr val="00000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Effort is a unit of labor cost that is expressed in terms of person-months and it depends upon both the size as well as the complexity of the software project.</a:t>
            </a:r>
          </a:p>
          <a:p>
            <a:pPr marL="457200" indent="-365760" algn="just">
              <a:spcBef>
                <a:spcPts val="600"/>
              </a:spcBef>
              <a:buClr>
                <a:srgbClr val="00000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size of the project is usually measured as Kilo Lines of Code (KLOC) and the complexity is given by the Effort adjustment Factor(EAF).</a:t>
            </a:r>
          </a:p>
          <a:p>
            <a:pPr marL="457200" indent="-365760" algn="just">
              <a:spcBef>
                <a:spcPts val="600"/>
              </a:spcBef>
              <a:buClr>
                <a:srgbClr val="00000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Software cost is dependent on several cost factors such as the level of reliability desired, the software tools used, the programmers capability and so on. </a:t>
            </a:r>
          </a:p>
          <a:p>
            <a:pPr marL="457200" indent="-365760" algn="just">
              <a:spcBef>
                <a:spcPts val="600"/>
              </a:spcBef>
              <a:buClr>
                <a:srgbClr val="00000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All these factors contribute to the inherent uncertainty associated with software cost estimation.</a:t>
            </a:r>
          </a:p>
          <a:p>
            <a:pPr marL="457200" indent="-365760" algn="just">
              <a:spcBef>
                <a:spcPts val="600"/>
              </a:spcBef>
              <a:buClr>
                <a:srgbClr val="00000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cope with such factors, need cost predictions.</a:t>
            </a:r>
          </a:p>
          <a:p>
            <a:pPr marL="457200" indent="-365760" algn="just">
              <a:spcBef>
                <a:spcPts val="600"/>
              </a:spcBef>
              <a:buClr>
                <a:srgbClr val="00000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Software cost predictions:</a:t>
            </a:r>
          </a:p>
          <a:p>
            <a:pPr marL="1097280" lvl="1" indent="-365760" algn="just">
              <a:spcBef>
                <a:spcPts val="600"/>
              </a:spcBef>
              <a:buClr>
                <a:srgbClr val="00000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Planning</a:t>
            </a:r>
          </a:p>
          <a:p>
            <a:pPr marL="1097280" lvl="1" indent="-365760" algn="just">
              <a:spcBef>
                <a:spcPts val="600"/>
              </a:spcBef>
              <a:buClr>
                <a:srgbClr val="00000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Supervising projects </a:t>
            </a:r>
          </a:p>
          <a:p>
            <a:pPr marL="1097280" lvl="1" indent="-365760" algn="just">
              <a:spcBef>
                <a:spcPts val="600"/>
              </a:spcBef>
              <a:buClr>
                <a:srgbClr val="00000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Analyzing the viability of system development</a:t>
            </a:r>
          </a:p>
          <a:p>
            <a:pPr marL="731520" lvl="1" algn="just">
              <a:spcBef>
                <a:spcPts val="600"/>
              </a:spcBef>
              <a:buClr>
                <a:srgbClr val="000000"/>
              </a:buClr>
            </a:pPr>
            <a:endParaRPr lang="en-US" dirty="0">
              <a:latin typeface="Times New Roman" panose="02020603050405020304" pitchFamily="18" charset="0"/>
              <a:cs typeface="Times New Roman" panose="02020603050405020304" pitchFamily="18" charset="0"/>
            </a:endParaRPr>
          </a:p>
          <a:p>
            <a:pPr algn="just"/>
            <a:endParaRPr lang="en-US" b="0" i="0" dirty="0">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1C9311-E6FF-1CE7-F6D5-9D3C3C7EDAEE}"/>
              </a:ext>
            </a:extLst>
          </p:cNvPr>
          <p:cNvSpPr txBox="1"/>
          <p:nvPr/>
        </p:nvSpPr>
        <p:spPr>
          <a:xfrm>
            <a:off x="457200" y="457200"/>
            <a:ext cx="8305800" cy="4924425"/>
          </a:xfrm>
          <a:prstGeom prst="rect">
            <a:avLst/>
          </a:prstGeom>
          <a:noFill/>
        </p:spPr>
        <p:txBody>
          <a:bodyPr wrap="square" rtlCol="0">
            <a:spAutoFit/>
          </a:bodyPr>
          <a:lstStyle/>
          <a:p>
            <a:pPr marL="1017270" lvl="1" indent="-285750" algn="just">
              <a:lnSpc>
                <a:spcPct val="150000"/>
              </a:lnSpc>
              <a:spcBef>
                <a:spcPts val="600"/>
              </a:spcBef>
              <a:buClr>
                <a:srgbClr val="000000"/>
              </a:buClr>
              <a:buFont typeface="Wingdings" panose="05000000000000000000" pitchFamily="2" charset="2"/>
              <a:buChar char="§"/>
            </a:pPr>
            <a:r>
              <a:rPr lang="en-US" sz="1800" dirty="0">
                <a:latin typeface="Calibri" pitchFamily="34" charset="0"/>
                <a:cs typeface="Calibri" pitchFamily="34" charset="0"/>
              </a:rPr>
              <a:t>Preparing bids </a:t>
            </a:r>
          </a:p>
          <a:p>
            <a:pPr marL="1017270" lvl="1" indent="-285750" algn="just">
              <a:lnSpc>
                <a:spcPct val="150000"/>
              </a:lnSpc>
              <a:spcBef>
                <a:spcPts val="600"/>
              </a:spcBef>
              <a:buClr>
                <a:srgbClr val="000000"/>
              </a:buClr>
              <a:buFont typeface="Wingdings" panose="05000000000000000000" pitchFamily="2" charset="2"/>
              <a:buChar char="§"/>
            </a:pPr>
            <a:r>
              <a:rPr lang="en-US" sz="1800" dirty="0">
                <a:latin typeface="Calibri" pitchFamily="34" charset="0"/>
                <a:cs typeface="Calibri" pitchFamily="34" charset="0"/>
              </a:rPr>
              <a:t>Proposals presentation to clients</a:t>
            </a:r>
          </a:p>
          <a:p>
            <a:pPr marL="91440" algn="just">
              <a:lnSpc>
                <a:spcPct val="150000"/>
              </a:lnSpc>
              <a:spcBef>
                <a:spcPts val="600"/>
              </a:spcBef>
              <a:buClr>
                <a:srgbClr val="000000"/>
              </a:buClr>
            </a:pPr>
            <a:r>
              <a:rPr lang="en-US" dirty="0">
                <a:solidFill>
                  <a:srgbClr val="7030A0"/>
                </a:solidFill>
                <a:latin typeface="Times New Roman" panose="02020603050405020304" pitchFamily="18" charset="0"/>
                <a:cs typeface="Times New Roman" panose="02020603050405020304" pitchFamily="18" charset="0"/>
              </a:rPr>
              <a:t>Uses of Software Cost Estimation:</a:t>
            </a:r>
          </a:p>
          <a:p>
            <a:pPr marL="961470" lvl="1" indent="-514350" algn="just">
              <a:lnSpc>
                <a:spcPct val="150000"/>
              </a:lnSpc>
              <a:spcBef>
                <a:spcPts val="600"/>
              </a:spcBef>
              <a:buClr>
                <a:srgbClr val="000000"/>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It can help in the classification and prioritization of development projects within the context of a larger project plan.</a:t>
            </a:r>
          </a:p>
          <a:p>
            <a:pPr marL="961470" lvl="1" indent="-514350" algn="just">
              <a:lnSpc>
                <a:spcPct val="150000"/>
              </a:lnSpc>
              <a:spcBef>
                <a:spcPts val="600"/>
              </a:spcBef>
              <a:buClr>
                <a:srgbClr val="00000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can be used to find out how much amount of money to spent  in the project.</a:t>
            </a:r>
          </a:p>
          <a:p>
            <a:pPr marL="961470" lvl="1" indent="-514350" algn="just">
              <a:lnSpc>
                <a:spcPct val="150000"/>
              </a:lnSpc>
              <a:spcBef>
                <a:spcPts val="600"/>
              </a:spcBef>
              <a:buClr>
                <a:srgbClr val="00000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can be used to measure the impact of changes and to aid in reorganization.</a:t>
            </a:r>
          </a:p>
          <a:p>
            <a:pPr marL="961470" lvl="1" indent="-514350" algn="just">
              <a:lnSpc>
                <a:spcPct val="150000"/>
              </a:lnSpc>
              <a:spcBef>
                <a:spcPts val="600"/>
              </a:spcBef>
              <a:buClr>
                <a:srgbClr val="000000"/>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Customers anticipate that actual development costs will be comparable to those forecasted.</a:t>
            </a:r>
          </a:p>
          <a:p>
            <a:pPr marL="731520" lvl="1" algn="just">
              <a:spcBef>
                <a:spcPts val="600"/>
              </a:spcBef>
              <a:buClr>
                <a:srgbClr val="000000"/>
              </a:buClr>
            </a:pPr>
            <a:endParaRPr lang="en-US"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49296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11305</TotalTime>
  <Words>2401</Words>
  <Application>Microsoft Office PowerPoint</Application>
  <PresentationFormat>On-screen Show (4:3)</PresentationFormat>
  <Paragraphs>175</Paragraphs>
  <Slides>23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Black</vt:lpstr>
      <vt:lpstr>Bookman Old Style</vt:lpstr>
      <vt:lpstr>Calibri</vt:lpstr>
      <vt:lpstr>Söhne</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manichandana bhukya</cp:lastModifiedBy>
  <cp:revision>748</cp:revision>
  <dcterms:modified xsi:type="dcterms:W3CDTF">2023-11-04T07:48:51Z</dcterms:modified>
</cp:coreProperties>
</file>