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07" r:id="rId17"/>
    <p:sldId id="387" r:id="rId18"/>
    <p:sldId id="383" r:id="rId19"/>
    <p:sldId id="428"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034" autoAdjust="0"/>
    <p:restoredTop sz="94660"/>
  </p:normalViewPr>
  <p:slideViewPr>
    <p:cSldViewPr>
      <p:cViewPr varScale="1">
        <p:scale>
          <a:sx n="93" d="100"/>
          <a:sy n="93" d="100"/>
        </p:scale>
        <p:origin x="176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a:t>
            </a:fld>
            <a:endParaRPr lang="en-IN"/>
          </a:p>
        </p:txBody>
      </p:sp>
    </p:spTree>
    <p:extLst>
      <p:ext uri="{BB962C8B-B14F-4D97-AF65-F5344CB8AC3E}">
        <p14:creationId xmlns:p14="http://schemas.microsoft.com/office/powerpoint/2010/main" val="74536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chat.openai.com/?sso="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905000"/>
            <a:ext cx="9144000" cy="1323439"/>
          </a:xfrm>
          <a:prstGeom prst="rect">
            <a:avLst/>
          </a:prstGeom>
          <a:noFill/>
        </p:spPr>
        <p:txBody>
          <a:bodyPr wrap="square" rtlCol="0">
            <a:spAutoFit/>
          </a:bodyPr>
          <a:lstStyle/>
          <a:p>
            <a:pPr algn="ctr"/>
            <a:r>
              <a:rPr lang="en-US" sz="4000" b="1" dirty="0">
                <a:ln w="1905"/>
                <a:latin typeface="Söhne"/>
              </a:rPr>
              <a:t>Enhancement of Decision Tree for Software Cost Estimation</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029200" y="3581400"/>
            <a:ext cx="5943600" cy="1015663"/>
          </a:xfrm>
          <a:prstGeom prst="rect">
            <a:avLst/>
          </a:prstGeom>
          <a:noFill/>
        </p:spPr>
        <p:txBody>
          <a:bodyPr wrap="square" rtlCol="0">
            <a:spAutoFit/>
          </a:bodyPr>
          <a:lstStyle/>
          <a:p>
            <a:r>
              <a:rPr lang="en-US" sz="2000" b="1" dirty="0">
                <a:solidFill>
                  <a:schemeClr val="tx2">
                    <a:lumMod val="75000"/>
                  </a:schemeClr>
                </a:solidFill>
              </a:rPr>
              <a:t>Name of the student</a:t>
            </a:r>
          </a:p>
          <a:p>
            <a:r>
              <a:rPr lang="en-US" sz="2000" b="1" dirty="0">
                <a:solidFill>
                  <a:schemeClr val="tx2">
                    <a:lumMod val="75000"/>
                  </a:schemeClr>
                </a:solidFill>
              </a:rPr>
              <a:t>B. Manichandana  -20H51A05N0</a:t>
            </a:r>
          </a:p>
          <a:p>
            <a:r>
              <a:rPr lang="en-US" sz="2000" b="1" dirty="0">
                <a:solidFill>
                  <a:schemeClr val="tx2">
                    <a:lumMod val="75000"/>
                  </a:schemeClr>
                </a:solidFill>
              </a:rPr>
              <a:t>M. Laya                   -20H51A05P4</a:t>
            </a:r>
          </a:p>
        </p:txBody>
      </p:sp>
      <p:sp>
        <p:nvSpPr>
          <p:cNvPr id="4" name="TextBox 3"/>
          <p:cNvSpPr txBox="1"/>
          <p:nvPr/>
        </p:nvSpPr>
        <p:spPr>
          <a:xfrm>
            <a:off x="228600" y="4876801"/>
            <a:ext cx="8839200" cy="212365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sz="1800" b="1" dirty="0"/>
              <a:t>Guide Name: Dr.V.Venkataiah</a:t>
            </a:r>
          </a:p>
          <a:p>
            <a:r>
              <a:rPr lang="en-US" sz="1800" b="1" dirty="0"/>
              <a:t>Associate Professor of CSE &amp; </a:t>
            </a:r>
          </a:p>
          <a:p>
            <a:r>
              <a:rPr lang="en-US" sz="1800" b="1" dirty="0"/>
              <a:t>Additional Controller Of Examination</a:t>
            </a:r>
          </a:p>
          <a:p>
            <a:r>
              <a:rPr lang="en-US" sz="1800" b="1" dirty="0">
                <a:solidFill>
                  <a:schemeClr val="tx2">
                    <a:lumMod val="75000"/>
                  </a:schemeClr>
                </a:solidFill>
              </a:rPr>
              <a:t>Batch: 2020-2024 	                                    Major Project Phase-2 Externals</a:t>
            </a:r>
          </a:p>
          <a:p>
            <a:r>
              <a:rPr lang="en-US" sz="1800" b="1" dirty="0">
                <a:solidFill>
                  <a:schemeClr val="tx2">
                    <a:lumMod val="75000"/>
                  </a:schemeClr>
                </a:solidFill>
              </a:rPr>
              <a:t>                                  </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3"/>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30F7105B-5E22-4CE7-AAF6-A379BDB7D16D}"/>
              </a:ext>
            </a:extLst>
          </p:cNvPr>
          <p:cNvSpPr txBox="1"/>
          <p:nvPr/>
        </p:nvSpPr>
        <p:spPr>
          <a:xfrm>
            <a:off x="685801" y="3648840"/>
            <a:ext cx="2362200" cy="369332"/>
          </a:xfrm>
          <a:prstGeom prst="rect">
            <a:avLst/>
          </a:prstGeom>
          <a:noFill/>
        </p:spPr>
        <p:txBody>
          <a:bodyPr wrap="square">
            <a:spAutoFit/>
          </a:bodyPr>
          <a:lstStyle/>
          <a:p>
            <a:r>
              <a:rPr lang="en-US" sz="1800" b="1" dirty="0">
                <a:solidFill>
                  <a:schemeClr val="tx2">
                    <a:lumMod val="75000"/>
                  </a:schemeClr>
                </a:solidFill>
              </a:rPr>
              <a:t>Batch No:06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CFF9B583-D1BB-9E0C-68ED-7E20E606B7CE}"/>
              </a:ext>
            </a:extLst>
          </p:cNvPr>
          <p:cNvSpPr txBox="1"/>
          <p:nvPr/>
        </p:nvSpPr>
        <p:spPr>
          <a:xfrm>
            <a:off x="457200" y="1599600"/>
            <a:ext cx="8381160" cy="3372077"/>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Enhance accuracy in software cost estimation.</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Address limited project information challenges.</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Compare with BASIC COCOMO.</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Utilize AdaBoost and pruning.</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Evaluate using COCOMO 81 dataset.</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Focus on error reduction.</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Consider factors beyond error reduction.</a:t>
            </a:r>
          </a:p>
          <a:p>
            <a:pPr algn="just">
              <a:lnSpc>
                <a:spcPct val="150000"/>
              </a:lnSpc>
            </a:pPr>
            <a:r>
              <a:rPr lang="en-US" sz="1600" b="1" i="0" dirty="0">
                <a:effectLst/>
                <a:latin typeface="Times New Roman" panose="02020603050405020304" pitchFamily="18" charset="0"/>
                <a:cs typeface="Times New Roman" panose="02020603050405020304" pitchFamily="18" charset="0"/>
              </a:rPr>
              <a:t>Objective</a:t>
            </a:r>
            <a:r>
              <a:rPr lang="en-US" sz="1600" b="0" i="0" dirty="0">
                <a:effectLst/>
                <a:latin typeface="Times New Roman" panose="02020603050405020304" pitchFamily="18" charset="0"/>
                <a:cs typeface="Times New Roman" panose="02020603050405020304" pitchFamily="18" charset="0"/>
              </a:rPr>
              <a:t>: Improve software cost estimation precision using Decision Trees and enhancement techniques.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61AD531E-B726-7ABE-FD37-0E2ECF32DA1C}"/>
              </a:ext>
            </a:extLst>
          </p:cNvPr>
          <p:cNvSpPr txBox="1"/>
          <p:nvPr/>
        </p:nvSpPr>
        <p:spPr>
          <a:xfrm>
            <a:off x="457200" y="1371600"/>
            <a:ext cx="8381160" cy="5218736"/>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Software cost estimation is vital for project planning and budgeting, but achieving complete accuracy remains challenging due to uncertainty.</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Accurate estimates are crucial for effective decision-making, preventing budget overruns, and ensuring project success.</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Advanced machine learning techniques like Decision Trees, AdaBoost, and Pruning are employed to enhance estimation accuracy.</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Decision Trees are favored for their simplicity and adaptability, but they face overfitting challenges, which can be addressed with techniques like pruning and AdaBoost.</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The proposed methodology aims to improve accuracy by enhancing Decision Trees with AdaBoost and pruning.</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Through comparative analysis with BASIC COCOMO, the effectiveness of the approach is demonstrated, showing superior accuracy in cost estimation.</a:t>
            </a:r>
          </a:p>
          <a:p>
            <a:pPr marL="285750" indent="-285750" algn="just">
              <a:lnSpc>
                <a:spcPct val="150000"/>
              </a:lnSpc>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The problem statement focuses on enhancing software cost estimation accuracy using improved Decision Tree models to handle challenges in early-stage project information.</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sp>
        <p:nvSpPr>
          <p:cNvPr id="2" name="Rectangle 1">
            <a:extLst>
              <a:ext uri="{FF2B5EF4-FFF2-40B4-BE49-F238E27FC236}">
                <a16:creationId xmlns:a16="http://schemas.microsoft.com/office/drawing/2014/main" id="{91A25219-B463-25EC-BC13-976C761751DE}"/>
              </a:ext>
            </a:extLst>
          </p:cNvPr>
          <p:cNvSpPr/>
          <p:nvPr/>
        </p:nvSpPr>
        <p:spPr>
          <a:xfrm>
            <a:off x="800100" y="1316635"/>
            <a:ext cx="2514600" cy="70494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dirty="0"/>
              <a:t>Input Data software cost estimation</a:t>
            </a:r>
          </a:p>
        </p:txBody>
      </p:sp>
      <p:sp>
        <p:nvSpPr>
          <p:cNvPr id="3" name="Rectangle 2">
            <a:extLst>
              <a:ext uri="{FF2B5EF4-FFF2-40B4-BE49-F238E27FC236}">
                <a16:creationId xmlns:a16="http://schemas.microsoft.com/office/drawing/2014/main" id="{EDFF40BC-DAE1-623B-3D81-40AC089D4266}"/>
              </a:ext>
            </a:extLst>
          </p:cNvPr>
          <p:cNvSpPr/>
          <p:nvPr/>
        </p:nvSpPr>
        <p:spPr>
          <a:xfrm>
            <a:off x="952500" y="2621240"/>
            <a:ext cx="25146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dirty="0"/>
              <a:t>Train the AdaBoost model, Review the performance</a:t>
            </a:r>
          </a:p>
        </p:txBody>
      </p:sp>
      <p:sp>
        <p:nvSpPr>
          <p:cNvPr id="4" name="Rectangle 3">
            <a:extLst>
              <a:ext uri="{FF2B5EF4-FFF2-40B4-BE49-F238E27FC236}">
                <a16:creationId xmlns:a16="http://schemas.microsoft.com/office/drawing/2014/main" id="{B8759175-F43C-D6A7-707B-C50F5C6EB5B5}"/>
              </a:ext>
            </a:extLst>
          </p:cNvPr>
          <p:cNvSpPr/>
          <p:nvPr/>
        </p:nvSpPr>
        <p:spPr>
          <a:xfrm>
            <a:off x="952500" y="3550226"/>
            <a:ext cx="25146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dirty="0"/>
              <a:t>Train pruned Decision Tree, Rate the performance</a:t>
            </a:r>
          </a:p>
        </p:txBody>
      </p:sp>
      <p:sp>
        <p:nvSpPr>
          <p:cNvPr id="7" name="Rectangle 6">
            <a:extLst>
              <a:ext uri="{FF2B5EF4-FFF2-40B4-BE49-F238E27FC236}">
                <a16:creationId xmlns:a16="http://schemas.microsoft.com/office/drawing/2014/main" id="{56DC23D4-D8BA-D38B-1B15-BF09E3C787F3}"/>
              </a:ext>
            </a:extLst>
          </p:cNvPr>
          <p:cNvSpPr/>
          <p:nvPr/>
        </p:nvSpPr>
        <p:spPr>
          <a:xfrm>
            <a:off x="952500" y="4607087"/>
            <a:ext cx="25146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dirty="0"/>
              <a:t>Evaluate Decision Tree performance</a:t>
            </a:r>
          </a:p>
        </p:txBody>
      </p:sp>
      <p:sp>
        <p:nvSpPr>
          <p:cNvPr id="8" name="Rectangle 7">
            <a:extLst>
              <a:ext uri="{FF2B5EF4-FFF2-40B4-BE49-F238E27FC236}">
                <a16:creationId xmlns:a16="http://schemas.microsoft.com/office/drawing/2014/main" id="{5987049D-CAB5-16F4-DE14-01C67D218670}"/>
              </a:ext>
            </a:extLst>
          </p:cNvPr>
          <p:cNvSpPr/>
          <p:nvPr/>
        </p:nvSpPr>
        <p:spPr>
          <a:xfrm>
            <a:off x="5829300" y="5084165"/>
            <a:ext cx="25146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dirty="0"/>
              <a:t>Final software cost estimation</a:t>
            </a:r>
          </a:p>
        </p:txBody>
      </p:sp>
      <p:sp>
        <p:nvSpPr>
          <p:cNvPr id="9" name="Rectangle 8">
            <a:extLst>
              <a:ext uri="{FF2B5EF4-FFF2-40B4-BE49-F238E27FC236}">
                <a16:creationId xmlns:a16="http://schemas.microsoft.com/office/drawing/2014/main" id="{214614FB-2213-F15C-7669-60D293D875DD}"/>
              </a:ext>
            </a:extLst>
          </p:cNvPr>
          <p:cNvSpPr/>
          <p:nvPr/>
        </p:nvSpPr>
        <p:spPr>
          <a:xfrm>
            <a:off x="5829300" y="3788765"/>
            <a:ext cx="25146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dirty="0"/>
              <a:t>Train test</a:t>
            </a:r>
          </a:p>
          <a:p>
            <a:pPr algn="ctr"/>
            <a:r>
              <a:rPr lang="en-IN" sz="1200" dirty="0"/>
              <a:t>Split train decision tree</a:t>
            </a:r>
          </a:p>
        </p:txBody>
      </p:sp>
      <p:sp>
        <p:nvSpPr>
          <p:cNvPr id="10" name="Rectangle 9">
            <a:extLst>
              <a:ext uri="{FF2B5EF4-FFF2-40B4-BE49-F238E27FC236}">
                <a16:creationId xmlns:a16="http://schemas.microsoft.com/office/drawing/2014/main" id="{FB5F3E72-73D3-F2E3-1F0C-0C04607419AE}"/>
              </a:ext>
            </a:extLst>
          </p:cNvPr>
          <p:cNvSpPr/>
          <p:nvPr/>
        </p:nvSpPr>
        <p:spPr>
          <a:xfrm>
            <a:off x="5829300" y="2606008"/>
            <a:ext cx="25146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dirty="0"/>
              <a:t>Data scaling</a:t>
            </a:r>
          </a:p>
          <a:p>
            <a:pPr algn="ctr"/>
            <a:r>
              <a:rPr lang="en-IN" sz="1200" dirty="0"/>
              <a:t>(minmax scalar)</a:t>
            </a:r>
          </a:p>
        </p:txBody>
      </p:sp>
      <p:sp>
        <p:nvSpPr>
          <p:cNvPr id="11" name="Rectangle 10">
            <a:extLst>
              <a:ext uri="{FF2B5EF4-FFF2-40B4-BE49-F238E27FC236}">
                <a16:creationId xmlns:a16="http://schemas.microsoft.com/office/drawing/2014/main" id="{51A499D4-DD80-6212-2475-13802EE45B57}"/>
              </a:ext>
            </a:extLst>
          </p:cNvPr>
          <p:cNvSpPr/>
          <p:nvPr/>
        </p:nvSpPr>
        <p:spPr>
          <a:xfrm>
            <a:off x="5829300" y="1432225"/>
            <a:ext cx="2286000" cy="473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dirty="0"/>
              <a:t>Data preprocessing</a:t>
            </a:r>
          </a:p>
          <a:p>
            <a:pPr algn="ctr"/>
            <a:r>
              <a:rPr lang="en-IN" sz="1200" dirty="0"/>
              <a:t>Import libraries, load dataset</a:t>
            </a:r>
          </a:p>
        </p:txBody>
      </p:sp>
      <p:cxnSp>
        <p:nvCxnSpPr>
          <p:cNvPr id="12" name="Straight Arrow Connector 11">
            <a:extLst>
              <a:ext uri="{FF2B5EF4-FFF2-40B4-BE49-F238E27FC236}">
                <a16:creationId xmlns:a16="http://schemas.microsoft.com/office/drawing/2014/main" id="{170FCBD3-7916-400F-1BE1-25789A6AB3F3}"/>
              </a:ext>
            </a:extLst>
          </p:cNvPr>
          <p:cNvCxnSpPr/>
          <p:nvPr/>
        </p:nvCxnSpPr>
        <p:spPr>
          <a:xfrm>
            <a:off x="3467100" y="1655165"/>
            <a:ext cx="220980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44121A3-83A6-5954-7BAD-AEC893E2BB25}"/>
              </a:ext>
            </a:extLst>
          </p:cNvPr>
          <p:cNvCxnSpPr>
            <a:cxnSpLocks/>
          </p:cNvCxnSpPr>
          <p:nvPr/>
        </p:nvCxnSpPr>
        <p:spPr>
          <a:xfrm>
            <a:off x="6972300" y="2021579"/>
            <a:ext cx="0" cy="471786"/>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D5B8590-6D1D-B556-760D-C15368629C52}"/>
              </a:ext>
            </a:extLst>
          </p:cNvPr>
          <p:cNvCxnSpPr>
            <a:cxnSpLocks/>
          </p:cNvCxnSpPr>
          <p:nvPr/>
        </p:nvCxnSpPr>
        <p:spPr>
          <a:xfrm>
            <a:off x="6972300" y="4341160"/>
            <a:ext cx="0" cy="630362"/>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2036591-5AFB-4BAE-6CE2-763E4119D7AB}"/>
              </a:ext>
            </a:extLst>
          </p:cNvPr>
          <p:cNvCxnSpPr>
            <a:cxnSpLocks/>
            <a:stCxn id="3" idx="3"/>
          </p:cNvCxnSpPr>
          <p:nvPr/>
        </p:nvCxnSpPr>
        <p:spPr>
          <a:xfrm>
            <a:off x="3467100" y="2849840"/>
            <a:ext cx="2209800" cy="954157"/>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BE9FECD-E654-F32E-0B84-8D908B375475}"/>
              </a:ext>
            </a:extLst>
          </p:cNvPr>
          <p:cNvCxnSpPr>
            <a:cxnSpLocks/>
          </p:cNvCxnSpPr>
          <p:nvPr/>
        </p:nvCxnSpPr>
        <p:spPr>
          <a:xfrm>
            <a:off x="3543300" y="3816484"/>
            <a:ext cx="1981200" cy="100156"/>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DA02D2B-5D55-F6AF-9975-E6EC288E173D}"/>
              </a:ext>
            </a:extLst>
          </p:cNvPr>
          <p:cNvCxnSpPr>
            <a:cxnSpLocks/>
          </p:cNvCxnSpPr>
          <p:nvPr/>
        </p:nvCxnSpPr>
        <p:spPr>
          <a:xfrm flipV="1">
            <a:off x="3581400" y="4069040"/>
            <a:ext cx="2095500" cy="766647"/>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DB87F8E-E385-496B-F5AD-885BC4AC9712}"/>
              </a:ext>
            </a:extLst>
          </p:cNvPr>
          <p:cNvCxnSpPr>
            <a:cxnSpLocks/>
          </p:cNvCxnSpPr>
          <p:nvPr/>
        </p:nvCxnSpPr>
        <p:spPr>
          <a:xfrm>
            <a:off x="6972300" y="3157629"/>
            <a:ext cx="0" cy="53594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89F5033F-ABCF-687E-DA49-7BDF65860A97}"/>
              </a:ext>
            </a:extLst>
          </p:cNvPr>
          <p:cNvSpPr txBox="1"/>
          <p:nvPr/>
        </p:nvSpPr>
        <p:spPr>
          <a:xfrm>
            <a:off x="381000" y="1524000"/>
            <a:ext cx="8457360" cy="4110741"/>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COCOMO 81 dataset attributes collected, including reliability, data complexity, time constraints, and storage requirements.</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Min-max scaler applied to normalize features to a range of 0 to 1.</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Dataset split into training and testing sets.</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Tree of Decisions Regressor trained on training set to learn patterns.</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Model effectiveness assessed with RMSE and MSE metrics on test set predictions.</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AdaBoost Regressor trained on training set, using Decision Tree Regressor to enhance model.</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Pruned Decision Tree Regressor with limited depth trained to prevent overfitting.</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Performance evaluated on test set with MSE and RMSE metrics.</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Final output demonstrates error reduction and refinement of decision tree model for software cost estimation.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55A5BBE2-1CC8-7A71-7EF8-C448F4B87B0B}"/>
              </a:ext>
            </a:extLst>
          </p:cNvPr>
          <p:cNvSpPr txBox="1"/>
          <p:nvPr/>
        </p:nvSpPr>
        <p:spPr>
          <a:xfrm>
            <a:off x="457200" y="1524000"/>
            <a:ext cx="8381160" cy="3372077"/>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Software cost estimation (SCE) is crucial for project planning and resource allocation.</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Decision Trees (DT) provide simplicity and interpretability, making them effective for SCE.</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proposed method enhances DT accuracy using AdaBoost and pruning.</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Evaluation metrics: Root Mean Square Error (RMSE) and Mean Square Error (MSE).</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After AdaBoost application: RMSE = 0.043, MSE = 0.0019.</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Pruning leads to RMSE = 0.050 and MSE = 0.0025.</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Both techniques reduce errors, with AdaBoost showing more significant improvement.</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choice between AdaBoost and pruning depends on factors like computational complexity and SCE objectives.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A9563006-8063-362D-60AF-180772AF2D85}"/>
              </a:ext>
            </a:extLst>
          </p:cNvPr>
          <p:cNvSpPr txBox="1"/>
          <p:nvPr/>
        </p:nvSpPr>
        <p:spPr>
          <a:xfrm>
            <a:off x="533400" y="1752600"/>
            <a:ext cx="8304960" cy="2264081"/>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Before enhancement: RMSE = 0.051, MSE = 0.0026.</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After AdaBoost: RMSE = 0.044, MSE = 0.0019.</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After pruning: RMSE = 0.050, MSE = 0.0025.</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Both AdaBoost and pruning reduced errors, AdaBoost showed more significant improvement.</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Consider factors like computational complexity and SCE objectives when choosing between AdaBoost and pruning.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BC3D6F48-056C-C1DC-E059-6A36EF71AAD6}"/>
              </a:ext>
            </a:extLst>
          </p:cNvPr>
          <p:cNvSpPr txBox="1"/>
          <p:nvPr/>
        </p:nvSpPr>
        <p:spPr>
          <a:xfrm>
            <a:off x="457200" y="1676400"/>
            <a:ext cx="8381160" cy="374140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Accurate software cost estimation is crucial for project planning and resource allocation.</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Decision Trees are effective in software cost prediction due to their simplicity and interpretability.</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Enhancements like AdaBoost and pruning improve the accuracy of Decision Tree models.</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The proposed method shows significant improvements in accuracy compared to traditional   methods.</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AdaBoost and pruning lead to a noticeable decrease in error rates, enhancing cost estimation precision.</a:t>
            </a:r>
          </a:p>
          <a:p>
            <a:pPr algn="just">
              <a:lnSpc>
                <a:spcPct val="150000"/>
              </a:lnSpc>
            </a:pPr>
            <a:r>
              <a:rPr lang="en-IN" sz="1600" b="1" dirty="0">
                <a:latin typeface="Times New Roman" panose="02020603050405020304" pitchFamily="18" charset="0"/>
                <a:cs typeface="Times New Roman" panose="02020603050405020304" pitchFamily="18" charset="0"/>
              </a:rPr>
              <a:t>Conclusion: </a:t>
            </a:r>
            <a:r>
              <a:rPr lang="en-IN" sz="1600" dirty="0">
                <a:latin typeface="Times New Roman" panose="02020603050405020304" pitchFamily="18" charset="0"/>
                <a:cs typeface="Times New Roman" panose="02020603050405020304" pitchFamily="18" charset="0"/>
              </a:rPr>
              <a:t>Our approach using Decision Trees, AdaBoost, and pruning significantly improves software cost estimation accuracy, crucial for successful project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789CC448-95A7-4433-0204-7F34564A6BAF}"/>
              </a:ext>
            </a:extLst>
          </p:cNvPr>
          <p:cNvSpPr txBox="1"/>
          <p:nvPr/>
        </p:nvSpPr>
        <p:spPr>
          <a:xfrm>
            <a:off x="457200" y="1677000"/>
            <a:ext cx="8381160" cy="2633413"/>
          </a:xfrm>
          <a:prstGeom prst="rect">
            <a:avLst/>
          </a:prstGeom>
          <a:noFill/>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Future work for software cost estimation using Decision Trees:</a:t>
            </a:r>
          </a:p>
          <a:p>
            <a:pPr algn="just">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Explore other ensemble methods like Gradient Boosting or Random Forest.</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Experiment with advanced pruning techniques for optimized decision tree structures.</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Investigate feature engineering and selection methods for identifying relevant attributes.</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Integrate additional machine learning algorithms or hybrid models for capturing complex relationships.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t>
            </a:r>
            <a:r>
              <a:rPr lang="en-IN" sz="2000" b="1" dirty="0">
                <a:solidFill>
                  <a:srgbClr val="000000"/>
                </a:solidFill>
                <a:latin typeface="Times New Roman" panose="02020603050405020304" pitchFamily="18" charset="0"/>
                <a:cs typeface="Times New Roman" panose="02020603050405020304" pitchFamily="18" charset="0"/>
              </a:rPr>
              <a:t>Abstract </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Introduction </a:t>
            </a:r>
          </a:p>
          <a:p>
            <a:pPr>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Literature survey</a:t>
            </a:r>
          </a:p>
          <a:p>
            <a:pPr lvl="1">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Existing system</a:t>
            </a:r>
          </a:p>
          <a:p>
            <a:pPr lvl="2"/>
            <a:r>
              <a:rPr lang="en-IN" sz="2000" dirty="0">
                <a:solidFill>
                  <a:srgbClr val="000000"/>
                </a:solidFill>
                <a:latin typeface="Times New Roman" panose="02020603050405020304" pitchFamily="18" charset="0"/>
                <a:cs typeface="Times New Roman" panose="02020603050405020304" pitchFamily="18" charset="0"/>
              </a:rPr>
              <a:t>- Problems in existing system</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Research Objective of Presentation</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Problem Definition</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Research work</a:t>
            </a:r>
          </a:p>
          <a:p>
            <a:r>
              <a:rPr lang="en-IN" sz="2000" b="1"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 Proposed  system architecture</a:t>
            </a:r>
          </a:p>
          <a:p>
            <a:r>
              <a:rPr lang="en-IN" sz="2000" dirty="0">
                <a:solidFill>
                  <a:srgbClr val="000000"/>
                </a:solidFill>
                <a:latin typeface="Times New Roman" panose="02020603050405020304" pitchFamily="18" charset="0"/>
                <a:cs typeface="Times New Roman" panose="02020603050405020304" pitchFamily="18" charset="0"/>
              </a:rPr>
              <a:t>	- Methods</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Performance Measure</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Results	</a:t>
            </a:r>
            <a:endParaRPr lang="en-IN" sz="2000" dirty="0">
              <a:solidFill>
                <a:srgbClr val="000000"/>
              </a:solidFill>
              <a:latin typeface="Times New Roman" panose="02020603050405020304" pitchFamily="18" charset="0"/>
              <a:cs typeface="Times New Roman" panose="02020603050405020304" pitchFamily="18" charset="0"/>
            </a:endParaRP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Conclusion</a:t>
            </a:r>
          </a:p>
          <a:p>
            <a:pPr>
              <a:buFont typeface="Arial" pitchFamily="34" charset="0"/>
              <a:buChar char="•"/>
            </a:pPr>
            <a:r>
              <a:rPr lang="en-IN" sz="2000" b="1" dirty="0">
                <a:solidFill>
                  <a:srgbClr val="000000"/>
                </a:solidFill>
                <a:latin typeface="Bookman Old Style" pitchFamily="18" charset="0"/>
              </a:rPr>
              <a:t> </a:t>
            </a:r>
            <a:r>
              <a:rPr lang="en-IN" sz="2000" b="1" dirty="0">
                <a:solidFill>
                  <a:srgbClr val="000000"/>
                </a:solidFill>
                <a:latin typeface="Times New Roman" panose="02020603050405020304" pitchFamily="18" charset="0"/>
                <a:cs typeface="Times New Roman" panose="02020603050405020304" pitchFamily="18" charset="0"/>
              </a:rPr>
              <a:t>Future Work</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References	</a:t>
            </a:r>
            <a:endParaRPr sz="2000" dirty="0">
              <a:latin typeface="Times New Roman" panose="02020603050405020304" pitchFamily="18" charset="0"/>
              <a:cs typeface="Times New Roman" panose="02020603050405020304" pitchFamily="18" charset="0"/>
            </a:endParaRPr>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DE09F303-2E2E-6922-2076-5E89C470FDBA}"/>
              </a:ext>
            </a:extLst>
          </p:cNvPr>
          <p:cNvSpPr txBox="1"/>
          <p:nvPr/>
        </p:nvSpPr>
        <p:spPr>
          <a:xfrm>
            <a:off x="304800" y="1219200"/>
            <a:ext cx="8381160" cy="4801314"/>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IN" sz="1600" dirty="0" err="1">
                <a:latin typeface="Times New Roman" panose="02020603050405020304" pitchFamily="18" charset="0"/>
                <a:cs typeface="Times New Roman" panose="02020603050405020304" pitchFamily="18" charset="0"/>
              </a:rPr>
              <a:t>J.Caper</a:t>
            </a:r>
            <a:r>
              <a:rPr lang="en-IN" sz="1600" dirty="0">
                <a:latin typeface="Times New Roman" panose="02020603050405020304" pitchFamily="18" charset="0"/>
                <a:cs typeface="Times New Roman" panose="02020603050405020304" pitchFamily="18" charset="0"/>
              </a:rPr>
              <a:t>, "Estimating Software Costs (English) 2nd Edition", Tata McGraw-Hill Education, 2007.</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Z. A. </a:t>
            </a:r>
            <a:r>
              <a:rPr lang="en-IN" sz="1600" dirty="0" err="1">
                <a:latin typeface="Times New Roman" panose="02020603050405020304" pitchFamily="18" charset="0"/>
                <a:cs typeface="Times New Roman" panose="02020603050405020304" pitchFamily="18" charset="0"/>
              </a:rPr>
              <a:t>Khalifehlou</a:t>
            </a:r>
            <a:r>
              <a:rPr lang="en-IN" sz="1600" dirty="0">
                <a:latin typeface="Times New Roman" panose="02020603050405020304" pitchFamily="18" charset="0"/>
                <a:cs typeface="Times New Roman" panose="02020603050405020304" pitchFamily="18" charset="0"/>
              </a:rPr>
              <a:t>, F. S. </a:t>
            </a:r>
            <a:r>
              <a:rPr lang="en-IN" sz="1600" dirty="0" err="1">
                <a:latin typeface="Times New Roman" panose="02020603050405020304" pitchFamily="18" charset="0"/>
                <a:cs typeface="Times New Roman" panose="02020603050405020304" pitchFamily="18" charset="0"/>
              </a:rPr>
              <a:t>Gharehchopogh</a:t>
            </a:r>
            <a:r>
              <a:rPr lang="en-IN" sz="1600" dirty="0">
                <a:latin typeface="Times New Roman" panose="02020603050405020304" pitchFamily="18" charset="0"/>
                <a:cs typeface="Times New Roman" panose="02020603050405020304" pitchFamily="18" charset="0"/>
              </a:rPr>
              <a:t>, "A Survey of Data Mining Techniques in Software Cost Estimation", AWER Procedia Information Technology &amp; Computer Science Journal, Vol:1, pp.331-342, 2012.</a:t>
            </a:r>
          </a:p>
          <a:p>
            <a:pPr marL="285750" indent="-285750" algn="just">
              <a:lnSpc>
                <a:spcPct val="150000"/>
              </a:lnSpc>
              <a:buFont typeface="Wingdings" panose="05000000000000000000" pitchFamily="2" charset="2"/>
              <a:buChar char="q"/>
            </a:pPr>
            <a:r>
              <a:rPr lang="en-IN" sz="1600" dirty="0" err="1">
                <a:latin typeface="Times New Roman" panose="02020603050405020304" pitchFamily="18" charset="0"/>
                <a:cs typeface="Times New Roman" panose="02020603050405020304" pitchFamily="18" charset="0"/>
              </a:rPr>
              <a:t>Baareh</a:t>
            </a:r>
            <a:r>
              <a:rPr lang="en-IN" sz="1600" dirty="0">
                <a:latin typeface="Times New Roman" panose="02020603050405020304" pitchFamily="18" charset="0"/>
                <a:cs typeface="Times New Roman" panose="02020603050405020304" pitchFamily="18" charset="0"/>
              </a:rPr>
              <a:t>, A. K. (2019). Optimizing Software Effort Estimation Models Using Back-Propagation Versus Radial Base Function Networks. Journal of Computer Science, 15(3), 321-331.</a:t>
            </a:r>
          </a:p>
          <a:p>
            <a:pPr marL="285750" indent="-28575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International Journal of Innovation and Applied Studies ISSN 2028-9324 Vol. 5 No. 1 Jan. 2014, pp. 72-81</a:t>
            </a:r>
          </a:p>
          <a:p>
            <a:pPr marL="285750" indent="-285750" algn="just">
              <a:lnSpc>
                <a:spcPct val="150000"/>
              </a:lnSpc>
              <a:buFont typeface="Wingdings" panose="05000000000000000000" pitchFamily="2" charset="2"/>
              <a:buChar char="q"/>
            </a:pPr>
            <a:r>
              <a:rPr lang="en-IN" sz="1600" dirty="0" err="1">
                <a:latin typeface="Times New Roman" panose="02020603050405020304" pitchFamily="18" charset="0"/>
                <a:cs typeface="Times New Roman" panose="02020603050405020304" pitchFamily="18" charset="0"/>
              </a:rPr>
              <a:t>Aitkenhead</a:t>
            </a:r>
            <a:r>
              <a:rPr lang="en-IN" sz="1600" dirty="0">
                <a:latin typeface="Times New Roman" panose="02020603050405020304" pitchFamily="18" charset="0"/>
                <a:cs typeface="Times New Roman" panose="02020603050405020304" pitchFamily="18" charset="0"/>
              </a:rPr>
              <a:t> MJ (2008) A co-evolving decision tree classification method. Exp </a:t>
            </a:r>
            <a:r>
              <a:rPr lang="en-IN" sz="1600" dirty="0" err="1">
                <a:latin typeface="Times New Roman" panose="02020603050405020304" pitchFamily="18" charset="0"/>
                <a:cs typeface="Times New Roman" panose="02020603050405020304" pitchFamily="18" charset="0"/>
              </a:rPr>
              <a:t>Syst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t>
            </a:r>
            <a:r>
              <a:rPr lang="en-IN" sz="1600" dirty="0">
                <a:latin typeface="Times New Roman" panose="02020603050405020304" pitchFamily="18" charset="0"/>
                <a:cs typeface="Times New Roman" panose="02020603050405020304" pitchFamily="18" charset="0"/>
              </a:rPr>
              <a:t> 34: 18–25</a:t>
            </a:r>
          </a:p>
          <a:p>
            <a:pPr marL="285750" indent="-285750" algn="just">
              <a:lnSpc>
                <a:spcPct val="150000"/>
              </a:lnSpc>
              <a:buFont typeface="Wingdings" panose="05000000000000000000" pitchFamily="2" charset="2"/>
              <a:buChar char="q"/>
            </a:pPr>
            <a:r>
              <a:rPr lang="en-IN" sz="1600" dirty="0">
                <a:hlinkClick r:id="rId2">
                  <a:extLst>
                    <a:ext uri="{A12FA001-AC4F-418D-AE19-62706E023703}">
                      <ahyp:hlinkClr xmlns:ahyp="http://schemas.microsoft.com/office/drawing/2018/hyperlinkcolor" val="tx"/>
                    </a:ext>
                  </a:extLst>
                </a:hlinkClick>
              </a:rPr>
              <a:t>ChatGPT (openai.com)</a:t>
            </a: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r>
              <a:rPr lang="en-IN"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D51A17AA-BA9A-0760-CF69-B55857B247A9}"/>
              </a:ext>
            </a:extLst>
          </p:cNvPr>
          <p:cNvSpPr txBox="1"/>
          <p:nvPr/>
        </p:nvSpPr>
        <p:spPr>
          <a:xfrm>
            <a:off x="533400" y="1600200"/>
            <a:ext cx="8229600" cy="3372077"/>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Effort estimation in software development is vital for effective project planning and budget allocation. This abstract highlights the utilization of Decision Trees (DT) in software effort estimation, a strategy foundational to Random Forests. However, DTs encounter overfitting issues. To address this, the project proposes enhancing DTs with ensemble methods and evaluates their performance using the COCOMO 81 dataset. Key evaluation metrics include Mean Squared Error (MSE) and Root Mean Squared Error (RMSE). Comparative research indicates that this proposed technique surpasses prior approaches in terms of accuracy. By leveraging ensemble methods, this project aims to refine the accuracy of software effort estimation, crucial for the competitiveness and success of software companies.</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1A9A8D73-3EE3-780A-27D8-34A20EA221F2}"/>
              </a:ext>
            </a:extLst>
          </p:cNvPr>
          <p:cNvSpPr txBox="1"/>
          <p:nvPr/>
        </p:nvSpPr>
        <p:spPr>
          <a:xfrm>
            <a:off x="533400" y="1295400"/>
            <a:ext cx="8304960" cy="4849404"/>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Software cost estimation is crucial for project planning and resource allocation in the software industry.</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Accurate estimations are essential for budgeting and successful project management.</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Decision Trees are widely used for software cost estimation due to their simplicity and interpretability.</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Overfitting is a challenge faced by Decision Trees, addressed in this project through enhancement techniques.</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AdaBoost and pruning methods are proposed to improve the accuracy of software cost estimation.</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study aims to refine cost estimations using Decision Tree models alongside AdaBoost and </a:t>
            </a:r>
          </a:p>
          <a:p>
            <a:pPr algn="just">
              <a:lnSpc>
                <a:spcPct val="150000"/>
              </a:lnSpc>
            </a:pPr>
            <a:r>
              <a:rPr lang="en-US" sz="1600" dirty="0">
                <a:latin typeface="Times New Roman" panose="02020603050405020304" pitchFamily="18" charset="0"/>
                <a:cs typeface="Times New Roman" panose="02020603050405020304" pitchFamily="18" charset="0"/>
              </a:rPr>
              <a:t>       pruning techniques.</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Significant improvements in accuracy are demonstrated through the application of these techniques on the COCOMO 81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3" name="TextBox 2">
            <a:extLst>
              <a:ext uri="{FF2B5EF4-FFF2-40B4-BE49-F238E27FC236}">
                <a16:creationId xmlns:a16="http://schemas.microsoft.com/office/drawing/2014/main" id="{DD70ECC4-3362-D927-8968-129400E24DD8}"/>
              </a:ext>
            </a:extLst>
          </p:cNvPr>
          <p:cNvSpPr txBox="1"/>
          <p:nvPr/>
        </p:nvSpPr>
        <p:spPr>
          <a:xfrm>
            <a:off x="457200" y="1219200"/>
            <a:ext cx="8381160" cy="3372077"/>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Existing methods for software cost estimation, including bee colony optimization, neural networks, Firefly Algorithm, and Genetic Algorithm with Ant Colony Optimization, aim to refine accuracy and minimize errors.</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Ahamad et al. achieved enhanced accuracy using bee colony optimization, while Baareh favored back-propagation over radial base functions. Ghatasheh et al. demonstrated high accuracy with the Firefly Algorithm, and Masdari proposed a blend of Genetic Algorithm and Ant Colony Optimization, enhancing accuracy for NASA projects. </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These methods showcase ongoing efforts to improve cost estimation through advanced algorithms, vital for effective project management.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10026</TotalTime>
  <Words>1345</Words>
  <Application>Microsoft Office PowerPoint</Application>
  <PresentationFormat>On-screen Show (4:3)</PresentationFormat>
  <Paragraphs>140</Paragraphs>
  <Slides>21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Bookman Old Style</vt:lpstr>
      <vt:lpstr>Calibri</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manichandana bhukya</cp:lastModifiedBy>
  <cp:revision>707</cp:revision>
  <dcterms:modified xsi:type="dcterms:W3CDTF">2024-04-12T11:02:23Z</dcterms:modified>
</cp:coreProperties>
</file>