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5143500" cy="9144000"/>
  <p:embeddedFontLst>
    <p:embeddedFont>
      <p:font typeface="Noto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VpP3CdCeHFzcdRVRctmoRKPZ+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NotoSans-regular.fntdata"/><Relationship Id="rId14" Type="http://schemas.openxmlformats.org/officeDocument/2006/relationships/slide" Target="slides/slide10.xml"/><Relationship Id="rId17" Type="http://schemas.openxmlformats.org/officeDocument/2006/relationships/font" Target="fonts/NotoSans-italic.fntdata"/><Relationship Id="rId16" Type="http://schemas.openxmlformats.org/officeDocument/2006/relationships/font" Target="fonts/NotoSans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NotoSans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6" name="Google Shape;25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" name="Google Shape;2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" name="Google Shape;2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0.png"/><Relationship Id="rId4" Type="http://schemas.openxmlformats.org/officeDocument/2006/relationships/image" Target="../media/image33.png"/><Relationship Id="rId5" Type="http://schemas.openxmlformats.org/officeDocument/2006/relationships/image" Target="../media/image31.png"/><Relationship Id="rId6" Type="http://schemas.openxmlformats.org/officeDocument/2006/relationships/image" Target="../media/image37.png"/><Relationship Id="rId7" Type="http://schemas.openxmlformats.org/officeDocument/2006/relationships/image" Target="../media/image32.png"/><Relationship Id="rId8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1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9.png"/><Relationship Id="rId4" Type="http://schemas.openxmlformats.org/officeDocument/2006/relationships/image" Target="../media/image3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5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2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20.png"/><Relationship Id="rId6" Type="http://schemas.openxmlformats.org/officeDocument/2006/relationships/image" Target="../media/image23.png"/><Relationship Id="rId7" Type="http://schemas.openxmlformats.org/officeDocument/2006/relationships/image" Target="../media/image29.png"/><Relationship Id="rId8" Type="http://schemas.openxmlformats.org/officeDocument/2006/relationships/image" Target="../media/image2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24.png"/><Relationship Id="rId6" Type="http://schemas.openxmlformats.org/officeDocument/2006/relationships/image" Target="../media/image36.png"/><Relationship Id="rId7" Type="http://schemas.openxmlformats.org/officeDocument/2006/relationships/image" Target="../media/image25.png"/><Relationship Id="rId8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"/>
          <p:cNvSpPr/>
          <p:nvPr/>
        </p:nvSpPr>
        <p:spPr>
          <a:xfrm>
            <a:off x="285750" y="1128713"/>
            <a:ext cx="8572500" cy="1543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50"/>
              <a:buFont typeface="Noto Sans"/>
              <a:buNone/>
            </a:pPr>
            <a:r>
              <a:rPr b="1" i="0" lang="en-US" sz="4050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Data Ingestion and Quality Control System</a:t>
            </a:r>
            <a:endParaRPr b="0" i="0" sz="4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285750" y="2886075"/>
            <a:ext cx="8572500" cy="771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25"/>
              <a:buFont typeface="Noto Sans"/>
              <a:buNone/>
            </a:pPr>
            <a:r>
              <a:rPr b="0" i="0" lang="en-US" sz="2025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A comprehensive ETL solution for data validation and database integration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59" name="Google Shape;2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30055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2025"/>
              <a:buFont typeface="Noto Sans"/>
              <a:buNone/>
            </a:pPr>
            <a:r>
              <a:rPr b="1" i="0" lang="en-US" sz="2025" u="none" cap="none" strike="noStrike">
                <a:solidFill>
                  <a:srgbClr val="1A73E8"/>
                </a:solidFill>
                <a:latin typeface="Noto Sans"/>
                <a:ea typeface="Noto Sans"/>
                <a:cs typeface="Noto Sans"/>
                <a:sym typeface="Noto Sans"/>
              </a:rPr>
              <a:t>Setup &amp; Installation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0"/>
          <p:cNvSpPr/>
          <p:nvPr/>
        </p:nvSpPr>
        <p:spPr>
          <a:xfrm>
            <a:off x="285750" y="885825"/>
            <a:ext cx="285750" cy="285750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62" name="Google Shape;26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1475" y="971550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10"/>
          <p:cNvSpPr/>
          <p:nvPr/>
        </p:nvSpPr>
        <p:spPr>
          <a:xfrm>
            <a:off x="678656" y="885825"/>
            <a:ext cx="4321969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46"/>
              <a:buFont typeface="Noto Sans"/>
              <a:buNone/>
            </a:pPr>
            <a:r>
              <a:rPr b="1" i="0" lang="en-US" sz="1046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Prerequisites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678656" y="1135856"/>
            <a:ext cx="4321969" cy="320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5F6368"/>
                </a:solidFill>
                <a:latin typeface="Noto Sans"/>
                <a:ea typeface="Noto Sans"/>
                <a:cs typeface="Noto Sans"/>
                <a:sym typeface="Noto Sans"/>
              </a:rPr>
              <a:t> Ensure you have Python 3.x and MySQL installed on your system. Install required Python packages using pip. 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5" name="Google Shape;265;p10"/>
          <p:cNvSpPr/>
          <p:nvPr/>
        </p:nvSpPr>
        <p:spPr>
          <a:xfrm>
            <a:off x="285750" y="1713049"/>
            <a:ext cx="285750" cy="285750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66" name="Google Shape;266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1475" y="1798774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10"/>
          <p:cNvSpPr/>
          <p:nvPr/>
        </p:nvSpPr>
        <p:spPr>
          <a:xfrm>
            <a:off x="678656" y="1713049"/>
            <a:ext cx="4321969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46"/>
              <a:buFont typeface="Noto Sans"/>
              <a:buNone/>
            </a:pPr>
            <a:r>
              <a:rPr b="1" i="0" lang="en-US" sz="1046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Configuration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8" name="Google Shape;268;p10"/>
          <p:cNvSpPr/>
          <p:nvPr/>
        </p:nvSpPr>
        <p:spPr>
          <a:xfrm>
            <a:off x="678656" y="1963080"/>
            <a:ext cx="4321969" cy="320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5F6368"/>
                </a:solidFill>
                <a:latin typeface="Noto Sans"/>
                <a:ea typeface="Noto Sans"/>
                <a:cs typeface="Noto Sans"/>
                <a:sym typeface="Noto Sans"/>
              </a:rPr>
              <a:t> Create a config.json file with your database credentials and file paths. Ensure the source CSV files are placed in the specified src/ directory. 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9" name="Google Shape;269;p10"/>
          <p:cNvSpPr/>
          <p:nvPr/>
        </p:nvSpPr>
        <p:spPr>
          <a:xfrm>
            <a:off x="285750" y="2540273"/>
            <a:ext cx="285750" cy="285750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70" name="Google Shape;270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71475" y="2625998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10"/>
          <p:cNvSpPr/>
          <p:nvPr/>
        </p:nvSpPr>
        <p:spPr>
          <a:xfrm>
            <a:off x="678656" y="2540273"/>
            <a:ext cx="4321969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46"/>
              <a:buFont typeface="Noto Sans"/>
              <a:buNone/>
            </a:pPr>
            <a:r>
              <a:rPr b="1" i="0" lang="en-US" sz="1046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Directory Structure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10"/>
          <p:cNvSpPr/>
          <p:nvPr/>
        </p:nvSpPr>
        <p:spPr>
          <a:xfrm>
            <a:off x="678656" y="2790304"/>
            <a:ext cx="4321969" cy="320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5F6368"/>
                </a:solidFill>
                <a:latin typeface="Noto Sans"/>
                <a:ea typeface="Noto Sans"/>
                <a:cs typeface="Noto Sans"/>
                <a:sym typeface="Noto Sans"/>
              </a:rPr>
              <a:t> Create the necessary directories for source data (src/) and processed data (dist/). The system will automatically create these if they don't exist. 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10"/>
          <p:cNvSpPr/>
          <p:nvPr/>
        </p:nvSpPr>
        <p:spPr>
          <a:xfrm>
            <a:off x="285750" y="3367497"/>
            <a:ext cx="285750" cy="285750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74" name="Google Shape;274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1475" y="3453222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0"/>
          <p:cNvSpPr/>
          <p:nvPr/>
        </p:nvSpPr>
        <p:spPr>
          <a:xfrm>
            <a:off x="678656" y="3367497"/>
            <a:ext cx="4321969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46"/>
              <a:buFont typeface="Noto Sans"/>
              <a:buNone/>
            </a:pPr>
            <a:r>
              <a:rPr b="1" i="0" lang="en-US" sz="1046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Execution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10"/>
          <p:cNvSpPr/>
          <p:nvPr/>
        </p:nvSpPr>
        <p:spPr>
          <a:xfrm>
            <a:off x="678656" y="3617528"/>
            <a:ext cx="4321969" cy="320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5F6368"/>
                </a:solidFill>
                <a:latin typeface="Noto Sans"/>
                <a:ea typeface="Noto Sans"/>
                <a:cs typeface="Noto Sans"/>
                <a:sym typeface="Noto Sans"/>
              </a:rPr>
              <a:t> Run the app.py script to start the ETL process. The system will create tables, process data, and insert it into the database. 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10"/>
          <p:cNvSpPr/>
          <p:nvPr/>
        </p:nvSpPr>
        <p:spPr>
          <a:xfrm>
            <a:off x="285750" y="4194721"/>
            <a:ext cx="285750" cy="285750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78" name="Google Shape;278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71475" y="4280446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10"/>
          <p:cNvSpPr/>
          <p:nvPr/>
        </p:nvSpPr>
        <p:spPr>
          <a:xfrm>
            <a:off x="678656" y="4194721"/>
            <a:ext cx="4321969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46"/>
              <a:buFont typeface="Noto Sans"/>
              <a:buNone/>
            </a:pPr>
            <a:r>
              <a:rPr b="1" i="0" lang="en-US" sz="1046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Monitoring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0"/>
          <p:cNvSpPr/>
          <p:nvPr/>
        </p:nvSpPr>
        <p:spPr>
          <a:xfrm>
            <a:off x="678656" y="4444752"/>
            <a:ext cx="4321969" cy="320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5F6368"/>
                </a:solidFill>
                <a:latin typeface="Noto Sans"/>
                <a:ea typeface="Noto Sans"/>
                <a:cs typeface="Noto Sans"/>
                <a:sym typeface="Noto Sans"/>
              </a:rPr>
              <a:t> Check the error.txt file for any data quality issues or errors encountered during processing. Review the cleaned CSV files in the dist/ directory. 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0"/>
          <p:cNvSpPr/>
          <p:nvPr/>
        </p:nvSpPr>
        <p:spPr>
          <a:xfrm>
            <a:off x="5429250" y="885825"/>
            <a:ext cx="3429000" cy="4128976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0"/>
          <p:cNvSpPr/>
          <p:nvPr/>
        </p:nvSpPr>
        <p:spPr>
          <a:xfrm>
            <a:off x="5572125" y="1028700"/>
            <a:ext cx="3143250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34A853"/>
                </a:solidFill>
                <a:latin typeface="Noto Sans"/>
                <a:ea typeface="Noto Sans"/>
                <a:cs typeface="Noto Sans"/>
                <a:sym typeface="Noto Sans"/>
              </a:rPr>
              <a:t>Quick Start Commands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10"/>
          <p:cNvSpPr/>
          <p:nvPr/>
        </p:nvSpPr>
        <p:spPr>
          <a:xfrm>
            <a:off x="5572125" y="1394817"/>
            <a:ext cx="1620208" cy="135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732"/>
              <a:buFont typeface="Arial"/>
              <a:buNone/>
            </a:pPr>
            <a:r>
              <a:rPr b="0" i="0" lang="en-US" sz="732" u="none" cap="none" strike="noStrike">
                <a:solidFill>
                  <a:srgbClr val="34A853"/>
                </a:solidFill>
                <a:latin typeface="Arial"/>
                <a:ea typeface="Arial"/>
                <a:cs typeface="Arial"/>
                <a:sym typeface="Arial"/>
              </a:rPr>
              <a:t># Install required packages</a:t>
            </a:r>
            <a:endParaRPr b="0" i="0" sz="73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0"/>
          <p:cNvSpPr/>
          <p:nvPr/>
        </p:nvSpPr>
        <p:spPr>
          <a:xfrm>
            <a:off x="5581036" y="1534825"/>
            <a:ext cx="26433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32"/>
              <a:buFont typeface="Arial"/>
              <a:buNone/>
            </a:pPr>
            <a:r>
              <a:rPr lang="en-US" sz="732">
                <a:solidFill>
                  <a:srgbClr val="1A73E8"/>
                </a:solidFill>
              </a:rPr>
              <a:t>git clone https://github.com/BhukyaKishore/Demo-ETL-v2.0.git</a:t>
            </a:r>
            <a:endParaRPr b="0" i="0" sz="73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0"/>
          <p:cNvSpPr/>
          <p:nvPr/>
        </p:nvSpPr>
        <p:spPr>
          <a:xfrm>
            <a:off x="5572125" y="1814819"/>
            <a:ext cx="1680232" cy="135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732"/>
              <a:buFont typeface="Arial"/>
              <a:buNone/>
            </a:pPr>
            <a:r>
              <a:rPr b="0" i="0" lang="en-US" sz="732" u="none" cap="none" strike="noStrike">
                <a:solidFill>
                  <a:srgbClr val="34A853"/>
                </a:solidFill>
                <a:latin typeface="Arial"/>
                <a:ea typeface="Arial"/>
                <a:cs typeface="Arial"/>
                <a:sym typeface="Arial"/>
              </a:rPr>
              <a:t># Create directory structure</a:t>
            </a:r>
            <a:endParaRPr b="0" i="0" sz="73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0"/>
          <p:cNvSpPr/>
          <p:nvPr/>
        </p:nvSpPr>
        <p:spPr>
          <a:xfrm>
            <a:off x="5572125" y="1954825"/>
            <a:ext cx="17403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32"/>
              <a:buFont typeface="Arial"/>
              <a:buNone/>
            </a:pPr>
            <a:r>
              <a:rPr lang="en-US" sz="732">
                <a:solidFill>
                  <a:srgbClr val="1A73E8"/>
                </a:solidFill>
              </a:rPr>
              <a:t>cd DEMo-ETL-v2.0</a:t>
            </a:r>
            <a:endParaRPr b="0" i="0" sz="73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10"/>
          <p:cNvSpPr/>
          <p:nvPr/>
        </p:nvSpPr>
        <p:spPr>
          <a:xfrm>
            <a:off x="5572125" y="2234822"/>
            <a:ext cx="21003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732"/>
              <a:buFont typeface="Arial"/>
              <a:buNone/>
            </a:pPr>
            <a:r>
              <a:rPr b="0" i="0" lang="en-US" sz="732" u="none" cap="none" strike="noStrike">
                <a:solidFill>
                  <a:srgbClr val="34A853"/>
                </a:solidFill>
                <a:latin typeface="Arial"/>
                <a:ea typeface="Arial"/>
                <a:cs typeface="Arial"/>
                <a:sym typeface="Arial"/>
              </a:rPr>
              <a:t># Place CSV files in src/ directory</a:t>
            </a:r>
            <a:endParaRPr b="0" i="0" sz="73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10"/>
          <p:cNvSpPr/>
          <p:nvPr/>
        </p:nvSpPr>
        <p:spPr>
          <a:xfrm>
            <a:off x="5572125" y="2370542"/>
            <a:ext cx="1884300" cy="13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32"/>
              <a:buFont typeface="Arial"/>
              <a:buNone/>
            </a:pPr>
            <a:r>
              <a:rPr lang="en-US" sz="732">
                <a:solidFill>
                  <a:srgbClr val="1A73E8"/>
                </a:solidFill>
              </a:rPr>
              <a:t>pip install pandas mysql-connector-python</a:t>
            </a:r>
            <a:endParaRPr sz="732">
              <a:solidFill>
                <a:srgbClr val="1A73E8"/>
              </a:solidFill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32"/>
              <a:buFont typeface="Arial"/>
              <a:buNone/>
            </a:pPr>
            <a:r>
              <a:t/>
            </a:r>
            <a:endParaRPr sz="732">
              <a:solidFill>
                <a:srgbClr val="1A73E8"/>
              </a:solidFill>
            </a:endParaRPr>
          </a:p>
        </p:txBody>
      </p:sp>
      <p:sp>
        <p:nvSpPr>
          <p:cNvPr id="289" name="Google Shape;289;p10"/>
          <p:cNvSpPr/>
          <p:nvPr/>
        </p:nvSpPr>
        <p:spPr>
          <a:xfrm>
            <a:off x="5572125" y="2654824"/>
            <a:ext cx="1740229" cy="135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732"/>
              <a:buFont typeface="Arial"/>
              <a:buNone/>
            </a:pPr>
            <a:r>
              <a:rPr b="0" i="0" lang="en-US" sz="732" u="none" cap="none" strike="noStrike">
                <a:solidFill>
                  <a:srgbClr val="34A853"/>
                </a:solidFill>
                <a:latin typeface="Arial"/>
                <a:ea typeface="Arial"/>
                <a:cs typeface="Arial"/>
                <a:sym typeface="Arial"/>
              </a:rPr>
              <a:t># Configure database settings</a:t>
            </a:r>
            <a:endParaRPr b="0" i="0" sz="73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10"/>
          <p:cNvSpPr/>
          <p:nvPr/>
        </p:nvSpPr>
        <p:spPr>
          <a:xfrm>
            <a:off x="5572125" y="2794825"/>
            <a:ext cx="240041" cy="135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32"/>
              <a:buFont typeface="Arial"/>
              <a:buNone/>
            </a:pPr>
            <a:r>
              <a:rPr b="0" i="0" lang="en-US" sz="732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nano</a:t>
            </a:r>
            <a:endParaRPr b="0" i="0" sz="73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10"/>
          <p:cNvSpPr/>
          <p:nvPr/>
        </p:nvSpPr>
        <p:spPr>
          <a:xfrm>
            <a:off x="5872190" y="2794825"/>
            <a:ext cx="660099" cy="135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732"/>
              <a:buFont typeface="Arial"/>
              <a:buNone/>
            </a:pPr>
            <a:r>
              <a:rPr b="0" i="0" lang="en-US" sz="732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rPr>
              <a:t>config.json</a:t>
            </a:r>
            <a:endParaRPr b="0" i="0" sz="73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10"/>
          <p:cNvSpPr/>
          <p:nvPr/>
        </p:nvSpPr>
        <p:spPr>
          <a:xfrm>
            <a:off x="5572125" y="3074826"/>
            <a:ext cx="1260174" cy="135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732"/>
              <a:buFont typeface="Arial"/>
              <a:buNone/>
            </a:pPr>
            <a:r>
              <a:rPr b="0" i="0" lang="en-US" sz="732" u="none" cap="none" strike="noStrike">
                <a:solidFill>
                  <a:srgbClr val="34A853"/>
                </a:solidFill>
                <a:latin typeface="Arial"/>
                <a:ea typeface="Arial"/>
                <a:cs typeface="Arial"/>
                <a:sym typeface="Arial"/>
              </a:rPr>
              <a:t># Run the ETL process</a:t>
            </a:r>
            <a:endParaRPr b="0" i="0" sz="73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10"/>
          <p:cNvSpPr/>
          <p:nvPr/>
        </p:nvSpPr>
        <p:spPr>
          <a:xfrm>
            <a:off x="5572125" y="3214827"/>
            <a:ext cx="360062" cy="135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732"/>
              <a:buFont typeface="Arial"/>
              <a:buNone/>
            </a:pPr>
            <a:r>
              <a:rPr b="0" i="0" lang="en-US" sz="732" u="none" cap="none" strike="noStrike">
                <a:solidFill>
                  <a:srgbClr val="1A73E8"/>
                </a:solidFill>
                <a:latin typeface="Arial"/>
                <a:ea typeface="Arial"/>
                <a:cs typeface="Arial"/>
                <a:sym typeface="Arial"/>
              </a:rPr>
              <a:t>python</a:t>
            </a:r>
            <a:endParaRPr b="0" i="0" sz="73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10"/>
          <p:cNvSpPr/>
          <p:nvPr/>
        </p:nvSpPr>
        <p:spPr>
          <a:xfrm>
            <a:off x="5992211" y="3214827"/>
            <a:ext cx="360062" cy="13573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EA4335"/>
              </a:buClr>
              <a:buSzPts val="732"/>
              <a:buFont typeface="Arial"/>
              <a:buNone/>
            </a:pPr>
            <a:r>
              <a:rPr b="0" i="0" lang="en-US" sz="732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rPr>
              <a:t>app.py</a:t>
            </a:r>
            <a:endParaRPr b="0" i="0" sz="73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10"/>
          <p:cNvSpPr txBox="1"/>
          <p:nvPr/>
        </p:nvSpPr>
        <p:spPr>
          <a:xfrm>
            <a:off x="3328925" y="4800500"/>
            <a:ext cx="21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" name="Google Shape;2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2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2025"/>
              <a:buFont typeface="Noto Sans"/>
              <a:buNone/>
            </a:pPr>
            <a:r>
              <a:rPr b="1" i="0" lang="en-US" sz="2025" u="none" cap="none" strike="noStrike">
                <a:solidFill>
                  <a:srgbClr val="1A73E8"/>
                </a:solidFill>
                <a:latin typeface="Noto Sans"/>
                <a:ea typeface="Noto Sans"/>
                <a:cs typeface="Noto Sans"/>
                <a:sym typeface="Noto Sans"/>
              </a:rPr>
              <a:t>Project Overview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285750" y="885825"/>
            <a:ext cx="3857625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34A853"/>
                </a:solidFill>
                <a:latin typeface="Noto Sans"/>
                <a:ea typeface="Noto Sans"/>
                <a:cs typeface="Noto Sans"/>
                <a:sym typeface="Noto Sans"/>
              </a:rPr>
              <a:t>Purpose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" name="Google Shape;27;p2"/>
          <p:cNvSpPr/>
          <p:nvPr/>
        </p:nvSpPr>
        <p:spPr>
          <a:xfrm>
            <a:off x="285750" y="1250156"/>
            <a:ext cx="3857625" cy="642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46"/>
              <a:buFont typeface="Noto Sans"/>
              <a:buNone/>
            </a:pPr>
            <a:r>
              <a:rPr b="0" i="0" lang="en-US" sz="1046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 This project automates the Extract, Transform, Load (ETL) process for data from CSV files into a MySQL database with robust data quality controls. 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2"/>
          <p:cNvSpPr/>
          <p:nvPr/>
        </p:nvSpPr>
        <p:spPr>
          <a:xfrm>
            <a:off x="285750" y="2064544"/>
            <a:ext cx="3857625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34A853"/>
                </a:solidFill>
                <a:latin typeface="Noto Sans"/>
                <a:ea typeface="Noto Sans"/>
                <a:cs typeface="Noto Sans"/>
                <a:sym typeface="Noto Sans"/>
              </a:rPr>
              <a:t>Key Objectives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9" name="Google Shape;29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2428875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2"/>
          <p:cNvSpPr/>
          <p:nvPr/>
        </p:nvSpPr>
        <p:spPr>
          <a:xfrm>
            <a:off x="528638" y="2428875"/>
            <a:ext cx="2143711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Ensure data integrity through validation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1" name="Google Shape;31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2707481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2"/>
          <p:cNvSpPr/>
          <p:nvPr/>
        </p:nvSpPr>
        <p:spPr>
          <a:xfrm>
            <a:off x="528638" y="2707481"/>
            <a:ext cx="2361456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Automate data cleaning and transformation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3" name="Google Shape;33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2986088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"/>
          <p:cNvSpPr/>
          <p:nvPr/>
        </p:nvSpPr>
        <p:spPr>
          <a:xfrm>
            <a:off x="528638" y="2986088"/>
            <a:ext cx="209730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Maintain consistent database structure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5" name="Google Shape;3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3264694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2"/>
          <p:cNvSpPr/>
          <p:nvPr/>
        </p:nvSpPr>
        <p:spPr>
          <a:xfrm>
            <a:off x="528638" y="3264694"/>
            <a:ext cx="180642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Provide transparent error logging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7" name="Google Shape;3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3543300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2"/>
          <p:cNvSpPr/>
          <p:nvPr/>
        </p:nvSpPr>
        <p:spPr>
          <a:xfrm>
            <a:off x="528638" y="3543300"/>
            <a:ext cx="1984037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Support automated periodic updates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39" name="Google Shape;39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72000" y="885825"/>
            <a:ext cx="42862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5" name="Google Shape;4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8925" y="-650037"/>
            <a:ext cx="9144000" cy="580072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3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2025"/>
              <a:buFont typeface="Noto Sans"/>
              <a:buNone/>
            </a:pPr>
            <a:r>
              <a:rPr b="1" i="0" lang="en-US" sz="2025" u="none" cap="none" strike="noStrike">
                <a:solidFill>
                  <a:srgbClr val="1A73E8"/>
                </a:solidFill>
                <a:latin typeface="Noto Sans"/>
                <a:ea typeface="Noto Sans"/>
                <a:cs typeface="Noto Sans"/>
                <a:sym typeface="Noto Sans"/>
              </a:rPr>
              <a:t>System Architecture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3"/>
          <p:cNvSpPr/>
          <p:nvPr/>
        </p:nvSpPr>
        <p:spPr>
          <a:xfrm>
            <a:off x="285750" y="885825"/>
            <a:ext cx="8572500" cy="428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46"/>
              <a:buFont typeface="Noto Sans"/>
              <a:buNone/>
            </a:pPr>
            <a:r>
              <a:rPr b="0" i="0" lang="en-US" sz="1046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 The system follows a modular architecture with clear separation of concerns between components. Each module handles a specific part of the ETL process, making the system maintainable and extensible. 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48" name="Google Shape;48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651975" y="1225150"/>
            <a:ext cx="5714997" cy="2857498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3"/>
          <p:cNvSpPr/>
          <p:nvPr/>
        </p:nvSpPr>
        <p:spPr>
          <a:xfrm>
            <a:off x="285750" y="4343401"/>
            <a:ext cx="1971600" cy="843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3"/>
          <p:cNvSpPr/>
          <p:nvPr/>
        </p:nvSpPr>
        <p:spPr>
          <a:xfrm>
            <a:off x="285750" y="4343401"/>
            <a:ext cx="28500" cy="843000"/>
          </a:xfrm>
          <a:prstGeom prst="rect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3"/>
          <p:cNvSpPr/>
          <p:nvPr/>
        </p:nvSpPr>
        <p:spPr>
          <a:xfrm>
            <a:off x="392906" y="4779169"/>
            <a:ext cx="1757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046"/>
              <a:buFont typeface="Noto Sans"/>
              <a:buNone/>
            </a:pPr>
            <a:r>
              <a:rPr b="1" i="0" lang="en-US" sz="1046" u="none" cap="none" strike="noStrike">
                <a:solidFill>
                  <a:srgbClr val="1A73E8"/>
                </a:solidFill>
                <a:latin typeface="Noto Sans"/>
                <a:ea typeface="Noto Sans"/>
                <a:cs typeface="Noto Sans"/>
                <a:sym typeface="Noto Sans"/>
              </a:rPr>
              <a:t>app.py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3"/>
          <p:cNvSpPr/>
          <p:nvPr/>
        </p:nvSpPr>
        <p:spPr>
          <a:xfrm>
            <a:off x="383981" y="4414882"/>
            <a:ext cx="175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Orchestrates the entire ETL pipeline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2486025" y="4343401"/>
            <a:ext cx="1971600" cy="843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3"/>
          <p:cNvSpPr/>
          <p:nvPr/>
        </p:nvSpPr>
        <p:spPr>
          <a:xfrm>
            <a:off x="2486025" y="4343401"/>
            <a:ext cx="28500" cy="843000"/>
          </a:xfrm>
          <a:prstGeom prst="rect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3"/>
          <p:cNvSpPr/>
          <p:nvPr/>
        </p:nvSpPr>
        <p:spPr>
          <a:xfrm>
            <a:off x="2593181" y="4779169"/>
            <a:ext cx="1757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046"/>
              <a:buFont typeface="Noto Sans"/>
              <a:buNone/>
            </a:pPr>
            <a:r>
              <a:rPr b="1" i="0" lang="en-US" sz="1046" u="none" cap="none" strike="noStrike">
                <a:solidFill>
                  <a:srgbClr val="1A73E8"/>
                </a:solidFill>
                <a:latin typeface="Noto Sans"/>
                <a:ea typeface="Noto Sans"/>
                <a:cs typeface="Noto Sans"/>
                <a:sym typeface="Noto Sans"/>
              </a:rPr>
              <a:t>dq.py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3"/>
          <p:cNvSpPr/>
          <p:nvPr/>
        </p:nvSpPr>
        <p:spPr>
          <a:xfrm>
            <a:off x="2584256" y="4414882"/>
            <a:ext cx="175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Implements data quality validation functions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3"/>
          <p:cNvSpPr/>
          <p:nvPr/>
        </p:nvSpPr>
        <p:spPr>
          <a:xfrm>
            <a:off x="4686300" y="4343401"/>
            <a:ext cx="1971600" cy="843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3"/>
          <p:cNvSpPr/>
          <p:nvPr/>
        </p:nvSpPr>
        <p:spPr>
          <a:xfrm>
            <a:off x="4686300" y="4343401"/>
            <a:ext cx="28500" cy="843000"/>
          </a:xfrm>
          <a:prstGeom prst="rect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3"/>
          <p:cNvSpPr/>
          <p:nvPr/>
        </p:nvSpPr>
        <p:spPr>
          <a:xfrm>
            <a:off x="4793456" y="4779169"/>
            <a:ext cx="1757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046"/>
              <a:buFont typeface="Noto Sans"/>
              <a:buNone/>
            </a:pPr>
            <a:r>
              <a:rPr b="1" i="0" lang="en-US" sz="1046" u="none" cap="none" strike="noStrike">
                <a:solidFill>
                  <a:srgbClr val="1A73E8"/>
                </a:solidFill>
                <a:latin typeface="Noto Sans"/>
                <a:ea typeface="Noto Sans"/>
                <a:cs typeface="Noto Sans"/>
                <a:sym typeface="Noto Sans"/>
              </a:rPr>
              <a:t>config.json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"/>
          <p:cNvSpPr/>
          <p:nvPr/>
        </p:nvSpPr>
        <p:spPr>
          <a:xfrm>
            <a:off x="4784531" y="4414882"/>
            <a:ext cx="175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Centralizes configuration parameters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"/>
          <p:cNvSpPr/>
          <p:nvPr/>
        </p:nvSpPr>
        <p:spPr>
          <a:xfrm>
            <a:off x="6886575" y="4343401"/>
            <a:ext cx="1971600" cy="843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"/>
          <p:cNvSpPr/>
          <p:nvPr/>
        </p:nvSpPr>
        <p:spPr>
          <a:xfrm>
            <a:off x="6886575" y="4343401"/>
            <a:ext cx="28500" cy="843000"/>
          </a:xfrm>
          <a:prstGeom prst="rect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3"/>
          <p:cNvSpPr/>
          <p:nvPr/>
        </p:nvSpPr>
        <p:spPr>
          <a:xfrm>
            <a:off x="6993731" y="4779169"/>
            <a:ext cx="17574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1046"/>
              <a:buFont typeface="Noto Sans"/>
              <a:buNone/>
            </a:pPr>
            <a:r>
              <a:rPr b="1" i="0" lang="en-US" sz="1046" u="none" cap="none" strike="noStrike">
                <a:solidFill>
                  <a:srgbClr val="1A73E8"/>
                </a:solidFill>
                <a:latin typeface="Noto Sans"/>
                <a:ea typeface="Noto Sans"/>
                <a:cs typeface="Noto Sans"/>
                <a:sym typeface="Noto Sans"/>
              </a:rPr>
              <a:t>tables.py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3"/>
          <p:cNvSpPr/>
          <p:nvPr/>
        </p:nvSpPr>
        <p:spPr>
          <a:xfrm>
            <a:off x="6984806" y="4414882"/>
            <a:ext cx="1757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Manages database connections and schema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0" name="Google Shape;7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575" y="0"/>
            <a:ext cx="9144000" cy="555783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4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2025"/>
              <a:buFont typeface="Noto Sans"/>
              <a:buNone/>
            </a:pPr>
            <a:r>
              <a:rPr b="1" i="0" lang="en-US" sz="2025" u="none" cap="none" strike="noStrike">
                <a:solidFill>
                  <a:srgbClr val="1A73E8"/>
                </a:solidFill>
                <a:latin typeface="Noto Sans"/>
                <a:ea typeface="Noto Sans"/>
                <a:cs typeface="Noto Sans"/>
                <a:sym typeface="Noto Sans"/>
              </a:rPr>
              <a:t>Core Components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4"/>
          <p:cNvSpPr/>
          <p:nvPr/>
        </p:nvSpPr>
        <p:spPr>
          <a:xfrm>
            <a:off x="428625" y="1028700"/>
            <a:ext cx="285750" cy="285750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3" name="Google Shape;7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00063" y="1114425"/>
            <a:ext cx="14287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4"/>
          <p:cNvSpPr/>
          <p:nvPr/>
        </p:nvSpPr>
        <p:spPr>
          <a:xfrm>
            <a:off x="821522" y="1042995"/>
            <a:ext cx="7947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app.py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/>
          <p:nvPr/>
        </p:nvSpPr>
        <p:spPr>
          <a:xfrm>
            <a:off x="428625" y="1421606"/>
            <a:ext cx="3893344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 Central orchestrator that manages the entire ETL pipeline from data extraction to database insertion. 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4"/>
          <p:cNvSpPr/>
          <p:nvPr/>
        </p:nvSpPr>
        <p:spPr>
          <a:xfrm>
            <a:off x="428625" y="1971675"/>
            <a:ext cx="57150" cy="57150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"/>
          <p:cNvSpPr/>
          <p:nvPr/>
        </p:nvSpPr>
        <p:spPr>
          <a:xfrm>
            <a:off x="557213" y="1914525"/>
            <a:ext cx="1986549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Reads configuration from config.json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4"/>
          <p:cNvSpPr/>
          <p:nvPr/>
        </p:nvSpPr>
        <p:spPr>
          <a:xfrm>
            <a:off x="428625" y="2200275"/>
            <a:ext cx="57150" cy="57150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4"/>
          <p:cNvSpPr/>
          <p:nvPr/>
        </p:nvSpPr>
        <p:spPr>
          <a:xfrm>
            <a:off x="557213" y="2143125"/>
            <a:ext cx="206220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Applies data quality checks from dq.py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/>
          <p:nvPr/>
        </p:nvSpPr>
        <p:spPr>
          <a:xfrm>
            <a:off x="428625" y="2428875"/>
            <a:ext cx="57150" cy="57150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4"/>
          <p:cNvSpPr/>
          <p:nvPr/>
        </p:nvSpPr>
        <p:spPr>
          <a:xfrm>
            <a:off x="557213" y="2371725"/>
            <a:ext cx="1642393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Saves cleaned data to CSV files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428625" y="2657475"/>
            <a:ext cx="57150" cy="57150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4"/>
          <p:cNvSpPr/>
          <p:nvPr/>
        </p:nvSpPr>
        <p:spPr>
          <a:xfrm>
            <a:off x="557213" y="2600325"/>
            <a:ext cx="2163942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Triggers database insertion via tables.py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4"/>
          <p:cNvSpPr/>
          <p:nvPr/>
        </p:nvSpPr>
        <p:spPr>
          <a:xfrm>
            <a:off x="4822031" y="1028700"/>
            <a:ext cx="285750" cy="28575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5" name="Google Shape;85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7756" y="1114425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4"/>
          <p:cNvSpPr/>
          <p:nvPr/>
        </p:nvSpPr>
        <p:spPr>
          <a:xfrm>
            <a:off x="5214956" y="1042996"/>
            <a:ext cx="696600" cy="17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dq.py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4"/>
          <p:cNvSpPr/>
          <p:nvPr/>
        </p:nvSpPr>
        <p:spPr>
          <a:xfrm>
            <a:off x="4822031" y="1421606"/>
            <a:ext cx="3893344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 Library of data quality functions that validate and transform data according to predefined rules. 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4"/>
          <p:cNvSpPr/>
          <p:nvPr/>
        </p:nvSpPr>
        <p:spPr>
          <a:xfrm>
            <a:off x="4822031" y="1971675"/>
            <a:ext cx="57150" cy="5715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4950619" y="1914525"/>
            <a:ext cx="1189406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Primary key validation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4"/>
          <p:cNvSpPr/>
          <p:nvPr/>
        </p:nvSpPr>
        <p:spPr>
          <a:xfrm>
            <a:off x="4822031" y="2200275"/>
            <a:ext cx="57150" cy="5715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4"/>
          <p:cNvSpPr/>
          <p:nvPr/>
        </p:nvSpPr>
        <p:spPr>
          <a:xfrm>
            <a:off x="4950619" y="2143125"/>
            <a:ext cx="1009864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Foreign key checks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4"/>
          <p:cNvSpPr/>
          <p:nvPr/>
        </p:nvSpPr>
        <p:spPr>
          <a:xfrm>
            <a:off x="4822031" y="2428875"/>
            <a:ext cx="57150" cy="5715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"/>
          <p:cNvSpPr/>
          <p:nvPr/>
        </p:nvSpPr>
        <p:spPr>
          <a:xfrm>
            <a:off x="4950619" y="2371725"/>
            <a:ext cx="2125656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Data format validation (email, URL, etc.)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/>
          <p:nvPr/>
        </p:nvSpPr>
        <p:spPr>
          <a:xfrm>
            <a:off x="4822031" y="2657475"/>
            <a:ext cx="57150" cy="57150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4950619" y="2600325"/>
            <a:ext cx="2339383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Null handling and default value assignment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4"/>
          <p:cNvSpPr/>
          <p:nvPr/>
        </p:nvSpPr>
        <p:spPr>
          <a:xfrm>
            <a:off x="428625" y="3328988"/>
            <a:ext cx="285750" cy="285750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97" name="Google Shape;97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14350" y="3414713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/>
          <p:nvPr/>
        </p:nvSpPr>
        <p:spPr>
          <a:xfrm>
            <a:off x="821524" y="3343275"/>
            <a:ext cx="1071600" cy="1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config.json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428625" y="3721894"/>
            <a:ext cx="3893344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 Configuration file that centralizes all parameters for database connection and file paths. 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4"/>
          <p:cNvSpPr/>
          <p:nvPr/>
        </p:nvSpPr>
        <p:spPr>
          <a:xfrm>
            <a:off x="428625" y="4271963"/>
            <a:ext cx="57150" cy="57150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4"/>
          <p:cNvSpPr/>
          <p:nvPr/>
        </p:nvSpPr>
        <p:spPr>
          <a:xfrm>
            <a:off x="557213" y="4214813"/>
            <a:ext cx="1125057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Database credentials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428625" y="4500563"/>
            <a:ext cx="57150" cy="57150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"/>
          <p:cNvSpPr/>
          <p:nvPr/>
        </p:nvSpPr>
        <p:spPr>
          <a:xfrm>
            <a:off x="557213" y="4443413"/>
            <a:ext cx="112335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Source CSV file paths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4"/>
          <p:cNvSpPr/>
          <p:nvPr/>
        </p:nvSpPr>
        <p:spPr>
          <a:xfrm>
            <a:off x="428625" y="4729163"/>
            <a:ext cx="57150" cy="57150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"/>
          <p:cNvSpPr/>
          <p:nvPr/>
        </p:nvSpPr>
        <p:spPr>
          <a:xfrm>
            <a:off x="557213" y="4672013"/>
            <a:ext cx="1852464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Destination paths for cleaned data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428625" y="4957763"/>
            <a:ext cx="57150" cy="57150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4"/>
          <p:cNvSpPr/>
          <p:nvPr/>
        </p:nvSpPr>
        <p:spPr>
          <a:xfrm>
            <a:off x="557213" y="4900613"/>
            <a:ext cx="1185081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Table name mappings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4"/>
          <p:cNvSpPr/>
          <p:nvPr/>
        </p:nvSpPr>
        <p:spPr>
          <a:xfrm>
            <a:off x="4822031" y="3328988"/>
            <a:ext cx="285750" cy="28575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09" name="Google Shape;109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14900" y="3414713"/>
            <a:ext cx="100013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4"/>
          <p:cNvSpPr/>
          <p:nvPr/>
        </p:nvSpPr>
        <p:spPr>
          <a:xfrm>
            <a:off x="5214953" y="3343275"/>
            <a:ext cx="899400" cy="11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tables.py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/>
          <p:nvPr/>
        </p:nvSpPr>
        <p:spPr>
          <a:xfrm>
            <a:off x="4822031" y="3721894"/>
            <a:ext cx="3893344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 Handles database connections, schema creation, and data insertion operations. 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4822031" y="4271963"/>
            <a:ext cx="57150" cy="5715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"/>
          <p:cNvSpPr/>
          <p:nvPr/>
        </p:nvSpPr>
        <p:spPr>
          <a:xfrm>
            <a:off x="4950619" y="4214813"/>
            <a:ext cx="188494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Database connection management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4822031" y="4500563"/>
            <a:ext cx="57150" cy="5715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4"/>
          <p:cNvSpPr/>
          <p:nvPr/>
        </p:nvSpPr>
        <p:spPr>
          <a:xfrm>
            <a:off x="4950619" y="4443413"/>
            <a:ext cx="1853831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Table creation with proper schema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/>
          <p:nvPr/>
        </p:nvSpPr>
        <p:spPr>
          <a:xfrm>
            <a:off x="4822031" y="4729163"/>
            <a:ext cx="57150" cy="5715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"/>
          <p:cNvSpPr/>
          <p:nvPr/>
        </p:nvSpPr>
        <p:spPr>
          <a:xfrm>
            <a:off x="4950619" y="4672013"/>
            <a:ext cx="1782282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Bulk data insertion from CSV files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4"/>
          <p:cNvSpPr/>
          <p:nvPr/>
        </p:nvSpPr>
        <p:spPr>
          <a:xfrm>
            <a:off x="4822031" y="4957763"/>
            <a:ext cx="57150" cy="57150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"/>
          <p:cNvSpPr/>
          <p:nvPr/>
        </p:nvSpPr>
        <p:spPr>
          <a:xfrm>
            <a:off x="4950619" y="4900613"/>
            <a:ext cx="1451521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Error handling and logging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5" name="Google Shape;12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00" y="-1121387"/>
            <a:ext cx="9144000" cy="625759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5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2025"/>
              <a:buFont typeface="Noto Sans"/>
              <a:buNone/>
            </a:pPr>
            <a:r>
              <a:rPr b="1" i="0" lang="en-US" sz="2025" u="none" cap="none" strike="noStrike">
                <a:solidFill>
                  <a:srgbClr val="1A73E8"/>
                </a:solidFill>
                <a:latin typeface="Noto Sans"/>
                <a:ea typeface="Noto Sans"/>
                <a:cs typeface="Noto Sans"/>
                <a:sym typeface="Noto Sans"/>
              </a:rPr>
              <a:t>app.py - Application Orchestration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285750" y="885825"/>
            <a:ext cx="3857625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34A853"/>
                </a:solidFill>
                <a:latin typeface="Noto Sans"/>
                <a:ea typeface="Noto Sans"/>
                <a:cs typeface="Noto Sans"/>
                <a:sym typeface="Noto Sans"/>
              </a:rPr>
              <a:t>Core Functionality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285750" y="1250156"/>
            <a:ext cx="3857625" cy="642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46"/>
              <a:buFont typeface="Noto Sans"/>
              <a:buNone/>
            </a:pPr>
            <a:r>
              <a:rPr b="0" i="0" lang="en-US" sz="1046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 The app.py script serves as the central orchestrator for the entire ETL pipeline, coordinating all data processing steps. 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285750" y="2035969"/>
            <a:ext cx="3857625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34A853"/>
                </a:solidFill>
                <a:latin typeface="Noto Sans"/>
                <a:ea typeface="Noto Sans"/>
                <a:cs typeface="Noto Sans"/>
                <a:sym typeface="Noto Sans"/>
              </a:rPr>
              <a:t>Workflow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5"/>
          <p:cNvSpPr/>
          <p:nvPr/>
        </p:nvSpPr>
        <p:spPr>
          <a:xfrm>
            <a:off x="285750" y="2400300"/>
            <a:ext cx="214313" cy="214313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"/>
          <p:cNvSpPr/>
          <p:nvPr/>
        </p:nvSpPr>
        <p:spPr>
          <a:xfrm>
            <a:off x="285750" y="2400300"/>
            <a:ext cx="2143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1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607219" y="2400300"/>
            <a:ext cx="222753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Loads configuration from config.json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5"/>
          <p:cNvSpPr/>
          <p:nvPr/>
        </p:nvSpPr>
        <p:spPr>
          <a:xfrm>
            <a:off x="285750" y="2721769"/>
            <a:ext cx="214313" cy="214313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5"/>
          <p:cNvSpPr/>
          <p:nvPr/>
        </p:nvSpPr>
        <p:spPr>
          <a:xfrm>
            <a:off x="285750" y="2721769"/>
            <a:ext cx="2143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2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5"/>
          <p:cNvSpPr/>
          <p:nvPr/>
        </p:nvSpPr>
        <p:spPr>
          <a:xfrm>
            <a:off x="607219" y="2721769"/>
            <a:ext cx="2222906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Creates database tables via tables.py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5"/>
          <p:cNvSpPr/>
          <p:nvPr/>
        </p:nvSpPr>
        <p:spPr>
          <a:xfrm>
            <a:off x="285750" y="3043238"/>
            <a:ext cx="214313" cy="214313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285750" y="3043238"/>
            <a:ext cx="2143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5"/>
          <p:cNvSpPr/>
          <p:nvPr/>
        </p:nvSpPr>
        <p:spPr>
          <a:xfrm>
            <a:off x="607219" y="3043238"/>
            <a:ext cx="2697128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Reads raw CSV data into pandas DataFrames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5"/>
          <p:cNvSpPr/>
          <p:nvPr/>
        </p:nvSpPr>
        <p:spPr>
          <a:xfrm>
            <a:off x="285750" y="3364706"/>
            <a:ext cx="214313" cy="214313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5"/>
          <p:cNvSpPr/>
          <p:nvPr/>
        </p:nvSpPr>
        <p:spPr>
          <a:xfrm>
            <a:off x="285750" y="3364706"/>
            <a:ext cx="2143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5"/>
          <p:cNvSpPr/>
          <p:nvPr/>
        </p:nvSpPr>
        <p:spPr>
          <a:xfrm>
            <a:off x="607219" y="3364706"/>
            <a:ext cx="2319989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Applies data quality checks from dq.py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5"/>
          <p:cNvSpPr/>
          <p:nvPr/>
        </p:nvSpPr>
        <p:spPr>
          <a:xfrm>
            <a:off x="285750" y="3686175"/>
            <a:ext cx="214313" cy="214313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"/>
          <p:cNvSpPr/>
          <p:nvPr/>
        </p:nvSpPr>
        <p:spPr>
          <a:xfrm>
            <a:off x="285750" y="3686175"/>
            <a:ext cx="2143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5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5"/>
          <p:cNvSpPr/>
          <p:nvPr/>
        </p:nvSpPr>
        <p:spPr>
          <a:xfrm>
            <a:off x="607219" y="3686175"/>
            <a:ext cx="2182025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Saves cleaned data to dist/ directory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5"/>
          <p:cNvSpPr/>
          <p:nvPr/>
        </p:nvSpPr>
        <p:spPr>
          <a:xfrm>
            <a:off x="285750" y="4007644"/>
            <a:ext cx="214313" cy="214313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"/>
          <p:cNvSpPr/>
          <p:nvPr/>
        </p:nvSpPr>
        <p:spPr>
          <a:xfrm>
            <a:off x="285750" y="4007644"/>
            <a:ext cx="2143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6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5"/>
          <p:cNvSpPr/>
          <p:nvPr/>
        </p:nvSpPr>
        <p:spPr>
          <a:xfrm>
            <a:off x="607219" y="4007644"/>
            <a:ext cx="2538459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Inserts cleaned data into MySQL database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6292248" y="2470565"/>
            <a:ext cx="137182" cy="15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837"/>
              <a:buFont typeface="Arial"/>
              <a:buNone/>
            </a:pPr>
            <a:r>
              <a:rPr b="0" i="0" lang="en-US" sz="837" u="none" cap="none" strike="noStrik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4" name="Google Shape;15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6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2025"/>
              <a:buFont typeface="Noto Sans"/>
              <a:buNone/>
            </a:pPr>
            <a:r>
              <a:rPr b="1" i="0" lang="en-US" sz="2025" u="none" cap="none" strike="noStrike">
                <a:solidFill>
                  <a:srgbClr val="1A73E8"/>
                </a:solidFill>
                <a:latin typeface="Noto Sans"/>
                <a:ea typeface="Noto Sans"/>
                <a:cs typeface="Noto Sans"/>
                <a:sym typeface="Noto Sans"/>
              </a:rPr>
              <a:t>dq.py - Data Quality Functions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6"/>
          <p:cNvSpPr/>
          <p:nvPr/>
        </p:nvSpPr>
        <p:spPr>
          <a:xfrm>
            <a:off x="285750" y="894755"/>
            <a:ext cx="285471" cy="194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46"/>
              <a:buFont typeface="Noto Sans"/>
              <a:buNone/>
            </a:pPr>
            <a:r>
              <a:rPr b="0" i="0" lang="en-US" sz="1046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 The 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6"/>
          <p:cNvSpPr/>
          <p:nvPr/>
        </p:nvSpPr>
        <p:spPr>
          <a:xfrm>
            <a:off x="571221" y="928688"/>
            <a:ext cx="428709" cy="1625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46"/>
              <a:buFont typeface="Arial"/>
              <a:buNone/>
            </a:pPr>
            <a:r>
              <a:rPr b="0" i="0" lang="en-US" sz="1046" u="none" cap="none" strike="noStrike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dq.py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999930" y="894755"/>
            <a:ext cx="2897377" cy="194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46"/>
              <a:buFont typeface="Noto Sans"/>
              <a:buNone/>
            </a:pPr>
            <a:r>
              <a:rPr b="0" i="0" lang="en-US" sz="1046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 module contains specialized functions that 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285750" y="1126927"/>
            <a:ext cx="3513023" cy="194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46"/>
              <a:buFont typeface="Noto Sans"/>
              <a:buNone/>
            </a:pPr>
            <a:r>
              <a:rPr b="0" i="0" lang="en-US" sz="1046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validate and transform data according to predefined 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285750" y="1341239"/>
            <a:ext cx="3221692" cy="194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46"/>
              <a:buFont typeface="Noto Sans"/>
              <a:buNone/>
            </a:pPr>
            <a:r>
              <a:rPr b="0" i="0" lang="en-US" sz="1046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quality rules. Each function focuses on a specific 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285750" y="1555552"/>
            <a:ext cx="1009557" cy="19466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46"/>
              <a:buFont typeface="Noto Sans"/>
              <a:buNone/>
            </a:pPr>
            <a:r>
              <a:rPr b="0" i="0" lang="en-US" sz="1046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validation task. 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285750" y="1982391"/>
            <a:ext cx="1406593" cy="15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1A73E8"/>
                </a:solidFill>
                <a:latin typeface="Noto Sans"/>
                <a:ea typeface="Noto Sans"/>
                <a:cs typeface="Noto Sans"/>
                <a:sym typeface="Noto Sans"/>
              </a:rPr>
              <a:t>primary_key_check_num()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285750" y="2146697"/>
            <a:ext cx="385762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5F6368"/>
                </a:solidFill>
                <a:latin typeface="Noto Sans"/>
                <a:ea typeface="Noto Sans"/>
                <a:cs typeface="Noto Sans"/>
                <a:sym typeface="Noto Sans"/>
              </a:rPr>
              <a:t>Validates numeric primary keys for uniqueness and non-null values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285750" y="2475309"/>
            <a:ext cx="690488" cy="15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1A73E8"/>
                </a:solidFill>
                <a:latin typeface="Noto Sans"/>
                <a:ea typeface="Noto Sans"/>
                <a:cs typeface="Noto Sans"/>
                <a:sym typeface="Noto Sans"/>
              </a:rPr>
              <a:t>fk_id_check()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285750" y="2639616"/>
            <a:ext cx="385762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5F6368"/>
                </a:solidFill>
                <a:latin typeface="Noto Sans"/>
                <a:ea typeface="Noto Sans"/>
                <a:cs typeface="Noto Sans"/>
                <a:sym typeface="Noto Sans"/>
              </a:rPr>
              <a:t>Ensures foreign keys are valid and non-null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/>
          <p:nvPr/>
        </p:nvSpPr>
        <p:spPr>
          <a:xfrm>
            <a:off x="285750" y="2968228"/>
            <a:ext cx="1291958" cy="15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1A73E8"/>
                </a:solidFill>
                <a:latin typeface="Noto Sans"/>
                <a:ea typeface="Noto Sans"/>
                <a:cs typeface="Noto Sans"/>
                <a:sym typeface="Noto Sans"/>
              </a:rPr>
              <a:t>title_check_to_untitled()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6"/>
          <p:cNvSpPr/>
          <p:nvPr/>
        </p:nvSpPr>
        <p:spPr>
          <a:xfrm>
            <a:off x="285750" y="3132534"/>
            <a:ext cx="385762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5F6368"/>
                </a:solidFill>
                <a:latin typeface="Noto Sans"/>
                <a:ea typeface="Noto Sans"/>
                <a:cs typeface="Noto Sans"/>
                <a:sym typeface="Noto Sans"/>
              </a:rPr>
              <a:t>Replaces null titles with 'untitled'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6"/>
          <p:cNvSpPr/>
          <p:nvPr/>
        </p:nvSpPr>
        <p:spPr>
          <a:xfrm>
            <a:off x="285750" y="3461147"/>
            <a:ext cx="1088947" cy="15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1A73E8"/>
                </a:solidFill>
                <a:latin typeface="Noto Sans"/>
                <a:ea typeface="Noto Sans"/>
                <a:cs typeface="Noto Sans"/>
                <a:sym typeface="Noto Sans"/>
              </a:rPr>
              <a:t>email_check_blank()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6"/>
          <p:cNvSpPr/>
          <p:nvPr/>
        </p:nvSpPr>
        <p:spPr>
          <a:xfrm>
            <a:off x="285750" y="3625453"/>
            <a:ext cx="385762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5F6368"/>
                </a:solidFill>
                <a:latin typeface="Noto Sans"/>
                <a:ea typeface="Noto Sans"/>
                <a:cs typeface="Noto Sans"/>
                <a:sym typeface="Noto Sans"/>
              </a:rPr>
              <a:t>Validates email format using regex patterns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6"/>
          <p:cNvSpPr/>
          <p:nvPr/>
        </p:nvSpPr>
        <p:spPr>
          <a:xfrm>
            <a:off x="285750" y="3954066"/>
            <a:ext cx="841707" cy="1553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837"/>
              <a:buFont typeface="Noto Sans"/>
              <a:buNone/>
            </a:pPr>
            <a:r>
              <a:rPr b="1" i="0" lang="en-US" sz="837" u="none" cap="none" strike="noStrike">
                <a:solidFill>
                  <a:srgbClr val="1A73E8"/>
                </a:solidFill>
                <a:latin typeface="Noto Sans"/>
                <a:ea typeface="Noto Sans"/>
                <a:cs typeface="Noto Sans"/>
                <a:sym typeface="Noto Sans"/>
              </a:rPr>
              <a:t>url_check_null()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6"/>
          <p:cNvSpPr/>
          <p:nvPr/>
        </p:nvSpPr>
        <p:spPr>
          <a:xfrm>
            <a:off x="285750" y="4118372"/>
            <a:ext cx="3857625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5F6368"/>
                </a:solidFill>
                <a:latin typeface="Noto Sans"/>
                <a:ea typeface="Noto Sans"/>
                <a:cs typeface="Noto Sans"/>
                <a:sym typeface="Noto Sans"/>
              </a:rPr>
              <a:t>Replaces invalid URLs with a default URL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72" name="Google Shape;172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885825"/>
            <a:ext cx="4286250" cy="285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8" name="Google Shape;1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7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2025"/>
              <a:buFont typeface="Noto Sans"/>
              <a:buNone/>
            </a:pPr>
            <a:r>
              <a:rPr b="1" i="0" lang="en-US" sz="2025" u="none" cap="none" strike="noStrike">
                <a:solidFill>
                  <a:srgbClr val="1A73E8"/>
                </a:solidFill>
                <a:latin typeface="Noto Sans"/>
                <a:ea typeface="Noto Sans"/>
                <a:cs typeface="Noto Sans"/>
                <a:sym typeface="Noto Sans"/>
              </a:rPr>
              <a:t>config.json - Configuration Management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7"/>
          <p:cNvSpPr/>
          <p:nvPr/>
        </p:nvSpPr>
        <p:spPr>
          <a:xfrm>
            <a:off x="285750" y="885825"/>
            <a:ext cx="3857625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34A853"/>
                </a:solidFill>
                <a:latin typeface="Noto Sans"/>
                <a:ea typeface="Noto Sans"/>
                <a:cs typeface="Noto Sans"/>
                <a:sym typeface="Noto Sans"/>
              </a:rPr>
              <a:t>Role in the System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7"/>
          <p:cNvSpPr/>
          <p:nvPr/>
        </p:nvSpPr>
        <p:spPr>
          <a:xfrm>
            <a:off x="285750" y="1250156"/>
            <a:ext cx="3857625" cy="642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46"/>
              <a:buFont typeface="Noto Sans"/>
              <a:buNone/>
            </a:pPr>
            <a:r>
              <a:rPr b="0" i="0" lang="en-US" sz="1046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 The config.json file centralizes all configurable parameters, enhancing flexibility and maintainability without code changes. 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7"/>
          <p:cNvSpPr/>
          <p:nvPr/>
        </p:nvSpPr>
        <p:spPr>
          <a:xfrm>
            <a:off x="285750" y="2035969"/>
            <a:ext cx="3857625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1350"/>
              <a:buFont typeface="Noto Sans"/>
              <a:buNone/>
            </a:pPr>
            <a:r>
              <a:rPr b="1" i="0" lang="en-US" sz="1350" u="none" cap="none" strike="noStrike">
                <a:solidFill>
                  <a:srgbClr val="34A853"/>
                </a:solidFill>
                <a:latin typeface="Noto Sans"/>
                <a:ea typeface="Noto Sans"/>
                <a:cs typeface="Noto Sans"/>
                <a:sym typeface="Noto Sans"/>
              </a:rPr>
              <a:t>Key Configuration Sections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83" name="Google Shape;18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5750" y="2414588"/>
            <a:ext cx="150019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7"/>
          <p:cNvSpPr/>
          <p:nvPr/>
        </p:nvSpPr>
        <p:spPr>
          <a:xfrm>
            <a:off x="507206" y="2409230"/>
            <a:ext cx="628176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database: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7"/>
          <p:cNvSpPr/>
          <p:nvPr/>
        </p:nvSpPr>
        <p:spPr>
          <a:xfrm>
            <a:off x="1135382" y="2409230"/>
            <a:ext cx="2080952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 Connection credentials for MySQL 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86" name="Google Shape;186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750" y="2714625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7"/>
          <p:cNvSpPr/>
          <p:nvPr/>
        </p:nvSpPr>
        <p:spPr>
          <a:xfrm>
            <a:off x="528638" y="2709267"/>
            <a:ext cx="521829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srcpath: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7"/>
          <p:cNvSpPr/>
          <p:nvPr/>
        </p:nvSpPr>
        <p:spPr>
          <a:xfrm>
            <a:off x="1050466" y="2709267"/>
            <a:ext cx="1501778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 Source CSV file locations 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89" name="Google Shape;18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5750" y="3014663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7"/>
          <p:cNvSpPr/>
          <p:nvPr/>
        </p:nvSpPr>
        <p:spPr>
          <a:xfrm>
            <a:off x="528638" y="3009305"/>
            <a:ext cx="430662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tables: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7"/>
          <p:cNvSpPr/>
          <p:nvPr/>
        </p:nvSpPr>
        <p:spPr>
          <a:xfrm>
            <a:off x="959300" y="3009305"/>
            <a:ext cx="2483541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 Mapping of logical to actual table names 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92" name="Google Shape;192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5750" y="3314700"/>
            <a:ext cx="192881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7"/>
          <p:cNvSpPr/>
          <p:nvPr/>
        </p:nvSpPr>
        <p:spPr>
          <a:xfrm>
            <a:off x="550069" y="3309342"/>
            <a:ext cx="576356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distpath: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7"/>
          <p:cNvSpPr/>
          <p:nvPr/>
        </p:nvSpPr>
        <p:spPr>
          <a:xfrm>
            <a:off x="1126424" y="3309342"/>
            <a:ext cx="2117452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 Destination paths for cleaned data 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95" name="Google Shape;195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5750" y="3614738"/>
            <a:ext cx="192881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7"/>
          <p:cNvSpPr/>
          <p:nvPr/>
        </p:nvSpPr>
        <p:spPr>
          <a:xfrm>
            <a:off x="550069" y="3609380"/>
            <a:ext cx="991558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names &amp; paths: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7"/>
          <p:cNvSpPr/>
          <p:nvPr/>
        </p:nvSpPr>
        <p:spPr>
          <a:xfrm>
            <a:off x="1541627" y="3609380"/>
            <a:ext cx="2382999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 Processing sequence for data insertion 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03" name="Google Shape;203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87525"/>
            <a:ext cx="9144000" cy="5920662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8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2025"/>
              <a:buFont typeface="Noto Sans"/>
              <a:buNone/>
            </a:pPr>
            <a:r>
              <a:rPr b="1" i="0" lang="en-US" sz="2025" u="none" cap="none" strike="noStrike">
                <a:solidFill>
                  <a:srgbClr val="1A73E8"/>
                </a:solidFill>
                <a:latin typeface="Noto Sans"/>
                <a:ea typeface="Noto Sans"/>
                <a:cs typeface="Noto Sans"/>
                <a:sym typeface="Noto Sans"/>
              </a:rPr>
              <a:t>Data Flow Process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8"/>
          <p:cNvSpPr/>
          <p:nvPr/>
        </p:nvSpPr>
        <p:spPr>
          <a:xfrm>
            <a:off x="285750" y="885825"/>
            <a:ext cx="214313" cy="214313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"/>
          <p:cNvSpPr/>
          <p:nvPr/>
        </p:nvSpPr>
        <p:spPr>
          <a:xfrm>
            <a:off x="285750" y="885825"/>
            <a:ext cx="2143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1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8"/>
          <p:cNvSpPr/>
          <p:nvPr/>
        </p:nvSpPr>
        <p:spPr>
          <a:xfrm>
            <a:off x="607219" y="885825"/>
            <a:ext cx="3536156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34A853"/>
                </a:solidFill>
                <a:latin typeface="Noto Sans"/>
                <a:ea typeface="Noto Sans"/>
                <a:cs typeface="Noto Sans"/>
                <a:sym typeface="Noto Sans"/>
              </a:rPr>
              <a:t>CSV Data Ingestion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8"/>
          <p:cNvSpPr/>
          <p:nvPr/>
        </p:nvSpPr>
        <p:spPr>
          <a:xfrm>
            <a:off x="607219" y="1114425"/>
            <a:ext cx="3536156" cy="36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Raw data is read from CSV files into pandas DataFrames using paths defined in config.json.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8"/>
          <p:cNvSpPr/>
          <p:nvPr/>
        </p:nvSpPr>
        <p:spPr>
          <a:xfrm>
            <a:off x="285750" y="1617334"/>
            <a:ext cx="214313" cy="214313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8"/>
          <p:cNvSpPr/>
          <p:nvPr/>
        </p:nvSpPr>
        <p:spPr>
          <a:xfrm>
            <a:off x="285750" y="1617334"/>
            <a:ext cx="2143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2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607219" y="1617334"/>
            <a:ext cx="3536156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34A853"/>
                </a:solidFill>
                <a:latin typeface="Noto Sans"/>
                <a:ea typeface="Noto Sans"/>
                <a:cs typeface="Noto Sans"/>
                <a:sym typeface="Noto Sans"/>
              </a:rPr>
              <a:t>Data Quality Validation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607219" y="1845934"/>
            <a:ext cx="3536156" cy="540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Multiple data quality functions from dq.py are applied to validate and transform the data according to predefined rules.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8"/>
          <p:cNvSpPr/>
          <p:nvPr/>
        </p:nvSpPr>
        <p:spPr>
          <a:xfrm>
            <a:off x="285750" y="2528860"/>
            <a:ext cx="214313" cy="214313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8"/>
          <p:cNvSpPr/>
          <p:nvPr/>
        </p:nvSpPr>
        <p:spPr>
          <a:xfrm>
            <a:off x="285750" y="2528860"/>
            <a:ext cx="2143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3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8"/>
          <p:cNvSpPr/>
          <p:nvPr/>
        </p:nvSpPr>
        <p:spPr>
          <a:xfrm>
            <a:off x="607219" y="2528860"/>
            <a:ext cx="3536156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34A853"/>
                </a:solidFill>
                <a:latin typeface="Noto Sans"/>
                <a:ea typeface="Noto Sans"/>
                <a:cs typeface="Noto Sans"/>
                <a:sym typeface="Noto Sans"/>
              </a:rPr>
              <a:t>Cleaned Data Storage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8"/>
          <p:cNvSpPr/>
          <p:nvPr/>
        </p:nvSpPr>
        <p:spPr>
          <a:xfrm>
            <a:off x="607219" y="2757460"/>
            <a:ext cx="3536156" cy="36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Validated and cleaned data is saved to new CSV files in the dist/ directory for review or further processing.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7" name="Google Shape;217;p8"/>
          <p:cNvSpPr/>
          <p:nvPr/>
        </p:nvSpPr>
        <p:spPr>
          <a:xfrm>
            <a:off x="285750" y="3260368"/>
            <a:ext cx="214313" cy="214313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8"/>
          <p:cNvSpPr/>
          <p:nvPr/>
        </p:nvSpPr>
        <p:spPr>
          <a:xfrm>
            <a:off x="285750" y="3260368"/>
            <a:ext cx="2143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4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8"/>
          <p:cNvSpPr/>
          <p:nvPr/>
        </p:nvSpPr>
        <p:spPr>
          <a:xfrm>
            <a:off x="607219" y="3260368"/>
            <a:ext cx="3536156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34A853"/>
                </a:solidFill>
                <a:latin typeface="Noto Sans"/>
                <a:ea typeface="Noto Sans"/>
                <a:cs typeface="Noto Sans"/>
                <a:sym typeface="Noto Sans"/>
              </a:rPr>
              <a:t>Database Table Creation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8"/>
          <p:cNvSpPr/>
          <p:nvPr/>
        </p:nvSpPr>
        <p:spPr>
          <a:xfrm>
            <a:off x="607219" y="3488968"/>
            <a:ext cx="3536156" cy="36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Database tables with appropriate schema and constraints are created if they don't already exist.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8"/>
          <p:cNvSpPr/>
          <p:nvPr/>
        </p:nvSpPr>
        <p:spPr>
          <a:xfrm>
            <a:off x="285750" y="3991877"/>
            <a:ext cx="214313" cy="214313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8"/>
          <p:cNvSpPr/>
          <p:nvPr/>
        </p:nvSpPr>
        <p:spPr>
          <a:xfrm>
            <a:off x="285750" y="3991877"/>
            <a:ext cx="214313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5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8"/>
          <p:cNvSpPr/>
          <p:nvPr/>
        </p:nvSpPr>
        <p:spPr>
          <a:xfrm>
            <a:off x="607219" y="3991877"/>
            <a:ext cx="3536156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34A853"/>
                </a:solidFill>
                <a:latin typeface="Noto Sans"/>
                <a:ea typeface="Noto Sans"/>
                <a:cs typeface="Noto Sans"/>
                <a:sym typeface="Noto Sans"/>
              </a:rPr>
              <a:t>Data Insertion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607219" y="4220477"/>
            <a:ext cx="3536156" cy="540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Cleaned data is inserted into the corresponding MySQL database tables using INSERT IGNORE to handle duplicates.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8"/>
          <p:cNvSpPr/>
          <p:nvPr/>
        </p:nvSpPr>
        <p:spPr>
          <a:xfrm>
            <a:off x="276825" y="4705228"/>
            <a:ext cx="214200" cy="214200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276825" y="4715878"/>
            <a:ext cx="214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6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8"/>
          <p:cNvSpPr/>
          <p:nvPr/>
        </p:nvSpPr>
        <p:spPr>
          <a:xfrm>
            <a:off x="598294" y="4715878"/>
            <a:ext cx="3536100" cy="19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4A853"/>
              </a:buClr>
              <a:buSzPts val="942"/>
              <a:buFont typeface="Noto Sans"/>
              <a:buNone/>
            </a:pPr>
            <a:r>
              <a:rPr b="1" i="0" lang="en-US" sz="942" u="none" cap="none" strike="noStrike">
                <a:solidFill>
                  <a:srgbClr val="34A853"/>
                </a:solidFill>
                <a:latin typeface="Noto Sans"/>
                <a:ea typeface="Noto Sans"/>
                <a:cs typeface="Noto Sans"/>
                <a:sym typeface="Noto Sans"/>
              </a:rPr>
              <a:t>Automated Monitoring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8"/>
          <p:cNvSpPr/>
          <p:nvPr/>
        </p:nvSpPr>
        <p:spPr>
          <a:xfrm>
            <a:off x="589369" y="4881978"/>
            <a:ext cx="35361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942"/>
              <a:buFont typeface="Noto Sans"/>
              <a:buNone/>
            </a:pPr>
            <a:r>
              <a:rPr b="0" i="0" lang="en-US" sz="942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The system periodically checks for data updates and repeats the process as needed.</a:t>
            </a:r>
            <a:endParaRPr b="0" i="0" sz="942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29" name="Google Shape;22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0" y="885825"/>
            <a:ext cx="428625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5" name="Google Shape;23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9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A73E8"/>
              </a:buClr>
              <a:buSzPts val="2025"/>
              <a:buFont typeface="Noto Sans"/>
              <a:buNone/>
            </a:pPr>
            <a:r>
              <a:rPr b="1" i="0" lang="en-US" sz="2025" u="none" cap="none" strike="noStrike">
                <a:solidFill>
                  <a:srgbClr val="1A73E8"/>
                </a:solidFill>
                <a:latin typeface="Noto Sans"/>
                <a:ea typeface="Noto Sans"/>
                <a:cs typeface="Noto Sans"/>
                <a:sym typeface="Noto Sans"/>
              </a:rPr>
              <a:t>Key Features</a:t>
            </a:r>
            <a:endParaRPr b="0" i="0" sz="2025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9"/>
          <p:cNvSpPr/>
          <p:nvPr/>
        </p:nvSpPr>
        <p:spPr>
          <a:xfrm>
            <a:off x="285750" y="885825"/>
            <a:ext cx="357188" cy="357188"/>
          </a:xfrm>
          <a:prstGeom prst="ellipse">
            <a:avLst/>
          </a:prstGeom>
          <a:solidFill>
            <a:srgbClr val="1A73E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38" name="Google Shape;23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8619" y="978694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9"/>
          <p:cNvSpPr/>
          <p:nvPr/>
        </p:nvSpPr>
        <p:spPr>
          <a:xfrm>
            <a:off x="750094" y="885825"/>
            <a:ext cx="3393281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46"/>
              <a:buFont typeface="Noto Sans"/>
              <a:buNone/>
            </a:pPr>
            <a:r>
              <a:rPr b="1" i="0" lang="en-US" sz="1046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Robust Data Validation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9"/>
          <p:cNvSpPr/>
          <p:nvPr/>
        </p:nvSpPr>
        <p:spPr>
          <a:xfrm>
            <a:off x="750094" y="1135856"/>
            <a:ext cx="3393281" cy="480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5F6368"/>
                </a:solidFill>
                <a:latin typeface="Noto Sans"/>
                <a:ea typeface="Noto Sans"/>
                <a:cs typeface="Noto Sans"/>
                <a:sym typeface="Noto Sans"/>
              </a:rPr>
              <a:t> Comprehensive validation rules ensure data integrity through primary key checks, foreign key validation, and format verification for emails, URLs, and more. 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9"/>
          <p:cNvSpPr/>
          <p:nvPr/>
        </p:nvSpPr>
        <p:spPr>
          <a:xfrm>
            <a:off x="285750" y="1794477"/>
            <a:ext cx="357188" cy="357188"/>
          </a:xfrm>
          <a:prstGeom prst="ellipse">
            <a:avLst/>
          </a:prstGeom>
          <a:solidFill>
            <a:srgbClr val="34A85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42" name="Google Shape;242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7188" y="1887345"/>
            <a:ext cx="214313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9"/>
          <p:cNvSpPr/>
          <p:nvPr/>
        </p:nvSpPr>
        <p:spPr>
          <a:xfrm>
            <a:off x="750094" y="1794477"/>
            <a:ext cx="3393281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46"/>
              <a:buFont typeface="Noto Sans"/>
              <a:buNone/>
            </a:pPr>
            <a:r>
              <a:rPr b="1" i="0" lang="en-US" sz="1046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Automated Data Cleaning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750094" y="2044508"/>
            <a:ext cx="3393281" cy="48002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5F6368"/>
                </a:solidFill>
                <a:latin typeface="Noto Sans"/>
                <a:ea typeface="Noto Sans"/>
                <a:cs typeface="Noto Sans"/>
                <a:sym typeface="Noto Sans"/>
              </a:rPr>
              <a:t> Intelligent data transformation with default value assignment, null handling, and format standardization to ensure consistent data quality. 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285750" y="2703128"/>
            <a:ext cx="357188" cy="357188"/>
          </a:xfrm>
          <a:prstGeom prst="ellipse">
            <a:avLst/>
          </a:prstGeom>
          <a:solidFill>
            <a:srgbClr val="FB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46" name="Google Shape;246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0050" y="2795997"/>
            <a:ext cx="128588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9"/>
          <p:cNvSpPr/>
          <p:nvPr/>
        </p:nvSpPr>
        <p:spPr>
          <a:xfrm>
            <a:off x="750094" y="2703128"/>
            <a:ext cx="3393281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46"/>
              <a:buFont typeface="Noto Sans"/>
              <a:buNone/>
            </a:pPr>
            <a:r>
              <a:rPr b="1" i="0" lang="en-US" sz="1046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Transparent Error Logging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750094" y="2953159"/>
            <a:ext cx="3393281" cy="320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5F6368"/>
                </a:solidFill>
                <a:latin typeface="Noto Sans"/>
                <a:ea typeface="Noto Sans"/>
                <a:cs typeface="Noto Sans"/>
                <a:sym typeface="Noto Sans"/>
              </a:rPr>
              <a:t> Detailed logging of all data quality issues and transformations for complete audit trail and troubleshooting capabilities. 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9"/>
          <p:cNvSpPr/>
          <p:nvPr/>
        </p:nvSpPr>
        <p:spPr>
          <a:xfrm>
            <a:off x="285750" y="3451771"/>
            <a:ext cx="357188" cy="357188"/>
          </a:xfrm>
          <a:prstGeom prst="ellipse">
            <a:avLst/>
          </a:prstGeom>
          <a:solidFill>
            <a:srgbClr val="EA433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0" name="Google Shape;250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78619" y="3544639"/>
            <a:ext cx="171450" cy="171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9"/>
          <p:cNvSpPr/>
          <p:nvPr/>
        </p:nvSpPr>
        <p:spPr>
          <a:xfrm>
            <a:off x="750094" y="3451771"/>
            <a:ext cx="3393281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046"/>
              <a:buFont typeface="Noto Sans"/>
              <a:buNone/>
            </a:pPr>
            <a:r>
              <a:rPr b="1" i="0" lang="en-US" sz="1046" u="none" cap="none" strike="noStrike">
                <a:solidFill>
                  <a:srgbClr val="202124"/>
                </a:solidFill>
                <a:latin typeface="Noto Sans"/>
                <a:ea typeface="Noto Sans"/>
                <a:cs typeface="Noto Sans"/>
                <a:sym typeface="Noto Sans"/>
              </a:rPr>
              <a:t>Periodic Data Updates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9"/>
          <p:cNvSpPr/>
          <p:nvPr/>
        </p:nvSpPr>
        <p:spPr>
          <a:xfrm>
            <a:off x="750094" y="3701802"/>
            <a:ext cx="3393281" cy="32001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F6368"/>
              </a:buClr>
              <a:buSzPts val="837"/>
              <a:buFont typeface="Noto Sans"/>
              <a:buNone/>
            </a:pPr>
            <a:r>
              <a:rPr b="0" i="0" lang="en-US" sz="837" u="none" cap="none" strike="noStrike">
                <a:solidFill>
                  <a:srgbClr val="5F6368"/>
                </a:solidFill>
                <a:latin typeface="Noto Sans"/>
                <a:ea typeface="Noto Sans"/>
                <a:cs typeface="Noto Sans"/>
                <a:sym typeface="Noto Sans"/>
              </a:rPr>
              <a:t> Automated monitoring and processing of data updates with configurable intervals for continuous data freshness. </a:t>
            </a:r>
            <a:endParaRPr b="0" i="0" sz="837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253" name="Google Shape;253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572000" y="885825"/>
            <a:ext cx="4286250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2025-09-28T14:37:03Z</dcterms:created>
  <dc:creator>PptxGenJS</dc:creator>
</cp:coreProperties>
</file>