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80" r:id="rId33"/>
    <p:sldId id="27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409" autoAdjust="0"/>
  </p:normalViewPr>
  <p:slideViewPr>
    <p:cSldViewPr snapToGrid="0">
      <p:cViewPr varScale="1">
        <p:scale>
          <a:sx n="98" d="100"/>
          <a:sy n="98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E599-460E-47B4-8864-D2C8F254F96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46507-064A-4D12-AB26-BD5176CD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9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46507-064A-4D12-AB26-BD5176CD3F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4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FABF91F3-969D-4CBF-B5EC-72DA8566CA1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C8FE53F-B74C-46B8-8EDD-425B87DA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6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91F3-969D-4CBF-B5EC-72DA8566CA1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E53F-B74C-46B8-8EDD-425B87DA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9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91F3-969D-4CBF-B5EC-72DA8566CA1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E53F-B74C-46B8-8EDD-425B87DA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8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91F3-969D-4CBF-B5EC-72DA8566CA1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E53F-B74C-46B8-8EDD-425B87DA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71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91F3-969D-4CBF-B5EC-72DA8566CA1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E53F-B74C-46B8-8EDD-425B87DA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42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91F3-969D-4CBF-B5EC-72DA8566CA1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E53F-B74C-46B8-8EDD-425B87DA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31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91F3-969D-4CBF-B5EC-72DA8566CA1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E53F-B74C-46B8-8EDD-425B87DA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1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91F3-969D-4CBF-B5EC-72DA8566CA1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E53F-B74C-46B8-8EDD-425B87DA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85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91F3-969D-4CBF-B5EC-72DA8566CA1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E53F-B74C-46B8-8EDD-425B87DA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8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91F3-969D-4CBF-B5EC-72DA8566CA1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E53F-B74C-46B8-8EDD-425B87DA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7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91F3-969D-4CBF-B5EC-72DA8566CA1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E53F-B74C-46B8-8EDD-425B87DA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0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91F3-969D-4CBF-B5EC-72DA8566CA1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E53F-B74C-46B8-8EDD-425B87DA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8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91F3-969D-4CBF-B5EC-72DA8566CA1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E53F-B74C-46B8-8EDD-425B87DA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7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91F3-969D-4CBF-B5EC-72DA8566CA1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E53F-B74C-46B8-8EDD-425B87DA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0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91F3-969D-4CBF-B5EC-72DA8566CA1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E53F-B74C-46B8-8EDD-425B87DA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3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91F3-969D-4CBF-B5EC-72DA8566CA1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E53F-B74C-46B8-8EDD-425B87DA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7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91F3-969D-4CBF-B5EC-72DA8566CA1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E53F-B74C-46B8-8EDD-425B87DA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7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ABF91F3-969D-4CBF-B5EC-72DA8566CA1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C8FE53F-B74C-46B8-8EDD-425B87DA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0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315962"/>
            <a:ext cx="8825658" cy="2677648"/>
          </a:xfrm>
        </p:spPr>
        <p:txBody>
          <a:bodyPr>
            <a:norm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Healthcare Intelligence: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Turning Data into Knowledge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2891" y="4180113"/>
            <a:ext cx="4807722" cy="211618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Team 4</a:t>
            </a:r>
          </a:p>
          <a:p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Venkata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Vamsi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Krishna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Bhuvanam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– 5</a:t>
            </a:r>
          </a:p>
          <a:p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Priyadarsini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nidadavolu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– 26 </a:t>
            </a:r>
          </a:p>
          <a:p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Bhulakshmi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makkena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– 16 </a:t>
            </a:r>
          </a:p>
          <a:p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Tej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Kumar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Yentrapragada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– 48 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0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4607" y="3238723"/>
            <a:ext cx="4590543" cy="210329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Figure 3. An illustration of </a:t>
            </a:r>
            <a:r>
              <a:rPr lang="en-US" b="1" dirty="0" err="1"/>
              <a:t>imagenomic</a:t>
            </a:r>
            <a:r>
              <a:rPr lang="en-US" b="1" dirty="0"/>
              <a:t> research. The research aims to use imaging to characterize inter- and intra-</a:t>
            </a:r>
            <a:r>
              <a:rPr lang="en-US" b="1" dirty="0" err="1"/>
              <a:t>tumoral</a:t>
            </a:r>
            <a:r>
              <a:rPr lang="en-US" b="1" dirty="0"/>
              <a:t> genomic diversity and inform more effective diagnosis and individualized treatment for each patient.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Imagenomics: Empowering Personalized Radiology Treatment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6560" t="10800" r="6725" b="18915"/>
          <a:stretch/>
        </p:blipFill>
        <p:spPr>
          <a:xfrm>
            <a:off x="705852" y="2329893"/>
            <a:ext cx="6268755" cy="436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6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Imagenomics (contd.)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5397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Imagenomics research helps to find inter and intra tumor genomic diversity.</a:t>
            </a:r>
          </a:p>
          <a:p>
            <a:r>
              <a:rPr lang="en-US" sz="2000" dirty="0" smtClean="0"/>
              <a:t>Like in above two approaches based on series of images, a pattern will be created and matched with series of images of same patient – which helps to find changes in mass of tumors.</a:t>
            </a:r>
          </a:p>
          <a:p>
            <a:r>
              <a:rPr lang="en-US" sz="2000" dirty="0" smtClean="0"/>
              <a:t>By matching MRI images with past patients, using some machine learning techniques, machine will predict the possible genomic issues in certain regions.</a:t>
            </a:r>
          </a:p>
          <a:p>
            <a:r>
              <a:rPr lang="en-US" sz="2000" dirty="0" smtClean="0"/>
              <a:t>This approach is proven to be more effective and more individualized treatment is given to patient, instead of giving same kind of treatment to different types of cases.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818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Medical 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090562" cy="3877511"/>
          </a:xfrm>
        </p:spPr>
        <p:txBody>
          <a:bodyPr/>
          <a:lstStyle/>
          <a:p>
            <a:pPr algn="just"/>
            <a:r>
              <a:rPr lang="en-US" sz="2000" dirty="0"/>
              <a:t>It’s a discipline which provides an approach to solve the decision making problems in healthcare.</a:t>
            </a:r>
          </a:p>
          <a:p>
            <a:pPr algn="just"/>
            <a:r>
              <a:rPr lang="en-US" sz="2000" dirty="0"/>
              <a:t>Why MDM is powerful ?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sz="2000" dirty="0"/>
              <a:t>It uses quantitative models hence it leads to cost effective decision making in Healthcare.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sz="2000" dirty="0"/>
              <a:t>Developing a high performance medical data collection in order to provide better access to the relevant medical data.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sz="2000" dirty="0"/>
              <a:t>A high level preventable medical errors, to focus on several national reports showed the importance of effective decision making.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1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Operations Research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731836"/>
            <a:ext cx="9384709" cy="34163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Healthcare providers often reply on ad-hoc and heuristic decision making strategies.</a:t>
            </a:r>
          </a:p>
          <a:p>
            <a:pPr algn="just"/>
            <a:r>
              <a:rPr lang="en-US" sz="2000" dirty="0"/>
              <a:t>What in case of uncertain factors? OR</a:t>
            </a:r>
          </a:p>
          <a:p>
            <a:pPr algn="just"/>
            <a:r>
              <a:rPr lang="en-US" sz="2000" dirty="0"/>
              <a:t>OR uses advanced analytical methods – Better decision making.</a:t>
            </a:r>
          </a:p>
          <a:p>
            <a:pPr algn="just"/>
            <a:r>
              <a:rPr lang="en-US" sz="2000" dirty="0"/>
              <a:t>OR enables realistic modelling of complex MDM problems.</a:t>
            </a:r>
          </a:p>
          <a:p>
            <a:pPr algn="just"/>
            <a:r>
              <a:rPr lang="en-US" sz="2000" dirty="0"/>
              <a:t>OR tools are used for sequential decision making. </a:t>
            </a:r>
            <a:r>
              <a:rPr lang="en-US" sz="2000" dirty="0" err="1"/>
              <a:t>Eg</a:t>
            </a:r>
            <a:r>
              <a:rPr lang="en-US" sz="2000" dirty="0"/>
              <a:t> . Markov Decision Process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42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Successful OR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641383" cy="3861469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An article by </a:t>
            </a:r>
            <a:r>
              <a:rPr lang="en-US" sz="2000" dirty="0" err="1"/>
              <a:t>Jagpreet</a:t>
            </a:r>
            <a:r>
              <a:rPr lang="en-US" sz="2000" dirty="0"/>
              <a:t> – Based on MDP model, a patient undergoing screening mammography must be sent for biopsy based on mammographic features and demographic risk factors.</a:t>
            </a:r>
          </a:p>
          <a:p>
            <a:pPr algn="just"/>
            <a:r>
              <a:rPr lang="en-US" sz="2000" dirty="0"/>
              <a:t>Analytically and numerically, it is concluded that the probability threshold  for biopsy is higher in older women than younger women.</a:t>
            </a:r>
          </a:p>
          <a:p>
            <a:pPr algn="just"/>
            <a:r>
              <a:rPr lang="en-US" sz="2000" dirty="0"/>
              <a:t>The second article by </a:t>
            </a:r>
            <a:r>
              <a:rPr lang="en-US" sz="2000" dirty="0" err="1"/>
              <a:t>Turgay</a:t>
            </a:r>
            <a:r>
              <a:rPr lang="en-US" sz="2000" dirty="0"/>
              <a:t> Ayer, developed a personalized mammography screening schedule which utilizes prior screening history and personal risk characteristics of women .</a:t>
            </a:r>
          </a:p>
          <a:p>
            <a:pPr algn="just"/>
            <a:r>
              <a:rPr lang="en-US" sz="2000" dirty="0"/>
              <a:t>Thirdly, an article based on the optimization concludes that an approximate of 22% in overall cost is saved by using the optimized thresholds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04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368667" cy="4005847"/>
          </a:xfrm>
        </p:spPr>
        <p:txBody>
          <a:bodyPr/>
          <a:lstStyle/>
          <a:p>
            <a:r>
              <a:rPr lang="en-US" sz="2000" dirty="0"/>
              <a:t>Successful research in decision making might need several themes to be considered.</a:t>
            </a:r>
          </a:p>
          <a:p>
            <a:r>
              <a:rPr lang="en-US" sz="2000" dirty="0"/>
              <a:t>The better approach is to select a problem for which a solution will have a substantial impact.</a:t>
            </a:r>
          </a:p>
          <a:p>
            <a:r>
              <a:rPr lang="en-US" sz="2000" dirty="0"/>
              <a:t>The problem need to selected by contacting the medical and healthcare professionals.</a:t>
            </a:r>
          </a:p>
          <a:p>
            <a:r>
              <a:rPr lang="en-US" sz="2000" dirty="0"/>
              <a:t>There are several problems in MDM that may be of interest to operation researchers who are interested in healthcare applications.</a:t>
            </a:r>
          </a:p>
          <a:p>
            <a:r>
              <a:rPr lang="en-US" sz="2000" dirty="0"/>
              <a:t>Personalization of screening and treatment, quantitative modelling of patient behavior, optimal communications </a:t>
            </a:r>
            <a:r>
              <a:rPr lang="en-US" sz="2000" dirty="0" err="1"/>
              <a:t>etc</a:t>
            </a:r>
            <a:r>
              <a:rPr lang="en-US" sz="2000" dirty="0"/>
              <a:t> are few.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336583" cy="3957721"/>
          </a:xfrm>
        </p:spPr>
        <p:txBody>
          <a:bodyPr/>
          <a:lstStyle/>
          <a:p>
            <a:pPr algn="just"/>
            <a:r>
              <a:rPr lang="en-US" sz="2000" dirty="0"/>
              <a:t>Personalized medicine – It aims to determine the patient specific assignment of healthcare solutions based on the persons unique clinical, genetic and environmental conditions.</a:t>
            </a:r>
          </a:p>
          <a:p>
            <a:pPr algn="just"/>
            <a:r>
              <a:rPr lang="en-US" sz="2000" dirty="0"/>
              <a:t>However, this personalized medicine complicates the treatment process.</a:t>
            </a:r>
          </a:p>
          <a:p>
            <a:pPr algn="just"/>
            <a:r>
              <a:rPr lang="en-US" sz="2000" dirty="0"/>
              <a:t>Quantitative Models – As it takes the quantitative models to accurately characterize the patient behavior, it gives a better understanding about MDM hence there can be a treatment success.</a:t>
            </a:r>
          </a:p>
          <a:p>
            <a:pPr algn="just"/>
            <a:r>
              <a:rPr lang="en-US" sz="2000" dirty="0"/>
              <a:t>Optimizing Communication – Its been a challenging problem, among the diverse practitioners which can be overcome using OR tools.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0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472" y="954215"/>
            <a:ext cx="11235447" cy="70696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Diagnostic Network Modeling of Neural Connectivity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Functional Magnetic Resonance Imaging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magnetic resonance imaging (fMRI) is a non-invasive neuroimaging tool that is used in both clinical and scientific settings to investigate brain function. </a:t>
            </a:r>
          </a:p>
          <a:p>
            <a:r>
              <a:rPr lang="en-US" dirty="0"/>
              <a:t>fMRI has emerged as an approach to study the large-scale connectivity underlying brain diseases and to investigate how the diseases alter and/or disrupt brain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1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Modeling of Functional Connectivity MRI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fcMRI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capture statistical dependencies of temporally correlated neurophysiological events. </a:t>
            </a:r>
          </a:p>
          <a:p>
            <a:r>
              <a:rPr lang="en-US" dirty="0"/>
              <a:t>These dependencies are then mapped as patterns of connectivity across and between functional networks</a:t>
            </a:r>
          </a:p>
          <a:p>
            <a:r>
              <a:rPr lang="en-US" dirty="0"/>
              <a:t>And in turn to link the connectivity patterns to information about organizational properties of neural systems</a:t>
            </a:r>
          </a:p>
          <a:p>
            <a:r>
              <a:rPr lang="en-US" dirty="0"/>
              <a:t>Applied to fMRI data collected during task-evoked “activation” and during the unengaged, </a:t>
            </a:r>
            <a:r>
              <a:rPr lang="en-US" dirty="0" err="1"/>
              <a:t>taskfree</a:t>
            </a:r>
            <a:r>
              <a:rPr lang="en-US" dirty="0"/>
              <a:t> resting state in order to assess clinical disorders and cognitive behaviors.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27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Functional Localization: Defining Functional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Seed-based approach</a:t>
            </a:r>
            <a:r>
              <a:rPr lang="en-US" dirty="0"/>
              <a:t>: in which the time-varying fMRI signal within a specific, spatially defined voxel  is correlated with the time series from voxels across the entire brain. </a:t>
            </a:r>
          </a:p>
          <a:p>
            <a:r>
              <a:rPr lang="en-US" u="sng" dirty="0"/>
              <a:t>Independent component analysis (ICA):</a:t>
            </a:r>
            <a:r>
              <a:rPr lang="en-US" dirty="0"/>
              <a:t>a statistical approach that can decompose </a:t>
            </a:r>
            <a:r>
              <a:rPr lang="en-US" dirty="0" err="1"/>
              <a:t>rs</a:t>
            </a:r>
            <a:r>
              <a:rPr lang="en-US" dirty="0"/>
              <a:t>-fMRI data into non-overlapping spatial components. </a:t>
            </a:r>
          </a:p>
          <a:p>
            <a:r>
              <a:rPr lang="en-US" u="sng" dirty="0"/>
              <a:t>Anatomical </a:t>
            </a:r>
            <a:r>
              <a:rPr lang="en-US" u="sng" dirty="0" err="1"/>
              <a:t>parcellation</a:t>
            </a:r>
            <a:r>
              <a:rPr lang="en-US" dirty="0"/>
              <a:t>: in which the brain is segmented into established, known regions of interest (ROIs), typically based on standard anatomical atlases.</a:t>
            </a:r>
          </a:p>
          <a:p>
            <a:r>
              <a:rPr lang="en-US" u="sng" dirty="0"/>
              <a:t>Functional </a:t>
            </a:r>
            <a:r>
              <a:rPr lang="en-US" u="sng" dirty="0" err="1"/>
              <a:t>parcellation</a:t>
            </a:r>
            <a:r>
              <a:rPr lang="en-US" dirty="0"/>
              <a:t>: which defines 264 ROIs as small spheres centered upon ROI coordinates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1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587" y="2338250"/>
            <a:ext cx="8968761" cy="4323807"/>
          </a:xfrm>
        </p:spPr>
        <p:txBody>
          <a:bodyPr>
            <a:noAutofit/>
          </a:bodyPr>
          <a:lstStyle/>
          <a:p>
            <a:r>
              <a:rPr lang="en-US" sz="2000" dirty="0" smtClean="0"/>
              <a:t>US Government major concern – Healthcare System.</a:t>
            </a:r>
          </a:p>
          <a:p>
            <a:r>
              <a:rPr lang="en-US" sz="2000" dirty="0" smtClean="0"/>
              <a:t>Currently US Healthcare System investing in variety of technologies like sensors, communication technologies and data centers.</a:t>
            </a:r>
          </a:p>
          <a:p>
            <a:r>
              <a:rPr lang="en-US" sz="2000" dirty="0" smtClean="0"/>
              <a:t>These rapid advancements of health IT have led to Big Data environments in hospitals.</a:t>
            </a:r>
          </a:p>
          <a:p>
            <a:r>
              <a:rPr lang="en-US" sz="2000" dirty="0" smtClean="0"/>
              <a:t>In general, Healthcare providers lack of decision-support tools that will help in</a:t>
            </a:r>
          </a:p>
          <a:p>
            <a:pPr lvl="1"/>
            <a:r>
              <a:rPr lang="en-US" sz="2000" dirty="0" smtClean="0"/>
              <a:t>Handling large-scale healthcare records</a:t>
            </a:r>
          </a:p>
          <a:p>
            <a:pPr lvl="1"/>
            <a:r>
              <a:rPr lang="en-US" sz="2000" dirty="0" smtClean="0"/>
              <a:t>Optimizing operational dynamics.</a:t>
            </a:r>
          </a:p>
          <a:p>
            <a:pPr lvl="1"/>
            <a:r>
              <a:rPr lang="en-US" sz="2000" dirty="0" smtClean="0"/>
              <a:t>Extracting the certain knowledge of patient health condition</a:t>
            </a:r>
          </a:p>
          <a:p>
            <a:pPr lvl="1"/>
            <a:r>
              <a:rPr lang="en-US" sz="2000" dirty="0" smtClean="0"/>
              <a:t>Provision of more personalized and effective services.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71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Functional Connectivity: Inter-Nodal versus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IntraNodal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blood-oxygen level dependent (BOLD) signal can be used to monitor changes in blood flow in fMRI. </a:t>
            </a:r>
          </a:p>
          <a:p>
            <a:r>
              <a:rPr lang="en-US" dirty="0"/>
              <a:t>Inter-nodal connectivity is defined by a correlated BOLD signal between spatially distinct nodes. </a:t>
            </a:r>
          </a:p>
          <a:p>
            <a:r>
              <a:rPr lang="en-US" dirty="0"/>
              <a:t>An individual node is usually comprised of multiple voxels and the time averaged fMRI signal across all the voxels with the node is used to determine inter-nodal connectivity. </a:t>
            </a:r>
          </a:p>
          <a:p>
            <a:r>
              <a:rPr lang="en-US" dirty="0"/>
              <a:t>Intra-nodal connectivity (IRC) models connectivity within each ROI as a full graph and measure an average of all pair-wise correlation between BOLD time courses of all possible node pairs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34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Asymmetrically Disrupted Local Connectivity in Epilepsy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Temporal lobe resection has emerged as the standard care of treatment for the patients with refractory epilepsy </a:t>
            </a:r>
          </a:p>
          <a:p>
            <a:r>
              <a:rPr lang="en-US" dirty="0" err="1"/>
              <a:t>fcMRI</a:t>
            </a:r>
            <a:r>
              <a:rPr lang="en-US" dirty="0"/>
              <a:t> is a non-invasive neuroimaging tool that could provide a distinct advantage in mapping the epileptic network and identify the epileptogenic zone.</a:t>
            </a:r>
          </a:p>
          <a:p>
            <a:r>
              <a:rPr lang="en-US" dirty="0"/>
              <a:t>The concept of asymmetry of local functional connectivity was investigated to capture anomalous patterns that are relevant to dysfunctional alterations in epilepsy and in turn identify the epileptogenic zone.</a:t>
            </a:r>
          </a:p>
          <a:p>
            <a:r>
              <a:rPr lang="en-US" dirty="0"/>
              <a:t>A ratio of IRC in the left hemisphere ROI to the connectivity in the right hemisphere ROI was proposed.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5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Lost Connectivity in Alzheimer’s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rs</a:t>
            </a:r>
            <a:r>
              <a:rPr lang="en-US" dirty="0"/>
              <a:t>-fMRI may be used to characterize neurodegenerative brain diseases such as Alzheimer’s disease (AD).</a:t>
            </a:r>
          </a:p>
          <a:p>
            <a:r>
              <a:rPr lang="en-US" dirty="0"/>
              <a:t>Cognitive decline in AD may result from the reduced ability of networks to reconfigure themselves.</a:t>
            </a:r>
          </a:p>
          <a:p>
            <a:r>
              <a:rPr lang="en-US" dirty="0"/>
              <a:t>Used of link community method to extract communities in </a:t>
            </a:r>
            <a:r>
              <a:rPr lang="en-US" dirty="0" err="1"/>
              <a:t>rs</a:t>
            </a:r>
            <a:r>
              <a:rPr lang="en-US" dirty="0"/>
              <a:t>-fMRI data from both AD patients and normal controls.</a:t>
            </a:r>
          </a:p>
          <a:p>
            <a:r>
              <a:rPr lang="en-US" dirty="0"/>
              <a:t>The link weights between these ROIs were quantified using a Pearson correlation between averaged BOLD time courses of voxels within individual ROIs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829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Reduced Connectivity in Cognitive Decline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657215"/>
          </a:xfrm>
        </p:spPr>
        <p:txBody>
          <a:bodyPr/>
          <a:lstStyle/>
          <a:p>
            <a:r>
              <a:rPr lang="en-US" dirty="0"/>
              <a:t>Evidence suggests that reduced functional connectivity of large-scale networks as defined by </a:t>
            </a:r>
            <a:r>
              <a:rPr lang="en-US" dirty="0" err="1"/>
              <a:t>rsfMRI</a:t>
            </a:r>
            <a:r>
              <a:rPr lang="en-US" dirty="0"/>
              <a:t> is associated with loss of executive function and reductions in overall cognitive processing speed.</a:t>
            </a:r>
          </a:p>
          <a:p>
            <a:r>
              <a:rPr lang="en-US" dirty="0"/>
              <a:t>An investigation on the association between local connectivity and executive function decline in healthy aging.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283" y="4260715"/>
            <a:ext cx="647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08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steps of network modeling are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Identify </a:t>
            </a:r>
            <a:r>
              <a:rPr lang="en-US" dirty="0"/>
              <a:t>functional nodes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Quantify functional connectivity.</a:t>
            </a:r>
          </a:p>
          <a:p>
            <a:endParaRPr lang="en-US" dirty="0"/>
          </a:p>
          <a:p>
            <a:r>
              <a:rPr lang="en-US" dirty="0"/>
              <a:t>The resulting brain connectivity model has to be interpretable in neurophysiological terms, and the network components must be reliable, reproducible, and robust across individuals in the testing population.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93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Clustering in public health : Advances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Public Health surveillance aimed at time detection and prevention of various types of adverse health events has received much attention recently.</a:t>
            </a:r>
          </a:p>
          <a:p>
            <a:r>
              <a:rPr lang="en-US" sz="2000" dirty="0"/>
              <a:t>We should have a reliable public health surveillance system.</a:t>
            </a:r>
          </a:p>
          <a:p>
            <a:r>
              <a:rPr lang="en-US" sz="2000" dirty="0"/>
              <a:t>However health data is often collected across different geographic locations.</a:t>
            </a:r>
          </a:p>
          <a:p>
            <a:r>
              <a:rPr lang="en-US" sz="2000" dirty="0"/>
              <a:t>It’s important to take spatial information, because environmental factors could be important in  some diseases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937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Recent Advances in Spatial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554" y="2812047"/>
            <a:ext cx="8825659" cy="3416300"/>
          </a:xfrm>
        </p:spPr>
        <p:txBody>
          <a:bodyPr/>
          <a:lstStyle/>
          <a:p>
            <a:r>
              <a:rPr lang="en-US" sz="2000" dirty="0"/>
              <a:t>There are two main tasks in identifying the disease clusters in a geographical region.</a:t>
            </a:r>
          </a:p>
          <a:p>
            <a:pPr marL="800100" lvl="1" indent="-400050">
              <a:buFont typeface="+mj-lt"/>
              <a:buAutoNum type="romanLcPeriod"/>
            </a:pPr>
            <a:r>
              <a:rPr lang="en-US" sz="2000" dirty="0" smtClean="0"/>
              <a:t>To </a:t>
            </a:r>
            <a:r>
              <a:rPr lang="en-US" sz="2000" dirty="0"/>
              <a:t>test whether there are any patterns in data in early stages.</a:t>
            </a:r>
          </a:p>
          <a:p>
            <a:pPr marL="800100" lvl="1" indent="-400050" algn="just">
              <a:buFont typeface="+mj-lt"/>
              <a:buAutoNum type="romanLcPeriod"/>
            </a:pPr>
            <a:r>
              <a:rPr lang="en-US" sz="2000" dirty="0" smtClean="0"/>
              <a:t>To </a:t>
            </a:r>
            <a:r>
              <a:rPr lang="en-US" sz="2000" dirty="0"/>
              <a:t>pinpoint which subsets of data records have been affected </a:t>
            </a:r>
            <a:r>
              <a:rPr lang="en-US" sz="2000" dirty="0" smtClean="0"/>
              <a:t>by </a:t>
            </a:r>
            <a:r>
              <a:rPr lang="en-US" sz="2000" dirty="0"/>
              <a:t>those patterns.</a:t>
            </a:r>
          </a:p>
          <a:p>
            <a:pPr algn="just"/>
            <a:r>
              <a:rPr lang="en-US" sz="2000" dirty="0"/>
              <a:t>We have several  categories of spatial </a:t>
            </a:r>
            <a:r>
              <a:rPr lang="en-US" sz="2000" dirty="0" smtClean="0"/>
              <a:t>clustering Spatial </a:t>
            </a:r>
            <a:r>
              <a:rPr lang="en-US" sz="2000" dirty="0"/>
              <a:t>scan , </a:t>
            </a:r>
            <a:r>
              <a:rPr lang="en-US" sz="2000" dirty="0" smtClean="0"/>
              <a:t>Graph-based </a:t>
            </a:r>
            <a:r>
              <a:rPr lang="en-US" sz="2000" dirty="0"/>
              <a:t>, false discovery rate based.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1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Scan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It is one of the most widely used tool for testing Spatial clusters of a disease</a:t>
            </a:r>
          </a:p>
          <a:p>
            <a:r>
              <a:rPr lang="en-US" sz="2000" dirty="0"/>
              <a:t>The goal of this is to search over a given set of spatial regions and find if there’s any spatial regions for which the counts are higher than expected.</a:t>
            </a:r>
          </a:p>
          <a:p>
            <a:r>
              <a:rPr lang="en-US" sz="2000" dirty="0"/>
              <a:t>We use randomization testing to determine the most likely cluster.</a:t>
            </a:r>
          </a:p>
          <a:p>
            <a:r>
              <a:rPr lang="en-US" sz="2000" dirty="0"/>
              <a:t>By using spatial scan statistics we need to pre specify the scanning window.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3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 Based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8088" y="2763920"/>
            <a:ext cx="8825659" cy="3416300"/>
          </a:xfrm>
        </p:spPr>
        <p:txBody>
          <a:bodyPr/>
          <a:lstStyle/>
          <a:p>
            <a:r>
              <a:rPr lang="en-US" sz="2000" dirty="0"/>
              <a:t>Due to effective data representation this approach has become dominant.</a:t>
            </a:r>
          </a:p>
          <a:p>
            <a:r>
              <a:rPr lang="en-US" sz="2000" dirty="0"/>
              <a:t>The simplest graph based clustering based algorithm is k-means.</a:t>
            </a:r>
          </a:p>
          <a:p>
            <a:r>
              <a:rPr lang="en-US" sz="2000" dirty="0"/>
              <a:t>It requires user to provide a number of clusters.</a:t>
            </a:r>
          </a:p>
          <a:p>
            <a:r>
              <a:rPr lang="en-US" sz="2000" dirty="0"/>
              <a:t>Among various graph based clustering methods minimum spanning tree has been extensively used by limiting to health.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5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 Design using MST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343" y="2860174"/>
            <a:ext cx="8825659" cy="3416300"/>
          </a:xfrm>
        </p:spPr>
        <p:txBody>
          <a:bodyPr/>
          <a:lstStyle/>
          <a:p>
            <a:r>
              <a:rPr lang="en-US" sz="2000" dirty="0"/>
              <a:t>First construct MST over given data set.</a:t>
            </a:r>
          </a:p>
          <a:p>
            <a:r>
              <a:rPr lang="en-US" sz="2000" dirty="0"/>
              <a:t>Remove inconsistent edges to create connected components.</a:t>
            </a:r>
          </a:p>
          <a:p>
            <a:r>
              <a:rPr lang="en-US" sz="2000" dirty="0"/>
              <a:t>We have different algorithms to remove inconsistent edges. Longest MST-edges , Maximizing/minimizing degree of vertices , Maximizing the overall standard deviation , maximizing the coefficient of variation using divide and conquer.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(contd.)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587" y="2603499"/>
            <a:ext cx="8825659" cy="3707359"/>
          </a:xfrm>
        </p:spPr>
        <p:txBody>
          <a:bodyPr>
            <a:noAutofit/>
          </a:bodyPr>
          <a:lstStyle/>
          <a:p>
            <a:r>
              <a:rPr lang="en-US" sz="2000" dirty="0" smtClean="0"/>
              <a:t>Research Initiatives: Recent years government invested in lot of research by using a data-centric approach.</a:t>
            </a:r>
          </a:p>
          <a:p>
            <a:r>
              <a:rPr lang="en-US" sz="2000" dirty="0" smtClean="0"/>
              <a:t>The primary research is to increase and enhance the quality of services to public in emergencies.</a:t>
            </a:r>
          </a:p>
          <a:p>
            <a:r>
              <a:rPr lang="en-US" sz="2000" dirty="0" smtClean="0"/>
              <a:t>US National Science Foundation found that the data mining research in health industry helped a lot in</a:t>
            </a:r>
          </a:p>
          <a:p>
            <a:pPr lvl="1"/>
            <a:r>
              <a:rPr lang="en-US" sz="2000" dirty="0" smtClean="0"/>
              <a:t>Improving Core Technologies</a:t>
            </a:r>
          </a:p>
          <a:p>
            <a:pPr lvl="1"/>
            <a:r>
              <a:rPr lang="en-US" sz="2000" dirty="0" smtClean="0"/>
              <a:t>Technologies for Big Data Science &amp; Engineering</a:t>
            </a:r>
          </a:p>
          <a:p>
            <a:pPr lvl="1"/>
            <a:r>
              <a:rPr lang="en-US" sz="2000" dirty="0" smtClean="0"/>
              <a:t>Smart and Connected Health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351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False Discovery Rate-based clustering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It is aimed at identifying the locations of multiple clusters with arbitrary shapes.</a:t>
            </a:r>
          </a:p>
          <a:p>
            <a:r>
              <a:rPr lang="en-US" sz="2000" dirty="0"/>
              <a:t>FDR is used for controlling the type I error while testing multiple hypotheses.</a:t>
            </a:r>
          </a:p>
          <a:p>
            <a:r>
              <a:rPr lang="en-US" sz="2000" dirty="0"/>
              <a:t>One of the recent application is to test for presence of spatial signals  in functional magnetic resonance imaging data.</a:t>
            </a:r>
          </a:p>
          <a:p>
            <a:r>
              <a:rPr lang="en-US" sz="2000" dirty="0"/>
              <a:t>It can be generally defined as proportion of clusters that are falsely declared among all declared clusters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70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Robust clustering algorithms in the presence of model </a:t>
            </a:r>
            <a:r>
              <a:rPr lang="en-US" sz="2200" dirty="0" err="1"/>
              <a:t>ucertainty</a:t>
            </a:r>
            <a:r>
              <a:rPr lang="en-US" sz="2200" dirty="0"/>
              <a:t>.</a:t>
            </a:r>
          </a:p>
          <a:p>
            <a:r>
              <a:rPr lang="en-US" sz="2200" dirty="0"/>
              <a:t>Multivariate spatial clustering.</a:t>
            </a:r>
          </a:p>
          <a:p>
            <a:r>
              <a:rPr lang="en-US" sz="2200" dirty="0"/>
              <a:t>Spatiotemporal clustering.</a:t>
            </a:r>
          </a:p>
          <a:p>
            <a:r>
              <a:rPr lang="en-US" sz="2200" dirty="0"/>
              <a:t>Sensitivity and accuracy.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5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Thank You For Listening (1)">
            <a:hlinkClick r:id="" action="ppaction://media"/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end="5383"/>
                </p14:media>
              </p:ext>
            </p:extLst>
          </p:nvPr>
        </p:nvPicPr>
        <p:blipFill rotWithShape="1">
          <a:blip r:embed="rId4"/>
          <a:srcRect b="14572"/>
          <a:stretch/>
        </p:blipFill>
        <p:spPr>
          <a:xfrm>
            <a:off x="0" y="465221"/>
            <a:ext cx="12192000" cy="5858312"/>
          </a:xfrm>
        </p:spPr>
      </p:pic>
    </p:spTree>
    <p:extLst>
      <p:ext uri="{BB962C8B-B14F-4D97-AF65-F5344CB8AC3E}">
        <p14:creationId xmlns:p14="http://schemas.microsoft.com/office/powerpoint/2010/main" val="345819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936" y="1880937"/>
            <a:ext cx="7191298" cy="480060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1558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of Issue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Based on various Big Data Analytics and knowledge discovery, we have different challenges.</a:t>
            </a:r>
          </a:p>
          <a:p>
            <a:r>
              <a:rPr lang="en-US" sz="2000" dirty="0" smtClean="0"/>
              <a:t>This issue talks about 4 topics in Health Care Services: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 smtClean="0"/>
              <a:t>Empowering Excellence of Care by Radiology Informatics.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 smtClean="0"/>
              <a:t>Opportunities for Operations Research in Medical Decision Making.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 smtClean="0"/>
              <a:t>Diagnostic Network Modelling of Neural Connectivity Using Functional Magnetic Resonance Imaging.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 smtClean="0"/>
              <a:t>Spatial Clustering in Public Health: Advances and Challenges.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533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Empowering Excellence of Care by Radiology Informatics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33534"/>
            <a:ext cx="8825659" cy="4332158"/>
          </a:xfrm>
        </p:spPr>
        <p:txBody>
          <a:bodyPr>
            <a:noAutofit/>
          </a:bodyPr>
          <a:lstStyle/>
          <a:p>
            <a:r>
              <a:rPr lang="en-US" sz="2000" dirty="0" smtClean="0"/>
              <a:t>Usually Radiology uses various imaging techniques for diagnosing, monitor and treat diseases.</a:t>
            </a:r>
          </a:p>
          <a:p>
            <a:r>
              <a:rPr lang="en-US" sz="2000" dirty="0" smtClean="0"/>
              <a:t>Jing Le and her colleagues present Three major areas of informatics in Radiology.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/>
              <a:t>Dose Index Tracking – Helped to track down the radiation levels for each patient – This helps to treat patient in real-time and reporting and alarm notifications are really helpful.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/>
              <a:t>Mobile application – Developed for radiology image viewing to reduce time to treatment.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/>
              <a:t>Big Data Analytics &amp; Machine Learning – Helped for finding inter- and intra-tumor  in images there by devising plan for treatment specifically.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762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DIT</a:t>
            </a:r>
            <a:r>
              <a:rPr lang="en-US" b="1" dirty="0"/>
              <a:t>: Supporting Quality Assurance in Radiology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270" y="5438274"/>
            <a:ext cx="11678730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Figure 1. A schematic view of Dose Index Tracking (DIT). This enterprise-wide information system technology can automatically track and monitor cumulative radiation doses for each patient and support real-time query, reporting, and alarm notification if dose limit guidelines are exceeded. DICOM stands for Digital Imaging and Communications in Medicine.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872" t="8658" r="11712" b="32133"/>
          <a:stretch/>
        </p:blipFill>
        <p:spPr>
          <a:xfrm>
            <a:off x="2347458" y="2278505"/>
            <a:ext cx="7633155" cy="315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9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DIT (contd</a:t>
            </a:r>
            <a:r>
              <a:rPr lang="en-US" b="1" dirty="0"/>
              <a:t>.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62869"/>
            <a:ext cx="9801804" cy="4254501"/>
          </a:xfrm>
        </p:spPr>
        <p:txBody>
          <a:bodyPr>
            <a:noAutofit/>
          </a:bodyPr>
          <a:lstStyle/>
          <a:p>
            <a:r>
              <a:rPr lang="en-US" sz="2000" dirty="0" smtClean="0"/>
              <a:t>Even though Radiology is used to find major diseases like Cancer, Stroke, Heart Attack etc., extensive exposure to radiation could be dangerous.</a:t>
            </a:r>
          </a:p>
          <a:p>
            <a:r>
              <a:rPr lang="en-US" sz="2000" dirty="0" smtClean="0"/>
              <a:t>This Dose Index Tracking will help the doctor/health service provider to track on the radiation levels while diagnosing the disease.</a:t>
            </a:r>
          </a:p>
          <a:p>
            <a:r>
              <a:rPr lang="en-US" sz="2000" dirty="0" smtClean="0"/>
              <a:t>Real-time calculations on radiation – helps to improve reaction time if anything goes wrong.</a:t>
            </a:r>
          </a:p>
          <a:p>
            <a:r>
              <a:rPr lang="en-US" sz="2000" dirty="0"/>
              <a:t>Radiology Picture Archiving and Communication Systems and Digital Imaging and Communications in </a:t>
            </a:r>
            <a:r>
              <a:rPr lang="en-US" sz="2000" dirty="0" smtClean="0"/>
              <a:t>Medicine receiver accept series of images and a knowledge base is created with standards noted in DICOM.</a:t>
            </a:r>
          </a:p>
          <a:p>
            <a:r>
              <a:rPr lang="en-US" sz="2000" dirty="0" smtClean="0"/>
              <a:t>Based on this a web reporter and automated alert/messaging service will help doctors for effective treatment.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63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Resolution MD</a:t>
            </a:r>
            <a:r>
              <a:rPr lang="en-US" b="1" dirty="0"/>
              <a:t>: A Mobile App for Imaging Accessibility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102" t="11527" r="11943" b="19494"/>
          <a:stretch/>
        </p:blipFill>
        <p:spPr>
          <a:xfrm>
            <a:off x="2526557" y="2379963"/>
            <a:ext cx="7165298" cy="3475406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66772" y="5839326"/>
            <a:ext cx="7225083" cy="101867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Figure 2. </a:t>
            </a:r>
            <a:r>
              <a:rPr lang="en-US" b="1" dirty="0" err="1"/>
              <a:t>ResolutionMD</a:t>
            </a:r>
            <a:r>
              <a:rPr lang="en-US" b="1" dirty="0"/>
              <a:t> architecture to support interactive image viewing on mobile devices. This figure is adapted from related work.</a:t>
            </a:r>
          </a:p>
        </p:txBody>
      </p:sp>
    </p:spTree>
    <p:extLst>
      <p:ext uri="{BB962C8B-B14F-4D97-AF65-F5344CB8AC3E}">
        <p14:creationId xmlns:p14="http://schemas.microsoft.com/office/powerpoint/2010/main" val="25816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Resolution </a:t>
            </a:r>
            <a:r>
              <a:rPr lang="en-US" b="1" dirty="0" smtClean="0"/>
              <a:t>MD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8980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Mobile devices like Android and iOS smartphones are most common technologies in modern society which we use in daily life.</a:t>
            </a:r>
          </a:p>
          <a:p>
            <a:r>
              <a:rPr lang="en-US" sz="2000" dirty="0" smtClean="0"/>
              <a:t>Many doctors carry one with them.</a:t>
            </a:r>
          </a:p>
          <a:p>
            <a:r>
              <a:rPr lang="en-US" sz="2000" dirty="0" smtClean="0"/>
              <a:t>An application in their smartphone will help them to track the patient condition which will help diagnostic process.</a:t>
            </a:r>
          </a:p>
          <a:p>
            <a:r>
              <a:rPr lang="en-US" sz="2000" dirty="0" smtClean="0"/>
              <a:t>A workstation helps to integrate all the images from PACS and create an interactive 3D visualization.</a:t>
            </a:r>
          </a:p>
          <a:p>
            <a:r>
              <a:rPr lang="en-US" sz="2000" dirty="0" smtClean="0"/>
              <a:t>Sensitive private information will not be saved on mobile device, where session idle time-out and clearing volatile storage helps solving the problem.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203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98</TotalTime>
  <Words>2212</Words>
  <Application>Microsoft Office PowerPoint</Application>
  <PresentationFormat>Widescreen</PresentationFormat>
  <Paragraphs>158</Paragraphs>
  <Slides>33</Slides>
  <Notes>1</Notes>
  <HiddenSlides>1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Century Gothic</vt:lpstr>
      <vt:lpstr>Wingdings 3</vt:lpstr>
      <vt:lpstr>Ion Boardroom</vt:lpstr>
      <vt:lpstr>Healthcare Intelligence: Turning Data into Knowledge</vt:lpstr>
      <vt:lpstr>Introduction</vt:lpstr>
      <vt:lpstr>Introduction (contd.)</vt:lpstr>
      <vt:lpstr>Topics of Issue</vt:lpstr>
      <vt:lpstr>Empowering Excellence of Care by Radiology Informatics</vt:lpstr>
      <vt:lpstr>DIT: Supporting Quality Assurance in Radiology Practices</vt:lpstr>
      <vt:lpstr>DIT (contd.)</vt:lpstr>
      <vt:lpstr>Resolution MD: A Mobile App for Imaging Accessibility</vt:lpstr>
      <vt:lpstr>Resolution MD (contd.)</vt:lpstr>
      <vt:lpstr>Imagenomics: Empowering Personalized Radiology Treatment</vt:lpstr>
      <vt:lpstr>Imagenomics (contd.)</vt:lpstr>
      <vt:lpstr>Medical Decision Making</vt:lpstr>
      <vt:lpstr>Operations Research </vt:lpstr>
      <vt:lpstr>Successful OR applications</vt:lpstr>
      <vt:lpstr>Contd.</vt:lpstr>
      <vt:lpstr>Contd.</vt:lpstr>
      <vt:lpstr>Diagnostic Network Modeling of Neural Connectivity  Using Functional Magnetic Resonance Imaging</vt:lpstr>
      <vt:lpstr>Network Modeling of Functional Connectivity MRI (fcMRI)</vt:lpstr>
      <vt:lpstr>Functional Localization: Defining Functional Nodes</vt:lpstr>
      <vt:lpstr>Functional Connectivity: Inter-Nodal versus IntraNodal Connectivity</vt:lpstr>
      <vt:lpstr>Asymmetrically Disrupted Local Connectivity in Epilepsy</vt:lpstr>
      <vt:lpstr>Lost Connectivity in Alzheimer’s Disease</vt:lpstr>
      <vt:lpstr>Reduced Connectivity in Cognitive Decline</vt:lpstr>
      <vt:lpstr>Challenges</vt:lpstr>
      <vt:lpstr>Spatial Clustering in public health : Advances and Challenges</vt:lpstr>
      <vt:lpstr>Recent Advances in Spatial Clustering </vt:lpstr>
      <vt:lpstr>Spatial Scan Method</vt:lpstr>
      <vt:lpstr>Graph Based Clustering</vt:lpstr>
      <vt:lpstr>Cluster Design using MST</vt:lpstr>
      <vt:lpstr>False Discovery Rate-based clustering method </vt:lpstr>
      <vt:lpstr>Challenges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Intelligence: Turning Data into Knowledge</dc:title>
  <dc:creator>HOME</dc:creator>
  <cp:lastModifiedBy>Bhuvanam, Venkata Vamsi Krishna (UMKC-Student)</cp:lastModifiedBy>
  <cp:revision>21</cp:revision>
  <dcterms:created xsi:type="dcterms:W3CDTF">2016-06-16T06:52:58Z</dcterms:created>
  <dcterms:modified xsi:type="dcterms:W3CDTF">2016-06-16T14:18:47Z</dcterms:modified>
</cp:coreProperties>
</file>