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aleway" pitchFamily="2" charset="77"/>
      <p:regular r:id="rId27"/>
      <p:bold r:id="rId28"/>
      <p:italic r:id="rId29"/>
      <p:boldItalic r:id="rId30"/>
    </p:embeddedFont>
    <p:embeddedFont>
      <p:font typeface="Raleway ExtraBold" panose="020F0502020204030204" pitchFamily="34" charset="0"/>
      <p:bold r:id="rId31"/>
      <p:italic r:id="rId32"/>
      <p:boldItalic r:id="rId33"/>
    </p:embeddedFont>
    <p:embeddedFont>
      <p:font typeface="Raleway Light" panose="020F03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F77A31-002D-4D6D-BDF6-B4A027891759}">
  <a:tblStyle styleId="{60F77A31-002D-4D6D-BDF6-B4A02789175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8EFE7"/>
          </a:solidFill>
        </a:fill>
      </a:tcStyle>
    </a:wholeTbl>
    <a:band1H>
      <a:tcTxStyle b="off" i="off"/>
      <a:tcStyle>
        <a:tcBdr/>
        <a:fill>
          <a:solidFill>
            <a:srgbClr val="F0DF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0DF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>
            <a:off x="561315" y="1292996"/>
            <a:ext cx="8111905" cy="93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/>
              <a:t>Airline Passenger Satisfaction Analysis</a:t>
            </a:r>
            <a:endParaRPr sz="3600" b="1" dirty="0"/>
          </a:p>
        </p:txBody>
      </p:sp>
      <p:sp>
        <p:nvSpPr>
          <p:cNvPr id="29" name="Google Shape;29;p6"/>
          <p:cNvSpPr txBox="1"/>
          <p:nvPr/>
        </p:nvSpPr>
        <p:spPr>
          <a:xfrm>
            <a:off x="1935496" y="2810933"/>
            <a:ext cx="487247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ALY6140 Analytics System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Bhumika Mohan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 Wang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Hao Liu</a:t>
            </a:r>
            <a:endParaRPr sz="14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Instructor: </a:t>
            </a:r>
            <a:r>
              <a:rPr lang="en-US" sz="1400" b="0" i="0" u="none" strike="noStrike" cap="none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Jialun</a:t>
            </a:r>
            <a:r>
              <a:rPr lang="en-US" sz="14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He</a:t>
            </a:r>
            <a:endParaRPr sz="14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7947911" y="271604"/>
            <a:ext cx="1019469" cy="9290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5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172" name="Google Shape;172;p1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31950"/>
          <a:stretch/>
        </p:blipFill>
        <p:spPr>
          <a:xfrm>
            <a:off x="3348752" y="1101778"/>
            <a:ext cx="5255648" cy="33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4580468" y="4357980"/>
            <a:ext cx="9990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6473702" y="4355502"/>
            <a:ext cx="18987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neutral or dissatisfied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68297" y="2058700"/>
            <a:ext cx="2880455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Most important feature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Satisfied more than neutral or dissatisfied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09599" y="1459589"/>
            <a:ext cx="273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Variable: satisfaction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189" name="Google Shape;189;p1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6"/>
          <p:cNvSpPr txBox="1"/>
          <p:nvPr/>
        </p:nvSpPr>
        <p:spPr>
          <a:xfrm>
            <a:off x="468297" y="2058700"/>
            <a:ext cx="3934370" cy="168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Three class of seating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Half of passengers – Business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45% passengers – Economy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Small percentage – Economy Plus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09599" y="1459589"/>
            <a:ext cx="273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Variable: class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518" y="604357"/>
            <a:ext cx="4398543" cy="444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204" name="Google Shape;204;p1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7"/>
          <p:cNvSpPr txBox="1"/>
          <p:nvPr/>
        </p:nvSpPr>
        <p:spPr>
          <a:xfrm>
            <a:off x="2351945" y="1133395"/>
            <a:ext cx="5335788" cy="68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6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Compare the interquartile range (IQR) and median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6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Shorter distance, more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540078" y="1174399"/>
            <a:ext cx="1811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Variable: 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Flight Distance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996" y="1878381"/>
            <a:ext cx="6214138" cy="293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219" name="Google Shape;219;p1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18"/>
          <p:cNvSpPr txBox="1"/>
          <p:nvPr/>
        </p:nvSpPr>
        <p:spPr>
          <a:xfrm>
            <a:off x="455411" y="1441145"/>
            <a:ext cx="7917028" cy="68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6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Age – mostly ranged from 20 to 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6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Most travels -- 2000 units of distance, some passengers have short-distance trips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540078" y="1053645"/>
            <a:ext cx="37609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Variable: Age &amp; Flight Distance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50" y="2408825"/>
            <a:ext cx="7721600" cy="2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9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234" name="Google Shape;234;p1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9"/>
          <p:cNvSpPr txBox="1"/>
          <p:nvPr/>
        </p:nvSpPr>
        <p:spPr>
          <a:xfrm>
            <a:off x="320040" y="1664187"/>
            <a:ext cx="3666744" cy="292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Highest correlation: 0.96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departure delay &amp; arrival delay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 highest: 0.72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seat comfort &amp; food and drink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Online boarding highly related: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	online booking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	online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	inflight wifi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09599" y="1209269"/>
            <a:ext cx="273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Correlation Heatmap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824" y="877397"/>
            <a:ext cx="5249354" cy="40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540078" y="367465"/>
            <a:ext cx="4229422" cy="56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6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20"/>
          <p:cNvGrpSpPr/>
          <p:nvPr/>
        </p:nvGrpSpPr>
        <p:grpSpPr>
          <a:xfrm>
            <a:off x="7992659" y="389396"/>
            <a:ext cx="950408" cy="625069"/>
            <a:chOff x="3936375" y="3703750"/>
            <a:chExt cx="453050" cy="332175"/>
          </a:xfrm>
        </p:grpSpPr>
        <p:sp>
          <p:nvSpPr>
            <p:cNvPr id="249" name="Google Shape;249;p2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0"/>
          <p:cNvSpPr txBox="1"/>
          <p:nvPr/>
        </p:nvSpPr>
        <p:spPr>
          <a:xfrm>
            <a:off x="349371" y="1725733"/>
            <a:ext cx="3756638" cy="264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Very strong correlation between :   departure delay &amp; arrival delay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Correlation close to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Time of departure delay increase, the time of arrival delay will increase as well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Make sense in real case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609599" y="1209269"/>
            <a:ext cx="273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Linear regression plot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282" y="1276294"/>
            <a:ext cx="4505651" cy="331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1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263" name="Google Shape;263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1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66" name="Google Shape;266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21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777145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  <a:endParaRPr sz="4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777145" y="1925595"/>
            <a:ext cx="4700202" cy="226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Machine learning model</a:t>
            </a:r>
            <a:endParaRPr sz="2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Prepare for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552824" y="1014995"/>
            <a:ext cx="377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1. Encoding categorical values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557" y="1071636"/>
            <a:ext cx="4210638" cy="151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9557" y="2597516"/>
            <a:ext cx="4019048" cy="1504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22"/>
          <p:cNvGraphicFramePr/>
          <p:nvPr/>
        </p:nvGraphicFramePr>
        <p:xfrm>
          <a:off x="652776" y="1387921"/>
          <a:ext cx="3577400" cy="1371430"/>
        </p:xfrm>
        <a:graphic>
          <a:graphicData uri="http://schemas.openxmlformats.org/drawingml/2006/table">
            <a:tbl>
              <a:tblPr firstRow="1" bandRow="1">
                <a:noFill/>
                <a:tableStyleId>{60F77A31-002D-4D6D-BDF6-B4A027891759}</a:tableStyleId>
              </a:tblPr>
              <a:tblGrid>
                <a:gridCol w="139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Gender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 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Business travel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Loyal Customer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Personal Travel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Disloyal Customer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" name="Google Shape;287;p22"/>
          <p:cNvGraphicFramePr/>
          <p:nvPr/>
        </p:nvGraphicFramePr>
        <p:xfrm>
          <a:off x="652774" y="2597516"/>
          <a:ext cx="3577400" cy="1296700"/>
        </p:xfrm>
        <a:graphic>
          <a:graphicData uri="http://schemas.openxmlformats.org/drawingml/2006/table">
            <a:tbl>
              <a:tblPr firstRow="1" bandRow="1">
                <a:noFill/>
                <a:tableStyleId>{60F77A31-002D-4D6D-BDF6-B4A027891759}</a:tableStyleId>
              </a:tblPr>
              <a:tblGrid>
                <a:gridCol w="14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1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Type of Travel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Class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Female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Business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Male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Eco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Eco Plus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8" name="Google Shape;288;p22"/>
          <p:cNvGraphicFramePr/>
          <p:nvPr/>
        </p:nvGraphicFramePr>
        <p:xfrm>
          <a:off x="652774" y="3888795"/>
          <a:ext cx="3577400" cy="741700"/>
        </p:xfrm>
        <a:graphic>
          <a:graphicData uri="http://schemas.openxmlformats.org/drawingml/2006/table">
            <a:tbl>
              <a:tblPr firstRow="1" bandRow="1">
                <a:noFill/>
                <a:tableStyleId>{60F77A31-002D-4D6D-BDF6-B4A027891759}</a:tableStyleId>
              </a:tblPr>
              <a:tblGrid>
                <a:gridCol w="196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Satisfaction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Neutral or Dissatisfied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Satisfied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9" name="Google Shape;289;p22"/>
          <p:cNvSpPr txBox="1"/>
          <p:nvPr/>
        </p:nvSpPr>
        <p:spPr>
          <a:xfrm>
            <a:off x="4489557" y="4011686"/>
            <a:ext cx="37773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2. Splitting datasets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Ratio: 75% training, 25%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2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291" name="Google Shape;291;p2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644289" y="1159424"/>
            <a:ext cx="295938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1. Decision tree: 0.938 score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644289" y="2434433"/>
            <a:ext cx="295938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2. Naive Bayes: 0.813 score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52775" y="3000721"/>
            <a:ext cx="256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3. KNN: 0.701 score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16" y="1566756"/>
            <a:ext cx="8213228" cy="60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308" y="3308521"/>
            <a:ext cx="2298819" cy="137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1999" y="2431656"/>
            <a:ext cx="5256664" cy="18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4903861" y="1209294"/>
            <a:ext cx="26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4895375" y="4282500"/>
            <a:ext cx="262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Decision tree (partial)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11" name="Google Shape;311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585386" y="1021098"/>
            <a:ext cx="518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4. Logistic Regression: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897308" y="1414552"/>
            <a:ext cx="36746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Test score: 0.83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0517" y="1037449"/>
            <a:ext cx="4159370" cy="84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/>
        </p:nvSpPr>
        <p:spPr>
          <a:xfrm>
            <a:off x="585386" y="2012625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Visualizing Confusion Matrix using Heatmap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308" y="2375302"/>
            <a:ext cx="6105525" cy="208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28" name="Google Shape;328;p2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7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37" name="Google Shape;37;p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7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40" name="Google Shape;40;p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7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777145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Project outline</a:t>
            </a:r>
            <a:endParaRPr sz="4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777145" y="1925595"/>
            <a:ext cx="4700202" cy="226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cleanup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visualization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Machine learning model</a:t>
            </a:r>
            <a:endParaRPr sz="2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775" y="1590689"/>
            <a:ext cx="4181775" cy="299961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1159227" y="1152746"/>
            <a:ext cx="32673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Confusion Matrix Heatmap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8982" y="1316455"/>
            <a:ext cx="2857637" cy="78414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5148712" y="2349760"/>
            <a:ext cx="3534532" cy="199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Classification rate: 83% 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Precision: 84%, means when the model makes a prediction, how often it is correct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Recall: The logistic regression model identify rate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343" name="Google Shape;343;p25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44" name="Google Shape;344;p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Model optimization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585386" y="1021098"/>
            <a:ext cx="386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1. Ensemble model: Random Forest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897308" y="1555335"/>
            <a:ext cx="3674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score: 0.959 (0.021↑)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selection: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4729" y="1309601"/>
            <a:ext cx="4032400" cy="336412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4683705" y="1029831"/>
            <a:ext cx="355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600" y="2297902"/>
            <a:ext cx="3868816" cy="229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6"/>
          <p:cNvCxnSpPr/>
          <p:nvPr/>
        </p:nvCxnSpPr>
        <p:spPr>
          <a:xfrm>
            <a:off x="4509179" y="1029831"/>
            <a:ext cx="0" cy="3507300"/>
          </a:xfrm>
          <a:prstGeom prst="straightConnector1">
            <a:avLst/>
          </a:prstGeom>
          <a:noFill/>
          <a:ln w="19050" cap="flat" cmpd="sng">
            <a:solidFill>
              <a:srgbClr val="FFB600">
                <a:alpha val="58431"/>
              </a:srgbClr>
            </a:solidFill>
            <a:prstDash val="lgDashDot"/>
            <a:round/>
            <a:headEnd type="oval" w="med" len="med"/>
            <a:tailEnd type="oval" w="med" len="med"/>
          </a:ln>
        </p:spPr>
      </p:cxnSp>
      <p:grpSp>
        <p:nvGrpSpPr>
          <p:cNvPr id="361" name="Google Shape;361;p26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62" name="Google Shape;362;p2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cxnSp>
        <p:nvCxnSpPr>
          <p:cNvPr id="372" name="Google Shape;372;p27"/>
          <p:cNvCxnSpPr/>
          <p:nvPr/>
        </p:nvCxnSpPr>
        <p:spPr>
          <a:xfrm>
            <a:off x="4509179" y="1021098"/>
            <a:ext cx="0" cy="3516000"/>
          </a:xfrm>
          <a:prstGeom prst="straightConnector1">
            <a:avLst/>
          </a:prstGeom>
          <a:noFill/>
          <a:ln w="19050" cap="flat" cmpd="sng">
            <a:solidFill>
              <a:srgbClr val="FFB600">
                <a:alpha val="58431"/>
              </a:srgbClr>
            </a:solidFill>
            <a:prstDash val="lgDashDot"/>
            <a:round/>
            <a:headEnd type="oval" w="med" len="med"/>
            <a:tailEnd type="oval" w="med" len="med"/>
          </a:ln>
        </p:spPr>
      </p:cxnSp>
      <p:sp>
        <p:nvSpPr>
          <p:cNvPr id="373" name="Google Shape;373;p27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Model optimization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585386" y="1021098"/>
            <a:ext cx="377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2. Normalization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760576" y="1409991"/>
            <a:ext cx="3247500" cy="71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57" t="-8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760575" y="2309658"/>
            <a:ext cx="324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data: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104" y="2805176"/>
            <a:ext cx="3764524" cy="11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4741190" y="1102214"/>
            <a:ext cx="353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 on normalized data: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4929708" y="1409991"/>
            <a:ext cx="3674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score: 0.925 (0.224↑)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selection: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4822" y="2183860"/>
            <a:ext cx="4032400" cy="2371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27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82" name="Google Shape;382;p2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body" idx="1"/>
          </p:nvPr>
        </p:nvSpPr>
        <p:spPr>
          <a:xfrm>
            <a:off x="841972" y="1559331"/>
            <a:ext cx="7650178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600"/>
              <a:t>D.John(2018). Passenger Satisfaction dataset. Retrieved from 	https://www.kaggle.com/johndddddd/customer-satisfaction#satisfaction.xlsx</a:t>
            </a:r>
            <a:endParaRPr sz="1600"/>
          </a:p>
        </p:txBody>
      </p:sp>
      <p:sp>
        <p:nvSpPr>
          <p:cNvPr id="392" name="Google Shape;392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3" name="Google Shape;393;p28"/>
          <p:cNvSpPr txBox="1"/>
          <p:nvPr/>
        </p:nvSpPr>
        <p:spPr>
          <a:xfrm>
            <a:off x="1098879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ctrTitle"/>
          </p:nvPr>
        </p:nvSpPr>
        <p:spPr>
          <a:xfrm>
            <a:off x="2906581" y="1978796"/>
            <a:ext cx="3299485" cy="93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 b="1"/>
              <a:t>Thank you!</a:t>
            </a:r>
            <a:endParaRPr sz="4000" b="1"/>
          </a:p>
        </p:txBody>
      </p:sp>
      <p:sp>
        <p:nvSpPr>
          <p:cNvPr id="399" name="Google Shape;399;p29"/>
          <p:cNvSpPr/>
          <p:nvPr/>
        </p:nvSpPr>
        <p:spPr>
          <a:xfrm>
            <a:off x="7947911" y="271604"/>
            <a:ext cx="1019469" cy="9290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57" name="Google Shape;57;p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60" name="Google Shape;60;p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777145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4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77145" y="1925595"/>
            <a:ext cx="4700202" cy="226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654324" y="542650"/>
            <a:ext cx="821807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2800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802950" y="1559350"/>
            <a:ext cx="5958000" cy="23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Passengers of multiple U.S airlines provided feedback on their experience in a survey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Original source of dataset is unknown.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Dataset retrieved from kaggle.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Goal: Find model that predicts customer satisfaction.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8114519" y="295491"/>
            <a:ext cx="648481" cy="812879"/>
            <a:chOff x="584925" y="922575"/>
            <a:chExt cx="415200" cy="502525"/>
          </a:xfrm>
        </p:grpSpPr>
        <p:sp>
          <p:nvSpPr>
            <p:cNvPr id="79" name="Google Shape;79;p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566129" y="431813"/>
            <a:ext cx="638693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0"/>
          <p:cNvGrpSpPr/>
          <p:nvPr/>
        </p:nvGrpSpPr>
        <p:grpSpPr>
          <a:xfrm>
            <a:off x="8114519" y="295491"/>
            <a:ext cx="648481" cy="812879"/>
            <a:chOff x="584925" y="922575"/>
            <a:chExt cx="415200" cy="502525"/>
          </a:xfrm>
        </p:grpSpPr>
        <p:sp>
          <p:nvSpPr>
            <p:cNvPr id="89" name="Google Shape;89;p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444" y="1428150"/>
            <a:ext cx="3584406" cy="32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533000" y="1428150"/>
            <a:ext cx="4434900" cy="29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Airline Passenger satisfaction dataset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Contains 24 columns.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Includes a variety of variables including: Food &amp; drink services, Arrival/departure flight delay, Inflight services, seat comfort etc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Based on data we are to find a model that helps predict customer satisfaction.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1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100" name="Google Shape;100;p1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03" name="Google Shape;103;p1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1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777145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sz="4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777145" y="1925595"/>
            <a:ext cx="4700202" cy="226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cleanup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cleanup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634303" y="1002516"/>
            <a:ext cx="2883931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Improper data: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Missing data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Incorrect data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Outliers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Etc.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634303" y="2670816"/>
            <a:ext cx="303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1. Checking missing data: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445" y="3116423"/>
            <a:ext cx="3748559" cy="13166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4736210" y="829697"/>
            <a:ext cx="3975027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 ways dealing with missing values: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Delete incomplete instances.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Fill them up with other values.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3047" y="1900096"/>
            <a:ext cx="3761354" cy="1962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2"/>
          <p:cNvCxnSpPr/>
          <p:nvPr/>
        </p:nvCxnSpPr>
        <p:spPr>
          <a:xfrm>
            <a:off x="4509179" y="593313"/>
            <a:ext cx="0" cy="3943800"/>
          </a:xfrm>
          <a:prstGeom prst="straightConnector1">
            <a:avLst/>
          </a:prstGeom>
          <a:noFill/>
          <a:ln w="19050" cap="flat" cmpd="sng">
            <a:solidFill>
              <a:srgbClr val="FFB600">
                <a:alpha val="58431"/>
              </a:srgbClr>
            </a:solidFill>
            <a:prstDash val="lgDashDot"/>
            <a:round/>
            <a:headEnd type="oval" w="med" len="med"/>
            <a:tailEnd type="oval" w="med" len="med"/>
          </a:ln>
        </p:spPr>
      </p:cxnSp>
      <p:sp>
        <p:nvSpPr>
          <p:cNvPr id="126" name="Google Shape;126;p12"/>
          <p:cNvSpPr txBox="1"/>
          <p:nvPr/>
        </p:nvSpPr>
        <p:spPr>
          <a:xfrm>
            <a:off x="4843047" y="3891600"/>
            <a:ext cx="35604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Extremely biased distribution.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Median &gt; Mean → Replace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28" name="Google Shape;128;p1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52775" y="3681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Data cleanup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652775" y="1498395"/>
            <a:ext cx="502374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3. Checking outliers: No outliers observed.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775" y="2001687"/>
            <a:ext cx="3791033" cy="258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4822" y="1985447"/>
            <a:ext cx="3902389" cy="25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652775" y="1095620"/>
            <a:ext cx="358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2. Remove useless column: ‘id’</a:t>
            </a:r>
            <a:endParaRPr sz="18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41" name="Google Shape;141;p13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42" name="Google Shape;142;p1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151" name="Google Shape;151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54" name="Google Shape;154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4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777145" y="701931"/>
            <a:ext cx="4229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 sz="4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777145" y="1925595"/>
            <a:ext cx="4700202" cy="226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visualization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614</Words>
  <Application>Microsoft Macintosh PowerPoint</Application>
  <PresentationFormat>On-screen Show (16:9)</PresentationFormat>
  <Paragraphs>173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Raleway Light</vt:lpstr>
      <vt:lpstr>Raleway</vt:lpstr>
      <vt:lpstr>Raleway ExtraBold</vt:lpstr>
      <vt:lpstr>Olivia template</vt:lpstr>
      <vt:lpstr>Airline Passenger Satisfaction Analysis</vt:lpstr>
      <vt:lpstr>PowerPoint Presentation</vt:lpstr>
      <vt:lpstr>PowerPoint Presentation</vt:lpstr>
      <vt:lpstr>Introduction </vt:lpstr>
      <vt:lpstr>PowerPoint Presentation</vt:lpstr>
      <vt:lpstr>PowerPoint Presentation</vt:lpstr>
      <vt:lpstr>Data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Analysis</dc:title>
  <cp:lastModifiedBy>BHUMIKA MOHAN</cp:lastModifiedBy>
  <cp:revision>1</cp:revision>
  <dcterms:modified xsi:type="dcterms:W3CDTF">2024-05-11T18:52:48Z</dcterms:modified>
</cp:coreProperties>
</file>