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D3D3-CEED-055A-2359-EA3038118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33AB0-4511-90D0-8CB3-05800AF47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1532-54CE-EBE0-3FAF-CA5AF80A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0337-D8AB-C3C9-C4DD-597BE8A8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FC9A-0FE1-FCEF-B8CA-FBD84D56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5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193B-3DC1-9C91-2848-D06709EE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18F7F-AD11-C85D-50B4-B7D96BA70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3DC0-A8B6-637C-9E61-33D14319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98DD-6E0E-3F19-1199-73BD7E6A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0FE6-66FB-65A6-555D-7091E635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5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7DA46-2250-AC19-8DA5-235E3CDAC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301A-555D-1A77-CB41-5E329F06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4A4B-3DB8-9AA0-74BE-474EB394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B51A-5550-D941-619B-C63B0C1B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DA46-22A5-399A-0AAF-1986C142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4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441E-16EB-B285-EAB0-AB8842F8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C887-E6C8-928E-0302-DE1E2D2D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4F0D-2521-3218-278E-4FEAAFDA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59B0-5627-720B-7C41-8B0A41B3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3A47-EC62-39DB-AA3E-12D0FF0B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DEB9-3006-A57D-F25A-B519232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2D195-EE9A-36F5-542A-D207262A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A55D-4423-C42F-040F-0B22F917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4E21-ADA4-D292-21E4-D13DA9C3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48FB-EC84-07D7-9775-ADDA8210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9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1566-281C-1005-980E-44528B02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60A0-A5EC-6A68-F50F-1DFB2C75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7CE21-5B4B-A745-0700-8925721CF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8227C-4E5A-FC46-A9C8-D1A1967C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61BD-3981-A2EC-A53C-A8F8AC6C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79DA4-63B9-E835-F94E-1D0B0C17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1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141A-F72D-DBE7-6FBF-B18365E3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C791-BAF7-480D-BF5C-C72F7A006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095DA-7336-CBBD-2B9E-A1B862717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EE91-A795-4473-D329-E79EE9C35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43377-6597-E0A2-28DB-EBD1F552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42E4B-1744-FEF9-A5CC-57C11B3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8DCB2-1B04-64A4-3607-76B12D2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A5BFC-DAC8-E352-5450-4BE4682E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90F5-E509-F7DC-68C0-45DE08DD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F0E36-6FE3-95A4-6C1A-9B0FCAEE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B4FB4-1857-6A85-37EC-621D642A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28476-C7CF-0C62-ECE3-C78472EE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F5807-80CA-3D41-A8F7-3B570370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9E84B-A66C-89F0-AC7F-AE57B9B7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64D4D-F637-C4C6-3B58-705F2EDD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0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7CD3-7983-1F21-A155-2EE6F553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039A-515A-B88C-B815-030B25D8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88473-B70A-853E-F797-02C77178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1D3A0-C8DC-2598-A324-701E4747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E04F1-B8E8-10D8-AAA1-ACD90175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DA42D-0A61-6862-637C-46EEFCA0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8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576D-491F-F9CA-4E42-CB1DC596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4E8EB-1075-90B5-B4E9-3844C20F9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A3AB3-F79A-C7DE-E537-52635722E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E244E-3194-703B-554C-B7551082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92F2-6D28-2A10-FF13-C1D48A12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CF306-FA29-DB26-7302-93E9B99F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C224A-612A-A1D9-B766-86555DBC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5BB63-C267-BC35-9751-2323C1F1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80424-0731-E58F-6FE5-271769590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3DC6-7BEF-4C65-88B4-96D53A6308A5}" type="datetimeFigureOut">
              <a:rPr lang="en-IN" smtClean="0"/>
              <a:t>18/12/23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3B75-37A7-F48D-5740-E4FEF40DE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D9EF-A079-B6D8-B2ED-39AC734A5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A22F-CCF0-479C-A365-42A5E7D0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2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A1D6F-3FBE-7EBC-06D9-004A6E98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102856"/>
            <a:ext cx="5643563" cy="4016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E9757-9859-6743-A779-C3481AD53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2102856"/>
            <a:ext cx="5748339" cy="4091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FFA919-E2E0-EC05-1E5E-62D39A54287E}"/>
              </a:ext>
            </a:extLst>
          </p:cNvPr>
          <p:cNvSpPr txBox="1"/>
          <p:nvPr/>
        </p:nvSpPr>
        <p:spPr>
          <a:xfrm>
            <a:off x="1263445" y="663680"/>
            <a:ext cx="109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QUERIES  </a:t>
            </a:r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 </a:t>
            </a:r>
            <a:r>
              <a:rPr lang="en-US" sz="32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PIZZA SALES POWER BI DASHBOARD</a:t>
            </a:r>
            <a:endParaRPr lang="en-IN" sz="3200" dirty="0">
              <a:solidFill>
                <a:srgbClr val="FF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A66301-A5BB-1573-0307-C82A2FD667CE}"/>
              </a:ext>
            </a:extLst>
          </p:cNvPr>
          <p:cNvSpPr txBox="1"/>
          <p:nvPr/>
        </p:nvSpPr>
        <p:spPr>
          <a:xfrm>
            <a:off x="3484974" y="766340"/>
            <a:ext cx="605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Pizza Sales SQL Queries</a:t>
            </a:r>
            <a:endParaRPr lang="en-IN" sz="4000" dirty="0">
              <a:solidFill>
                <a:srgbClr val="FF0000"/>
              </a:solidFill>
              <a:highlight>
                <a:srgbClr val="FFFF00"/>
              </a:highlight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1859C-605F-BD67-1177-48331DC8ED38}"/>
              </a:ext>
            </a:extLst>
          </p:cNvPr>
          <p:cNvSpPr txBox="1"/>
          <p:nvPr/>
        </p:nvSpPr>
        <p:spPr>
          <a:xfrm>
            <a:off x="900110" y="253395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A) KPI’s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F57D4-7569-C661-F7EC-BD42D8E2BC63}"/>
              </a:ext>
            </a:extLst>
          </p:cNvPr>
          <p:cNvSpPr txBox="1"/>
          <p:nvPr/>
        </p:nvSpPr>
        <p:spPr>
          <a:xfrm flipH="1">
            <a:off x="914400" y="3062051"/>
            <a:ext cx="221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1) Total Revenue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B99D0-DAA7-05AD-88A5-8C81A56725FF}"/>
              </a:ext>
            </a:extLst>
          </p:cNvPr>
          <p:cNvSpPr txBox="1"/>
          <p:nvPr/>
        </p:nvSpPr>
        <p:spPr>
          <a:xfrm>
            <a:off x="914400" y="3431383"/>
            <a:ext cx="416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/>
              <a:t> sum(</a:t>
            </a:r>
            <a:r>
              <a:rPr lang="en-US" dirty="0" err="1"/>
              <a:t>total_price</a:t>
            </a:r>
            <a:r>
              <a:rPr lang="en-US" dirty="0"/>
              <a:t>) as </a:t>
            </a:r>
            <a:r>
              <a:rPr lang="en-US" dirty="0" err="1"/>
              <a:t>total_rev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pizza.pizza_sales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B85F5-A953-8785-7D4C-A4EB37821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5244"/>
            <a:ext cx="3776662" cy="20784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F4AC90-E976-4005-4207-2B66416241C4}"/>
              </a:ext>
            </a:extLst>
          </p:cNvPr>
          <p:cNvSpPr txBox="1"/>
          <p:nvPr/>
        </p:nvSpPr>
        <p:spPr>
          <a:xfrm>
            <a:off x="914400" y="5642963"/>
            <a:ext cx="416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/>
              <a:t> sum(</a:t>
            </a:r>
            <a:r>
              <a:rPr lang="en-US" dirty="0" err="1"/>
              <a:t>total_price</a:t>
            </a:r>
            <a:r>
              <a:rPr lang="en-US" dirty="0"/>
              <a:t>)/  count(distinct 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avg_order_value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pizza.pizza_sales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274C6-B2E9-9348-F274-4806EC534157}"/>
              </a:ext>
            </a:extLst>
          </p:cNvPr>
          <p:cNvSpPr txBox="1"/>
          <p:nvPr/>
        </p:nvSpPr>
        <p:spPr>
          <a:xfrm flipH="1">
            <a:off x="900110" y="5226105"/>
            <a:ext cx="293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2) Average order value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AF0D54-2EDE-67C5-3F24-F97D387CE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79014"/>
            <a:ext cx="3776662" cy="17798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C8B6F0-5807-4FA0-312C-519678EB8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4" y="-108725"/>
            <a:ext cx="3453411" cy="24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7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38909-14FA-9BC9-6EB5-2F64B5DF4452}"/>
              </a:ext>
            </a:extLst>
          </p:cNvPr>
          <p:cNvSpPr txBox="1"/>
          <p:nvPr/>
        </p:nvSpPr>
        <p:spPr>
          <a:xfrm>
            <a:off x="739588" y="680517"/>
            <a:ext cx="2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3) Total pizza sold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2CE16-9F8B-EAA1-8B71-933CBCB97F6A}"/>
              </a:ext>
            </a:extLst>
          </p:cNvPr>
          <p:cNvSpPr txBox="1"/>
          <p:nvPr/>
        </p:nvSpPr>
        <p:spPr>
          <a:xfrm>
            <a:off x="954741" y="1039943"/>
            <a:ext cx="290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/>
              <a:t> sum(quantity) as </a:t>
            </a:r>
            <a:r>
              <a:rPr lang="en-US" dirty="0" err="1"/>
              <a:t>total_pizza_sold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pizza.pizza_sales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4D94C-909F-4F06-A7C9-869E89EEFB41}"/>
              </a:ext>
            </a:extLst>
          </p:cNvPr>
          <p:cNvSpPr txBox="1"/>
          <p:nvPr/>
        </p:nvSpPr>
        <p:spPr>
          <a:xfrm>
            <a:off x="739588" y="2532530"/>
            <a:ext cx="2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4) Total orders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DC7FB-4E88-5101-4785-7C68B363450D}"/>
              </a:ext>
            </a:extLst>
          </p:cNvPr>
          <p:cNvSpPr txBox="1"/>
          <p:nvPr/>
        </p:nvSpPr>
        <p:spPr>
          <a:xfrm>
            <a:off x="739587" y="4635677"/>
            <a:ext cx="416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5) Average pizza per order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622DE-30BB-E32B-0BBF-2EE008023DF8}"/>
              </a:ext>
            </a:extLst>
          </p:cNvPr>
          <p:cNvSpPr txBox="1"/>
          <p:nvPr/>
        </p:nvSpPr>
        <p:spPr>
          <a:xfrm>
            <a:off x="954741" y="2901862"/>
            <a:ext cx="290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/>
              <a:t> count(distinct 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total_orders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pizza.pizza_sales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C43CF-4F04-AE13-6C5C-C30313B199E2}"/>
              </a:ext>
            </a:extLst>
          </p:cNvPr>
          <p:cNvSpPr txBox="1"/>
          <p:nvPr/>
        </p:nvSpPr>
        <p:spPr>
          <a:xfrm>
            <a:off x="954741" y="4985198"/>
            <a:ext cx="2904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/>
              <a:t> cast(sum(quantity) / count(distinct </a:t>
            </a:r>
            <a:r>
              <a:rPr lang="en-US" dirty="0" err="1"/>
              <a:t>order_id</a:t>
            </a:r>
            <a:r>
              <a:rPr lang="en-US" dirty="0"/>
              <a:t>) as decimal (10,2)) as </a:t>
            </a:r>
            <a:r>
              <a:rPr lang="en-US" dirty="0" err="1"/>
              <a:t>avg_pizza_order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pizza.pizza_sales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CE0E2-FBB2-3022-D992-96AFAFEA3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24" y="630853"/>
            <a:ext cx="2904565" cy="1534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52B8D1-7555-CD21-91A5-4E4109DBB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24" y="2553813"/>
            <a:ext cx="2772991" cy="1619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C7D4F4-F96F-43ED-F9A1-824F87AA1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24" y="4693047"/>
            <a:ext cx="2951866" cy="16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9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38909-14FA-9BC9-6EB5-2F64B5DF4452}"/>
              </a:ext>
            </a:extLst>
          </p:cNvPr>
          <p:cNvSpPr txBox="1"/>
          <p:nvPr/>
        </p:nvSpPr>
        <p:spPr>
          <a:xfrm>
            <a:off x="696724" y="614676"/>
            <a:ext cx="430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1) Converting date str to date (date) 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2CE16-9F8B-EAA1-8B71-933CBCB97F6A}"/>
              </a:ext>
            </a:extLst>
          </p:cNvPr>
          <p:cNvSpPr txBox="1"/>
          <p:nvPr/>
        </p:nvSpPr>
        <p:spPr>
          <a:xfrm>
            <a:off x="949976" y="963497"/>
            <a:ext cx="5141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Söhne Mono"/>
              </a:rPr>
              <a:t>SELECT</a:t>
            </a:r>
            <a:r>
              <a:rPr lang="en-US" b="1" i="0" dirty="0"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  <a:r>
              <a:rPr lang="en-US" b="0" i="0" dirty="0" err="1">
                <a:effectLst/>
                <a:latin typeface="Söhne Mono"/>
              </a:rPr>
              <a:t>str_to_date</a:t>
            </a:r>
            <a:r>
              <a:rPr lang="en-US" b="0" i="0" dirty="0">
                <a:effectLst/>
                <a:latin typeface="Söhne Mono"/>
              </a:rPr>
              <a:t>(‘01-01-2015’, ‘%d-%m-%Y’) as </a:t>
            </a:r>
            <a:r>
              <a:rPr lang="en-US" b="0" i="0" dirty="0" err="1">
                <a:effectLst/>
                <a:latin typeface="Söhne Mono"/>
              </a:rPr>
              <a:t>formatted_date</a:t>
            </a:r>
            <a:endParaRPr lang="en-US" b="0" i="0" dirty="0">
              <a:effectLst/>
              <a:latin typeface="Söhne Mono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öhne Mono"/>
              </a:rPr>
              <a:t>Update</a:t>
            </a:r>
            <a:r>
              <a:rPr lang="en-US" dirty="0">
                <a:latin typeface="Söhne Mono"/>
              </a:rPr>
              <a:t> </a:t>
            </a:r>
            <a:r>
              <a:rPr lang="en-US" dirty="0" err="1">
                <a:latin typeface="Söhne Mono"/>
              </a:rPr>
              <a:t>pizza_sales</a:t>
            </a:r>
            <a:endParaRPr lang="en-US" dirty="0">
              <a:latin typeface="Söhne Mono"/>
            </a:endParaRPr>
          </a:p>
          <a:p>
            <a:r>
              <a:rPr lang="en-US" b="1" dirty="0">
                <a:solidFill>
                  <a:srgbClr val="00B050"/>
                </a:solidFill>
                <a:latin typeface="Söhne Mono"/>
              </a:rPr>
              <a:t>SET </a:t>
            </a:r>
            <a:r>
              <a:rPr lang="en-US" dirty="0" err="1">
                <a:latin typeface="Söhne Mono"/>
              </a:rPr>
              <a:t>order_date</a:t>
            </a:r>
            <a:r>
              <a:rPr lang="en-US" dirty="0">
                <a:latin typeface="Söhne Mono"/>
              </a:rPr>
              <a:t> = STR_TO_DATE(</a:t>
            </a:r>
            <a:r>
              <a:rPr lang="en-US" dirty="0" err="1">
                <a:latin typeface="Söhne Mono"/>
              </a:rPr>
              <a:t>order_date</a:t>
            </a:r>
            <a:r>
              <a:rPr lang="en-US" dirty="0">
                <a:latin typeface="Söhne Mono"/>
              </a:rPr>
              <a:t>,</a:t>
            </a:r>
            <a:r>
              <a:rPr lang="en-US" b="0" i="0" dirty="0">
                <a:effectLst/>
                <a:latin typeface="Söhne Mono"/>
              </a:rPr>
              <a:t>  ‘%d-%m-%Y’);</a:t>
            </a:r>
          </a:p>
          <a:p>
            <a:r>
              <a:rPr lang="en-US" b="1" dirty="0">
                <a:solidFill>
                  <a:srgbClr val="00B050"/>
                </a:solidFill>
                <a:latin typeface="Söhne Mono"/>
              </a:rPr>
              <a:t>ALTER TABLE</a:t>
            </a:r>
            <a:r>
              <a:rPr lang="en-US" dirty="0">
                <a:latin typeface="Söhne Mono"/>
              </a:rPr>
              <a:t> </a:t>
            </a:r>
            <a:r>
              <a:rPr lang="en-US" dirty="0" err="1">
                <a:latin typeface="Söhne Mono"/>
              </a:rPr>
              <a:t>pizza_sales</a:t>
            </a:r>
            <a:endParaRPr lang="en-US" dirty="0">
              <a:latin typeface="Söhne Mono"/>
            </a:endParaRPr>
          </a:p>
          <a:p>
            <a:r>
              <a:rPr lang="en-US" b="1" dirty="0">
                <a:solidFill>
                  <a:srgbClr val="00B050"/>
                </a:solidFill>
                <a:latin typeface="Söhne Mono"/>
              </a:rPr>
              <a:t>Modify</a:t>
            </a:r>
            <a:r>
              <a:rPr lang="en-US" dirty="0">
                <a:latin typeface="Söhne Mono"/>
              </a:rPr>
              <a:t> column </a:t>
            </a:r>
            <a:r>
              <a:rPr lang="en-US" dirty="0" err="1">
                <a:latin typeface="Söhne Mono"/>
              </a:rPr>
              <a:t>order_date</a:t>
            </a:r>
            <a:r>
              <a:rPr lang="en-US" dirty="0">
                <a:latin typeface="Söhne Mono"/>
              </a:rPr>
              <a:t> DATE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4D94C-909F-4F06-A7C9-869E89EEFB41}"/>
              </a:ext>
            </a:extLst>
          </p:cNvPr>
          <p:cNvSpPr txBox="1"/>
          <p:nvPr/>
        </p:nvSpPr>
        <p:spPr>
          <a:xfrm>
            <a:off x="696724" y="3215478"/>
            <a:ext cx="564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2) Daily trend for total orders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DC7FB-4E88-5101-4785-7C68B363450D}"/>
              </a:ext>
            </a:extLst>
          </p:cNvPr>
          <p:cNvSpPr txBox="1"/>
          <p:nvPr/>
        </p:nvSpPr>
        <p:spPr>
          <a:xfrm>
            <a:off x="696725" y="5031151"/>
            <a:ext cx="430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3) Hourly trend for total orders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622DE-30BB-E32B-0BBF-2EE008023DF8}"/>
              </a:ext>
            </a:extLst>
          </p:cNvPr>
          <p:cNvSpPr txBox="1"/>
          <p:nvPr/>
        </p:nvSpPr>
        <p:spPr>
          <a:xfrm>
            <a:off x="911878" y="3551291"/>
            <a:ext cx="564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dayname</a:t>
            </a:r>
            <a:r>
              <a:rPr lang="en-US" dirty="0"/>
              <a:t>(</a:t>
            </a:r>
            <a:r>
              <a:rPr lang="en-US" dirty="0" err="1"/>
              <a:t>order_date</a:t>
            </a:r>
            <a:r>
              <a:rPr lang="en-US" dirty="0"/>
              <a:t>) as days , count(distinct 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total_order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pizza.pizza_sales </a:t>
            </a:r>
          </a:p>
          <a:p>
            <a:r>
              <a:rPr lang="en-US" b="1" dirty="0">
                <a:solidFill>
                  <a:srgbClr val="00B050"/>
                </a:solidFill>
              </a:rPr>
              <a:t>GROUP BY</a:t>
            </a:r>
            <a:r>
              <a:rPr lang="en-US" dirty="0"/>
              <a:t>  </a:t>
            </a:r>
            <a:r>
              <a:rPr lang="en-US" dirty="0" err="1"/>
              <a:t>dayname</a:t>
            </a:r>
            <a:r>
              <a:rPr lang="en-US" dirty="0"/>
              <a:t>(</a:t>
            </a:r>
            <a:r>
              <a:rPr lang="en-US" dirty="0" err="1"/>
              <a:t>order_date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C43CF-4F04-AE13-6C5C-C30313B199E2}"/>
              </a:ext>
            </a:extLst>
          </p:cNvPr>
          <p:cNvSpPr txBox="1"/>
          <p:nvPr/>
        </p:nvSpPr>
        <p:spPr>
          <a:xfrm>
            <a:off x="911878" y="5380672"/>
            <a:ext cx="2904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/>
              <a:t> hour(</a:t>
            </a:r>
            <a:r>
              <a:rPr lang="en-US" dirty="0" err="1"/>
              <a:t>order_time</a:t>
            </a:r>
            <a:r>
              <a:rPr lang="en-US" dirty="0"/>
              <a:t>)  , count(distinct 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total_order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pizza.pizza_sales </a:t>
            </a:r>
            <a:r>
              <a:rPr lang="en-US" b="1" dirty="0">
                <a:solidFill>
                  <a:srgbClr val="00B050"/>
                </a:solidFill>
              </a:rPr>
              <a:t>GROUP BY</a:t>
            </a:r>
            <a:r>
              <a:rPr lang="en-US" dirty="0"/>
              <a:t> hour(</a:t>
            </a:r>
            <a:r>
              <a:rPr lang="en-US" dirty="0" err="1"/>
              <a:t>order_time</a:t>
            </a:r>
            <a:r>
              <a:rPr lang="en-US" dirty="0"/>
              <a:t>)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F0F8C-3AF3-EBCD-0F44-C828F4E8E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1" y="2006549"/>
            <a:ext cx="3493532" cy="2031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B12101-E545-F648-1690-96BE87F9B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1" y="4486276"/>
            <a:ext cx="3198384" cy="2328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E6608C-E279-E6F4-5483-93FC461EBE2C}"/>
              </a:ext>
            </a:extLst>
          </p:cNvPr>
          <p:cNvSpPr txBox="1"/>
          <p:nvPr/>
        </p:nvSpPr>
        <p:spPr>
          <a:xfrm>
            <a:off x="696724" y="70584"/>
            <a:ext cx="398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B) CHARTS REQUIREMENT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38909-14FA-9BC9-6EB5-2F64B5DF4452}"/>
              </a:ext>
            </a:extLst>
          </p:cNvPr>
          <p:cNvSpPr txBox="1"/>
          <p:nvPr/>
        </p:nvSpPr>
        <p:spPr>
          <a:xfrm>
            <a:off x="760888" y="140106"/>
            <a:ext cx="518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4) Percentage of sales by pizza category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2CE16-9F8B-EAA1-8B71-933CBCB97F6A}"/>
              </a:ext>
            </a:extLst>
          </p:cNvPr>
          <p:cNvSpPr txBox="1"/>
          <p:nvPr/>
        </p:nvSpPr>
        <p:spPr>
          <a:xfrm>
            <a:off x="954740" y="499532"/>
            <a:ext cx="6710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pizza_category</a:t>
            </a:r>
            <a:r>
              <a:rPr lang="en-US" dirty="0"/>
              <a:t> , cast((sum(</a:t>
            </a:r>
            <a:r>
              <a:rPr lang="en-US" dirty="0" err="1"/>
              <a:t>total_price</a:t>
            </a:r>
            <a:r>
              <a:rPr lang="en-US" dirty="0"/>
              <a:t>) * 100 / (select sum(</a:t>
            </a:r>
            <a:r>
              <a:rPr lang="en-US" dirty="0" err="1"/>
              <a:t>total_price</a:t>
            </a:r>
            <a:r>
              <a:rPr lang="en-US" dirty="0"/>
              <a:t>) from </a:t>
            </a:r>
            <a:r>
              <a:rPr lang="en-US" dirty="0" err="1"/>
              <a:t>pizza_sales</a:t>
            </a:r>
            <a:r>
              <a:rPr lang="en-US" dirty="0"/>
              <a:t>  where month(</a:t>
            </a:r>
            <a:r>
              <a:rPr lang="en-US" dirty="0" err="1"/>
              <a:t>order_date</a:t>
            </a:r>
            <a:r>
              <a:rPr lang="en-US" dirty="0"/>
              <a:t>) = 1))as decimal(20,2)) as </a:t>
            </a:r>
            <a:r>
              <a:rPr lang="en-US" dirty="0" err="1"/>
              <a:t>PCT_sales</a:t>
            </a:r>
            <a:r>
              <a:rPr lang="en-US" dirty="0"/>
              <a:t> , cast(sum(</a:t>
            </a:r>
            <a:r>
              <a:rPr lang="en-US" dirty="0" err="1"/>
              <a:t>total_price</a:t>
            </a:r>
            <a:r>
              <a:rPr lang="en-US" dirty="0"/>
              <a:t>)as decimal (20,2)) as </a:t>
            </a:r>
            <a:r>
              <a:rPr lang="en-US" dirty="0" err="1"/>
              <a:t>total_price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pizza.pizza_sales</a:t>
            </a:r>
            <a:r>
              <a:rPr lang="en-US" dirty="0"/>
              <a:t> where month(</a:t>
            </a:r>
            <a:r>
              <a:rPr lang="en-US" dirty="0" err="1"/>
              <a:t>order_date</a:t>
            </a:r>
            <a:r>
              <a:rPr lang="en-US" dirty="0"/>
              <a:t>) = 1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GROUP BY</a:t>
            </a:r>
            <a:r>
              <a:rPr lang="en-US" dirty="0"/>
              <a:t> </a:t>
            </a:r>
            <a:r>
              <a:rPr lang="en-US" dirty="0" err="1"/>
              <a:t>pizza_category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4D94C-909F-4F06-A7C9-869E89EEFB41}"/>
              </a:ext>
            </a:extLst>
          </p:cNvPr>
          <p:cNvSpPr txBox="1"/>
          <p:nvPr/>
        </p:nvSpPr>
        <p:spPr>
          <a:xfrm>
            <a:off x="739587" y="2532530"/>
            <a:ext cx="4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5) Percentage of sales by pizza size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DC7FB-4E88-5101-4785-7C68B363450D}"/>
              </a:ext>
            </a:extLst>
          </p:cNvPr>
          <p:cNvSpPr txBox="1"/>
          <p:nvPr/>
        </p:nvSpPr>
        <p:spPr>
          <a:xfrm>
            <a:off x="760888" y="5000775"/>
            <a:ext cx="417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6) Total pizza sold by pizza category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622DE-30BB-E32B-0BBF-2EE008023DF8}"/>
              </a:ext>
            </a:extLst>
          </p:cNvPr>
          <p:cNvSpPr txBox="1"/>
          <p:nvPr/>
        </p:nvSpPr>
        <p:spPr>
          <a:xfrm>
            <a:off x="954740" y="2901862"/>
            <a:ext cx="5647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pizza_size</a:t>
            </a:r>
            <a:r>
              <a:rPr lang="en-US" dirty="0"/>
              <a:t> , cast((sum(</a:t>
            </a:r>
            <a:r>
              <a:rPr lang="en-US" dirty="0" err="1"/>
              <a:t>total_price</a:t>
            </a:r>
            <a:r>
              <a:rPr lang="en-US" dirty="0"/>
              <a:t>) * 100 / (select sum(</a:t>
            </a:r>
            <a:r>
              <a:rPr lang="en-US" dirty="0" err="1"/>
              <a:t>total_price</a:t>
            </a:r>
            <a:r>
              <a:rPr lang="en-US" dirty="0"/>
              <a:t>) from </a:t>
            </a:r>
            <a:r>
              <a:rPr lang="en-US" dirty="0" err="1"/>
              <a:t>pizza_sales</a:t>
            </a:r>
            <a:r>
              <a:rPr lang="en-US" dirty="0"/>
              <a:t> ))as decimal(20,2)) as </a:t>
            </a:r>
            <a:r>
              <a:rPr lang="en-US" dirty="0" err="1"/>
              <a:t>PCT_sales</a:t>
            </a:r>
            <a:r>
              <a:rPr lang="en-US" dirty="0"/>
              <a:t> , cast(sum(</a:t>
            </a:r>
            <a:r>
              <a:rPr lang="en-US" dirty="0" err="1"/>
              <a:t>total_price</a:t>
            </a:r>
            <a:r>
              <a:rPr lang="en-US" dirty="0"/>
              <a:t>)as decimal (20,2)) as </a:t>
            </a:r>
            <a:r>
              <a:rPr lang="en-US" dirty="0" err="1"/>
              <a:t>total_price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pizza.pizza_sales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GROUP BY</a:t>
            </a:r>
            <a:r>
              <a:rPr lang="en-US" dirty="0"/>
              <a:t> </a:t>
            </a:r>
            <a:r>
              <a:rPr lang="en-US" dirty="0" err="1"/>
              <a:t>pizza_size</a:t>
            </a:r>
            <a:r>
              <a:rPr lang="en-US" dirty="0"/>
              <a:t> ;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C43CF-4F04-AE13-6C5C-C30313B199E2}"/>
              </a:ext>
            </a:extLst>
          </p:cNvPr>
          <p:cNvSpPr txBox="1"/>
          <p:nvPr/>
        </p:nvSpPr>
        <p:spPr>
          <a:xfrm>
            <a:off x="954741" y="5299528"/>
            <a:ext cx="2904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pizza_category</a:t>
            </a:r>
            <a:r>
              <a:rPr lang="en-US" dirty="0"/>
              <a:t> , sum(quantity) as total</a:t>
            </a:r>
          </a:p>
          <a:p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pizza.pizza_sales</a:t>
            </a:r>
          </a:p>
          <a:p>
            <a:r>
              <a:rPr lang="en-US" b="1" dirty="0">
                <a:solidFill>
                  <a:srgbClr val="00B050"/>
                </a:solidFill>
              </a:rPr>
              <a:t>GROUP BY</a:t>
            </a:r>
            <a:r>
              <a:rPr lang="en-US" dirty="0"/>
              <a:t> </a:t>
            </a:r>
            <a:r>
              <a:rPr lang="en-US" dirty="0" err="1"/>
              <a:t>pizza_category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6F5B6-1062-CC24-4CA9-B66845B5D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81" y="179881"/>
            <a:ext cx="3691938" cy="1754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63320-93D1-D7F6-9108-E8FCF4CEF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81" y="2649961"/>
            <a:ext cx="2797974" cy="15724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67728A-B802-D243-47D8-D6905B58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80" y="4642092"/>
            <a:ext cx="2686425" cy="20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7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38909-14FA-9BC9-6EB5-2F64B5DF4452}"/>
              </a:ext>
            </a:extLst>
          </p:cNvPr>
          <p:cNvSpPr txBox="1"/>
          <p:nvPr/>
        </p:nvSpPr>
        <p:spPr>
          <a:xfrm>
            <a:off x="672838" y="840193"/>
            <a:ext cx="535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7) Top 5 best seller by total pizza sold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2CE16-9F8B-EAA1-8B71-933CBCB97F6A}"/>
              </a:ext>
            </a:extLst>
          </p:cNvPr>
          <p:cNvSpPr txBox="1"/>
          <p:nvPr/>
        </p:nvSpPr>
        <p:spPr>
          <a:xfrm>
            <a:off x="887991" y="1199619"/>
            <a:ext cx="6710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pizza_name</a:t>
            </a:r>
            <a:r>
              <a:rPr lang="en-US" dirty="0"/>
              <a:t> , sum(quantity) as total</a:t>
            </a:r>
          </a:p>
          <a:p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/>
              <a:t> pizza.pizza_sales</a:t>
            </a:r>
          </a:p>
          <a:p>
            <a:r>
              <a:rPr lang="en-US" b="1" dirty="0">
                <a:solidFill>
                  <a:srgbClr val="00B050"/>
                </a:solidFill>
              </a:rPr>
              <a:t>GROUP BY</a:t>
            </a:r>
            <a:r>
              <a:rPr lang="en-US" dirty="0"/>
              <a:t>  </a:t>
            </a:r>
            <a:r>
              <a:rPr lang="en-US" dirty="0" err="1"/>
              <a:t>pizza_name</a:t>
            </a:r>
            <a:endParaRPr lang="en-US" dirty="0"/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ORDER BY  </a:t>
            </a:r>
            <a:r>
              <a:rPr lang="en-US" dirty="0"/>
              <a:t>sum(quantity) </a:t>
            </a:r>
            <a:r>
              <a:rPr lang="en-US" dirty="0" err="1"/>
              <a:t>desclimit</a:t>
            </a:r>
            <a:r>
              <a:rPr lang="en-US" dirty="0"/>
              <a:t> 5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7E3CE-FE36-135B-E1EC-3ECFA10DB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18" y="555284"/>
            <a:ext cx="3178709" cy="18257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C8CB56-EF45-87FC-15D4-CB3E5308156A}"/>
              </a:ext>
            </a:extLst>
          </p:cNvPr>
          <p:cNvSpPr txBox="1"/>
          <p:nvPr/>
        </p:nvSpPr>
        <p:spPr>
          <a:xfrm>
            <a:off x="3351044" y="4476930"/>
            <a:ext cx="6389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  <a:endParaRPr lang="en-IN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35612-556A-F1D1-63D1-B06978F03ABF}"/>
              </a:ext>
            </a:extLst>
          </p:cNvPr>
          <p:cNvSpPr txBox="1"/>
          <p:nvPr/>
        </p:nvSpPr>
        <p:spPr>
          <a:xfrm>
            <a:off x="9349656" y="6163864"/>
            <a:ext cx="340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Bhumeet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Solanky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5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17260</TotalTime>
  <Words>558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ADLaM Display</vt:lpstr>
      <vt:lpstr>Arial</vt:lpstr>
      <vt:lpstr>Calibri</vt:lpstr>
      <vt:lpstr>Calibri Light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solankyb10@gmail.com</dc:creator>
  <cp:lastModifiedBy>mr Data Analyst</cp:lastModifiedBy>
  <cp:revision>3</cp:revision>
  <dcterms:created xsi:type="dcterms:W3CDTF">2023-10-29T05:29:42Z</dcterms:created>
  <dcterms:modified xsi:type="dcterms:W3CDTF">2023-12-18T13:32:44Z</dcterms:modified>
</cp:coreProperties>
</file>