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73" r:id="rId2"/>
    <p:sldId id="267" r:id="rId3"/>
    <p:sldId id="272" r:id="rId4"/>
    <p:sldId id="274" r:id="rId5"/>
    <p:sldId id="268" r:id="rId6"/>
    <p:sldId id="269" r:id="rId7"/>
    <p:sldId id="270" r:id="rId8"/>
    <p:sldId id="259" r:id="rId9"/>
    <p:sldId id="260" r:id="rId10"/>
    <p:sldId id="258" r:id="rId11"/>
    <p:sldId id="263" r:id="rId12"/>
    <p:sldId id="265" r:id="rId13"/>
    <p:sldId id="266"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96" autoAdjust="0"/>
  </p:normalViewPr>
  <p:slideViewPr>
    <p:cSldViewPr snapToGrid="0">
      <p:cViewPr varScale="1">
        <p:scale>
          <a:sx n="81" d="100"/>
          <a:sy n="81" d="100"/>
        </p:scale>
        <p:origin x="12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C4F4DF-6468-6A4F-96FA-6B9EBEE4B076}" type="datetimeFigureOut">
              <a:rPr lang="en-US" smtClean="0"/>
              <a:t>12/11/2023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36448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12425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893152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704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68723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3C4F4DF-6468-6A4F-96FA-6B9EBEE4B076}"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3905776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3C4F4DF-6468-6A4F-96FA-6B9EBEE4B076}"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58442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C4F4DF-6468-6A4F-96FA-6B9EBEE4B07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183975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C4F4DF-6468-6A4F-96FA-6B9EBEE4B07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3483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C4F4DF-6468-6A4F-96FA-6B9EBEE4B07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55170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C4F4DF-6468-6A4F-96FA-6B9EBEE4B07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377104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422825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C4F4DF-6468-6A4F-96FA-6B9EBEE4B076}"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66151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C4F4DF-6468-6A4F-96FA-6B9EBEE4B076}"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235142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4F4DF-6468-6A4F-96FA-6B9EBEE4B076}"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3223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85612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C4F4DF-6468-6A4F-96FA-6B9EBEE4B07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C26E-5208-F040-A9CD-5E320201ECC3}" type="slidenum">
              <a:rPr lang="en-US" smtClean="0"/>
              <a:t>‹#›</a:t>
            </a:fld>
            <a:endParaRPr lang="en-US"/>
          </a:p>
        </p:txBody>
      </p:sp>
    </p:spTree>
    <p:extLst>
      <p:ext uri="{BB962C8B-B14F-4D97-AF65-F5344CB8AC3E}">
        <p14:creationId xmlns:p14="http://schemas.microsoft.com/office/powerpoint/2010/main" val="10839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C4F4DF-6468-6A4F-96FA-6B9EBEE4B076}" type="datetimeFigureOut">
              <a:rPr lang="en-US" smtClean="0"/>
              <a:t>12/11/2023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74C26E-5208-F040-A9CD-5E320201ECC3}" type="slidenum">
              <a:rPr lang="en-US" smtClean="0"/>
              <a:t>‹#›</a:t>
            </a:fld>
            <a:endParaRPr lang="en-US"/>
          </a:p>
        </p:txBody>
      </p:sp>
    </p:spTree>
    <p:extLst>
      <p:ext uri="{BB962C8B-B14F-4D97-AF65-F5344CB8AC3E}">
        <p14:creationId xmlns:p14="http://schemas.microsoft.com/office/powerpoint/2010/main" val="34475913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3CF87-37EC-CF1E-4367-6A1E12F0CCDB}"/>
              </a:ext>
            </a:extLst>
          </p:cNvPr>
          <p:cNvPicPr>
            <a:picLocks noChangeAspect="1"/>
          </p:cNvPicPr>
          <p:nvPr/>
        </p:nvPicPr>
        <p:blipFill>
          <a:blip r:embed="rId2"/>
          <a:stretch>
            <a:fillRect/>
          </a:stretch>
        </p:blipFill>
        <p:spPr>
          <a:xfrm>
            <a:off x="4275679" y="417756"/>
            <a:ext cx="3640641" cy="2309205"/>
          </a:xfrm>
          <a:prstGeom prst="rect">
            <a:avLst/>
          </a:prstGeom>
        </p:spPr>
      </p:pic>
      <p:pic>
        <p:nvPicPr>
          <p:cNvPr id="11" name="Picture 10">
            <a:extLst>
              <a:ext uri="{FF2B5EF4-FFF2-40B4-BE49-F238E27FC236}">
                <a16:creationId xmlns:a16="http://schemas.microsoft.com/office/drawing/2014/main" id="{2FA1EA5C-E6EB-5D2B-4952-E91EC2E0B229}"/>
              </a:ext>
            </a:extLst>
          </p:cNvPr>
          <p:cNvPicPr>
            <a:picLocks noChangeAspect="1"/>
          </p:cNvPicPr>
          <p:nvPr/>
        </p:nvPicPr>
        <p:blipFill>
          <a:blip r:embed="rId3"/>
          <a:stretch>
            <a:fillRect/>
          </a:stretch>
        </p:blipFill>
        <p:spPr>
          <a:xfrm>
            <a:off x="1953212" y="3117915"/>
            <a:ext cx="3493669" cy="2847026"/>
          </a:xfrm>
          <a:prstGeom prst="rect">
            <a:avLst/>
          </a:prstGeom>
        </p:spPr>
      </p:pic>
      <p:sp>
        <p:nvSpPr>
          <p:cNvPr id="12" name="TextBox 11">
            <a:extLst>
              <a:ext uri="{FF2B5EF4-FFF2-40B4-BE49-F238E27FC236}">
                <a16:creationId xmlns:a16="http://schemas.microsoft.com/office/drawing/2014/main" id="{122E8B54-1E2A-AEEC-F30E-5A1DE2829A6B}"/>
              </a:ext>
            </a:extLst>
          </p:cNvPr>
          <p:cNvSpPr txBox="1"/>
          <p:nvPr/>
        </p:nvSpPr>
        <p:spPr>
          <a:xfrm>
            <a:off x="2865749" y="6171229"/>
            <a:ext cx="1527142" cy="369332"/>
          </a:xfrm>
          <a:prstGeom prst="rect">
            <a:avLst/>
          </a:prstGeom>
          <a:solidFill>
            <a:schemeClr val="accent1">
              <a:lumMod val="75000"/>
            </a:schemeClr>
          </a:solidFill>
        </p:spPr>
        <p:txBody>
          <a:bodyPr wrap="square" rtlCol="0">
            <a:spAutoFit/>
          </a:bodyPr>
          <a:lstStyle/>
          <a:p>
            <a:r>
              <a:rPr lang="en-IN" dirty="0">
                <a:solidFill>
                  <a:srgbClr val="FFC000"/>
                </a:solidFill>
              </a:rPr>
              <a:t>DHAVAL PATEL</a:t>
            </a:r>
          </a:p>
        </p:txBody>
      </p:sp>
      <p:pic>
        <p:nvPicPr>
          <p:cNvPr id="14" name="Picture 13">
            <a:extLst>
              <a:ext uri="{FF2B5EF4-FFF2-40B4-BE49-F238E27FC236}">
                <a16:creationId xmlns:a16="http://schemas.microsoft.com/office/drawing/2014/main" id="{765A904C-3B02-A9FA-48DF-DC0BB2670EDF}"/>
              </a:ext>
            </a:extLst>
          </p:cNvPr>
          <p:cNvPicPr>
            <a:picLocks noChangeAspect="1"/>
          </p:cNvPicPr>
          <p:nvPr/>
        </p:nvPicPr>
        <p:blipFill>
          <a:blip r:embed="rId4"/>
          <a:stretch>
            <a:fillRect/>
          </a:stretch>
        </p:blipFill>
        <p:spPr>
          <a:xfrm>
            <a:off x="6897812" y="3117915"/>
            <a:ext cx="3493669" cy="2847026"/>
          </a:xfrm>
          <a:prstGeom prst="rect">
            <a:avLst/>
          </a:prstGeom>
        </p:spPr>
      </p:pic>
      <p:sp>
        <p:nvSpPr>
          <p:cNvPr id="17" name="TextBox 16">
            <a:extLst>
              <a:ext uri="{FF2B5EF4-FFF2-40B4-BE49-F238E27FC236}">
                <a16:creationId xmlns:a16="http://schemas.microsoft.com/office/drawing/2014/main" id="{18951648-D03D-7DA8-4EB5-44C85C545A06}"/>
              </a:ext>
            </a:extLst>
          </p:cNvPr>
          <p:cNvSpPr txBox="1"/>
          <p:nvPr/>
        </p:nvSpPr>
        <p:spPr>
          <a:xfrm>
            <a:off x="7580721" y="6171229"/>
            <a:ext cx="2279716" cy="369332"/>
          </a:xfrm>
          <a:prstGeom prst="rect">
            <a:avLst/>
          </a:prstGeom>
          <a:solidFill>
            <a:schemeClr val="accent1">
              <a:lumMod val="75000"/>
            </a:schemeClr>
          </a:solidFill>
        </p:spPr>
        <p:txBody>
          <a:bodyPr wrap="square" rtlCol="0">
            <a:spAutoFit/>
          </a:bodyPr>
          <a:lstStyle/>
          <a:p>
            <a:r>
              <a:rPr lang="en-IN" dirty="0">
                <a:solidFill>
                  <a:srgbClr val="FFC000"/>
                </a:solidFill>
              </a:rPr>
              <a:t>HEMANAND VADIVEL</a:t>
            </a:r>
          </a:p>
        </p:txBody>
      </p:sp>
    </p:spTree>
    <p:extLst>
      <p:ext uri="{BB962C8B-B14F-4D97-AF65-F5344CB8AC3E}">
        <p14:creationId xmlns:p14="http://schemas.microsoft.com/office/powerpoint/2010/main" val="7042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6BD5D9-8D6A-13EA-514E-59A7F2A104A5}"/>
              </a:ext>
            </a:extLst>
          </p:cNvPr>
          <p:cNvSpPr txBox="1"/>
          <p:nvPr/>
        </p:nvSpPr>
        <p:spPr>
          <a:xfrm>
            <a:off x="8257880" y="2403788"/>
            <a:ext cx="3543889"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select </a:t>
            </a:r>
            <a:r>
              <a:rPr lang="en-US" sz="1600" dirty="0" err="1"/>
              <a:t>dim_customer.customer_code</a:t>
            </a:r>
            <a:r>
              <a:rPr lang="en-US" sz="1600" dirty="0"/>
              <a:t>, customer, round(avg(</a:t>
            </a:r>
            <a:r>
              <a:rPr lang="en-US" sz="1600" dirty="0" err="1"/>
              <a:t>fact_pre_invoice_deductions.pre_invoice_discount_pct</a:t>
            </a:r>
            <a:r>
              <a:rPr lang="en-US" sz="1600" dirty="0"/>
              <a:t>)*100,2) AS average</a:t>
            </a:r>
          </a:p>
          <a:p>
            <a:pPr indent="-228600">
              <a:lnSpc>
                <a:spcPct val="90000"/>
              </a:lnSpc>
              <a:spcAft>
                <a:spcPts val="600"/>
              </a:spcAft>
              <a:buFont typeface="Arial" panose="020B0604020202020204" pitchFamily="34" charset="0"/>
              <a:buChar char="•"/>
            </a:pPr>
            <a:r>
              <a:rPr lang="en-US" sz="1600" dirty="0"/>
              <a:t>from </a:t>
            </a:r>
            <a:r>
              <a:rPr lang="en-US" sz="1600" dirty="0" err="1"/>
              <a:t>dim_customer</a:t>
            </a:r>
            <a:endParaRPr lang="en-US" sz="1600" dirty="0"/>
          </a:p>
          <a:p>
            <a:pPr indent="-228600">
              <a:lnSpc>
                <a:spcPct val="90000"/>
              </a:lnSpc>
              <a:spcAft>
                <a:spcPts val="600"/>
              </a:spcAft>
              <a:buFont typeface="Arial" panose="020B0604020202020204" pitchFamily="34" charset="0"/>
              <a:buChar char="•"/>
            </a:pPr>
            <a:r>
              <a:rPr lang="en-US" sz="1600" dirty="0"/>
              <a:t>inner join </a:t>
            </a:r>
            <a:r>
              <a:rPr lang="en-US" sz="1600" dirty="0" err="1"/>
              <a:t>fact_pre_invoice_deductions</a:t>
            </a:r>
            <a:endParaRPr lang="en-US" sz="1600" dirty="0"/>
          </a:p>
          <a:p>
            <a:pPr indent="-228600">
              <a:lnSpc>
                <a:spcPct val="90000"/>
              </a:lnSpc>
              <a:spcAft>
                <a:spcPts val="600"/>
              </a:spcAft>
              <a:buFont typeface="Arial" panose="020B0604020202020204" pitchFamily="34" charset="0"/>
              <a:buChar char="•"/>
            </a:pPr>
            <a:r>
              <a:rPr lang="en-US" sz="1600" dirty="0"/>
              <a:t>on </a:t>
            </a:r>
            <a:r>
              <a:rPr lang="en-US" sz="1600" dirty="0" err="1"/>
              <a:t>dim_customer.customer_code</a:t>
            </a:r>
            <a:r>
              <a:rPr lang="en-US" sz="1600" dirty="0"/>
              <a:t>=</a:t>
            </a:r>
            <a:r>
              <a:rPr lang="en-US" sz="1600" dirty="0" err="1"/>
              <a:t>fact_pre_invoice_deductions.customer_code</a:t>
            </a:r>
            <a:endParaRPr lang="en-US" sz="1600" dirty="0"/>
          </a:p>
          <a:p>
            <a:pPr indent="-228600">
              <a:lnSpc>
                <a:spcPct val="90000"/>
              </a:lnSpc>
              <a:spcAft>
                <a:spcPts val="600"/>
              </a:spcAft>
              <a:buFont typeface="Arial" panose="020B0604020202020204" pitchFamily="34" charset="0"/>
              <a:buChar char="•"/>
            </a:pPr>
            <a:r>
              <a:rPr lang="en-US" sz="1600" dirty="0"/>
              <a:t>where </a:t>
            </a:r>
            <a:r>
              <a:rPr lang="en-US" sz="1600" dirty="0" err="1"/>
              <a:t>fact_pre_invoice_deductions.fiscal_year</a:t>
            </a:r>
            <a:r>
              <a:rPr lang="en-US" sz="1600" dirty="0"/>
              <a:t>=2021 and market='India'</a:t>
            </a:r>
          </a:p>
          <a:p>
            <a:pPr indent="-228600">
              <a:lnSpc>
                <a:spcPct val="90000"/>
              </a:lnSpc>
              <a:spcAft>
                <a:spcPts val="600"/>
              </a:spcAft>
              <a:buFont typeface="Arial" panose="020B0604020202020204" pitchFamily="34" charset="0"/>
              <a:buChar char="•"/>
            </a:pPr>
            <a:r>
              <a:rPr lang="en-US" sz="1600" dirty="0"/>
              <a:t>group by 1 , 2</a:t>
            </a:r>
          </a:p>
          <a:p>
            <a:pPr indent="-228600">
              <a:lnSpc>
                <a:spcPct val="90000"/>
              </a:lnSpc>
              <a:spcAft>
                <a:spcPts val="600"/>
              </a:spcAft>
              <a:buFont typeface="Arial" panose="020B0604020202020204" pitchFamily="34" charset="0"/>
              <a:buChar char="•"/>
            </a:pPr>
            <a:r>
              <a:rPr lang="en-US" sz="1600" dirty="0"/>
              <a:t>order by average desc</a:t>
            </a:r>
          </a:p>
          <a:p>
            <a:pPr indent="-228600">
              <a:lnSpc>
                <a:spcPct val="90000"/>
              </a:lnSpc>
              <a:spcAft>
                <a:spcPts val="600"/>
              </a:spcAft>
              <a:buFont typeface="Arial" panose="020B0604020202020204" pitchFamily="34" charset="0"/>
              <a:buChar char="•"/>
            </a:pPr>
            <a:r>
              <a:rPr lang="en-US" sz="1600" dirty="0"/>
              <a:t>limit 5 </a:t>
            </a:r>
          </a:p>
        </p:txBody>
      </p:sp>
      <p:graphicFrame>
        <p:nvGraphicFramePr>
          <p:cNvPr id="2" name="Table 1">
            <a:extLst>
              <a:ext uri="{FF2B5EF4-FFF2-40B4-BE49-F238E27FC236}">
                <a16:creationId xmlns:a16="http://schemas.microsoft.com/office/drawing/2014/main" id="{0E8B2AB8-D747-07E0-D2A8-D720E9D5E256}"/>
              </a:ext>
            </a:extLst>
          </p:cNvPr>
          <p:cNvGraphicFramePr>
            <a:graphicFrameLocks noGrp="1"/>
          </p:cNvGraphicFramePr>
          <p:nvPr>
            <p:extLst>
              <p:ext uri="{D42A27DB-BD31-4B8C-83A1-F6EECF244321}">
                <p14:modId xmlns:p14="http://schemas.microsoft.com/office/powerpoint/2010/main" val="2695631565"/>
              </p:ext>
            </p:extLst>
          </p:nvPr>
        </p:nvGraphicFramePr>
        <p:xfrm>
          <a:off x="2403837" y="1169348"/>
          <a:ext cx="4555992" cy="2468880"/>
        </p:xfrm>
        <a:graphic>
          <a:graphicData uri="http://schemas.openxmlformats.org/drawingml/2006/table">
            <a:tbl>
              <a:tblPr firstRow="1" bandRow="1">
                <a:tableStyleId>{5C22544A-7EE6-4342-B048-85BDC9FD1C3A}</a:tableStyleId>
              </a:tblPr>
              <a:tblGrid>
                <a:gridCol w="1518664">
                  <a:extLst>
                    <a:ext uri="{9D8B030D-6E8A-4147-A177-3AD203B41FA5}">
                      <a16:colId xmlns:a16="http://schemas.microsoft.com/office/drawing/2014/main" val="1587989262"/>
                    </a:ext>
                  </a:extLst>
                </a:gridCol>
                <a:gridCol w="1518664">
                  <a:extLst>
                    <a:ext uri="{9D8B030D-6E8A-4147-A177-3AD203B41FA5}">
                      <a16:colId xmlns:a16="http://schemas.microsoft.com/office/drawing/2014/main" val="2891663789"/>
                    </a:ext>
                  </a:extLst>
                </a:gridCol>
                <a:gridCol w="1518664">
                  <a:extLst>
                    <a:ext uri="{9D8B030D-6E8A-4147-A177-3AD203B41FA5}">
                      <a16:colId xmlns:a16="http://schemas.microsoft.com/office/drawing/2014/main" val="769177919"/>
                    </a:ext>
                  </a:extLst>
                </a:gridCol>
              </a:tblGrid>
              <a:tr h="621516">
                <a:tc>
                  <a:txBody>
                    <a:bodyPr/>
                    <a:lstStyle/>
                    <a:p>
                      <a:pPr algn="ctr"/>
                      <a:r>
                        <a:rPr lang="en-US" dirty="0"/>
                        <a:t>Customer Code</a:t>
                      </a:r>
                      <a:endParaRPr lang="en-IN" dirty="0"/>
                    </a:p>
                  </a:txBody>
                  <a:tcPr/>
                </a:tc>
                <a:tc>
                  <a:txBody>
                    <a:bodyPr/>
                    <a:lstStyle/>
                    <a:p>
                      <a:pPr algn="ctr">
                        <a:lnSpc>
                          <a:spcPct val="150000"/>
                        </a:lnSpc>
                      </a:pPr>
                      <a:r>
                        <a:rPr lang="en-US" dirty="0"/>
                        <a:t>Customer</a:t>
                      </a:r>
                      <a:endParaRPr lang="en-IN" dirty="0"/>
                    </a:p>
                  </a:txBody>
                  <a:tcPr/>
                </a:tc>
                <a:tc>
                  <a:txBody>
                    <a:bodyPr/>
                    <a:lstStyle/>
                    <a:p>
                      <a:pPr algn="ctr">
                        <a:lnSpc>
                          <a:spcPct val="150000"/>
                        </a:lnSpc>
                      </a:pPr>
                      <a:r>
                        <a:rPr lang="en-US" dirty="0"/>
                        <a:t>Average</a:t>
                      </a:r>
                      <a:endParaRPr lang="en-IN" dirty="0"/>
                    </a:p>
                  </a:txBody>
                  <a:tcPr/>
                </a:tc>
                <a:extLst>
                  <a:ext uri="{0D108BD9-81ED-4DB2-BD59-A6C34878D82A}">
                    <a16:rowId xmlns:a16="http://schemas.microsoft.com/office/drawing/2014/main" val="2860095629"/>
                  </a:ext>
                </a:extLst>
              </a:tr>
              <a:tr h="295925">
                <a:tc>
                  <a:txBody>
                    <a:bodyPr/>
                    <a:lstStyle/>
                    <a:p>
                      <a:pPr algn="ctr"/>
                      <a:r>
                        <a:rPr lang="en-US" dirty="0"/>
                        <a:t>90002009</a:t>
                      </a:r>
                      <a:endParaRPr lang="en-IN" dirty="0"/>
                    </a:p>
                  </a:txBody>
                  <a:tcPr/>
                </a:tc>
                <a:tc>
                  <a:txBody>
                    <a:bodyPr/>
                    <a:lstStyle/>
                    <a:p>
                      <a:pPr algn="ctr"/>
                      <a:r>
                        <a:rPr lang="en-US" dirty="0"/>
                        <a:t>Flipkart</a:t>
                      </a:r>
                      <a:endParaRPr lang="en-IN" dirty="0"/>
                    </a:p>
                  </a:txBody>
                  <a:tcPr/>
                </a:tc>
                <a:tc>
                  <a:txBody>
                    <a:bodyPr/>
                    <a:lstStyle/>
                    <a:p>
                      <a:pPr algn="ctr"/>
                      <a:r>
                        <a:rPr lang="en-US" dirty="0"/>
                        <a:t>30.83</a:t>
                      </a:r>
                      <a:endParaRPr lang="en-IN" dirty="0"/>
                    </a:p>
                  </a:txBody>
                  <a:tcPr/>
                </a:tc>
                <a:extLst>
                  <a:ext uri="{0D108BD9-81ED-4DB2-BD59-A6C34878D82A}">
                    <a16:rowId xmlns:a16="http://schemas.microsoft.com/office/drawing/2014/main" val="487857611"/>
                  </a:ext>
                </a:extLst>
              </a:tr>
              <a:tr h="295925">
                <a:tc>
                  <a:txBody>
                    <a:bodyPr/>
                    <a:lstStyle/>
                    <a:p>
                      <a:pPr algn="ctr"/>
                      <a:r>
                        <a:rPr lang="en-US" dirty="0"/>
                        <a:t>90002006</a:t>
                      </a:r>
                      <a:endParaRPr lang="en-IN" dirty="0"/>
                    </a:p>
                  </a:txBody>
                  <a:tcPr/>
                </a:tc>
                <a:tc>
                  <a:txBody>
                    <a:bodyPr/>
                    <a:lstStyle/>
                    <a:p>
                      <a:pPr algn="ctr"/>
                      <a:r>
                        <a:rPr lang="en-US" dirty="0" err="1"/>
                        <a:t>Viveks</a:t>
                      </a:r>
                      <a:endParaRPr lang="en-IN" dirty="0"/>
                    </a:p>
                  </a:txBody>
                  <a:tcPr/>
                </a:tc>
                <a:tc>
                  <a:txBody>
                    <a:bodyPr/>
                    <a:lstStyle/>
                    <a:p>
                      <a:pPr algn="ctr"/>
                      <a:r>
                        <a:rPr lang="en-US" dirty="0"/>
                        <a:t>30.38</a:t>
                      </a:r>
                      <a:endParaRPr lang="en-IN" dirty="0"/>
                    </a:p>
                  </a:txBody>
                  <a:tcPr/>
                </a:tc>
                <a:extLst>
                  <a:ext uri="{0D108BD9-81ED-4DB2-BD59-A6C34878D82A}">
                    <a16:rowId xmlns:a16="http://schemas.microsoft.com/office/drawing/2014/main" val="417102961"/>
                  </a:ext>
                </a:extLst>
              </a:tr>
              <a:tr h="295925">
                <a:tc>
                  <a:txBody>
                    <a:bodyPr/>
                    <a:lstStyle/>
                    <a:p>
                      <a:pPr algn="ctr"/>
                      <a:r>
                        <a:rPr lang="en-US" dirty="0"/>
                        <a:t>90002003</a:t>
                      </a:r>
                      <a:endParaRPr lang="en-IN" dirty="0"/>
                    </a:p>
                  </a:txBody>
                  <a:tcPr/>
                </a:tc>
                <a:tc>
                  <a:txBody>
                    <a:bodyPr/>
                    <a:lstStyle/>
                    <a:p>
                      <a:pPr algn="ctr"/>
                      <a:r>
                        <a:rPr lang="en-US" dirty="0"/>
                        <a:t>Ezone</a:t>
                      </a:r>
                      <a:endParaRPr lang="en-IN" dirty="0"/>
                    </a:p>
                  </a:txBody>
                  <a:tcPr/>
                </a:tc>
                <a:tc>
                  <a:txBody>
                    <a:bodyPr/>
                    <a:lstStyle/>
                    <a:p>
                      <a:pPr algn="ctr"/>
                      <a:r>
                        <a:rPr lang="en-US" dirty="0"/>
                        <a:t>30.28</a:t>
                      </a:r>
                      <a:endParaRPr lang="en-IN" dirty="0"/>
                    </a:p>
                  </a:txBody>
                  <a:tcPr/>
                </a:tc>
                <a:extLst>
                  <a:ext uri="{0D108BD9-81ED-4DB2-BD59-A6C34878D82A}">
                    <a16:rowId xmlns:a16="http://schemas.microsoft.com/office/drawing/2014/main" val="1726289222"/>
                  </a:ext>
                </a:extLst>
              </a:tr>
              <a:tr h="295925">
                <a:tc>
                  <a:txBody>
                    <a:bodyPr/>
                    <a:lstStyle/>
                    <a:p>
                      <a:pPr algn="ctr"/>
                      <a:r>
                        <a:rPr lang="en-US" dirty="0"/>
                        <a:t>90002002</a:t>
                      </a:r>
                      <a:endParaRPr lang="en-IN" dirty="0"/>
                    </a:p>
                  </a:txBody>
                  <a:tcPr/>
                </a:tc>
                <a:tc>
                  <a:txBody>
                    <a:bodyPr/>
                    <a:lstStyle/>
                    <a:p>
                      <a:pPr algn="ctr"/>
                      <a:r>
                        <a:rPr lang="en-US" dirty="0"/>
                        <a:t>Croma</a:t>
                      </a:r>
                      <a:endParaRPr lang="en-IN" dirty="0"/>
                    </a:p>
                  </a:txBody>
                  <a:tcPr/>
                </a:tc>
                <a:tc>
                  <a:txBody>
                    <a:bodyPr/>
                    <a:lstStyle/>
                    <a:p>
                      <a:pPr algn="ctr"/>
                      <a:r>
                        <a:rPr lang="en-US" dirty="0"/>
                        <a:t>30.25</a:t>
                      </a:r>
                      <a:endParaRPr lang="en-IN" dirty="0"/>
                    </a:p>
                  </a:txBody>
                  <a:tcPr/>
                </a:tc>
                <a:extLst>
                  <a:ext uri="{0D108BD9-81ED-4DB2-BD59-A6C34878D82A}">
                    <a16:rowId xmlns:a16="http://schemas.microsoft.com/office/drawing/2014/main" val="2254270340"/>
                  </a:ext>
                </a:extLst>
              </a:tr>
              <a:tr h="295925">
                <a:tc>
                  <a:txBody>
                    <a:bodyPr/>
                    <a:lstStyle/>
                    <a:p>
                      <a:pPr algn="ctr"/>
                      <a:r>
                        <a:rPr lang="en-US" dirty="0"/>
                        <a:t>90002016</a:t>
                      </a:r>
                      <a:endParaRPr lang="en-IN" dirty="0"/>
                    </a:p>
                  </a:txBody>
                  <a:tcPr/>
                </a:tc>
                <a:tc>
                  <a:txBody>
                    <a:bodyPr/>
                    <a:lstStyle/>
                    <a:p>
                      <a:pPr algn="ctr"/>
                      <a:r>
                        <a:rPr lang="en-US" dirty="0"/>
                        <a:t>Amazon</a:t>
                      </a:r>
                      <a:endParaRPr lang="en-IN" dirty="0"/>
                    </a:p>
                  </a:txBody>
                  <a:tcPr/>
                </a:tc>
                <a:tc>
                  <a:txBody>
                    <a:bodyPr/>
                    <a:lstStyle/>
                    <a:p>
                      <a:pPr algn="ctr"/>
                      <a:r>
                        <a:rPr lang="en-US" dirty="0"/>
                        <a:t>29.33</a:t>
                      </a:r>
                      <a:endParaRPr lang="en-IN" dirty="0"/>
                    </a:p>
                  </a:txBody>
                  <a:tcPr/>
                </a:tc>
                <a:extLst>
                  <a:ext uri="{0D108BD9-81ED-4DB2-BD59-A6C34878D82A}">
                    <a16:rowId xmlns:a16="http://schemas.microsoft.com/office/drawing/2014/main" val="2566726438"/>
                  </a:ext>
                </a:extLst>
              </a:tr>
            </a:tbl>
          </a:graphicData>
        </a:graphic>
      </p:graphicFrame>
      <p:sp>
        <p:nvSpPr>
          <p:cNvPr id="3" name="TextBox 2">
            <a:extLst>
              <a:ext uri="{FF2B5EF4-FFF2-40B4-BE49-F238E27FC236}">
                <a16:creationId xmlns:a16="http://schemas.microsoft.com/office/drawing/2014/main" id="{90AC5C1C-568B-4CB6-FE3B-24EA0BABE85E}"/>
              </a:ext>
            </a:extLst>
          </p:cNvPr>
          <p:cNvSpPr txBox="1"/>
          <p:nvPr/>
        </p:nvSpPr>
        <p:spPr>
          <a:xfrm>
            <a:off x="1003005" y="118580"/>
            <a:ext cx="10449938" cy="1015663"/>
          </a:xfrm>
          <a:prstGeom prst="rect">
            <a:avLst/>
          </a:prstGeom>
          <a:noFill/>
        </p:spPr>
        <p:txBody>
          <a:bodyPr wrap="square" rtlCol="0">
            <a:spAutoFit/>
          </a:bodyPr>
          <a:lstStyle/>
          <a:p>
            <a:pPr algn="ctr"/>
            <a:r>
              <a:rPr lang="en-US" sz="2000" dirty="0"/>
              <a:t>6. Generate a report which contains the top 5 customers who received an average high pre invoice Discount _pct for the fiscal year 2021 and in the Indian market. </a:t>
            </a:r>
          </a:p>
          <a:p>
            <a:pPr algn="ctr"/>
            <a:r>
              <a:rPr lang="en-US" sz="2000" dirty="0"/>
              <a:t>The final output contains these fields: customer code, customer, </a:t>
            </a:r>
            <a:r>
              <a:rPr lang="en-US" sz="2000" dirty="0" err="1"/>
              <a:t>average_discount_percentage</a:t>
            </a:r>
            <a:endParaRPr lang="en-IN" sz="2000" dirty="0"/>
          </a:p>
        </p:txBody>
      </p:sp>
      <p:pic>
        <p:nvPicPr>
          <p:cNvPr id="6" name="Picture 5">
            <a:extLst>
              <a:ext uri="{FF2B5EF4-FFF2-40B4-BE49-F238E27FC236}">
                <a16:creationId xmlns:a16="http://schemas.microsoft.com/office/drawing/2014/main" id="{4A4F91CD-6053-CA39-FFC4-9FE71051D615}"/>
              </a:ext>
            </a:extLst>
          </p:cNvPr>
          <p:cNvPicPr>
            <a:picLocks noChangeAspect="1"/>
          </p:cNvPicPr>
          <p:nvPr/>
        </p:nvPicPr>
        <p:blipFill>
          <a:blip r:embed="rId2"/>
          <a:stretch>
            <a:fillRect/>
          </a:stretch>
        </p:blipFill>
        <p:spPr>
          <a:xfrm>
            <a:off x="2403837" y="4036665"/>
            <a:ext cx="4555992" cy="2781541"/>
          </a:xfrm>
          <a:prstGeom prst="rect">
            <a:avLst/>
          </a:prstGeom>
        </p:spPr>
      </p:pic>
    </p:spTree>
    <p:extLst>
      <p:ext uri="{BB962C8B-B14F-4D97-AF65-F5344CB8AC3E}">
        <p14:creationId xmlns:p14="http://schemas.microsoft.com/office/powerpoint/2010/main" val="36127577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04D99-8D15-DEEC-F941-98C1792F1785}"/>
              </a:ext>
            </a:extLst>
          </p:cNvPr>
          <p:cNvSpPr txBox="1"/>
          <p:nvPr/>
        </p:nvSpPr>
        <p:spPr>
          <a:xfrm>
            <a:off x="1552973" y="2790825"/>
            <a:ext cx="4876309" cy="3971925"/>
          </a:xfrm>
          <a:prstGeom prst="rect">
            <a:avLst/>
          </a:prstGeom>
        </p:spPr>
        <p:txBody>
          <a:bodyPr vert="horz" lIns="91440" tIns="45720" rIns="91440" bIns="45720" rtlCol="0">
            <a:normAutofit fontScale="85000" lnSpcReduction="20000"/>
          </a:bodyPr>
          <a:lstStyle/>
          <a:p>
            <a:pPr indent="-228600">
              <a:lnSpc>
                <a:spcPct val="90000"/>
              </a:lnSpc>
              <a:spcAft>
                <a:spcPts val="600"/>
              </a:spcAft>
              <a:buFont typeface="Arial" panose="020B0604020202020204" pitchFamily="34" charset="0"/>
              <a:buChar char="•"/>
            </a:pPr>
            <a:r>
              <a:rPr lang="en-US" sz="1600" dirty="0"/>
              <a:t>with </a:t>
            </a:r>
            <a:r>
              <a:rPr lang="en-US" sz="1600" dirty="0" err="1"/>
              <a:t>cte</a:t>
            </a:r>
            <a:r>
              <a:rPr lang="en-US" sz="1600" dirty="0"/>
              <a:t> as </a:t>
            </a:r>
          </a:p>
          <a:p>
            <a:pPr indent="-228600">
              <a:lnSpc>
                <a:spcPct val="90000"/>
              </a:lnSpc>
              <a:spcAft>
                <a:spcPts val="600"/>
              </a:spcAft>
              <a:buFont typeface="Arial" panose="020B0604020202020204" pitchFamily="34" charset="0"/>
              <a:buChar char="•"/>
            </a:pPr>
            <a:r>
              <a:rPr lang="en-US" sz="1600" dirty="0"/>
              <a:t>(SELECT  month(date) as month , </a:t>
            </a:r>
            <a:r>
              <a:rPr lang="en-US" sz="1600" dirty="0" err="1"/>
              <a:t>fact_sales_monthly.fiscal_year</a:t>
            </a:r>
            <a:r>
              <a:rPr lang="en-US" sz="1600" dirty="0"/>
              <a:t>,</a:t>
            </a:r>
          </a:p>
          <a:p>
            <a:pPr indent="-228600">
              <a:lnSpc>
                <a:spcPct val="90000"/>
              </a:lnSpc>
              <a:spcAft>
                <a:spcPts val="600"/>
              </a:spcAft>
              <a:buFont typeface="Arial" panose="020B0604020202020204" pitchFamily="34" charset="0"/>
              <a:buChar char="•"/>
            </a:pPr>
            <a:r>
              <a:rPr lang="en-US" sz="1600" dirty="0"/>
              <a:t>round(sum(</a:t>
            </a:r>
            <a:r>
              <a:rPr lang="en-US" sz="1600" dirty="0" err="1"/>
              <a:t>fact_gross_price.gross_price</a:t>
            </a:r>
            <a:r>
              <a:rPr lang="en-US" sz="1600" dirty="0"/>
              <a:t>*</a:t>
            </a:r>
            <a:r>
              <a:rPr lang="en-US" sz="1600" dirty="0" err="1"/>
              <a:t>fact_sales_monthly.sold_quantity</a:t>
            </a:r>
            <a:r>
              <a:rPr lang="en-US" sz="1600" dirty="0"/>
              <a:t>),0) as </a:t>
            </a:r>
            <a:r>
              <a:rPr lang="en-US" sz="1600" dirty="0" err="1"/>
              <a:t>gross_price</a:t>
            </a:r>
            <a:endParaRPr lang="en-US" sz="1600" dirty="0"/>
          </a:p>
          <a:p>
            <a:pPr indent="-228600">
              <a:lnSpc>
                <a:spcPct val="90000"/>
              </a:lnSpc>
              <a:spcAft>
                <a:spcPts val="600"/>
              </a:spcAft>
              <a:buFont typeface="Arial" panose="020B0604020202020204" pitchFamily="34" charset="0"/>
              <a:buChar char="•"/>
            </a:pPr>
            <a:r>
              <a:rPr lang="en-US" sz="1600" dirty="0"/>
              <a:t>FROM </a:t>
            </a:r>
            <a:r>
              <a:rPr lang="en-US" sz="1600" dirty="0" err="1"/>
              <a:t>fact_sales_monthly</a:t>
            </a:r>
            <a:endParaRPr lang="en-US" sz="1600" dirty="0"/>
          </a:p>
          <a:p>
            <a:pPr indent="-228600">
              <a:lnSpc>
                <a:spcPct val="90000"/>
              </a:lnSpc>
              <a:spcAft>
                <a:spcPts val="600"/>
              </a:spcAft>
              <a:buFont typeface="Arial" panose="020B0604020202020204" pitchFamily="34" charset="0"/>
              <a:buChar char="•"/>
            </a:pPr>
            <a:r>
              <a:rPr lang="en-US" sz="1600" dirty="0"/>
              <a:t>inner join </a:t>
            </a:r>
            <a:r>
              <a:rPr lang="en-US" sz="1600" dirty="0" err="1"/>
              <a:t>dim_customer</a:t>
            </a:r>
            <a:endParaRPr lang="en-US" sz="1600" dirty="0"/>
          </a:p>
          <a:p>
            <a:pPr indent="-228600">
              <a:lnSpc>
                <a:spcPct val="90000"/>
              </a:lnSpc>
              <a:spcAft>
                <a:spcPts val="600"/>
              </a:spcAft>
              <a:buFont typeface="Arial" panose="020B0604020202020204" pitchFamily="34" charset="0"/>
              <a:buChar char="•"/>
            </a:pPr>
            <a:r>
              <a:rPr lang="en-US" sz="1600" dirty="0"/>
              <a:t>on </a:t>
            </a:r>
            <a:r>
              <a:rPr lang="en-US" sz="1600" dirty="0" err="1"/>
              <a:t>fact_sales_monthly.customer_code</a:t>
            </a:r>
            <a:r>
              <a:rPr lang="en-US" sz="1600" dirty="0"/>
              <a:t>=</a:t>
            </a:r>
            <a:r>
              <a:rPr lang="en-US" sz="1600" dirty="0" err="1"/>
              <a:t>dim_customer.customer_code</a:t>
            </a:r>
            <a:endParaRPr lang="en-US" sz="1600" dirty="0"/>
          </a:p>
          <a:p>
            <a:pPr indent="-228600">
              <a:lnSpc>
                <a:spcPct val="90000"/>
              </a:lnSpc>
              <a:spcAft>
                <a:spcPts val="600"/>
              </a:spcAft>
              <a:buFont typeface="Arial" panose="020B0604020202020204" pitchFamily="34" charset="0"/>
              <a:buChar char="•"/>
            </a:pPr>
            <a:r>
              <a:rPr lang="en-US" sz="1600" dirty="0"/>
              <a:t>inner join </a:t>
            </a:r>
            <a:r>
              <a:rPr lang="en-US" sz="1600" dirty="0" err="1"/>
              <a:t>fact_gross_price</a:t>
            </a:r>
            <a:endParaRPr lang="en-US" sz="1600" dirty="0"/>
          </a:p>
          <a:p>
            <a:pPr indent="-228600">
              <a:lnSpc>
                <a:spcPct val="90000"/>
              </a:lnSpc>
              <a:spcAft>
                <a:spcPts val="600"/>
              </a:spcAft>
              <a:buFont typeface="Arial" panose="020B0604020202020204" pitchFamily="34" charset="0"/>
              <a:buChar char="•"/>
            </a:pPr>
            <a:r>
              <a:rPr lang="en-US" sz="1600" dirty="0"/>
              <a:t>on </a:t>
            </a:r>
            <a:r>
              <a:rPr lang="en-US" sz="1600" dirty="0" err="1"/>
              <a:t>fact_sales_monthly.product_code</a:t>
            </a:r>
            <a:r>
              <a:rPr lang="en-US" sz="1600" dirty="0"/>
              <a:t>=</a:t>
            </a:r>
            <a:r>
              <a:rPr lang="en-US" sz="1600" dirty="0" err="1"/>
              <a:t>fact_gross_price.product_code</a:t>
            </a:r>
            <a:endParaRPr lang="en-US" sz="1600" dirty="0"/>
          </a:p>
          <a:p>
            <a:pPr indent="-228600">
              <a:lnSpc>
                <a:spcPct val="90000"/>
              </a:lnSpc>
              <a:spcAft>
                <a:spcPts val="600"/>
              </a:spcAft>
              <a:buFont typeface="Arial" panose="020B0604020202020204" pitchFamily="34" charset="0"/>
              <a:buChar char="•"/>
            </a:pPr>
            <a:r>
              <a:rPr lang="en-US" sz="1600" dirty="0"/>
              <a:t>where </a:t>
            </a:r>
            <a:r>
              <a:rPr lang="en-US" sz="1600" dirty="0" err="1"/>
              <a:t>dim_customer.customer</a:t>
            </a:r>
            <a:r>
              <a:rPr lang="en-US" sz="1600" dirty="0"/>
              <a:t>='</a:t>
            </a:r>
            <a:r>
              <a:rPr lang="en-US" sz="1600" dirty="0" err="1"/>
              <a:t>Atliq</a:t>
            </a:r>
            <a:r>
              <a:rPr lang="en-US" sz="1600" dirty="0"/>
              <a:t> Exclusive'</a:t>
            </a:r>
          </a:p>
          <a:p>
            <a:pPr indent="-228600">
              <a:lnSpc>
                <a:spcPct val="90000"/>
              </a:lnSpc>
              <a:spcAft>
                <a:spcPts val="600"/>
              </a:spcAft>
              <a:buFont typeface="Arial" panose="020B0604020202020204" pitchFamily="34" charset="0"/>
              <a:buChar char="•"/>
            </a:pPr>
            <a:r>
              <a:rPr lang="en-US" sz="1600" dirty="0"/>
              <a:t>group by 1,2)</a:t>
            </a:r>
          </a:p>
          <a:p>
            <a:pPr indent="-228600">
              <a:lnSpc>
                <a:spcPct val="90000"/>
              </a:lnSpc>
              <a:spcAft>
                <a:spcPts val="600"/>
              </a:spcAft>
              <a:buFont typeface="Arial" panose="020B0604020202020204" pitchFamily="34" charset="0"/>
              <a:buChar char="•"/>
            </a:pPr>
            <a:r>
              <a:rPr lang="en-US" sz="1600" dirty="0"/>
              <a:t>select month , </a:t>
            </a:r>
            <a:r>
              <a:rPr lang="en-US" sz="1600" dirty="0" err="1"/>
              <a:t>fiscal_year</a:t>
            </a:r>
            <a:r>
              <a:rPr lang="en-US" sz="1600" dirty="0"/>
              <a:t>, cast(</a:t>
            </a:r>
            <a:r>
              <a:rPr lang="en-US" sz="1600" dirty="0" err="1"/>
              <a:t>gross_price</a:t>
            </a:r>
            <a:r>
              <a:rPr lang="en-US" sz="1600" dirty="0"/>
              <a:t>/  1000000 as decimal(10,2)) as </a:t>
            </a:r>
            <a:r>
              <a:rPr lang="en-US" sz="1600" dirty="0" err="1"/>
              <a:t>gross_mln</a:t>
            </a:r>
            <a:endParaRPr lang="en-US" sz="1600" dirty="0"/>
          </a:p>
          <a:p>
            <a:pPr indent="-228600">
              <a:lnSpc>
                <a:spcPct val="90000"/>
              </a:lnSpc>
              <a:spcAft>
                <a:spcPts val="600"/>
              </a:spcAft>
              <a:buFont typeface="Arial" panose="020B0604020202020204" pitchFamily="34" charset="0"/>
              <a:buChar char="•"/>
            </a:pPr>
            <a:r>
              <a:rPr lang="en-US" sz="1600" dirty="0"/>
              <a:t>from </a:t>
            </a:r>
            <a:r>
              <a:rPr lang="en-US" sz="1600" dirty="0" err="1"/>
              <a:t>cte</a:t>
            </a:r>
            <a:endParaRPr lang="en-US" sz="1600" dirty="0"/>
          </a:p>
          <a:p>
            <a:pPr indent="-228600">
              <a:lnSpc>
                <a:spcPct val="90000"/>
              </a:lnSpc>
              <a:spcAft>
                <a:spcPts val="600"/>
              </a:spcAft>
              <a:buFont typeface="Arial" panose="020B0604020202020204" pitchFamily="34" charset="0"/>
              <a:buChar char="•"/>
            </a:pPr>
            <a:r>
              <a:rPr lang="en-US" sz="1600" dirty="0"/>
              <a:t>;</a:t>
            </a:r>
          </a:p>
        </p:txBody>
      </p:sp>
      <p:sp>
        <p:nvSpPr>
          <p:cNvPr id="2" name="TextBox 1">
            <a:extLst>
              <a:ext uri="{FF2B5EF4-FFF2-40B4-BE49-F238E27FC236}">
                <a16:creationId xmlns:a16="http://schemas.microsoft.com/office/drawing/2014/main" id="{D6336EB4-8BF7-3842-568F-8AFD42E8B7BF}"/>
              </a:ext>
            </a:extLst>
          </p:cNvPr>
          <p:cNvSpPr txBox="1"/>
          <p:nvPr/>
        </p:nvSpPr>
        <p:spPr>
          <a:xfrm>
            <a:off x="1123951" y="204391"/>
            <a:ext cx="7608323" cy="1631216"/>
          </a:xfrm>
          <a:prstGeom prst="rect">
            <a:avLst/>
          </a:prstGeom>
          <a:noFill/>
        </p:spPr>
        <p:txBody>
          <a:bodyPr wrap="square" rtlCol="0">
            <a:spAutoFit/>
          </a:bodyPr>
          <a:lstStyle/>
          <a:p>
            <a:pPr algn="ctr"/>
            <a:r>
              <a:rPr lang="en-US" sz="2000" dirty="0"/>
              <a:t>7. Get the complete report of the Gross sales amount for the customer “</a:t>
            </a:r>
            <a:r>
              <a:rPr lang="en-US" sz="2000" dirty="0" err="1"/>
              <a:t>Atliq</a:t>
            </a:r>
            <a:r>
              <a:rPr lang="en-US" sz="2000" dirty="0"/>
              <a:t> Exclusive” for each month. </a:t>
            </a:r>
          </a:p>
          <a:p>
            <a:pPr algn="ctr"/>
            <a:r>
              <a:rPr lang="en-US" sz="2000" dirty="0"/>
              <a:t>This analysis helps to get an idea of low and high-performing months and take strategic decisions.</a:t>
            </a:r>
          </a:p>
          <a:p>
            <a:pPr algn="ctr"/>
            <a:r>
              <a:rPr lang="en-US" sz="2000" dirty="0"/>
              <a:t>The final report contains these columns: Month, Year, Gross sales Amount</a:t>
            </a:r>
            <a:endParaRPr lang="en-IN" sz="2000" dirty="0"/>
          </a:p>
        </p:txBody>
      </p:sp>
      <p:pic>
        <p:nvPicPr>
          <p:cNvPr id="6" name="Picture 5">
            <a:extLst>
              <a:ext uri="{FF2B5EF4-FFF2-40B4-BE49-F238E27FC236}">
                <a16:creationId xmlns:a16="http://schemas.microsoft.com/office/drawing/2014/main" id="{8BD92D32-FB40-F071-EC29-86EF090A22D1}"/>
              </a:ext>
            </a:extLst>
          </p:cNvPr>
          <p:cNvPicPr>
            <a:picLocks noChangeAspect="1"/>
          </p:cNvPicPr>
          <p:nvPr/>
        </p:nvPicPr>
        <p:blipFill>
          <a:blip r:embed="rId2"/>
          <a:stretch>
            <a:fillRect/>
          </a:stretch>
        </p:blipFill>
        <p:spPr>
          <a:xfrm>
            <a:off x="9002598" y="119660"/>
            <a:ext cx="3052631" cy="6643090"/>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C74074DA-A089-A91D-E68A-893C9C1C8EA8}"/>
              </a:ext>
            </a:extLst>
          </p:cNvPr>
          <p:cNvSpPr/>
          <p:nvPr/>
        </p:nvSpPr>
        <p:spPr>
          <a:xfrm>
            <a:off x="9002598" y="1989056"/>
            <a:ext cx="2620652" cy="26395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9A5CDF1-00FF-1202-2212-E3B295CED2B6}"/>
              </a:ext>
            </a:extLst>
          </p:cNvPr>
          <p:cNvSpPr/>
          <p:nvPr/>
        </p:nvSpPr>
        <p:spPr>
          <a:xfrm>
            <a:off x="9002598" y="3610466"/>
            <a:ext cx="2620652" cy="3127874"/>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1A0F60D-36DA-C93E-D14F-2590FD119727}"/>
              </a:ext>
            </a:extLst>
          </p:cNvPr>
          <p:cNvSpPr/>
          <p:nvPr/>
        </p:nvSpPr>
        <p:spPr>
          <a:xfrm>
            <a:off x="9002598" y="4110087"/>
            <a:ext cx="2620652" cy="2450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8BAB8FF7-2A53-3908-DECC-3FF80E613689}"/>
              </a:ext>
            </a:extLst>
          </p:cNvPr>
          <p:cNvSpPr/>
          <p:nvPr/>
        </p:nvSpPr>
        <p:spPr>
          <a:xfrm>
            <a:off x="8399282" y="1989056"/>
            <a:ext cx="490194" cy="3299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5CA2536-1E8C-6A22-44DB-2F26D2031539}"/>
              </a:ext>
            </a:extLst>
          </p:cNvPr>
          <p:cNvSpPr txBox="1"/>
          <p:nvPr/>
        </p:nvSpPr>
        <p:spPr>
          <a:xfrm>
            <a:off x="7409468" y="1989056"/>
            <a:ext cx="876692" cy="369332"/>
          </a:xfrm>
          <a:prstGeom prst="rect">
            <a:avLst/>
          </a:prstGeom>
          <a:noFill/>
        </p:spPr>
        <p:txBody>
          <a:bodyPr wrap="square" rtlCol="0">
            <a:spAutoFit/>
          </a:bodyPr>
          <a:lstStyle/>
          <a:p>
            <a:r>
              <a:rPr lang="en-IN" dirty="0">
                <a:solidFill>
                  <a:srgbClr val="FF0000"/>
                </a:solidFill>
              </a:rPr>
              <a:t>COVID</a:t>
            </a:r>
          </a:p>
        </p:txBody>
      </p:sp>
      <p:sp>
        <p:nvSpPr>
          <p:cNvPr id="13" name="Rectangle: Rounded Corners 12">
            <a:extLst>
              <a:ext uri="{FF2B5EF4-FFF2-40B4-BE49-F238E27FC236}">
                <a16:creationId xmlns:a16="http://schemas.microsoft.com/office/drawing/2014/main" id="{FB3CC366-D29E-0FFF-2E46-AC93FA363594}"/>
              </a:ext>
            </a:extLst>
          </p:cNvPr>
          <p:cNvSpPr/>
          <p:nvPr/>
        </p:nvSpPr>
        <p:spPr>
          <a:xfrm>
            <a:off x="7525643" y="4324810"/>
            <a:ext cx="1049429" cy="6975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5E18E2B-748D-D5FA-369B-2C5E60B21579}"/>
              </a:ext>
            </a:extLst>
          </p:cNvPr>
          <p:cNvSpPr txBox="1"/>
          <p:nvPr/>
        </p:nvSpPr>
        <p:spPr>
          <a:xfrm>
            <a:off x="7569723" y="4478259"/>
            <a:ext cx="1162551" cy="369332"/>
          </a:xfrm>
          <a:prstGeom prst="rect">
            <a:avLst/>
          </a:prstGeom>
          <a:noFill/>
        </p:spPr>
        <p:txBody>
          <a:bodyPr wrap="square" rtlCol="0">
            <a:spAutoFit/>
          </a:bodyPr>
          <a:lstStyle/>
          <a:p>
            <a:r>
              <a:rPr lang="en-IN" dirty="0"/>
              <a:t>12 MLN</a:t>
            </a:r>
          </a:p>
        </p:txBody>
      </p:sp>
      <p:sp>
        <p:nvSpPr>
          <p:cNvPr id="15" name="TextBox 14">
            <a:extLst>
              <a:ext uri="{FF2B5EF4-FFF2-40B4-BE49-F238E27FC236}">
                <a16:creationId xmlns:a16="http://schemas.microsoft.com/office/drawing/2014/main" id="{0D402AFB-84D1-E7B7-C3C2-2B92A1FBF0DA}"/>
              </a:ext>
            </a:extLst>
          </p:cNvPr>
          <p:cNvSpPr txBox="1"/>
          <p:nvPr/>
        </p:nvSpPr>
        <p:spPr>
          <a:xfrm>
            <a:off x="7352908" y="5085149"/>
            <a:ext cx="1649690" cy="1754326"/>
          </a:xfrm>
          <a:prstGeom prst="rect">
            <a:avLst/>
          </a:prstGeom>
          <a:noFill/>
        </p:spPr>
        <p:txBody>
          <a:bodyPr wrap="square" rtlCol="0">
            <a:spAutoFit/>
          </a:bodyPr>
          <a:lstStyle/>
          <a:p>
            <a:r>
              <a:rPr lang="en-IN" dirty="0">
                <a:solidFill>
                  <a:srgbClr val="00B050"/>
                </a:solidFill>
              </a:rPr>
              <a:t>BITCOIN MINING , RECOVERCY FROM COVID,</a:t>
            </a:r>
          </a:p>
          <a:p>
            <a:r>
              <a:rPr lang="en-IN" dirty="0">
                <a:solidFill>
                  <a:srgbClr val="00B050"/>
                </a:solidFill>
              </a:rPr>
              <a:t>WORK FROM HOME</a:t>
            </a:r>
          </a:p>
        </p:txBody>
      </p:sp>
    </p:spTree>
    <p:extLst>
      <p:ext uri="{BB962C8B-B14F-4D97-AF65-F5344CB8AC3E}">
        <p14:creationId xmlns:p14="http://schemas.microsoft.com/office/powerpoint/2010/main" val="25595766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794CF3-38F7-2E8E-5510-68743985934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818CE93-7FBD-7D24-F7CA-E866EB29398C}"/>
              </a:ext>
            </a:extLst>
          </p:cNvPr>
          <p:cNvSpPr txBox="1"/>
          <p:nvPr/>
        </p:nvSpPr>
        <p:spPr>
          <a:xfrm>
            <a:off x="7079530" y="1490497"/>
            <a:ext cx="4846915" cy="459333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1600" dirty="0"/>
              <a:t>with </a:t>
            </a:r>
            <a:r>
              <a:rPr lang="en-US" sz="1600" dirty="0" err="1"/>
              <a:t>cte</a:t>
            </a:r>
            <a:r>
              <a:rPr lang="en-US" sz="1600" dirty="0"/>
              <a:t> as </a:t>
            </a:r>
          </a:p>
          <a:p>
            <a:pPr indent="-228600">
              <a:lnSpc>
                <a:spcPct val="90000"/>
              </a:lnSpc>
              <a:spcAft>
                <a:spcPts val="600"/>
              </a:spcAft>
              <a:buFont typeface="Arial" panose="020B0604020202020204" pitchFamily="34" charset="0"/>
              <a:buChar char="•"/>
            </a:pPr>
            <a:r>
              <a:rPr lang="en-US" sz="1600" dirty="0"/>
              <a:t>(SELECT    </a:t>
            </a:r>
            <a:r>
              <a:rPr lang="en-US" sz="1600" dirty="0" err="1"/>
              <a:t>fiscal_year</a:t>
            </a:r>
            <a:r>
              <a:rPr lang="en-US" sz="1600" dirty="0"/>
              <a:t>,</a:t>
            </a:r>
          </a:p>
          <a:p>
            <a:pPr indent="-228600">
              <a:lnSpc>
                <a:spcPct val="90000"/>
              </a:lnSpc>
              <a:spcAft>
                <a:spcPts val="600"/>
              </a:spcAft>
              <a:buFont typeface="Arial" panose="020B0604020202020204" pitchFamily="34" charset="0"/>
              <a:buChar char="•"/>
            </a:pPr>
            <a:r>
              <a:rPr lang="en-US" sz="1600" dirty="0"/>
              <a:t>    </a:t>
            </a:r>
            <a:r>
              <a:rPr lang="en-US" sz="1600" dirty="0" err="1"/>
              <a:t>sold_quantity</a:t>
            </a:r>
            <a:r>
              <a:rPr lang="en-US" sz="1600" dirty="0"/>
              <a:t> ,</a:t>
            </a:r>
          </a:p>
          <a:p>
            <a:pPr indent="-228600">
              <a:lnSpc>
                <a:spcPct val="90000"/>
              </a:lnSpc>
              <a:spcAft>
                <a:spcPts val="600"/>
              </a:spcAft>
              <a:buFont typeface="Arial" panose="020B0604020202020204" pitchFamily="34" charset="0"/>
              <a:buChar char="•"/>
            </a:pPr>
            <a:r>
              <a:rPr lang="en-US" sz="1600" dirty="0"/>
              <a:t>    CASE        WHEN EXTRACT(MONTH FROM date) IN (9, 10, 11) THEN 'Q1'</a:t>
            </a:r>
          </a:p>
          <a:p>
            <a:pPr indent="-228600">
              <a:lnSpc>
                <a:spcPct val="90000"/>
              </a:lnSpc>
              <a:spcAft>
                <a:spcPts val="600"/>
              </a:spcAft>
              <a:buFont typeface="Arial" panose="020B0604020202020204" pitchFamily="34" charset="0"/>
              <a:buChar char="•"/>
            </a:pPr>
            <a:r>
              <a:rPr lang="en-US" sz="1600" dirty="0"/>
              <a:t>        WHEN EXTRACT(MONTH FROM date) IN (12, 1, 2) THEN 'Q2'</a:t>
            </a:r>
          </a:p>
          <a:p>
            <a:pPr indent="-228600">
              <a:lnSpc>
                <a:spcPct val="90000"/>
              </a:lnSpc>
              <a:spcAft>
                <a:spcPts val="600"/>
              </a:spcAft>
              <a:buFont typeface="Arial" panose="020B0604020202020204" pitchFamily="34" charset="0"/>
              <a:buChar char="•"/>
            </a:pPr>
            <a:r>
              <a:rPr lang="en-US" sz="1600" dirty="0"/>
              <a:t>        WHEN EXTRACT(MONTH FROM date) IN (3, 4, 5) THEN 'Q3'</a:t>
            </a:r>
          </a:p>
          <a:p>
            <a:pPr indent="-228600">
              <a:lnSpc>
                <a:spcPct val="90000"/>
              </a:lnSpc>
              <a:spcAft>
                <a:spcPts val="600"/>
              </a:spcAft>
              <a:buFont typeface="Arial" panose="020B0604020202020204" pitchFamily="34" charset="0"/>
              <a:buChar char="•"/>
            </a:pPr>
            <a:r>
              <a:rPr lang="en-US" sz="1600" dirty="0"/>
              <a:t>        WHEN EXTRACT(MONTH FROM date) IN (6, 7, 8) THEN 'Q4'</a:t>
            </a:r>
          </a:p>
          <a:p>
            <a:pPr indent="-228600">
              <a:lnSpc>
                <a:spcPct val="90000"/>
              </a:lnSpc>
              <a:spcAft>
                <a:spcPts val="600"/>
              </a:spcAft>
              <a:buFont typeface="Arial" panose="020B0604020202020204" pitchFamily="34" charset="0"/>
              <a:buChar char="•"/>
            </a:pPr>
            <a:r>
              <a:rPr lang="en-US" sz="1600" dirty="0"/>
              <a:t>    END AS </a:t>
            </a:r>
            <a:r>
              <a:rPr lang="en-US" sz="1600" dirty="0" err="1"/>
              <a:t>fiscal_quarter</a:t>
            </a:r>
            <a:endParaRPr lang="en-US" sz="1600" dirty="0"/>
          </a:p>
          <a:p>
            <a:pPr indent="-228600">
              <a:lnSpc>
                <a:spcPct val="90000"/>
              </a:lnSpc>
              <a:spcAft>
                <a:spcPts val="600"/>
              </a:spcAft>
              <a:buFont typeface="Arial" panose="020B0604020202020204" pitchFamily="34" charset="0"/>
              <a:buChar char="•"/>
            </a:pPr>
            <a:r>
              <a:rPr lang="en-US" sz="1600" dirty="0"/>
              <a:t>FROM    </a:t>
            </a:r>
            <a:r>
              <a:rPr lang="en-US" sz="1600" dirty="0" err="1"/>
              <a:t>fact_sales_monthly</a:t>
            </a:r>
            <a:endParaRPr lang="en-US" sz="1600" dirty="0"/>
          </a:p>
          <a:p>
            <a:pPr indent="-228600">
              <a:lnSpc>
                <a:spcPct val="90000"/>
              </a:lnSpc>
              <a:spcAft>
                <a:spcPts val="600"/>
              </a:spcAft>
              <a:buFont typeface="Arial" panose="020B0604020202020204" pitchFamily="34" charset="0"/>
              <a:buChar char="•"/>
            </a:pPr>
            <a:r>
              <a:rPr lang="en-US" sz="1600" dirty="0"/>
              <a:t>    where </a:t>
            </a:r>
            <a:r>
              <a:rPr lang="en-US" sz="1600" dirty="0" err="1"/>
              <a:t>fiscal_year</a:t>
            </a:r>
            <a:r>
              <a:rPr lang="en-US" sz="1600" dirty="0"/>
              <a:t> = 2020 )</a:t>
            </a:r>
          </a:p>
          <a:p>
            <a:pPr indent="-228600">
              <a:lnSpc>
                <a:spcPct val="90000"/>
              </a:lnSpc>
              <a:spcAft>
                <a:spcPts val="600"/>
              </a:spcAft>
              <a:buFont typeface="Arial" panose="020B0604020202020204" pitchFamily="34" charset="0"/>
              <a:buChar char="•"/>
            </a:pPr>
            <a:r>
              <a:rPr lang="en-US" sz="1600" dirty="0"/>
              <a:t>       select </a:t>
            </a:r>
            <a:r>
              <a:rPr lang="en-US" sz="1600" dirty="0" err="1"/>
              <a:t>fiscal_quarter</a:t>
            </a:r>
            <a:r>
              <a:rPr lang="en-US" sz="1600" dirty="0"/>
              <a:t> ,  round(sum(</a:t>
            </a:r>
            <a:r>
              <a:rPr lang="en-US" sz="1600" dirty="0" err="1"/>
              <a:t>sold_quantity</a:t>
            </a:r>
            <a:r>
              <a:rPr lang="en-US" sz="1600" dirty="0"/>
              <a:t>)/1000000 ,2)as </a:t>
            </a:r>
            <a:r>
              <a:rPr lang="en-US" sz="1600" dirty="0" err="1"/>
              <a:t>Total_sold_quantity</a:t>
            </a:r>
            <a:endParaRPr lang="en-US" sz="1600" dirty="0"/>
          </a:p>
          <a:p>
            <a:pPr indent="-228600">
              <a:lnSpc>
                <a:spcPct val="90000"/>
              </a:lnSpc>
              <a:spcAft>
                <a:spcPts val="600"/>
              </a:spcAft>
              <a:buFont typeface="Arial" panose="020B0604020202020204" pitchFamily="34" charset="0"/>
              <a:buChar char="•"/>
            </a:pPr>
            <a:r>
              <a:rPr lang="en-US" sz="1600" dirty="0"/>
              <a:t>    from </a:t>
            </a:r>
            <a:r>
              <a:rPr lang="en-US" sz="1600" dirty="0" err="1"/>
              <a:t>cte</a:t>
            </a:r>
            <a:endParaRPr lang="en-US" sz="1600" dirty="0"/>
          </a:p>
          <a:p>
            <a:pPr indent="-228600">
              <a:lnSpc>
                <a:spcPct val="90000"/>
              </a:lnSpc>
              <a:spcAft>
                <a:spcPts val="600"/>
              </a:spcAft>
              <a:buFont typeface="Arial" panose="020B0604020202020204" pitchFamily="34" charset="0"/>
              <a:buChar char="•"/>
            </a:pPr>
            <a:r>
              <a:rPr lang="en-US" sz="1600" dirty="0"/>
              <a:t>    group by 1</a:t>
            </a:r>
          </a:p>
          <a:p>
            <a:pPr indent="-228600">
              <a:lnSpc>
                <a:spcPct val="90000"/>
              </a:lnSpc>
              <a:spcAft>
                <a:spcPts val="600"/>
              </a:spcAft>
              <a:buFont typeface="Arial" panose="020B0604020202020204" pitchFamily="34" charset="0"/>
              <a:buChar char="•"/>
            </a:pPr>
            <a:r>
              <a:rPr lang="en-US" sz="1600" dirty="0"/>
              <a:t>;</a:t>
            </a:r>
          </a:p>
        </p:txBody>
      </p:sp>
      <p:sp>
        <p:nvSpPr>
          <p:cNvPr id="4" name="TextBox 3">
            <a:extLst>
              <a:ext uri="{FF2B5EF4-FFF2-40B4-BE49-F238E27FC236}">
                <a16:creationId xmlns:a16="http://schemas.microsoft.com/office/drawing/2014/main" id="{1D0FFD6B-A4EF-44FF-3C64-0F8BEF393581}"/>
              </a:ext>
            </a:extLst>
          </p:cNvPr>
          <p:cNvSpPr txBox="1"/>
          <p:nvPr/>
        </p:nvSpPr>
        <p:spPr>
          <a:xfrm>
            <a:off x="803844" y="513222"/>
            <a:ext cx="10736826" cy="707886"/>
          </a:xfrm>
          <a:prstGeom prst="rect">
            <a:avLst/>
          </a:prstGeom>
          <a:noFill/>
        </p:spPr>
        <p:txBody>
          <a:bodyPr wrap="square" rtlCol="0">
            <a:spAutoFit/>
          </a:bodyPr>
          <a:lstStyle/>
          <a:p>
            <a:pPr algn="ctr"/>
            <a:r>
              <a:rPr lang="en-US" sz="2000" dirty="0"/>
              <a:t>8. In which quarter of 2020, got the maximum </a:t>
            </a:r>
            <a:r>
              <a:rPr lang="en-US" sz="2000" dirty="0" err="1"/>
              <a:t>total_sold_quantity</a:t>
            </a:r>
            <a:r>
              <a:rPr lang="en-US" sz="2000" dirty="0"/>
              <a:t>? </a:t>
            </a:r>
          </a:p>
          <a:p>
            <a:pPr algn="ctr"/>
            <a:r>
              <a:rPr lang="en-US" sz="2000" dirty="0"/>
              <a:t>The final output contains these fields sorted by the </a:t>
            </a:r>
            <a:r>
              <a:rPr lang="en-US" sz="2000" dirty="0" err="1"/>
              <a:t>total_sold_quantity</a:t>
            </a:r>
            <a:r>
              <a:rPr lang="en-US" sz="2000" dirty="0"/>
              <a:t>, Quarter </a:t>
            </a:r>
            <a:r>
              <a:rPr lang="en-US" sz="2000" dirty="0" err="1"/>
              <a:t>total_sold_quantity</a:t>
            </a:r>
            <a:endParaRPr lang="en-IN" sz="2000" dirty="0"/>
          </a:p>
        </p:txBody>
      </p:sp>
      <p:pic>
        <p:nvPicPr>
          <p:cNvPr id="6" name="Picture 5">
            <a:extLst>
              <a:ext uri="{FF2B5EF4-FFF2-40B4-BE49-F238E27FC236}">
                <a16:creationId xmlns:a16="http://schemas.microsoft.com/office/drawing/2014/main" id="{3D716A10-E772-B858-7D6E-66A24532D2B7}"/>
              </a:ext>
            </a:extLst>
          </p:cNvPr>
          <p:cNvPicPr>
            <a:picLocks noChangeAspect="1"/>
          </p:cNvPicPr>
          <p:nvPr/>
        </p:nvPicPr>
        <p:blipFill>
          <a:blip r:embed="rId2"/>
          <a:stretch>
            <a:fillRect/>
          </a:stretch>
        </p:blipFill>
        <p:spPr>
          <a:xfrm>
            <a:off x="1135815" y="2127468"/>
            <a:ext cx="3976656" cy="1809122"/>
          </a:xfrm>
          <a:prstGeom prst="rect">
            <a:avLst/>
          </a:prstGeom>
        </p:spPr>
      </p:pic>
    </p:spTree>
    <p:extLst>
      <p:ext uri="{BB962C8B-B14F-4D97-AF65-F5344CB8AC3E}">
        <p14:creationId xmlns:p14="http://schemas.microsoft.com/office/powerpoint/2010/main" val="2895058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4E4FAD-6B7D-543F-BB7B-B3101E356A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90F97C5-FB71-1087-2510-9ABD952A8915}"/>
              </a:ext>
            </a:extLst>
          </p:cNvPr>
          <p:cNvSpPr txBox="1"/>
          <p:nvPr/>
        </p:nvSpPr>
        <p:spPr>
          <a:xfrm>
            <a:off x="5893908" y="2276475"/>
            <a:ext cx="5767150" cy="444477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600" dirty="0"/>
              <a:t>with </a:t>
            </a:r>
            <a:r>
              <a:rPr lang="en-US" sz="1600" dirty="0" err="1"/>
              <a:t>cte</a:t>
            </a:r>
            <a:r>
              <a:rPr lang="en-US" sz="1600" dirty="0"/>
              <a:t> as (SELECT </a:t>
            </a:r>
          </a:p>
          <a:p>
            <a:pPr indent="-228600">
              <a:lnSpc>
                <a:spcPct val="90000"/>
              </a:lnSpc>
              <a:spcAft>
                <a:spcPts val="600"/>
              </a:spcAft>
              <a:buFont typeface="Arial" panose="020B0604020202020204" pitchFamily="34" charset="0"/>
              <a:buChar char="•"/>
            </a:pPr>
            <a:r>
              <a:rPr lang="en-US" sz="1600" dirty="0" err="1"/>
              <a:t>dim_customer.channel</a:t>
            </a:r>
            <a:r>
              <a:rPr lang="en-US" sz="1600" dirty="0"/>
              <a:t> , </a:t>
            </a:r>
          </a:p>
          <a:p>
            <a:pPr indent="-228600">
              <a:lnSpc>
                <a:spcPct val="90000"/>
              </a:lnSpc>
              <a:spcAft>
                <a:spcPts val="600"/>
              </a:spcAft>
              <a:buFont typeface="Arial" panose="020B0604020202020204" pitchFamily="34" charset="0"/>
              <a:buChar char="•"/>
            </a:pPr>
            <a:r>
              <a:rPr lang="en-US" sz="1600" dirty="0"/>
              <a:t>round(sum(</a:t>
            </a:r>
            <a:r>
              <a:rPr lang="en-US" sz="1600" dirty="0" err="1"/>
              <a:t>fact_sales_monthly.sold_quantity</a:t>
            </a:r>
            <a:r>
              <a:rPr lang="en-US" sz="1600" dirty="0"/>
              <a:t>*</a:t>
            </a:r>
            <a:r>
              <a:rPr lang="en-US" sz="1600" dirty="0" err="1"/>
              <a:t>fact_gross_price.gross_price</a:t>
            </a:r>
            <a:r>
              <a:rPr lang="en-US" sz="1600" dirty="0"/>
              <a:t>)/10000000,2) as </a:t>
            </a:r>
            <a:r>
              <a:rPr lang="en-US" sz="1600" dirty="0" err="1"/>
              <a:t>gross_sales_mln</a:t>
            </a:r>
            <a:endParaRPr lang="en-US" sz="1600" dirty="0"/>
          </a:p>
          <a:p>
            <a:pPr indent="-228600">
              <a:lnSpc>
                <a:spcPct val="90000"/>
              </a:lnSpc>
              <a:spcAft>
                <a:spcPts val="600"/>
              </a:spcAft>
              <a:buFont typeface="Arial" panose="020B0604020202020204" pitchFamily="34" charset="0"/>
              <a:buChar char="•"/>
            </a:pPr>
            <a:r>
              <a:rPr lang="en-US" sz="1600" dirty="0"/>
              <a:t>FROM </a:t>
            </a:r>
            <a:r>
              <a:rPr lang="en-US" sz="1600" dirty="0" err="1"/>
              <a:t>dim_customer</a:t>
            </a:r>
            <a:endParaRPr lang="en-US" sz="1600" dirty="0"/>
          </a:p>
          <a:p>
            <a:pPr indent="-228600">
              <a:lnSpc>
                <a:spcPct val="90000"/>
              </a:lnSpc>
              <a:spcAft>
                <a:spcPts val="600"/>
              </a:spcAft>
              <a:buFont typeface="Arial" panose="020B0604020202020204" pitchFamily="34" charset="0"/>
              <a:buChar char="•"/>
            </a:pPr>
            <a:r>
              <a:rPr lang="en-US" sz="1600" dirty="0"/>
              <a:t>inner join </a:t>
            </a:r>
            <a:r>
              <a:rPr lang="en-US" sz="1600" dirty="0" err="1"/>
              <a:t>fact_sales_monthly</a:t>
            </a:r>
            <a:endParaRPr lang="en-US" sz="1600" dirty="0"/>
          </a:p>
          <a:p>
            <a:pPr indent="-228600">
              <a:lnSpc>
                <a:spcPct val="90000"/>
              </a:lnSpc>
              <a:spcAft>
                <a:spcPts val="600"/>
              </a:spcAft>
              <a:buFont typeface="Arial" panose="020B0604020202020204" pitchFamily="34" charset="0"/>
              <a:buChar char="•"/>
            </a:pPr>
            <a:r>
              <a:rPr lang="en-US" sz="1600" dirty="0"/>
              <a:t>on </a:t>
            </a:r>
            <a:r>
              <a:rPr lang="en-US" sz="1600" dirty="0" err="1"/>
              <a:t>dim_customer.customer_code</a:t>
            </a:r>
            <a:r>
              <a:rPr lang="en-US" sz="1600" dirty="0"/>
              <a:t>=</a:t>
            </a:r>
            <a:r>
              <a:rPr lang="en-US" sz="1600" dirty="0" err="1"/>
              <a:t>fact_sales_monthly.customer_code</a:t>
            </a:r>
            <a:endParaRPr lang="en-US" sz="1600" dirty="0"/>
          </a:p>
          <a:p>
            <a:pPr indent="-228600">
              <a:lnSpc>
                <a:spcPct val="90000"/>
              </a:lnSpc>
              <a:spcAft>
                <a:spcPts val="600"/>
              </a:spcAft>
              <a:buFont typeface="Arial" panose="020B0604020202020204" pitchFamily="34" charset="0"/>
              <a:buChar char="•"/>
            </a:pPr>
            <a:r>
              <a:rPr lang="en-US" sz="1600" dirty="0"/>
              <a:t>inner join </a:t>
            </a:r>
            <a:r>
              <a:rPr lang="en-US" sz="1600" dirty="0" err="1"/>
              <a:t>fact_gross_price</a:t>
            </a:r>
            <a:endParaRPr lang="en-US" sz="1600" dirty="0"/>
          </a:p>
          <a:p>
            <a:pPr indent="-228600">
              <a:lnSpc>
                <a:spcPct val="90000"/>
              </a:lnSpc>
              <a:spcAft>
                <a:spcPts val="600"/>
              </a:spcAft>
              <a:buFont typeface="Arial" panose="020B0604020202020204" pitchFamily="34" charset="0"/>
              <a:buChar char="•"/>
            </a:pPr>
            <a:r>
              <a:rPr lang="en-US" sz="1600" dirty="0"/>
              <a:t>on </a:t>
            </a:r>
            <a:r>
              <a:rPr lang="en-US" sz="1600" dirty="0" err="1"/>
              <a:t>fact_gross_price.product_code</a:t>
            </a:r>
            <a:r>
              <a:rPr lang="en-US" sz="1600" dirty="0"/>
              <a:t>=</a:t>
            </a:r>
            <a:r>
              <a:rPr lang="en-US" sz="1600" dirty="0" err="1"/>
              <a:t>fact_sales_monthly.product_code</a:t>
            </a:r>
            <a:endParaRPr lang="en-US" sz="1600" dirty="0"/>
          </a:p>
          <a:p>
            <a:pPr indent="-228600">
              <a:lnSpc>
                <a:spcPct val="90000"/>
              </a:lnSpc>
              <a:spcAft>
                <a:spcPts val="600"/>
              </a:spcAft>
              <a:buFont typeface="Arial" panose="020B0604020202020204" pitchFamily="34" charset="0"/>
              <a:buChar char="•"/>
            </a:pPr>
            <a:r>
              <a:rPr lang="en-US" sz="1600" dirty="0"/>
              <a:t>group by 1)</a:t>
            </a:r>
          </a:p>
          <a:p>
            <a:pPr indent="-228600">
              <a:lnSpc>
                <a:spcPct val="90000"/>
              </a:lnSpc>
              <a:spcAft>
                <a:spcPts val="600"/>
              </a:spcAft>
              <a:buFont typeface="Arial" panose="020B0604020202020204" pitchFamily="34" charset="0"/>
              <a:buChar char="•"/>
            </a:pPr>
            <a:r>
              <a:rPr lang="en-US" sz="1600" dirty="0"/>
              <a:t>select channel, </a:t>
            </a:r>
            <a:r>
              <a:rPr lang="en-US" sz="1600" dirty="0" err="1"/>
              <a:t>gross_sales_mln</a:t>
            </a:r>
            <a:r>
              <a:rPr lang="en-US" sz="1600" dirty="0"/>
              <a:t> ,</a:t>
            </a:r>
          </a:p>
          <a:p>
            <a:pPr indent="-228600">
              <a:lnSpc>
                <a:spcPct val="90000"/>
              </a:lnSpc>
              <a:spcAft>
                <a:spcPts val="600"/>
              </a:spcAft>
              <a:buFont typeface="Arial" panose="020B0604020202020204" pitchFamily="34" charset="0"/>
              <a:buChar char="•"/>
            </a:pPr>
            <a:r>
              <a:rPr lang="en-US" sz="1600" dirty="0"/>
              <a:t>ROUND((</a:t>
            </a:r>
            <a:r>
              <a:rPr lang="en-US" sz="1600" dirty="0" err="1"/>
              <a:t>gross_sales_mln</a:t>
            </a:r>
            <a:r>
              <a:rPr lang="en-US" sz="1600" dirty="0"/>
              <a:t> / SUM(</a:t>
            </a:r>
            <a:r>
              <a:rPr lang="en-US" sz="1600" dirty="0" err="1"/>
              <a:t>gross_sales_mln</a:t>
            </a:r>
            <a:r>
              <a:rPr lang="en-US" sz="1600" dirty="0"/>
              <a:t>) OVER ()) * 100, 2) AS </a:t>
            </a:r>
            <a:r>
              <a:rPr lang="en-US" sz="1600" dirty="0" err="1"/>
              <a:t>sales_percentage</a:t>
            </a:r>
            <a:endParaRPr lang="en-US" sz="1600" dirty="0"/>
          </a:p>
          <a:p>
            <a:pPr indent="-228600">
              <a:lnSpc>
                <a:spcPct val="90000"/>
              </a:lnSpc>
              <a:spcAft>
                <a:spcPts val="600"/>
              </a:spcAft>
              <a:buFont typeface="Arial" panose="020B0604020202020204" pitchFamily="34" charset="0"/>
              <a:buChar char="•"/>
            </a:pPr>
            <a:r>
              <a:rPr lang="en-US" sz="1600" dirty="0"/>
              <a:t>from </a:t>
            </a:r>
            <a:r>
              <a:rPr lang="en-US" sz="1600" dirty="0" err="1"/>
              <a:t>cte</a:t>
            </a:r>
            <a:endParaRPr lang="en-US" sz="1600" dirty="0"/>
          </a:p>
          <a:p>
            <a:pPr indent="-228600">
              <a:lnSpc>
                <a:spcPct val="90000"/>
              </a:lnSpc>
              <a:spcAft>
                <a:spcPts val="600"/>
              </a:spcAft>
              <a:buFont typeface="Arial" panose="020B0604020202020204" pitchFamily="34" charset="0"/>
              <a:buChar char="•"/>
            </a:pPr>
            <a:r>
              <a:rPr lang="en-US" sz="1600" dirty="0"/>
              <a:t>;</a:t>
            </a:r>
          </a:p>
        </p:txBody>
      </p:sp>
      <p:sp>
        <p:nvSpPr>
          <p:cNvPr id="2" name="TextBox 1">
            <a:extLst>
              <a:ext uri="{FF2B5EF4-FFF2-40B4-BE49-F238E27FC236}">
                <a16:creationId xmlns:a16="http://schemas.microsoft.com/office/drawing/2014/main" id="{A2240151-8BD1-4622-AE72-58FF58F9F9A5}"/>
              </a:ext>
            </a:extLst>
          </p:cNvPr>
          <p:cNvSpPr txBox="1"/>
          <p:nvPr/>
        </p:nvSpPr>
        <p:spPr>
          <a:xfrm>
            <a:off x="809626" y="333396"/>
            <a:ext cx="10610850" cy="1015663"/>
          </a:xfrm>
          <a:prstGeom prst="rect">
            <a:avLst/>
          </a:prstGeom>
          <a:noFill/>
        </p:spPr>
        <p:txBody>
          <a:bodyPr wrap="square" rtlCol="0">
            <a:spAutoFit/>
          </a:bodyPr>
          <a:lstStyle/>
          <a:p>
            <a:pPr algn="ctr"/>
            <a:r>
              <a:rPr lang="en-US" sz="2000" dirty="0"/>
              <a:t>9. Which channel helped to bring more gross sales in the fiscal year 2021 and the percentage of contribution? </a:t>
            </a:r>
          </a:p>
          <a:p>
            <a:pPr algn="ctr"/>
            <a:r>
              <a:rPr lang="en-US" sz="2000" dirty="0"/>
              <a:t>The final output contains these fields, channel </a:t>
            </a:r>
            <a:r>
              <a:rPr lang="en-US" sz="2000" dirty="0" err="1"/>
              <a:t>gross_sales_mln</a:t>
            </a:r>
            <a:r>
              <a:rPr lang="en-US" sz="2000" dirty="0"/>
              <a:t> percentage</a:t>
            </a:r>
            <a:endParaRPr lang="en-IN" sz="2000" dirty="0"/>
          </a:p>
        </p:txBody>
      </p:sp>
      <p:graphicFrame>
        <p:nvGraphicFramePr>
          <p:cNvPr id="3" name="Table 2">
            <a:extLst>
              <a:ext uri="{FF2B5EF4-FFF2-40B4-BE49-F238E27FC236}">
                <a16:creationId xmlns:a16="http://schemas.microsoft.com/office/drawing/2014/main" id="{4916BE32-14D6-0B46-746F-0FA7BE9B0A1F}"/>
              </a:ext>
            </a:extLst>
          </p:cNvPr>
          <p:cNvGraphicFramePr>
            <a:graphicFrameLocks noGrp="1"/>
          </p:cNvGraphicFramePr>
          <p:nvPr>
            <p:extLst>
              <p:ext uri="{D42A27DB-BD31-4B8C-83A1-F6EECF244321}">
                <p14:modId xmlns:p14="http://schemas.microsoft.com/office/powerpoint/2010/main" val="355218380"/>
              </p:ext>
            </p:extLst>
          </p:nvPr>
        </p:nvGraphicFramePr>
        <p:xfrm>
          <a:off x="960284" y="2782529"/>
          <a:ext cx="4545780" cy="2111699"/>
        </p:xfrm>
        <a:graphic>
          <a:graphicData uri="http://schemas.openxmlformats.org/drawingml/2006/table">
            <a:tbl>
              <a:tblPr firstRow="1" bandRow="1">
                <a:tableStyleId>{5C22544A-7EE6-4342-B048-85BDC9FD1C3A}</a:tableStyleId>
              </a:tblPr>
              <a:tblGrid>
                <a:gridCol w="1515260">
                  <a:extLst>
                    <a:ext uri="{9D8B030D-6E8A-4147-A177-3AD203B41FA5}">
                      <a16:colId xmlns:a16="http://schemas.microsoft.com/office/drawing/2014/main" val="703507145"/>
                    </a:ext>
                  </a:extLst>
                </a:gridCol>
                <a:gridCol w="1515260">
                  <a:extLst>
                    <a:ext uri="{9D8B030D-6E8A-4147-A177-3AD203B41FA5}">
                      <a16:colId xmlns:a16="http://schemas.microsoft.com/office/drawing/2014/main" val="1274071200"/>
                    </a:ext>
                  </a:extLst>
                </a:gridCol>
                <a:gridCol w="1515260">
                  <a:extLst>
                    <a:ext uri="{9D8B030D-6E8A-4147-A177-3AD203B41FA5}">
                      <a16:colId xmlns:a16="http://schemas.microsoft.com/office/drawing/2014/main" val="3321457951"/>
                    </a:ext>
                  </a:extLst>
                </a:gridCol>
              </a:tblGrid>
              <a:tr h="771230">
                <a:tc>
                  <a:txBody>
                    <a:bodyPr/>
                    <a:lstStyle/>
                    <a:p>
                      <a:pPr algn="ctr">
                        <a:lnSpc>
                          <a:spcPct val="200000"/>
                        </a:lnSpc>
                      </a:pPr>
                      <a:r>
                        <a:rPr lang="en-US" dirty="0"/>
                        <a:t>Channel</a:t>
                      </a:r>
                      <a:endParaRPr lang="en-IN" dirty="0"/>
                    </a:p>
                  </a:txBody>
                  <a:tcPr/>
                </a:tc>
                <a:tc>
                  <a:txBody>
                    <a:bodyPr/>
                    <a:lstStyle/>
                    <a:p>
                      <a:pPr algn="ctr"/>
                      <a:r>
                        <a:rPr lang="en-US" dirty="0" err="1"/>
                        <a:t>Gross_sales_mln</a:t>
                      </a:r>
                      <a:endParaRPr lang="en-IN" dirty="0"/>
                    </a:p>
                  </a:txBody>
                  <a:tcPr/>
                </a:tc>
                <a:tc>
                  <a:txBody>
                    <a:bodyPr/>
                    <a:lstStyle/>
                    <a:p>
                      <a:pPr algn="ctr"/>
                      <a:r>
                        <a:rPr lang="en-US" dirty="0"/>
                        <a:t>Sales_</a:t>
                      </a:r>
                    </a:p>
                    <a:p>
                      <a:pPr algn="ctr"/>
                      <a:r>
                        <a:rPr lang="en-US" dirty="0"/>
                        <a:t>percentage</a:t>
                      </a:r>
                      <a:endParaRPr lang="en-IN" dirty="0"/>
                    </a:p>
                  </a:txBody>
                  <a:tcPr/>
                </a:tc>
                <a:extLst>
                  <a:ext uri="{0D108BD9-81ED-4DB2-BD59-A6C34878D82A}">
                    <a16:rowId xmlns:a16="http://schemas.microsoft.com/office/drawing/2014/main" val="1500929871"/>
                  </a:ext>
                </a:extLst>
              </a:tr>
              <a:tr h="446823">
                <a:tc>
                  <a:txBody>
                    <a:bodyPr/>
                    <a:lstStyle/>
                    <a:p>
                      <a:pPr algn="ctr"/>
                      <a:r>
                        <a:rPr lang="en-US" dirty="0"/>
                        <a:t>Retailer</a:t>
                      </a:r>
                      <a:endParaRPr lang="en-IN" dirty="0"/>
                    </a:p>
                  </a:txBody>
                  <a:tcPr/>
                </a:tc>
                <a:tc>
                  <a:txBody>
                    <a:bodyPr/>
                    <a:lstStyle/>
                    <a:p>
                      <a:pPr algn="ctr"/>
                      <a:r>
                        <a:rPr lang="en-US" dirty="0"/>
                        <a:t>269.06</a:t>
                      </a:r>
                      <a:endParaRPr lang="en-IN" dirty="0"/>
                    </a:p>
                  </a:txBody>
                  <a:tcPr/>
                </a:tc>
                <a:tc>
                  <a:txBody>
                    <a:bodyPr/>
                    <a:lstStyle/>
                    <a:p>
                      <a:pPr algn="ctr"/>
                      <a:r>
                        <a:rPr lang="en-US" dirty="0"/>
                        <a:t>72.49</a:t>
                      </a:r>
                      <a:endParaRPr lang="en-IN" dirty="0"/>
                    </a:p>
                  </a:txBody>
                  <a:tcPr/>
                </a:tc>
                <a:extLst>
                  <a:ext uri="{0D108BD9-81ED-4DB2-BD59-A6C34878D82A}">
                    <a16:rowId xmlns:a16="http://schemas.microsoft.com/office/drawing/2014/main" val="3326202753"/>
                  </a:ext>
                </a:extLst>
              </a:tr>
              <a:tr h="446823">
                <a:tc>
                  <a:txBody>
                    <a:bodyPr/>
                    <a:lstStyle/>
                    <a:p>
                      <a:pPr algn="ctr"/>
                      <a:r>
                        <a:rPr lang="en-US" dirty="0"/>
                        <a:t>Direct</a:t>
                      </a:r>
                      <a:endParaRPr lang="en-IN" dirty="0"/>
                    </a:p>
                  </a:txBody>
                  <a:tcPr/>
                </a:tc>
                <a:tc>
                  <a:txBody>
                    <a:bodyPr/>
                    <a:lstStyle/>
                    <a:p>
                      <a:pPr algn="ctr"/>
                      <a:r>
                        <a:rPr lang="en-US" dirty="0"/>
                        <a:t>60.17</a:t>
                      </a:r>
                      <a:endParaRPr lang="en-IN" dirty="0"/>
                    </a:p>
                  </a:txBody>
                  <a:tcPr/>
                </a:tc>
                <a:tc>
                  <a:txBody>
                    <a:bodyPr/>
                    <a:lstStyle/>
                    <a:p>
                      <a:pPr algn="ctr"/>
                      <a:r>
                        <a:rPr lang="en-US" dirty="0"/>
                        <a:t>16.21</a:t>
                      </a:r>
                      <a:endParaRPr lang="en-IN" dirty="0"/>
                    </a:p>
                  </a:txBody>
                  <a:tcPr/>
                </a:tc>
                <a:extLst>
                  <a:ext uri="{0D108BD9-81ED-4DB2-BD59-A6C34878D82A}">
                    <a16:rowId xmlns:a16="http://schemas.microsoft.com/office/drawing/2014/main" val="1354138511"/>
                  </a:ext>
                </a:extLst>
              </a:tr>
              <a:tr h="446823">
                <a:tc>
                  <a:txBody>
                    <a:bodyPr/>
                    <a:lstStyle/>
                    <a:p>
                      <a:pPr algn="ctr"/>
                      <a:r>
                        <a:rPr lang="en-US" dirty="0"/>
                        <a:t>Distributor</a:t>
                      </a:r>
                      <a:endParaRPr lang="en-IN" dirty="0"/>
                    </a:p>
                  </a:txBody>
                  <a:tcPr/>
                </a:tc>
                <a:tc>
                  <a:txBody>
                    <a:bodyPr/>
                    <a:lstStyle/>
                    <a:p>
                      <a:pPr algn="ctr"/>
                      <a:r>
                        <a:rPr lang="en-US" dirty="0"/>
                        <a:t>41.94</a:t>
                      </a:r>
                      <a:endParaRPr lang="en-IN" dirty="0"/>
                    </a:p>
                  </a:txBody>
                  <a:tcPr/>
                </a:tc>
                <a:tc>
                  <a:txBody>
                    <a:bodyPr/>
                    <a:lstStyle/>
                    <a:p>
                      <a:pPr algn="ctr"/>
                      <a:r>
                        <a:rPr lang="en-US" dirty="0"/>
                        <a:t>11.30</a:t>
                      </a:r>
                      <a:endParaRPr lang="en-IN" dirty="0"/>
                    </a:p>
                  </a:txBody>
                  <a:tcPr/>
                </a:tc>
                <a:extLst>
                  <a:ext uri="{0D108BD9-81ED-4DB2-BD59-A6C34878D82A}">
                    <a16:rowId xmlns:a16="http://schemas.microsoft.com/office/drawing/2014/main" val="4178322108"/>
                  </a:ext>
                </a:extLst>
              </a:tr>
            </a:tbl>
          </a:graphicData>
        </a:graphic>
      </p:graphicFrame>
    </p:spTree>
    <p:extLst>
      <p:ext uri="{BB962C8B-B14F-4D97-AF65-F5344CB8AC3E}">
        <p14:creationId xmlns:p14="http://schemas.microsoft.com/office/powerpoint/2010/main" val="38803869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A1D864-CCE4-3276-4D4F-8F04BB773633}"/>
              </a:ext>
            </a:extLst>
          </p:cNvPr>
          <p:cNvSpPr txBox="1"/>
          <p:nvPr/>
        </p:nvSpPr>
        <p:spPr>
          <a:xfrm>
            <a:off x="8591550" y="335845"/>
            <a:ext cx="3457574" cy="6186309"/>
          </a:xfrm>
          <a:prstGeom prst="rect">
            <a:avLst/>
          </a:prstGeom>
          <a:noFill/>
        </p:spPr>
        <p:txBody>
          <a:bodyPr wrap="square">
            <a:spAutoFit/>
          </a:bodyPr>
          <a:lstStyle/>
          <a:p>
            <a:pPr marL="285750" indent="-285750">
              <a:buFont typeface="Arial" panose="020B0604020202020204" pitchFamily="34" charset="0"/>
              <a:buChar char="•"/>
            </a:pPr>
            <a:r>
              <a:rPr lang="en-US" dirty="0"/>
              <a:t>with </a:t>
            </a:r>
            <a:r>
              <a:rPr lang="en-US" dirty="0" err="1"/>
              <a:t>cte</a:t>
            </a:r>
            <a:r>
              <a:rPr lang="en-US" dirty="0"/>
              <a:t> as (SELECT division ,</a:t>
            </a:r>
            <a:r>
              <a:rPr lang="en-US" dirty="0" err="1"/>
              <a:t>dim_product.product_code</a:t>
            </a:r>
            <a:r>
              <a:rPr lang="en-US" dirty="0"/>
              <a:t> , product, sum(</a:t>
            </a:r>
            <a:r>
              <a:rPr lang="en-US" dirty="0" err="1"/>
              <a:t>sold_quantity</a:t>
            </a:r>
            <a:r>
              <a:rPr lang="en-US" dirty="0"/>
              <a:t>) as </a:t>
            </a:r>
            <a:r>
              <a:rPr lang="en-US" dirty="0" err="1"/>
              <a:t>total_sold</a:t>
            </a:r>
            <a:r>
              <a:rPr lang="en-US" dirty="0"/>
              <a:t> </a:t>
            </a:r>
          </a:p>
          <a:p>
            <a:pPr marL="285750" indent="-285750">
              <a:buFont typeface="Arial" panose="020B0604020202020204" pitchFamily="34" charset="0"/>
              <a:buChar char="•"/>
            </a:pPr>
            <a:r>
              <a:rPr lang="en-US" dirty="0"/>
              <a:t>FROM </a:t>
            </a:r>
            <a:r>
              <a:rPr lang="en-US" dirty="0" err="1"/>
              <a:t>dim_product</a:t>
            </a:r>
            <a:endParaRPr lang="en-US" dirty="0"/>
          </a:p>
          <a:p>
            <a:pPr marL="285750" indent="-285750">
              <a:buFont typeface="Arial" panose="020B0604020202020204" pitchFamily="34" charset="0"/>
              <a:buChar char="•"/>
            </a:pPr>
            <a:r>
              <a:rPr lang="en-US" dirty="0"/>
              <a:t>inner join </a:t>
            </a:r>
            <a:r>
              <a:rPr lang="en-US" dirty="0" err="1"/>
              <a:t>fact_sales_monthly</a:t>
            </a:r>
            <a:endParaRPr lang="en-US" dirty="0"/>
          </a:p>
          <a:p>
            <a:pPr marL="285750" indent="-285750">
              <a:buFont typeface="Arial" panose="020B0604020202020204" pitchFamily="34" charset="0"/>
              <a:buChar char="•"/>
            </a:pPr>
            <a:r>
              <a:rPr lang="en-US" dirty="0"/>
              <a:t>on </a:t>
            </a:r>
            <a:r>
              <a:rPr lang="en-US" dirty="0" err="1"/>
              <a:t>dim_product.product_code</a:t>
            </a:r>
            <a:r>
              <a:rPr lang="en-US" dirty="0"/>
              <a:t>=</a:t>
            </a:r>
            <a:r>
              <a:rPr lang="en-US" dirty="0" err="1"/>
              <a:t>fact_sales_monthly.product_code</a:t>
            </a:r>
            <a:endParaRPr lang="en-US" dirty="0"/>
          </a:p>
          <a:p>
            <a:pPr marL="285750" indent="-285750">
              <a:buFont typeface="Arial" panose="020B0604020202020204" pitchFamily="34" charset="0"/>
              <a:buChar char="•"/>
            </a:pPr>
            <a:r>
              <a:rPr lang="en-US" dirty="0"/>
              <a:t>where </a:t>
            </a:r>
            <a:r>
              <a:rPr lang="en-US" dirty="0" err="1"/>
              <a:t>fiscal_year</a:t>
            </a:r>
            <a:r>
              <a:rPr lang="en-US" dirty="0"/>
              <a:t> = 2021</a:t>
            </a:r>
          </a:p>
          <a:p>
            <a:pPr marL="285750" indent="-285750">
              <a:buFont typeface="Arial" panose="020B0604020202020204" pitchFamily="34" charset="0"/>
              <a:buChar char="•"/>
            </a:pPr>
            <a:r>
              <a:rPr lang="en-US" dirty="0"/>
              <a:t>group by 1 , 2 , 3),</a:t>
            </a:r>
          </a:p>
          <a:p>
            <a:pPr marL="285750" indent="-285750">
              <a:buFont typeface="Arial" panose="020B0604020202020204" pitchFamily="34" charset="0"/>
              <a:buChar char="•"/>
            </a:pPr>
            <a:r>
              <a:rPr lang="en-US" dirty="0"/>
              <a:t>cte1 as (select division, </a:t>
            </a:r>
            <a:r>
              <a:rPr lang="en-US" dirty="0" err="1"/>
              <a:t>product_code</a:t>
            </a:r>
            <a:r>
              <a:rPr lang="en-US" dirty="0"/>
              <a:t> , product , </a:t>
            </a:r>
            <a:r>
              <a:rPr lang="en-US" dirty="0" err="1"/>
              <a:t>total_sold</a:t>
            </a:r>
            <a:r>
              <a:rPr lang="en-US" dirty="0"/>
              <a:t> , </a:t>
            </a:r>
          </a:p>
          <a:p>
            <a:pPr marL="285750" indent="-285750">
              <a:buFont typeface="Arial" panose="020B0604020202020204" pitchFamily="34" charset="0"/>
              <a:buChar char="•"/>
            </a:pPr>
            <a:r>
              <a:rPr lang="en-US" dirty="0" err="1"/>
              <a:t>row_number</a:t>
            </a:r>
            <a:r>
              <a:rPr lang="en-US" dirty="0"/>
              <a:t>() over ( partition by division order by </a:t>
            </a:r>
            <a:r>
              <a:rPr lang="en-US" dirty="0" err="1"/>
              <a:t>total_sold</a:t>
            </a:r>
            <a:r>
              <a:rPr lang="en-US" dirty="0"/>
              <a:t> desc ) as </a:t>
            </a:r>
            <a:r>
              <a:rPr lang="en-US" dirty="0" err="1"/>
              <a:t>top_product</a:t>
            </a:r>
            <a:endParaRPr lang="en-US" dirty="0"/>
          </a:p>
          <a:p>
            <a:pPr marL="285750" indent="-285750">
              <a:buFont typeface="Arial" panose="020B0604020202020204" pitchFamily="34" charset="0"/>
              <a:buChar char="•"/>
            </a:pPr>
            <a:r>
              <a:rPr lang="en-US" dirty="0"/>
              <a:t>from </a:t>
            </a:r>
            <a:r>
              <a:rPr lang="en-US" dirty="0" err="1"/>
              <a:t>cte</a:t>
            </a:r>
            <a:r>
              <a:rPr lang="en-US" dirty="0"/>
              <a:t>)</a:t>
            </a:r>
          </a:p>
          <a:p>
            <a:pPr marL="285750" indent="-285750">
              <a:buFont typeface="Arial" panose="020B0604020202020204" pitchFamily="34" charset="0"/>
              <a:buChar char="•"/>
            </a:pPr>
            <a:r>
              <a:rPr lang="en-US" dirty="0"/>
              <a:t>select division , </a:t>
            </a:r>
            <a:r>
              <a:rPr lang="en-US" dirty="0" err="1"/>
              <a:t>product_code</a:t>
            </a:r>
            <a:r>
              <a:rPr lang="en-US" dirty="0"/>
              <a:t> ,product , </a:t>
            </a:r>
            <a:r>
              <a:rPr lang="en-US" dirty="0" err="1"/>
              <a:t>total_sold</a:t>
            </a:r>
            <a:r>
              <a:rPr lang="en-US" dirty="0"/>
              <a:t> </a:t>
            </a:r>
          </a:p>
          <a:p>
            <a:pPr marL="285750" indent="-285750">
              <a:buFont typeface="Arial" panose="020B0604020202020204" pitchFamily="34" charset="0"/>
              <a:buChar char="•"/>
            </a:pPr>
            <a:r>
              <a:rPr lang="en-US" dirty="0"/>
              <a:t>from cte1</a:t>
            </a:r>
          </a:p>
          <a:p>
            <a:pPr marL="285750" indent="-285750">
              <a:buFont typeface="Arial" panose="020B0604020202020204" pitchFamily="34" charset="0"/>
              <a:buChar char="•"/>
            </a:pPr>
            <a:r>
              <a:rPr lang="en-US" dirty="0"/>
              <a:t>where </a:t>
            </a:r>
            <a:r>
              <a:rPr lang="en-US" dirty="0" err="1"/>
              <a:t>top_product</a:t>
            </a:r>
            <a:r>
              <a:rPr lang="en-US" dirty="0"/>
              <a:t> &lt; 4</a:t>
            </a:r>
          </a:p>
        </p:txBody>
      </p:sp>
      <p:graphicFrame>
        <p:nvGraphicFramePr>
          <p:cNvPr id="2" name="Table 1">
            <a:extLst>
              <a:ext uri="{FF2B5EF4-FFF2-40B4-BE49-F238E27FC236}">
                <a16:creationId xmlns:a16="http://schemas.microsoft.com/office/drawing/2014/main" id="{2A9A789C-4412-86DA-911A-2FB852035879}"/>
              </a:ext>
            </a:extLst>
          </p:cNvPr>
          <p:cNvGraphicFramePr>
            <a:graphicFrameLocks noGrp="1"/>
          </p:cNvGraphicFramePr>
          <p:nvPr>
            <p:extLst>
              <p:ext uri="{D42A27DB-BD31-4B8C-83A1-F6EECF244321}">
                <p14:modId xmlns:p14="http://schemas.microsoft.com/office/powerpoint/2010/main" val="3525146578"/>
              </p:ext>
            </p:extLst>
          </p:nvPr>
        </p:nvGraphicFramePr>
        <p:xfrm>
          <a:off x="273504" y="2176991"/>
          <a:ext cx="8128000" cy="44805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682167"/>
                    </a:ext>
                  </a:extLst>
                </a:gridCol>
                <a:gridCol w="1625600">
                  <a:extLst>
                    <a:ext uri="{9D8B030D-6E8A-4147-A177-3AD203B41FA5}">
                      <a16:colId xmlns:a16="http://schemas.microsoft.com/office/drawing/2014/main" val="3523007774"/>
                    </a:ext>
                  </a:extLst>
                </a:gridCol>
                <a:gridCol w="1625600">
                  <a:extLst>
                    <a:ext uri="{9D8B030D-6E8A-4147-A177-3AD203B41FA5}">
                      <a16:colId xmlns:a16="http://schemas.microsoft.com/office/drawing/2014/main" val="4035587000"/>
                    </a:ext>
                  </a:extLst>
                </a:gridCol>
                <a:gridCol w="1625600">
                  <a:extLst>
                    <a:ext uri="{9D8B030D-6E8A-4147-A177-3AD203B41FA5}">
                      <a16:colId xmlns:a16="http://schemas.microsoft.com/office/drawing/2014/main" val="3600083503"/>
                    </a:ext>
                  </a:extLst>
                </a:gridCol>
                <a:gridCol w="1625600">
                  <a:extLst>
                    <a:ext uri="{9D8B030D-6E8A-4147-A177-3AD203B41FA5}">
                      <a16:colId xmlns:a16="http://schemas.microsoft.com/office/drawing/2014/main" val="1925193343"/>
                    </a:ext>
                  </a:extLst>
                </a:gridCol>
              </a:tblGrid>
              <a:tr h="333137">
                <a:tc>
                  <a:txBody>
                    <a:bodyPr/>
                    <a:lstStyle/>
                    <a:p>
                      <a:pPr algn="ctr"/>
                      <a:r>
                        <a:rPr lang="en-US" dirty="0"/>
                        <a:t>Division</a:t>
                      </a:r>
                      <a:endParaRPr lang="en-IN" dirty="0"/>
                    </a:p>
                  </a:txBody>
                  <a:tcPr/>
                </a:tc>
                <a:tc>
                  <a:txBody>
                    <a:bodyPr/>
                    <a:lstStyle/>
                    <a:p>
                      <a:pPr algn="ctr"/>
                      <a:r>
                        <a:rPr lang="en-US" dirty="0" err="1"/>
                        <a:t>Product_code</a:t>
                      </a:r>
                      <a:endParaRPr lang="en-IN" dirty="0"/>
                    </a:p>
                  </a:txBody>
                  <a:tcPr/>
                </a:tc>
                <a:tc>
                  <a:txBody>
                    <a:bodyPr/>
                    <a:lstStyle/>
                    <a:p>
                      <a:pPr algn="ctr"/>
                      <a:r>
                        <a:rPr lang="en-US" dirty="0"/>
                        <a:t>Product</a:t>
                      </a:r>
                      <a:endParaRPr lang="en-IN" dirty="0"/>
                    </a:p>
                  </a:txBody>
                  <a:tcPr/>
                </a:tc>
                <a:tc>
                  <a:txBody>
                    <a:bodyPr/>
                    <a:lstStyle/>
                    <a:p>
                      <a:pPr algn="ctr"/>
                      <a:r>
                        <a:rPr lang="en-US" dirty="0" err="1"/>
                        <a:t>Total_sold</a:t>
                      </a:r>
                      <a:endParaRPr lang="en-IN" dirty="0"/>
                    </a:p>
                  </a:txBody>
                  <a:tcPr/>
                </a:tc>
                <a:tc>
                  <a:txBody>
                    <a:bodyPr/>
                    <a:lstStyle/>
                    <a:p>
                      <a:pPr algn="ctr"/>
                      <a:r>
                        <a:rPr lang="en-US" dirty="0" err="1"/>
                        <a:t>Top_product</a:t>
                      </a:r>
                      <a:endParaRPr lang="en-IN" dirty="0"/>
                    </a:p>
                  </a:txBody>
                  <a:tcPr/>
                </a:tc>
                <a:extLst>
                  <a:ext uri="{0D108BD9-81ED-4DB2-BD59-A6C34878D82A}">
                    <a16:rowId xmlns:a16="http://schemas.microsoft.com/office/drawing/2014/main" val="1864074169"/>
                  </a:ext>
                </a:extLst>
              </a:tr>
              <a:tr h="582991">
                <a:tc>
                  <a:txBody>
                    <a:bodyPr/>
                    <a:lstStyle/>
                    <a:p>
                      <a:pPr algn="ctr">
                        <a:lnSpc>
                          <a:spcPct val="150000"/>
                        </a:lnSpc>
                      </a:pPr>
                      <a:r>
                        <a:rPr lang="en-US" dirty="0"/>
                        <a:t>N &amp; S</a:t>
                      </a:r>
                      <a:endParaRPr lang="en-IN" dirty="0"/>
                    </a:p>
                  </a:txBody>
                  <a:tcPr/>
                </a:tc>
                <a:tc>
                  <a:txBody>
                    <a:bodyPr/>
                    <a:lstStyle/>
                    <a:p>
                      <a:pPr algn="ctr">
                        <a:lnSpc>
                          <a:spcPct val="150000"/>
                        </a:lnSpc>
                      </a:pPr>
                      <a:r>
                        <a:rPr lang="en-US" dirty="0"/>
                        <a:t>A6720160103</a:t>
                      </a:r>
                      <a:endParaRPr lang="en-IN" dirty="0"/>
                    </a:p>
                  </a:txBody>
                  <a:tcPr/>
                </a:tc>
                <a:tc>
                  <a:txBody>
                    <a:bodyPr/>
                    <a:lstStyle/>
                    <a:p>
                      <a:pPr algn="ctr"/>
                      <a:r>
                        <a:rPr lang="en-US" dirty="0"/>
                        <a:t>AQ Pen Drive 2 IN 1</a:t>
                      </a:r>
                      <a:endParaRPr lang="en-IN" dirty="0"/>
                    </a:p>
                  </a:txBody>
                  <a:tcPr/>
                </a:tc>
                <a:tc>
                  <a:txBody>
                    <a:bodyPr/>
                    <a:lstStyle/>
                    <a:p>
                      <a:pPr algn="ctr">
                        <a:lnSpc>
                          <a:spcPct val="150000"/>
                        </a:lnSpc>
                      </a:pPr>
                      <a:r>
                        <a:rPr lang="en-US" dirty="0"/>
                        <a:t>701373</a:t>
                      </a:r>
                      <a:endParaRPr lang="en-IN" dirty="0"/>
                    </a:p>
                  </a:txBody>
                  <a:tcPr/>
                </a:tc>
                <a:tc>
                  <a:txBody>
                    <a:bodyPr/>
                    <a:lstStyle/>
                    <a:p>
                      <a:pPr algn="ctr">
                        <a:lnSpc>
                          <a:spcPct val="150000"/>
                        </a:lnSpc>
                      </a:pPr>
                      <a:r>
                        <a:rPr lang="en-US" dirty="0"/>
                        <a:t>1</a:t>
                      </a:r>
                      <a:endParaRPr lang="en-IN" dirty="0"/>
                    </a:p>
                  </a:txBody>
                  <a:tcPr/>
                </a:tc>
                <a:extLst>
                  <a:ext uri="{0D108BD9-81ED-4DB2-BD59-A6C34878D82A}">
                    <a16:rowId xmlns:a16="http://schemas.microsoft.com/office/drawing/2014/main" val="2919517254"/>
                  </a:ext>
                </a:extLst>
              </a:tr>
              <a:tr h="582991">
                <a:tc>
                  <a:txBody>
                    <a:bodyPr/>
                    <a:lstStyle/>
                    <a:p>
                      <a:pPr algn="ctr">
                        <a:lnSpc>
                          <a:spcPct val="150000"/>
                        </a:lnSpc>
                      </a:pPr>
                      <a:r>
                        <a:rPr lang="en-US" dirty="0"/>
                        <a:t>N &amp; S</a:t>
                      </a:r>
                      <a:endParaRPr lang="en-IN" dirty="0"/>
                    </a:p>
                  </a:txBody>
                  <a:tcPr/>
                </a:tc>
                <a:tc>
                  <a:txBody>
                    <a:bodyPr/>
                    <a:lstStyle/>
                    <a:p>
                      <a:pPr algn="ctr">
                        <a:lnSpc>
                          <a:spcPct val="150000"/>
                        </a:lnSpc>
                      </a:pPr>
                      <a:r>
                        <a:rPr lang="en-US" dirty="0"/>
                        <a:t>A6818160202</a:t>
                      </a:r>
                      <a:endParaRPr lang="en-IN" dirty="0"/>
                    </a:p>
                  </a:txBody>
                  <a:tcPr/>
                </a:tc>
                <a:tc>
                  <a:txBody>
                    <a:bodyPr/>
                    <a:lstStyle/>
                    <a:p>
                      <a:pPr algn="ctr"/>
                      <a:r>
                        <a:rPr lang="en-US" dirty="0"/>
                        <a:t>AQ Pen Drive DRC</a:t>
                      </a:r>
                      <a:endParaRPr lang="en-IN" dirty="0"/>
                    </a:p>
                  </a:txBody>
                  <a:tcPr/>
                </a:tc>
                <a:tc>
                  <a:txBody>
                    <a:bodyPr/>
                    <a:lstStyle/>
                    <a:p>
                      <a:pPr algn="ctr">
                        <a:lnSpc>
                          <a:spcPct val="150000"/>
                        </a:lnSpc>
                      </a:pPr>
                      <a:r>
                        <a:rPr lang="en-US" dirty="0"/>
                        <a:t>688003</a:t>
                      </a:r>
                      <a:endParaRPr lang="en-IN" dirty="0"/>
                    </a:p>
                  </a:txBody>
                  <a:tcPr/>
                </a:tc>
                <a:tc>
                  <a:txBody>
                    <a:bodyPr/>
                    <a:lstStyle/>
                    <a:p>
                      <a:pPr algn="ctr">
                        <a:lnSpc>
                          <a:spcPct val="150000"/>
                        </a:lnSpc>
                      </a:pPr>
                      <a:r>
                        <a:rPr lang="en-US" dirty="0"/>
                        <a:t>2</a:t>
                      </a:r>
                      <a:endParaRPr lang="en-IN" dirty="0"/>
                    </a:p>
                  </a:txBody>
                  <a:tcPr/>
                </a:tc>
                <a:extLst>
                  <a:ext uri="{0D108BD9-81ED-4DB2-BD59-A6C34878D82A}">
                    <a16:rowId xmlns:a16="http://schemas.microsoft.com/office/drawing/2014/main" val="118156259"/>
                  </a:ext>
                </a:extLst>
              </a:tr>
              <a:tr h="582991">
                <a:tc>
                  <a:txBody>
                    <a:bodyPr/>
                    <a:lstStyle/>
                    <a:p>
                      <a:pPr algn="ctr">
                        <a:lnSpc>
                          <a:spcPct val="150000"/>
                        </a:lnSpc>
                      </a:pPr>
                      <a:r>
                        <a:rPr lang="en-US" dirty="0"/>
                        <a:t>N &amp; S</a:t>
                      </a:r>
                      <a:endParaRPr lang="en-IN" dirty="0"/>
                    </a:p>
                  </a:txBody>
                  <a:tcPr/>
                </a:tc>
                <a:tc>
                  <a:txBody>
                    <a:bodyPr/>
                    <a:lstStyle/>
                    <a:p>
                      <a:pPr algn="ctr">
                        <a:lnSpc>
                          <a:spcPct val="150000"/>
                        </a:lnSpc>
                      </a:pPr>
                      <a:r>
                        <a:rPr lang="en-US" dirty="0"/>
                        <a:t>A6819160203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AQ Pen Drive DRC</a:t>
                      </a:r>
                      <a:endParaRPr lang="en-IN" dirty="0"/>
                    </a:p>
                  </a:txBody>
                  <a:tcPr/>
                </a:tc>
                <a:tc>
                  <a:txBody>
                    <a:bodyPr/>
                    <a:lstStyle/>
                    <a:p>
                      <a:pPr algn="ctr">
                        <a:lnSpc>
                          <a:spcPct val="150000"/>
                        </a:lnSpc>
                      </a:pPr>
                      <a:r>
                        <a:rPr lang="en-US" dirty="0"/>
                        <a:t>676245</a:t>
                      </a:r>
                      <a:endParaRPr lang="en-IN" dirty="0"/>
                    </a:p>
                  </a:txBody>
                  <a:tcPr/>
                </a:tc>
                <a:tc>
                  <a:txBody>
                    <a:bodyPr/>
                    <a:lstStyle/>
                    <a:p>
                      <a:pPr algn="ctr">
                        <a:lnSpc>
                          <a:spcPct val="150000"/>
                        </a:lnSpc>
                      </a:pPr>
                      <a:r>
                        <a:rPr lang="en-US" dirty="0"/>
                        <a:t>3</a:t>
                      </a:r>
                      <a:endParaRPr lang="en-IN" dirty="0"/>
                    </a:p>
                  </a:txBody>
                  <a:tcPr/>
                </a:tc>
                <a:extLst>
                  <a:ext uri="{0D108BD9-81ED-4DB2-BD59-A6C34878D82A}">
                    <a16:rowId xmlns:a16="http://schemas.microsoft.com/office/drawing/2014/main" val="2840654566"/>
                  </a:ext>
                </a:extLst>
              </a:tr>
              <a:tr h="333137">
                <a:tc>
                  <a:txBody>
                    <a:bodyPr/>
                    <a:lstStyle/>
                    <a:p>
                      <a:pPr algn="ctr"/>
                      <a:r>
                        <a:rPr lang="en-US" dirty="0"/>
                        <a:t>P &amp; A</a:t>
                      </a:r>
                      <a:endParaRPr lang="en-IN" dirty="0"/>
                    </a:p>
                  </a:txBody>
                  <a:tcPr/>
                </a:tc>
                <a:tc>
                  <a:txBody>
                    <a:bodyPr/>
                    <a:lstStyle/>
                    <a:p>
                      <a:pPr algn="ctr"/>
                      <a:r>
                        <a:rPr lang="en-US" dirty="0"/>
                        <a:t>A2319150302</a:t>
                      </a:r>
                      <a:endParaRPr lang="en-IN" dirty="0"/>
                    </a:p>
                  </a:txBody>
                  <a:tcPr/>
                </a:tc>
                <a:tc>
                  <a:txBody>
                    <a:bodyPr/>
                    <a:lstStyle/>
                    <a:p>
                      <a:pPr algn="ctr"/>
                      <a:r>
                        <a:rPr lang="en-US" dirty="0"/>
                        <a:t>AQ Gamers </a:t>
                      </a:r>
                      <a:r>
                        <a:rPr lang="en-US" dirty="0" err="1"/>
                        <a:t>Ms</a:t>
                      </a:r>
                      <a:endParaRPr lang="en-IN" dirty="0"/>
                    </a:p>
                  </a:txBody>
                  <a:tcPr/>
                </a:tc>
                <a:tc>
                  <a:txBody>
                    <a:bodyPr/>
                    <a:lstStyle/>
                    <a:p>
                      <a:pPr algn="ctr"/>
                      <a:r>
                        <a:rPr lang="en-US" dirty="0"/>
                        <a:t>428498</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22995992"/>
                  </a:ext>
                </a:extLst>
              </a:tr>
              <a:tr h="333137">
                <a:tc>
                  <a:txBody>
                    <a:bodyPr/>
                    <a:lstStyle/>
                    <a:p>
                      <a:pPr algn="ctr"/>
                      <a:r>
                        <a:rPr lang="en-US" dirty="0"/>
                        <a:t>P &amp; A</a:t>
                      </a:r>
                      <a:endParaRPr lang="en-IN" dirty="0"/>
                    </a:p>
                  </a:txBody>
                  <a:tcPr/>
                </a:tc>
                <a:tc>
                  <a:txBody>
                    <a:bodyPr/>
                    <a:lstStyle/>
                    <a:p>
                      <a:pPr algn="ctr"/>
                      <a:r>
                        <a:rPr lang="en-US" dirty="0"/>
                        <a:t>A2520150501</a:t>
                      </a:r>
                      <a:endParaRPr lang="en-IN" dirty="0"/>
                    </a:p>
                  </a:txBody>
                  <a:tcPr/>
                </a:tc>
                <a:tc>
                  <a:txBody>
                    <a:bodyPr/>
                    <a:lstStyle/>
                    <a:p>
                      <a:pPr algn="ctr"/>
                      <a:r>
                        <a:rPr lang="en-US" dirty="0"/>
                        <a:t>AQ Maxima </a:t>
                      </a:r>
                      <a:r>
                        <a:rPr lang="en-US" dirty="0" err="1"/>
                        <a:t>Ms</a:t>
                      </a:r>
                      <a:endParaRPr lang="en-IN" dirty="0"/>
                    </a:p>
                  </a:txBody>
                  <a:tcPr/>
                </a:tc>
                <a:tc>
                  <a:txBody>
                    <a:bodyPr/>
                    <a:lstStyle/>
                    <a:p>
                      <a:pPr algn="ctr"/>
                      <a:r>
                        <a:rPr lang="en-US" dirty="0"/>
                        <a:t>419865</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175638488"/>
                  </a:ext>
                </a:extLst>
              </a:tr>
              <a:tr h="333137">
                <a:tc>
                  <a:txBody>
                    <a:bodyPr/>
                    <a:lstStyle/>
                    <a:p>
                      <a:pPr algn="ctr"/>
                      <a:r>
                        <a:rPr lang="en-US" dirty="0"/>
                        <a:t>P &amp; A</a:t>
                      </a:r>
                      <a:endParaRPr lang="en-IN" dirty="0"/>
                    </a:p>
                  </a:txBody>
                  <a:tcPr/>
                </a:tc>
                <a:tc>
                  <a:txBody>
                    <a:bodyPr/>
                    <a:lstStyle/>
                    <a:p>
                      <a:pPr algn="ctr"/>
                      <a:r>
                        <a:rPr lang="en-US" dirty="0"/>
                        <a:t>A2520150504</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AQ Maxima </a:t>
                      </a:r>
                      <a:r>
                        <a:rPr lang="en-US" dirty="0" err="1"/>
                        <a:t>Ms</a:t>
                      </a:r>
                      <a:endParaRPr lang="en-IN" dirty="0"/>
                    </a:p>
                  </a:txBody>
                  <a:tcPr/>
                </a:tc>
                <a:tc>
                  <a:txBody>
                    <a:bodyPr/>
                    <a:lstStyle/>
                    <a:p>
                      <a:pPr algn="ctr"/>
                      <a:r>
                        <a:rPr lang="en-US" dirty="0"/>
                        <a:t>419471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803963024"/>
                  </a:ext>
                </a:extLst>
              </a:tr>
              <a:tr h="333137">
                <a:tc>
                  <a:txBody>
                    <a:bodyPr/>
                    <a:lstStyle/>
                    <a:p>
                      <a:pPr algn="ctr"/>
                      <a:r>
                        <a:rPr lang="en-US" dirty="0"/>
                        <a:t>PC</a:t>
                      </a:r>
                      <a:endParaRPr lang="en-IN" dirty="0"/>
                    </a:p>
                  </a:txBody>
                  <a:tcPr/>
                </a:tc>
                <a:tc>
                  <a:txBody>
                    <a:bodyPr/>
                    <a:lstStyle/>
                    <a:p>
                      <a:pPr algn="ctr"/>
                      <a:r>
                        <a:rPr lang="en-US" dirty="0"/>
                        <a:t>A4218110202</a:t>
                      </a:r>
                      <a:endParaRPr lang="en-IN" dirty="0"/>
                    </a:p>
                  </a:txBody>
                  <a:tcPr/>
                </a:tc>
                <a:tc>
                  <a:txBody>
                    <a:bodyPr/>
                    <a:lstStyle/>
                    <a:p>
                      <a:pPr algn="ctr"/>
                      <a:r>
                        <a:rPr lang="en-US" dirty="0"/>
                        <a:t>AQ Digit</a:t>
                      </a:r>
                      <a:endParaRPr lang="en-IN" dirty="0"/>
                    </a:p>
                  </a:txBody>
                  <a:tcPr/>
                </a:tc>
                <a:tc>
                  <a:txBody>
                    <a:bodyPr/>
                    <a:lstStyle/>
                    <a:p>
                      <a:pPr algn="ctr"/>
                      <a:r>
                        <a:rPr lang="en-US" dirty="0"/>
                        <a:t>17434</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064452679"/>
                  </a:ext>
                </a:extLst>
              </a:tr>
              <a:tr h="333137">
                <a:tc>
                  <a:txBody>
                    <a:bodyPr/>
                    <a:lstStyle/>
                    <a:p>
                      <a:pPr algn="ctr"/>
                      <a:r>
                        <a:rPr lang="en-US" dirty="0"/>
                        <a:t>PC</a:t>
                      </a:r>
                      <a:endParaRPr lang="en-IN" dirty="0"/>
                    </a:p>
                  </a:txBody>
                  <a:tcPr/>
                </a:tc>
                <a:tc>
                  <a:txBody>
                    <a:bodyPr/>
                    <a:lstStyle/>
                    <a:p>
                      <a:pPr algn="ctr"/>
                      <a:r>
                        <a:rPr lang="en-US" dirty="0"/>
                        <a:t>A4319110306</a:t>
                      </a:r>
                      <a:endParaRPr lang="en-IN" dirty="0"/>
                    </a:p>
                  </a:txBody>
                  <a:tcPr/>
                </a:tc>
                <a:tc>
                  <a:txBody>
                    <a:bodyPr/>
                    <a:lstStyle/>
                    <a:p>
                      <a:pPr algn="ctr"/>
                      <a:r>
                        <a:rPr lang="en-US" dirty="0"/>
                        <a:t>AQ Velocity</a:t>
                      </a:r>
                      <a:endParaRPr lang="en-IN" dirty="0"/>
                    </a:p>
                  </a:txBody>
                  <a:tcPr/>
                </a:tc>
                <a:tc>
                  <a:txBody>
                    <a:bodyPr/>
                    <a:lstStyle/>
                    <a:p>
                      <a:pPr algn="ctr"/>
                      <a:r>
                        <a:rPr lang="en-US" dirty="0"/>
                        <a:t>17280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586579153"/>
                  </a:ext>
                </a:extLst>
              </a:tr>
              <a:tr h="333137">
                <a:tc>
                  <a:txBody>
                    <a:bodyPr/>
                    <a:lstStyle/>
                    <a:p>
                      <a:pPr algn="ctr"/>
                      <a:r>
                        <a:rPr lang="en-US" dirty="0"/>
                        <a:t>PC</a:t>
                      </a:r>
                      <a:endParaRPr lang="en-IN" dirty="0"/>
                    </a:p>
                  </a:txBody>
                  <a:tcPr/>
                </a:tc>
                <a:tc>
                  <a:txBody>
                    <a:bodyPr/>
                    <a:lstStyle/>
                    <a:p>
                      <a:pPr algn="ctr"/>
                      <a:r>
                        <a:rPr lang="en-US" dirty="0"/>
                        <a:t>A4218110208</a:t>
                      </a:r>
                      <a:endParaRPr lang="en-IN" dirty="0"/>
                    </a:p>
                  </a:txBody>
                  <a:tcPr/>
                </a:tc>
                <a:tc>
                  <a:txBody>
                    <a:bodyPr/>
                    <a:lstStyle/>
                    <a:p>
                      <a:pPr algn="ctr"/>
                      <a:r>
                        <a:rPr lang="en-US" dirty="0"/>
                        <a:t>AQ Digit</a:t>
                      </a:r>
                      <a:endParaRPr lang="en-IN" dirty="0"/>
                    </a:p>
                  </a:txBody>
                  <a:tcPr/>
                </a:tc>
                <a:tc>
                  <a:txBody>
                    <a:bodyPr/>
                    <a:lstStyle/>
                    <a:p>
                      <a:pPr algn="ctr"/>
                      <a:r>
                        <a:rPr lang="en-US" dirty="0"/>
                        <a:t>17275</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21179133"/>
                  </a:ext>
                </a:extLst>
              </a:tr>
            </a:tbl>
          </a:graphicData>
        </a:graphic>
      </p:graphicFrame>
      <p:sp>
        <p:nvSpPr>
          <p:cNvPr id="3" name="TextBox 2">
            <a:extLst>
              <a:ext uri="{FF2B5EF4-FFF2-40B4-BE49-F238E27FC236}">
                <a16:creationId xmlns:a16="http://schemas.microsoft.com/office/drawing/2014/main" id="{90367CF8-EC5D-8FA1-D508-48810CF7A99D}"/>
              </a:ext>
            </a:extLst>
          </p:cNvPr>
          <p:cNvSpPr txBox="1"/>
          <p:nvPr/>
        </p:nvSpPr>
        <p:spPr>
          <a:xfrm>
            <a:off x="713922" y="335845"/>
            <a:ext cx="7563304" cy="1323439"/>
          </a:xfrm>
          <a:prstGeom prst="rect">
            <a:avLst/>
          </a:prstGeom>
          <a:noFill/>
        </p:spPr>
        <p:txBody>
          <a:bodyPr wrap="square" rtlCol="0">
            <a:spAutoFit/>
          </a:bodyPr>
          <a:lstStyle/>
          <a:p>
            <a:pPr algn="ctr"/>
            <a:r>
              <a:rPr lang="en-US" sz="2000" dirty="0"/>
              <a:t>10. Get the Top 3 products in each division that have a high</a:t>
            </a:r>
          </a:p>
          <a:p>
            <a:pPr algn="ctr"/>
            <a:r>
              <a:rPr lang="en-US" sz="2000" dirty="0" err="1"/>
              <a:t>total_sold_quantity</a:t>
            </a:r>
            <a:r>
              <a:rPr lang="en-US" sz="2000" dirty="0"/>
              <a:t> in the </a:t>
            </a:r>
            <a:r>
              <a:rPr lang="en-US" sz="2000" dirty="0" err="1"/>
              <a:t>fiscal_year</a:t>
            </a:r>
            <a:r>
              <a:rPr lang="en-US" sz="2000" dirty="0"/>
              <a:t> 2021? </a:t>
            </a:r>
          </a:p>
          <a:p>
            <a:pPr algn="ctr"/>
            <a:r>
              <a:rPr lang="en-US" sz="2000" dirty="0"/>
              <a:t>The final output contains these fields: division, </a:t>
            </a:r>
            <a:r>
              <a:rPr lang="en-US" sz="2000" dirty="0" err="1"/>
              <a:t>product_code</a:t>
            </a:r>
            <a:r>
              <a:rPr lang="en-US" sz="2000" dirty="0"/>
              <a:t>, product, </a:t>
            </a:r>
            <a:r>
              <a:rPr lang="en-US" sz="2000" dirty="0" err="1"/>
              <a:t>total_sold_quantity</a:t>
            </a:r>
            <a:r>
              <a:rPr lang="en-US" sz="2000" dirty="0"/>
              <a:t> rank, order</a:t>
            </a:r>
            <a:endParaRPr lang="en-IN" sz="2000" dirty="0"/>
          </a:p>
        </p:txBody>
      </p:sp>
    </p:spTree>
    <p:extLst>
      <p:ext uri="{BB962C8B-B14F-4D97-AF65-F5344CB8AC3E}">
        <p14:creationId xmlns:p14="http://schemas.microsoft.com/office/powerpoint/2010/main" val="32908087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9520-94C8-BE26-5E7E-3628E3A1FC37}"/>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4001014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D863-E191-7A57-20D0-5FA9BDACC310}"/>
              </a:ext>
            </a:extLst>
          </p:cNvPr>
          <p:cNvSpPr>
            <a:spLocks noGrp="1"/>
          </p:cNvSpPr>
          <p:nvPr>
            <p:ph type="ctrTitle"/>
          </p:nvPr>
        </p:nvSpPr>
        <p:spPr>
          <a:xfrm>
            <a:off x="2102668" y="101338"/>
            <a:ext cx="8791575" cy="2387600"/>
          </a:xfrm>
        </p:spPr>
        <p:txBody>
          <a:bodyPr>
            <a:normAutofit/>
          </a:bodyPr>
          <a:lstStyle/>
          <a:p>
            <a:r>
              <a:rPr lang="en-US" sz="1800" dirty="0" err="1">
                <a:effectLst>
                  <a:outerShdw blurRad="38100" dist="38100" dir="2700000" algn="tl">
                    <a:srgbClr val="000000">
                      <a:alpha val="43137"/>
                    </a:srgbClr>
                  </a:outerShdw>
                </a:effectLst>
              </a:rPr>
              <a:t>Atliq</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Hardwares</a:t>
            </a:r>
            <a:r>
              <a:rPr lang="en-US" sz="1800" dirty="0">
                <a:effectLst>
                  <a:outerShdw blurRad="38100" dist="38100" dir="2700000" algn="tl">
                    <a:srgbClr val="000000">
                      <a:alpha val="43137"/>
                    </a:srgbClr>
                  </a:outerShdw>
                </a:effectLst>
              </a:rPr>
              <a:t> is one of the leading computer hardware producers in India and well expanded in other countries too.</a:t>
            </a:r>
            <a:br>
              <a:rPr lang="en-US" sz="1800" dirty="0">
                <a:effectLst>
                  <a:outerShdw blurRad="38100" dist="38100" dir="2700000" algn="tl">
                    <a:srgbClr val="000000">
                      <a:alpha val="43137"/>
                    </a:srgbClr>
                  </a:outerShdw>
                </a:effectLst>
              </a:rPr>
            </a:br>
            <a:endParaRPr lang="en-IN" dirty="0"/>
          </a:p>
        </p:txBody>
      </p:sp>
      <p:pic>
        <p:nvPicPr>
          <p:cNvPr id="5" name="Picture 4">
            <a:extLst>
              <a:ext uri="{FF2B5EF4-FFF2-40B4-BE49-F238E27FC236}">
                <a16:creationId xmlns:a16="http://schemas.microsoft.com/office/drawing/2014/main" id="{A323DE08-F56D-AAC6-BB87-EC11B6BF6750}"/>
              </a:ext>
            </a:extLst>
          </p:cNvPr>
          <p:cNvPicPr>
            <a:picLocks noChangeAspect="1"/>
          </p:cNvPicPr>
          <p:nvPr/>
        </p:nvPicPr>
        <p:blipFill>
          <a:blip r:embed="rId2"/>
          <a:stretch>
            <a:fillRect/>
          </a:stretch>
        </p:blipFill>
        <p:spPr>
          <a:xfrm>
            <a:off x="1960523" y="2070992"/>
            <a:ext cx="8606923" cy="4522510"/>
          </a:xfrm>
          <a:prstGeom prst="rect">
            <a:avLst/>
          </a:prstGeom>
        </p:spPr>
      </p:pic>
      <p:sp>
        <p:nvSpPr>
          <p:cNvPr id="6" name="TextBox 5">
            <a:extLst>
              <a:ext uri="{FF2B5EF4-FFF2-40B4-BE49-F238E27FC236}">
                <a16:creationId xmlns:a16="http://schemas.microsoft.com/office/drawing/2014/main" id="{7FC71778-717C-9E9E-3A29-2B95E5321EFA}"/>
              </a:ext>
            </a:extLst>
          </p:cNvPr>
          <p:cNvSpPr txBox="1"/>
          <p:nvPr/>
        </p:nvSpPr>
        <p:spPr>
          <a:xfrm>
            <a:off x="4812256" y="79832"/>
            <a:ext cx="2903455" cy="369332"/>
          </a:xfrm>
          <a:prstGeom prst="rect">
            <a:avLst/>
          </a:prstGeom>
          <a:noFill/>
        </p:spPr>
        <p:txBody>
          <a:bodyPr wrap="square" rtlCol="0">
            <a:spAutoFit/>
          </a:bodyPr>
          <a:lstStyle/>
          <a:p>
            <a:r>
              <a:rPr lang="en-IN" b="1" dirty="0">
                <a:latin typeface="Arial Black" panose="020B0A04020102020204" pitchFamily="34" charset="0"/>
              </a:rPr>
              <a:t>INTRODUCTION</a:t>
            </a:r>
            <a:r>
              <a:rPr lang="en-IN" dirty="0"/>
              <a:t> </a:t>
            </a:r>
          </a:p>
        </p:txBody>
      </p:sp>
    </p:spTree>
    <p:extLst>
      <p:ext uri="{BB962C8B-B14F-4D97-AF65-F5344CB8AC3E}">
        <p14:creationId xmlns:p14="http://schemas.microsoft.com/office/powerpoint/2010/main" val="90643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FEFDF8-8B7B-4901-39FC-8C56CB385C1A}"/>
              </a:ext>
            </a:extLst>
          </p:cNvPr>
          <p:cNvSpPr txBox="1"/>
          <p:nvPr/>
        </p:nvSpPr>
        <p:spPr>
          <a:xfrm>
            <a:off x="2948233" y="1052428"/>
            <a:ext cx="6103856" cy="1477328"/>
          </a:xfrm>
          <a:prstGeom prst="rect">
            <a:avLst/>
          </a:prstGeom>
          <a:noFill/>
        </p:spPr>
        <p:txBody>
          <a:bodyPr wrap="square">
            <a:spAutoFit/>
          </a:bodyPr>
          <a:lstStyle/>
          <a:p>
            <a:r>
              <a:rPr lang="en-US" sz="1800" dirty="0">
                <a:effectLst>
                  <a:outerShdw blurRad="38100" dist="38100" dir="2700000" algn="tl">
                    <a:srgbClr val="000000">
                      <a:alpha val="43137"/>
                    </a:srgbClr>
                  </a:outerShdw>
                </a:effectLst>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a:t>
            </a:r>
            <a:endParaRPr lang="en-IN" dirty="0"/>
          </a:p>
        </p:txBody>
      </p:sp>
      <p:pic>
        <p:nvPicPr>
          <p:cNvPr id="7" name="Picture 6">
            <a:extLst>
              <a:ext uri="{FF2B5EF4-FFF2-40B4-BE49-F238E27FC236}">
                <a16:creationId xmlns:a16="http://schemas.microsoft.com/office/drawing/2014/main" id="{50BF39F8-2E47-6529-AF38-1C077828C797}"/>
              </a:ext>
            </a:extLst>
          </p:cNvPr>
          <p:cNvPicPr>
            <a:picLocks noChangeAspect="1"/>
          </p:cNvPicPr>
          <p:nvPr/>
        </p:nvPicPr>
        <p:blipFill>
          <a:blip r:embed="rId2"/>
          <a:stretch>
            <a:fillRect/>
          </a:stretch>
        </p:blipFill>
        <p:spPr>
          <a:xfrm>
            <a:off x="210202" y="3003467"/>
            <a:ext cx="7620660" cy="3490262"/>
          </a:xfrm>
          <a:prstGeom prst="rect">
            <a:avLst/>
          </a:prstGeom>
        </p:spPr>
      </p:pic>
      <p:sp>
        <p:nvSpPr>
          <p:cNvPr id="8" name="TextBox 7">
            <a:extLst>
              <a:ext uri="{FF2B5EF4-FFF2-40B4-BE49-F238E27FC236}">
                <a16:creationId xmlns:a16="http://schemas.microsoft.com/office/drawing/2014/main" id="{DF42E4BA-95B3-D7C3-89E7-F07585DFE9A2}"/>
              </a:ext>
            </a:extLst>
          </p:cNvPr>
          <p:cNvSpPr txBox="1"/>
          <p:nvPr/>
        </p:nvSpPr>
        <p:spPr>
          <a:xfrm>
            <a:off x="5128181" y="275373"/>
            <a:ext cx="1743959" cy="369332"/>
          </a:xfrm>
          <a:prstGeom prst="rect">
            <a:avLst/>
          </a:prstGeom>
          <a:noFill/>
        </p:spPr>
        <p:txBody>
          <a:bodyPr wrap="square" rtlCol="0">
            <a:spAutoFit/>
          </a:bodyPr>
          <a:lstStyle/>
          <a:p>
            <a:r>
              <a:rPr lang="en-IN" dirty="0">
                <a:latin typeface="Arial Black" panose="020B0A04020102020204" pitchFamily="34" charset="0"/>
              </a:rPr>
              <a:t>PROBLEMS</a:t>
            </a:r>
          </a:p>
        </p:txBody>
      </p:sp>
      <p:pic>
        <p:nvPicPr>
          <p:cNvPr id="10" name="Picture 9">
            <a:extLst>
              <a:ext uri="{FF2B5EF4-FFF2-40B4-BE49-F238E27FC236}">
                <a16:creationId xmlns:a16="http://schemas.microsoft.com/office/drawing/2014/main" id="{349B028E-318A-E755-35AC-DCEED8EF2478}"/>
              </a:ext>
            </a:extLst>
          </p:cNvPr>
          <p:cNvPicPr>
            <a:picLocks noChangeAspect="1"/>
          </p:cNvPicPr>
          <p:nvPr/>
        </p:nvPicPr>
        <p:blipFill>
          <a:blip r:embed="rId3"/>
          <a:stretch>
            <a:fillRect/>
          </a:stretch>
        </p:blipFill>
        <p:spPr>
          <a:xfrm>
            <a:off x="8111372" y="2675158"/>
            <a:ext cx="940717" cy="940717"/>
          </a:xfrm>
          <a:prstGeom prst="rect">
            <a:avLst/>
          </a:prstGeom>
        </p:spPr>
      </p:pic>
      <p:pic>
        <p:nvPicPr>
          <p:cNvPr id="12" name="Picture 11">
            <a:extLst>
              <a:ext uri="{FF2B5EF4-FFF2-40B4-BE49-F238E27FC236}">
                <a16:creationId xmlns:a16="http://schemas.microsoft.com/office/drawing/2014/main" id="{D08C03E5-04C2-A386-7C9A-43A1D6108181}"/>
              </a:ext>
            </a:extLst>
          </p:cNvPr>
          <p:cNvPicPr>
            <a:picLocks noChangeAspect="1"/>
          </p:cNvPicPr>
          <p:nvPr/>
        </p:nvPicPr>
        <p:blipFill>
          <a:blip r:embed="rId4"/>
          <a:stretch>
            <a:fillRect/>
          </a:stretch>
        </p:blipFill>
        <p:spPr>
          <a:xfrm>
            <a:off x="7851741" y="3429000"/>
            <a:ext cx="1509075" cy="1509075"/>
          </a:xfrm>
          <a:prstGeom prst="rect">
            <a:avLst/>
          </a:prstGeom>
        </p:spPr>
      </p:pic>
      <p:pic>
        <p:nvPicPr>
          <p:cNvPr id="14" name="Picture 13">
            <a:extLst>
              <a:ext uri="{FF2B5EF4-FFF2-40B4-BE49-F238E27FC236}">
                <a16:creationId xmlns:a16="http://schemas.microsoft.com/office/drawing/2014/main" id="{C32334B4-3563-F10D-2C6C-9342DA3B5DD5}"/>
              </a:ext>
            </a:extLst>
          </p:cNvPr>
          <p:cNvPicPr>
            <a:picLocks noChangeAspect="1"/>
          </p:cNvPicPr>
          <p:nvPr/>
        </p:nvPicPr>
        <p:blipFill>
          <a:blip r:embed="rId5"/>
          <a:stretch>
            <a:fillRect/>
          </a:stretch>
        </p:blipFill>
        <p:spPr>
          <a:xfrm>
            <a:off x="7947840" y="4354955"/>
            <a:ext cx="1593916" cy="1593916"/>
          </a:xfrm>
          <a:prstGeom prst="rect">
            <a:avLst/>
          </a:prstGeom>
        </p:spPr>
      </p:pic>
      <p:pic>
        <p:nvPicPr>
          <p:cNvPr id="16" name="Picture 15">
            <a:extLst>
              <a:ext uri="{FF2B5EF4-FFF2-40B4-BE49-F238E27FC236}">
                <a16:creationId xmlns:a16="http://schemas.microsoft.com/office/drawing/2014/main" id="{1D1A6E3E-DC41-1751-1FEB-3841244B41D7}"/>
              </a:ext>
            </a:extLst>
          </p:cNvPr>
          <p:cNvPicPr>
            <a:picLocks noChangeAspect="1"/>
          </p:cNvPicPr>
          <p:nvPr/>
        </p:nvPicPr>
        <p:blipFill>
          <a:blip r:embed="rId6"/>
          <a:stretch>
            <a:fillRect/>
          </a:stretch>
        </p:blipFill>
        <p:spPr>
          <a:xfrm>
            <a:off x="8230644" y="5777849"/>
            <a:ext cx="1028307" cy="1028307"/>
          </a:xfrm>
          <a:prstGeom prst="rect">
            <a:avLst/>
          </a:prstGeom>
        </p:spPr>
      </p:pic>
      <p:sp>
        <p:nvSpPr>
          <p:cNvPr id="17" name="TextBox 16">
            <a:extLst>
              <a:ext uri="{FF2B5EF4-FFF2-40B4-BE49-F238E27FC236}">
                <a16:creationId xmlns:a16="http://schemas.microsoft.com/office/drawing/2014/main" id="{CD99C807-8F13-D327-213E-1E4B4EB807C8}"/>
              </a:ext>
            </a:extLst>
          </p:cNvPr>
          <p:cNvSpPr txBox="1"/>
          <p:nvPr/>
        </p:nvSpPr>
        <p:spPr>
          <a:xfrm>
            <a:off x="9851400" y="2631987"/>
            <a:ext cx="1102937" cy="369332"/>
          </a:xfrm>
          <a:prstGeom prst="rect">
            <a:avLst/>
          </a:prstGeom>
          <a:noFill/>
        </p:spPr>
        <p:txBody>
          <a:bodyPr wrap="square" rtlCol="0">
            <a:spAutoFit/>
          </a:bodyPr>
          <a:lstStyle/>
          <a:p>
            <a:r>
              <a:rPr lang="en-IN" dirty="0">
                <a:solidFill>
                  <a:srgbClr val="FFC000"/>
                </a:solidFill>
              </a:rPr>
              <a:t>SQL</a:t>
            </a:r>
          </a:p>
        </p:txBody>
      </p:sp>
      <p:sp>
        <p:nvSpPr>
          <p:cNvPr id="18" name="TextBox 17">
            <a:extLst>
              <a:ext uri="{FF2B5EF4-FFF2-40B4-BE49-F238E27FC236}">
                <a16:creationId xmlns:a16="http://schemas.microsoft.com/office/drawing/2014/main" id="{1FAF02E9-DBFB-EBD0-E269-37AF768E405C}"/>
              </a:ext>
            </a:extLst>
          </p:cNvPr>
          <p:cNvSpPr txBox="1"/>
          <p:nvPr/>
        </p:nvSpPr>
        <p:spPr>
          <a:xfrm>
            <a:off x="9851400" y="3843828"/>
            <a:ext cx="1102937" cy="369332"/>
          </a:xfrm>
          <a:prstGeom prst="rect">
            <a:avLst/>
          </a:prstGeom>
          <a:noFill/>
        </p:spPr>
        <p:txBody>
          <a:bodyPr wrap="square" rtlCol="0">
            <a:spAutoFit/>
          </a:bodyPr>
          <a:lstStyle/>
          <a:p>
            <a:r>
              <a:rPr lang="en-IN" dirty="0">
                <a:solidFill>
                  <a:srgbClr val="FFC000"/>
                </a:solidFill>
              </a:rPr>
              <a:t>Power BI</a:t>
            </a:r>
          </a:p>
        </p:txBody>
      </p:sp>
      <p:sp>
        <p:nvSpPr>
          <p:cNvPr id="19" name="TextBox 18">
            <a:extLst>
              <a:ext uri="{FF2B5EF4-FFF2-40B4-BE49-F238E27FC236}">
                <a16:creationId xmlns:a16="http://schemas.microsoft.com/office/drawing/2014/main" id="{FE58367F-0E1A-5782-31C9-0A92E8303742}"/>
              </a:ext>
            </a:extLst>
          </p:cNvPr>
          <p:cNvSpPr txBox="1"/>
          <p:nvPr/>
        </p:nvSpPr>
        <p:spPr>
          <a:xfrm>
            <a:off x="9850024" y="4753409"/>
            <a:ext cx="1527144" cy="369332"/>
          </a:xfrm>
          <a:prstGeom prst="rect">
            <a:avLst/>
          </a:prstGeom>
          <a:noFill/>
        </p:spPr>
        <p:txBody>
          <a:bodyPr wrap="square" rtlCol="0">
            <a:spAutoFit/>
          </a:bodyPr>
          <a:lstStyle/>
          <a:p>
            <a:r>
              <a:rPr lang="en-IN" dirty="0">
                <a:solidFill>
                  <a:srgbClr val="FFC000"/>
                </a:solidFill>
              </a:rPr>
              <a:t>Power Point</a:t>
            </a:r>
          </a:p>
        </p:txBody>
      </p:sp>
      <p:sp>
        <p:nvSpPr>
          <p:cNvPr id="20" name="TextBox 19">
            <a:extLst>
              <a:ext uri="{FF2B5EF4-FFF2-40B4-BE49-F238E27FC236}">
                <a16:creationId xmlns:a16="http://schemas.microsoft.com/office/drawing/2014/main" id="{B1B436FC-C830-2E68-9D70-C76CFBA76A00}"/>
              </a:ext>
            </a:extLst>
          </p:cNvPr>
          <p:cNvSpPr txBox="1"/>
          <p:nvPr/>
        </p:nvSpPr>
        <p:spPr>
          <a:xfrm>
            <a:off x="9875941" y="5802476"/>
            <a:ext cx="1593916" cy="369332"/>
          </a:xfrm>
          <a:prstGeom prst="rect">
            <a:avLst/>
          </a:prstGeom>
          <a:noFill/>
        </p:spPr>
        <p:txBody>
          <a:bodyPr wrap="square" rtlCol="0">
            <a:spAutoFit/>
          </a:bodyPr>
          <a:lstStyle/>
          <a:p>
            <a:r>
              <a:rPr lang="en-IN" dirty="0">
                <a:solidFill>
                  <a:srgbClr val="FFC000"/>
                </a:solidFill>
              </a:rPr>
              <a:t>Clipchamp</a:t>
            </a:r>
          </a:p>
        </p:txBody>
      </p:sp>
      <p:sp>
        <p:nvSpPr>
          <p:cNvPr id="21" name="TextBox 20">
            <a:extLst>
              <a:ext uri="{FF2B5EF4-FFF2-40B4-BE49-F238E27FC236}">
                <a16:creationId xmlns:a16="http://schemas.microsoft.com/office/drawing/2014/main" id="{3960C807-B96F-C139-7D64-F92D18DCB684}"/>
              </a:ext>
            </a:extLst>
          </p:cNvPr>
          <p:cNvSpPr txBox="1"/>
          <p:nvPr/>
        </p:nvSpPr>
        <p:spPr>
          <a:xfrm>
            <a:off x="9282651" y="2965678"/>
            <a:ext cx="2774230" cy="738664"/>
          </a:xfrm>
          <a:prstGeom prst="rect">
            <a:avLst/>
          </a:prstGeom>
          <a:noFill/>
        </p:spPr>
        <p:txBody>
          <a:bodyPr wrap="square" rtlCol="0">
            <a:spAutoFit/>
          </a:bodyPr>
          <a:lstStyle/>
          <a:p>
            <a:r>
              <a:rPr lang="en-IN" sz="1400" dirty="0"/>
              <a:t>Extracting valuable insights which will help for effective data driven strategies</a:t>
            </a:r>
          </a:p>
        </p:txBody>
      </p:sp>
      <p:sp>
        <p:nvSpPr>
          <p:cNvPr id="23" name="TextBox 22">
            <a:extLst>
              <a:ext uri="{FF2B5EF4-FFF2-40B4-BE49-F238E27FC236}">
                <a16:creationId xmlns:a16="http://schemas.microsoft.com/office/drawing/2014/main" id="{B173DE18-7623-6D0D-EE02-603ED6D7C06A}"/>
              </a:ext>
            </a:extLst>
          </p:cNvPr>
          <p:cNvSpPr txBox="1"/>
          <p:nvPr/>
        </p:nvSpPr>
        <p:spPr>
          <a:xfrm>
            <a:off x="9253380" y="4162281"/>
            <a:ext cx="2774230" cy="307777"/>
          </a:xfrm>
          <a:prstGeom prst="rect">
            <a:avLst/>
          </a:prstGeom>
          <a:noFill/>
        </p:spPr>
        <p:txBody>
          <a:bodyPr wrap="square" rtlCol="0">
            <a:spAutoFit/>
          </a:bodyPr>
          <a:lstStyle/>
          <a:p>
            <a:r>
              <a:rPr lang="en-IN" sz="1400" dirty="0"/>
              <a:t>For data visualisation </a:t>
            </a:r>
          </a:p>
        </p:txBody>
      </p:sp>
      <p:sp>
        <p:nvSpPr>
          <p:cNvPr id="24" name="TextBox 23">
            <a:extLst>
              <a:ext uri="{FF2B5EF4-FFF2-40B4-BE49-F238E27FC236}">
                <a16:creationId xmlns:a16="http://schemas.microsoft.com/office/drawing/2014/main" id="{4A30426A-0268-722D-5736-A96239C8FFA2}"/>
              </a:ext>
            </a:extLst>
          </p:cNvPr>
          <p:cNvSpPr txBox="1"/>
          <p:nvPr/>
        </p:nvSpPr>
        <p:spPr>
          <a:xfrm>
            <a:off x="9397568" y="5083340"/>
            <a:ext cx="2774230" cy="307777"/>
          </a:xfrm>
          <a:prstGeom prst="rect">
            <a:avLst/>
          </a:prstGeom>
          <a:noFill/>
        </p:spPr>
        <p:txBody>
          <a:bodyPr wrap="square" rtlCol="0">
            <a:spAutoFit/>
          </a:bodyPr>
          <a:lstStyle/>
          <a:p>
            <a:r>
              <a:rPr lang="en-IN" sz="1400" dirty="0"/>
              <a:t>For presentation</a:t>
            </a:r>
          </a:p>
        </p:txBody>
      </p:sp>
      <p:sp>
        <p:nvSpPr>
          <p:cNvPr id="25" name="TextBox 24">
            <a:extLst>
              <a:ext uri="{FF2B5EF4-FFF2-40B4-BE49-F238E27FC236}">
                <a16:creationId xmlns:a16="http://schemas.microsoft.com/office/drawing/2014/main" id="{92611621-DBFA-237A-621B-8A74D9869BF9}"/>
              </a:ext>
            </a:extLst>
          </p:cNvPr>
          <p:cNvSpPr txBox="1"/>
          <p:nvPr/>
        </p:nvSpPr>
        <p:spPr>
          <a:xfrm>
            <a:off x="9302879" y="6253236"/>
            <a:ext cx="2774230" cy="307777"/>
          </a:xfrm>
          <a:prstGeom prst="rect">
            <a:avLst/>
          </a:prstGeom>
          <a:noFill/>
        </p:spPr>
        <p:txBody>
          <a:bodyPr wrap="square" rtlCol="0">
            <a:spAutoFit/>
          </a:bodyPr>
          <a:lstStyle/>
          <a:p>
            <a:r>
              <a:rPr lang="en-IN" sz="1400" dirty="0"/>
              <a:t>For video presentation</a:t>
            </a:r>
          </a:p>
        </p:txBody>
      </p:sp>
    </p:spTree>
    <p:extLst>
      <p:ext uri="{BB962C8B-B14F-4D97-AF65-F5344CB8AC3E}">
        <p14:creationId xmlns:p14="http://schemas.microsoft.com/office/powerpoint/2010/main" val="269863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par>
                                <p:cTn id="48" presetID="1"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1"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C6CCF9-E947-EE32-D81E-E5A9027AB371}"/>
              </a:ext>
            </a:extLst>
          </p:cNvPr>
          <p:cNvPicPr>
            <a:picLocks noChangeAspect="1"/>
          </p:cNvPicPr>
          <p:nvPr/>
        </p:nvPicPr>
        <p:blipFill>
          <a:blip r:embed="rId2"/>
          <a:stretch>
            <a:fillRect/>
          </a:stretch>
        </p:blipFill>
        <p:spPr>
          <a:xfrm>
            <a:off x="1041896" y="429344"/>
            <a:ext cx="4479821" cy="5933624"/>
          </a:xfrm>
          <a:prstGeom prst="rect">
            <a:avLst/>
          </a:prstGeom>
        </p:spPr>
      </p:pic>
      <p:pic>
        <p:nvPicPr>
          <p:cNvPr id="7" name="Picture 6">
            <a:extLst>
              <a:ext uri="{FF2B5EF4-FFF2-40B4-BE49-F238E27FC236}">
                <a16:creationId xmlns:a16="http://schemas.microsoft.com/office/drawing/2014/main" id="{68029181-3F10-1523-C189-8149401B6544}"/>
              </a:ext>
            </a:extLst>
          </p:cNvPr>
          <p:cNvPicPr>
            <a:picLocks noChangeAspect="1"/>
          </p:cNvPicPr>
          <p:nvPr/>
        </p:nvPicPr>
        <p:blipFill>
          <a:blip r:embed="rId3"/>
          <a:stretch>
            <a:fillRect/>
          </a:stretch>
        </p:blipFill>
        <p:spPr>
          <a:xfrm>
            <a:off x="6195131" y="429343"/>
            <a:ext cx="4598559" cy="5933624"/>
          </a:xfrm>
          <a:prstGeom prst="rect">
            <a:avLst/>
          </a:prstGeom>
        </p:spPr>
      </p:pic>
    </p:spTree>
    <p:extLst>
      <p:ext uri="{BB962C8B-B14F-4D97-AF65-F5344CB8AC3E}">
        <p14:creationId xmlns:p14="http://schemas.microsoft.com/office/powerpoint/2010/main" val="304079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70EC-0DA5-1274-83E8-5EC245B1FA2F}"/>
              </a:ext>
            </a:extLst>
          </p:cNvPr>
          <p:cNvSpPr>
            <a:spLocks noGrp="1"/>
          </p:cNvSpPr>
          <p:nvPr>
            <p:ph type="title"/>
          </p:nvPr>
        </p:nvSpPr>
        <p:spPr>
          <a:xfrm>
            <a:off x="924146" y="-26663"/>
            <a:ext cx="10343707" cy="1550631"/>
          </a:xfrm>
        </p:spPr>
        <p:txBody>
          <a:bodyPr>
            <a:noAutofit/>
          </a:bodyPr>
          <a:lstStyle/>
          <a:p>
            <a:r>
              <a:rPr lang="en-IN" sz="2000" cap="none" dirty="0">
                <a:effectLst/>
              </a:rPr>
              <a:t>1. Provide The List Of Markets In Which Customer "</a:t>
            </a:r>
            <a:r>
              <a:rPr lang="en-IN" sz="2000" cap="none" dirty="0" err="1">
                <a:effectLst/>
              </a:rPr>
              <a:t>Atliq</a:t>
            </a:r>
            <a:r>
              <a:rPr lang="en-IN" sz="2000" cap="none" dirty="0">
                <a:effectLst/>
              </a:rPr>
              <a:t> Exclusive" Operates Its Business In The </a:t>
            </a:r>
            <a:r>
              <a:rPr lang="en-IN" sz="2000" cap="none" dirty="0" err="1">
                <a:effectLst/>
              </a:rPr>
              <a:t>Apac</a:t>
            </a:r>
            <a:r>
              <a:rPr lang="en-IN" sz="2000" cap="none" dirty="0">
                <a:effectLst/>
              </a:rPr>
              <a:t> Region.</a:t>
            </a:r>
            <a:endParaRPr lang="en-IN" sz="2000" cap="none" dirty="0"/>
          </a:p>
        </p:txBody>
      </p:sp>
      <p:sp>
        <p:nvSpPr>
          <p:cNvPr id="3" name="Content Placeholder 2">
            <a:extLst>
              <a:ext uri="{FF2B5EF4-FFF2-40B4-BE49-F238E27FC236}">
                <a16:creationId xmlns:a16="http://schemas.microsoft.com/office/drawing/2014/main" id="{EF13A00C-F6FF-B912-448C-C9C98BBE152C}"/>
              </a:ext>
            </a:extLst>
          </p:cNvPr>
          <p:cNvSpPr>
            <a:spLocks noGrp="1"/>
          </p:cNvSpPr>
          <p:nvPr>
            <p:ph idx="1"/>
          </p:nvPr>
        </p:nvSpPr>
        <p:spPr>
          <a:xfrm>
            <a:off x="5898527" y="1775316"/>
            <a:ext cx="2743200" cy="4351338"/>
          </a:xfrm>
        </p:spPr>
        <p:txBody>
          <a:bodyPr>
            <a:normAutofit lnSpcReduction="10000"/>
          </a:bodyPr>
          <a:lstStyle/>
          <a:p>
            <a:pPr algn="just"/>
            <a:r>
              <a:rPr lang="en-US" dirty="0"/>
              <a:t>India</a:t>
            </a:r>
          </a:p>
          <a:p>
            <a:pPr algn="just"/>
            <a:r>
              <a:rPr lang="en-US" dirty="0"/>
              <a:t>Indonesia</a:t>
            </a:r>
          </a:p>
          <a:p>
            <a:pPr algn="just"/>
            <a:r>
              <a:rPr lang="en-US" dirty="0"/>
              <a:t>Japan</a:t>
            </a:r>
          </a:p>
          <a:p>
            <a:pPr algn="just"/>
            <a:r>
              <a:rPr lang="en-US" dirty="0"/>
              <a:t>Philippines</a:t>
            </a:r>
          </a:p>
          <a:p>
            <a:pPr algn="just"/>
            <a:r>
              <a:rPr lang="en-IN" dirty="0"/>
              <a:t>South Korea</a:t>
            </a:r>
          </a:p>
          <a:p>
            <a:pPr algn="just"/>
            <a:r>
              <a:rPr lang="en-IN" dirty="0"/>
              <a:t>Australia</a:t>
            </a:r>
          </a:p>
          <a:p>
            <a:pPr algn="just"/>
            <a:r>
              <a:rPr lang="en-IN" dirty="0"/>
              <a:t>New Zealand</a:t>
            </a:r>
          </a:p>
          <a:p>
            <a:pPr algn="just"/>
            <a:r>
              <a:rPr lang="en-IN" dirty="0"/>
              <a:t>Bangladesh</a:t>
            </a:r>
          </a:p>
          <a:p>
            <a:pPr algn="just"/>
            <a:endParaRPr lang="en-IN" dirty="0"/>
          </a:p>
        </p:txBody>
      </p:sp>
      <p:sp>
        <p:nvSpPr>
          <p:cNvPr id="5" name="TextBox 4">
            <a:extLst>
              <a:ext uri="{FF2B5EF4-FFF2-40B4-BE49-F238E27FC236}">
                <a16:creationId xmlns:a16="http://schemas.microsoft.com/office/drawing/2014/main" id="{08CD88FE-053A-BB43-1321-F1494E1C2BFA}"/>
              </a:ext>
            </a:extLst>
          </p:cNvPr>
          <p:cNvSpPr txBox="1"/>
          <p:nvPr/>
        </p:nvSpPr>
        <p:spPr>
          <a:xfrm>
            <a:off x="8708010" y="2821855"/>
            <a:ext cx="3019425" cy="1292662"/>
          </a:xfrm>
          <a:prstGeom prst="rect">
            <a:avLst/>
          </a:prstGeom>
          <a:noFill/>
        </p:spPr>
        <p:txBody>
          <a:bodyPr wrap="square" rtlCol="0">
            <a:spAutoFit/>
          </a:bodyPr>
          <a:lstStyle/>
          <a:p>
            <a:pPr indent="-228600" algn="just">
              <a:lnSpc>
                <a:spcPct val="90000"/>
              </a:lnSpc>
              <a:spcAft>
                <a:spcPts val="600"/>
              </a:spcAft>
              <a:buFont typeface="Arial" panose="020B0604020202020204" pitchFamily="34" charset="0"/>
              <a:buChar char="•"/>
            </a:pPr>
            <a:r>
              <a:rPr lang="en-US" sz="1400" dirty="0"/>
              <a:t>SELECT market</a:t>
            </a:r>
          </a:p>
          <a:p>
            <a:pPr indent="-228600" algn="just">
              <a:lnSpc>
                <a:spcPct val="90000"/>
              </a:lnSpc>
              <a:spcAft>
                <a:spcPts val="600"/>
              </a:spcAft>
              <a:buFont typeface="Arial" panose="020B0604020202020204" pitchFamily="34" charset="0"/>
              <a:buChar char="•"/>
            </a:pPr>
            <a:r>
              <a:rPr lang="en-US" sz="1400" dirty="0"/>
              <a:t>FROM gdb023.dim_customer</a:t>
            </a:r>
          </a:p>
          <a:p>
            <a:pPr indent="-228600" algn="just">
              <a:lnSpc>
                <a:spcPct val="90000"/>
              </a:lnSpc>
              <a:spcAft>
                <a:spcPts val="600"/>
              </a:spcAft>
              <a:buFont typeface="Arial" panose="020B0604020202020204" pitchFamily="34" charset="0"/>
              <a:buChar char="•"/>
            </a:pPr>
            <a:r>
              <a:rPr lang="en-US" sz="1400" dirty="0"/>
              <a:t>where customer = '</a:t>
            </a:r>
            <a:r>
              <a:rPr lang="en-US" sz="1400" dirty="0" err="1"/>
              <a:t>Atliq</a:t>
            </a:r>
            <a:r>
              <a:rPr lang="en-US" sz="1400" dirty="0"/>
              <a:t> Exclusive’ and region = 'APAC'</a:t>
            </a:r>
          </a:p>
          <a:p>
            <a:pPr indent="-228600" algn="just">
              <a:lnSpc>
                <a:spcPct val="90000"/>
              </a:lnSpc>
              <a:spcAft>
                <a:spcPts val="600"/>
              </a:spcAft>
              <a:buFont typeface="Arial" panose="020B0604020202020204" pitchFamily="34" charset="0"/>
              <a:buChar char="•"/>
            </a:pPr>
            <a:r>
              <a:rPr lang="en-US" sz="1400" dirty="0"/>
              <a:t>;</a:t>
            </a:r>
          </a:p>
        </p:txBody>
      </p:sp>
      <p:pic>
        <p:nvPicPr>
          <p:cNvPr id="6" name="Picture 5">
            <a:extLst>
              <a:ext uri="{FF2B5EF4-FFF2-40B4-BE49-F238E27FC236}">
                <a16:creationId xmlns:a16="http://schemas.microsoft.com/office/drawing/2014/main" id="{103B643B-111D-AF6E-80A5-96C7971BA23E}"/>
              </a:ext>
            </a:extLst>
          </p:cNvPr>
          <p:cNvPicPr>
            <a:picLocks noChangeAspect="1"/>
          </p:cNvPicPr>
          <p:nvPr/>
        </p:nvPicPr>
        <p:blipFill>
          <a:blip r:embed="rId2"/>
          <a:stretch>
            <a:fillRect/>
          </a:stretch>
        </p:blipFill>
        <p:spPr>
          <a:xfrm>
            <a:off x="253052" y="1450666"/>
            <a:ext cx="5195641" cy="5132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9051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F9CC-5C12-B7B1-29F5-252044EF7D15}"/>
              </a:ext>
            </a:extLst>
          </p:cNvPr>
          <p:cNvSpPr>
            <a:spLocks noGrp="1"/>
          </p:cNvSpPr>
          <p:nvPr>
            <p:ph type="title"/>
          </p:nvPr>
        </p:nvSpPr>
        <p:spPr>
          <a:xfrm>
            <a:off x="1174425" y="-129833"/>
            <a:ext cx="9905998" cy="1478570"/>
          </a:xfrm>
        </p:spPr>
        <p:txBody>
          <a:bodyPr>
            <a:normAutofit/>
          </a:bodyPr>
          <a:lstStyle/>
          <a:p>
            <a:pPr algn="ctr"/>
            <a:r>
              <a:rPr lang="en-IN" sz="2000" cap="none" dirty="0">
                <a:effectLst/>
              </a:rPr>
              <a:t>2. What Is The Percentage Of Unique Product Increase In 2021 Vs. 2020? The Final Output Contains These Fields: </a:t>
            </a:r>
            <a:br>
              <a:rPr lang="en-IN" sz="2000" cap="none" dirty="0">
                <a:effectLst/>
              </a:rPr>
            </a:br>
            <a:r>
              <a:rPr lang="en-IN" sz="2000" cap="none" dirty="0">
                <a:effectLst/>
              </a:rPr>
              <a:t>2020 Unique Products, 2021 Unique Products, Percentage Change.</a:t>
            </a:r>
            <a:endParaRPr lang="en-IN" sz="2000" cap="none" dirty="0"/>
          </a:p>
        </p:txBody>
      </p:sp>
      <p:graphicFrame>
        <p:nvGraphicFramePr>
          <p:cNvPr id="5" name="Content Placeholder 4">
            <a:extLst>
              <a:ext uri="{FF2B5EF4-FFF2-40B4-BE49-F238E27FC236}">
                <a16:creationId xmlns:a16="http://schemas.microsoft.com/office/drawing/2014/main" id="{9AB0BCEC-246B-A4A1-6BF8-D701BBCAD525}"/>
              </a:ext>
            </a:extLst>
          </p:cNvPr>
          <p:cNvGraphicFramePr>
            <a:graphicFrameLocks noGrp="1"/>
          </p:cNvGraphicFramePr>
          <p:nvPr>
            <p:ph idx="1"/>
            <p:extLst>
              <p:ext uri="{D42A27DB-BD31-4B8C-83A1-F6EECF244321}">
                <p14:modId xmlns:p14="http://schemas.microsoft.com/office/powerpoint/2010/main" val="2016716415"/>
              </p:ext>
            </p:extLst>
          </p:nvPr>
        </p:nvGraphicFramePr>
        <p:xfrm>
          <a:off x="274969" y="1485786"/>
          <a:ext cx="5211432" cy="1010920"/>
        </p:xfrm>
        <a:graphic>
          <a:graphicData uri="http://schemas.openxmlformats.org/drawingml/2006/table">
            <a:tbl>
              <a:tblPr firstRow="1" bandRow="1">
                <a:tableStyleId>{5C22544A-7EE6-4342-B048-85BDC9FD1C3A}</a:tableStyleId>
              </a:tblPr>
              <a:tblGrid>
                <a:gridCol w="1737144">
                  <a:extLst>
                    <a:ext uri="{9D8B030D-6E8A-4147-A177-3AD203B41FA5}">
                      <a16:colId xmlns:a16="http://schemas.microsoft.com/office/drawing/2014/main" val="3484131970"/>
                    </a:ext>
                  </a:extLst>
                </a:gridCol>
                <a:gridCol w="1737144">
                  <a:extLst>
                    <a:ext uri="{9D8B030D-6E8A-4147-A177-3AD203B41FA5}">
                      <a16:colId xmlns:a16="http://schemas.microsoft.com/office/drawing/2014/main" val="890934869"/>
                    </a:ext>
                  </a:extLst>
                </a:gridCol>
                <a:gridCol w="1737144">
                  <a:extLst>
                    <a:ext uri="{9D8B030D-6E8A-4147-A177-3AD203B41FA5}">
                      <a16:colId xmlns:a16="http://schemas.microsoft.com/office/drawing/2014/main" val="3215105455"/>
                    </a:ext>
                  </a:extLst>
                </a:gridCol>
              </a:tblGrid>
              <a:tr h="0">
                <a:tc>
                  <a:txBody>
                    <a:bodyPr/>
                    <a:lstStyle/>
                    <a:p>
                      <a:pPr algn="ctr"/>
                      <a:r>
                        <a:rPr lang="en-US" dirty="0"/>
                        <a:t>2020 Unique Products</a:t>
                      </a:r>
                      <a:endParaRPr lang="en-IN" dirty="0"/>
                    </a:p>
                  </a:txBody>
                  <a:tcPr/>
                </a:tc>
                <a:tc>
                  <a:txBody>
                    <a:bodyPr/>
                    <a:lstStyle/>
                    <a:p>
                      <a:pPr algn="ctr"/>
                      <a:r>
                        <a:rPr lang="en-US" dirty="0"/>
                        <a:t>2021 Unique Products</a:t>
                      </a:r>
                      <a:endParaRPr lang="en-IN" dirty="0"/>
                    </a:p>
                  </a:txBody>
                  <a:tcPr/>
                </a:tc>
                <a:tc>
                  <a:txBody>
                    <a:bodyPr/>
                    <a:lstStyle/>
                    <a:p>
                      <a:pPr algn="ctr"/>
                      <a:r>
                        <a:rPr lang="en-US" dirty="0"/>
                        <a:t>Percentage Change</a:t>
                      </a:r>
                      <a:endParaRPr lang="en-IN" dirty="0"/>
                    </a:p>
                  </a:txBody>
                  <a:tcPr/>
                </a:tc>
                <a:extLst>
                  <a:ext uri="{0D108BD9-81ED-4DB2-BD59-A6C34878D82A}">
                    <a16:rowId xmlns:a16="http://schemas.microsoft.com/office/drawing/2014/main" val="4291902095"/>
                  </a:ext>
                </a:extLst>
              </a:tr>
              <a:tr h="370840">
                <a:tc>
                  <a:txBody>
                    <a:bodyPr/>
                    <a:lstStyle/>
                    <a:p>
                      <a:pPr algn="ctr"/>
                      <a:r>
                        <a:rPr lang="en-US" dirty="0"/>
                        <a:t>245</a:t>
                      </a:r>
                      <a:endParaRPr lang="en-IN" dirty="0"/>
                    </a:p>
                  </a:txBody>
                  <a:tcPr/>
                </a:tc>
                <a:tc>
                  <a:txBody>
                    <a:bodyPr/>
                    <a:lstStyle/>
                    <a:p>
                      <a:pPr algn="ctr"/>
                      <a:r>
                        <a:rPr lang="en-US" dirty="0"/>
                        <a:t>334</a:t>
                      </a:r>
                      <a:endParaRPr lang="en-IN" dirty="0"/>
                    </a:p>
                  </a:txBody>
                  <a:tcPr/>
                </a:tc>
                <a:tc>
                  <a:txBody>
                    <a:bodyPr/>
                    <a:lstStyle/>
                    <a:p>
                      <a:pPr algn="ctr"/>
                      <a:r>
                        <a:rPr lang="en-US" dirty="0"/>
                        <a:t>36.33</a:t>
                      </a:r>
                      <a:endParaRPr lang="en-IN" dirty="0"/>
                    </a:p>
                  </a:txBody>
                  <a:tcPr/>
                </a:tc>
                <a:extLst>
                  <a:ext uri="{0D108BD9-81ED-4DB2-BD59-A6C34878D82A}">
                    <a16:rowId xmlns:a16="http://schemas.microsoft.com/office/drawing/2014/main" val="3072537881"/>
                  </a:ext>
                </a:extLst>
              </a:tr>
            </a:tbl>
          </a:graphicData>
        </a:graphic>
      </p:graphicFrame>
      <p:sp>
        <p:nvSpPr>
          <p:cNvPr id="6" name="TextBox 5">
            <a:extLst>
              <a:ext uri="{FF2B5EF4-FFF2-40B4-BE49-F238E27FC236}">
                <a16:creationId xmlns:a16="http://schemas.microsoft.com/office/drawing/2014/main" id="{E237F6BE-CF5D-305C-B084-79C6BB2C8439}"/>
              </a:ext>
            </a:extLst>
          </p:cNvPr>
          <p:cNvSpPr txBox="1"/>
          <p:nvPr/>
        </p:nvSpPr>
        <p:spPr>
          <a:xfrm>
            <a:off x="7762974" y="1933950"/>
            <a:ext cx="4429026" cy="4508927"/>
          </a:xfrm>
          <a:prstGeom prst="rect">
            <a:avLst/>
          </a:prstGeom>
          <a:noFill/>
        </p:spPr>
        <p:txBody>
          <a:bodyPr wrap="square" rtlCol="0">
            <a:spAutoFit/>
          </a:bodyPr>
          <a:lstStyle/>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SELECT    unique_products_2020,    unique_products_2021,</a:t>
            </a: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IFNULL(ROUND(((unique_products_2021 - unique_products_2020) / NULLIF(unique_products_2020, 0)) * 100, 2),0) AS </a:t>
            </a:r>
            <a:r>
              <a:rPr lang="en-US" sz="1400" kern="1200" dirty="0" err="1">
                <a:solidFill>
                  <a:schemeClr val="tx1"/>
                </a:solidFill>
                <a:latin typeface="+mn-lt"/>
                <a:ea typeface="+mn-ea"/>
                <a:cs typeface="+mn-cs"/>
              </a:rPr>
              <a:t>percentage_chg</a:t>
            </a:r>
            <a:endParaRPr lang="en-US" sz="1400" kern="1200" dirty="0">
              <a:solidFill>
                <a:schemeClr val="tx1"/>
              </a:solidFill>
              <a:latin typeface="+mn-lt"/>
              <a:ea typeface="+mn-ea"/>
              <a:cs typeface="+mn-cs"/>
            </a:endParaRP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FROM (    SELECT        COUNT(DISTINCT CASE WHEN </a:t>
            </a:r>
            <a:r>
              <a:rPr lang="en-US" sz="1400" kern="1200" dirty="0" err="1">
                <a:solidFill>
                  <a:schemeClr val="tx1"/>
                </a:solidFill>
                <a:latin typeface="+mn-lt"/>
                <a:ea typeface="+mn-ea"/>
                <a:cs typeface="+mn-cs"/>
              </a:rPr>
              <a:t>fiscal_year</a:t>
            </a:r>
            <a:r>
              <a:rPr lang="en-US" sz="1400" kern="1200" dirty="0">
                <a:solidFill>
                  <a:schemeClr val="tx1"/>
                </a:solidFill>
                <a:latin typeface="+mn-lt"/>
                <a:ea typeface="+mn-ea"/>
                <a:cs typeface="+mn-cs"/>
              </a:rPr>
              <a:t> = 2020 THEN </a:t>
            </a:r>
            <a:r>
              <a:rPr lang="en-US" sz="1400" kern="1200" dirty="0" err="1">
                <a:solidFill>
                  <a:schemeClr val="tx1"/>
                </a:solidFill>
                <a:latin typeface="+mn-lt"/>
                <a:ea typeface="+mn-ea"/>
                <a:cs typeface="+mn-cs"/>
              </a:rPr>
              <a:t>dim_product.product_code</a:t>
            </a:r>
            <a:r>
              <a:rPr lang="en-US" sz="1400" kern="1200" dirty="0">
                <a:solidFill>
                  <a:schemeClr val="tx1"/>
                </a:solidFill>
                <a:latin typeface="+mn-lt"/>
                <a:ea typeface="+mn-ea"/>
                <a:cs typeface="+mn-cs"/>
              </a:rPr>
              <a:t> END) AS unique_products_2020,</a:t>
            </a: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COUNT(DISTINCT CASE WHEN </a:t>
            </a:r>
            <a:r>
              <a:rPr lang="en-US" sz="1400" kern="1200" dirty="0" err="1">
                <a:solidFill>
                  <a:schemeClr val="tx1"/>
                </a:solidFill>
                <a:latin typeface="+mn-lt"/>
                <a:ea typeface="+mn-ea"/>
                <a:cs typeface="+mn-cs"/>
              </a:rPr>
              <a:t>fiscal_year</a:t>
            </a:r>
            <a:r>
              <a:rPr lang="en-US" sz="1400" kern="1200" dirty="0">
                <a:solidFill>
                  <a:schemeClr val="tx1"/>
                </a:solidFill>
                <a:latin typeface="+mn-lt"/>
                <a:ea typeface="+mn-ea"/>
                <a:cs typeface="+mn-cs"/>
              </a:rPr>
              <a:t> = 2021 THEN </a:t>
            </a:r>
            <a:r>
              <a:rPr lang="en-US" sz="1400" kern="1200" dirty="0" err="1">
                <a:solidFill>
                  <a:schemeClr val="tx1"/>
                </a:solidFill>
                <a:latin typeface="+mn-lt"/>
                <a:ea typeface="+mn-ea"/>
                <a:cs typeface="+mn-cs"/>
              </a:rPr>
              <a:t>dim_product.product_code</a:t>
            </a:r>
            <a:r>
              <a:rPr lang="en-US" sz="1400" kern="1200" dirty="0">
                <a:solidFill>
                  <a:schemeClr val="tx1"/>
                </a:solidFill>
                <a:latin typeface="+mn-lt"/>
                <a:ea typeface="+mn-ea"/>
                <a:cs typeface="+mn-cs"/>
              </a:rPr>
              <a:t> END) AS unique_products_2021</a:t>
            </a: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FROM        </a:t>
            </a:r>
            <a:r>
              <a:rPr lang="en-US" sz="1400" kern="1200" dirty="0" err="1">
                <a:solidFill>
                  <a:schemeClr val="tx1"/>
                </a:solidFill>
                <a:latin typeface="+mn-lt"/>
                <a:ea typeface="+mn-ea"/>
                <a:cs typeface="+mn-cs"/>
              </a:rPr>
              <a:t>dim_product</a:t>
            </a:r>
            <a:endParaRPr lang="en-US" sz="1400" kern="1200" dirty="0">
              <a:solidFill>
                <a:schemeClr val="tx1"/>
              </a:solidFill>
              <a:latin typeface="+mn-lt"/>
              <a:ea typeface="+mn-ea"/>
              <a:cs typeface="+mn-cs"/>
            </a:endParaRP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JOIN        </a:t>
            </a:r>
            <a:r>
              <a:rPr lang="en-US" sz="1400" kern="1200" dirty="0" err="1">
                <a:solidFill>
                  <a:schemeClr val="tx1"/>
                </a:solidFill>
                <a:latin typeface="+mn-lt"/>
                <a:ea typeface="+mn-ea"/>
                <a:cs typeface="+mn-cs"/>
              </a:rPr>
              <a:t>fact_sales_monthly</a:t>
            </a:r>
            <a:r>
              <a:rPr lang="en-US" sz="1400" kern="1200" dirty="0">
                <a:solidFill>
                  <a:schemeClr val="tx1"/>
                </a:solidFill>
                <a:latin typeface="+mn-lt"/>
                <a:ea typeface="+mn-ea"/>
                <a:cs typeface="+mn-cs"/>
              </a:rPr>
              <a:t> ON </a:t>
            </a:r>
            <a:r>
              <a:rPr lang="en-US" sz="1400" kern="1200" dirty="0" err="1">
                <a:solidFill>
                  <a:schemeClr val="tx1"/>
                </a:solidFill>
                <a:latin typeface="+mn-lt"/>
                <a:ea typeface="+mn-ea"/>
                <a:cs typeface="+mn-cs"/>
              </a:rPr>
              <a:t>dim_product.product_code</a:t>
            </a:r>
            <a:r>
              <a:rPr lang="en-US" sz="1400" kern="1200" dirty="0">
                <a:solidFill>
                  <a:schemeClr val="tx1"/>
                </a:solidFill>
                <a:latin typeface="+mn-lt"/>
                <a:ea typeface="+mn-ea"/>
                <a:cs typeface="+mn-cs"/>
              </a:rPr>
              <a:t> = </a:t>
            </a:r>
            <a:r>
              <a:rPr lang="en-US" sz="1400" kern="1200" dirty="0" err="1">
                <a:solidFill>
                  <a:schemeClr val="tx1"/>
                </a:solidFill>
                <a:latin typeface="+mn-lt"/>
                <a:ea typeface="+mn-ea"/>
                <a:cs typeface="+mn-cs"/>
              </a:rPr>
              <a:t>fact_sales_monthly.product_code</a:t>
            </a:r>
            <a:endParaRPr lang="en-US" sz="1400" kern="1200" dirty="0">
              <a:solidFill>
                <a:schemeClr val="tx1"/>
              </a:solidFill>
              <a:latin typeface="+mn-lt"/>
              <a:ea typeface="+mn-ea"/>
              <a:cs typeface="+mn-cs"/>
            </a:endParaRP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WHERE        </a:t>
            </a:r>
            <a:r>
              <a:rPr lang="en-US" sz="1400" kern="1200" dirty="0" err="1">
                <a:solidFill>
                  <a:schemeClr val="tx1"/>
                </a:solidFill>
                <a:latin typeface="+mn-lt"/>
                <a:ea typeface="+mn-ea"/>
                <a:cs typeface="+mn-cs"/>
              </a:rPr>
              <a:t>fiscal_year</a:t>
            </a:r>
            <a:r>
              <a:rPr lang="en-US" sz="1400" kern="1200" dirty="0">
                <a:solidFill>
                  <a:schemeClr val="tx1"/>
                </a:solidFill>
                <a:latin typeface="+mn-lt"/>
                <a:ea typeface="+mn-ea"/>
                <a:cs typeface="+mn-cs"/>
              </a:rPr>
              <a:t> IN (2020, 2021)</a:t>
            </a:r>
          </a:p>
          <a:p>
            <a:pPr marL="285750" indent="-285750" defTabSz="987552">
              <a:spcAft>
                <a:spcPts val="600"/>
              </a:spcAft>
              <a:buFont typeface="Arial" panose="020B0604020202020204" pitchFamily="34" charset="0"/>
              <a:buChar char="•"/>
            </a:pPr>
            <a:r>
              <a:rPr lang="en-US" sz="1400" kern="1200" dirty="0">
                <a:solidFill>
                  <a:schemeClr val="tx1"/>
                </a:solidFill>
                <a:latin typeface="+mn-lt"/>
                <a:ea typeface="+mn-ea"/>
                <a:cs typeface="+mn-cs"/>
              </a:rPr>
              <a:t>) AS subquery;</a:t>
            </a:r>
            <a:endParaRPr lang="en-US" sz="1400" dirty="0"/>
          </a:p>
        </p:txBody>
      </p:sp>
      <p:pic>
        <p:nvPicPr>
          <p:cNvPr id="4" name="Picture 3">
            <a:extLst>
              <a:ext uri="{FF2B5EF4-FFF2-40B4-BE49-F238E27FC236}">
                <a16:creationId xmlns:a16="http://schemas.microsoft.com/office/drawing/2014/main" id="{01ADF036-E44B-448F-84B0-D3BE2E13ABC2}"/>
              </a:ext>
            </a:extLst>
          </p:cNvPr>
          <p:cNvPicPr>
            <a:picLocks noChangeAspect="1"/>
          </p:cNvPicPr>
          <p:nvPr/>
        </p:nvPicPr>
        <p:blipFill>
          <a:blip r:embed="rId2"/>
          <a:stretch>
            <a:fillRect/>
          </a:stretch>
        </p:blipFill>
        <p:spPr>
          <a:xfrm>
            <a:off x="4724804" y="2799760"/>
            <a:ext cx="2778931" cy="3643117"/>
          </a:xfrm>
          <a:prstGeom prst="rect">
            <a:avLst/>
          </a:prstGeom>
        </p:spPr>
      </p:pic>
      <p:sp>
        <p:nvSpPr>
          <p:cNvPr id="7" name="Arrow: Up 6">
            <a:extLst>
              <a:ext uri="{FF2B5EF4-FFF2-40B4-BE49-F238E27FC236}">
                <a16:creationId xmlns:a16="http://schemas.microsoft.com/office/drawing/2014/main" id="{D348F0A7-8F6C-443E-C387-64B71312D8B7}"/>
              </a:ext>
            </a:extLst>
          </p:cNvPr>
          <p:cNvSpPr/>
          <p:nvPr/>
        </p:nvSpPr>
        <p:spPr>
          <a:xfrm>
            <a:off x="6278251" y="3289954"/>
            <a:ext cx="216817" cy="810705"/>
          </a:xfrm>
          <a:prstGeom prst="upArrow">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F622BBE-6C69-EE93-2C0B-AEA9946F09DE}"/>
              </a:ext>
            </a:extLst>
          </p:cNvPr>
          <p:cNvSpPr txBox="1"/>
          <p:nvPr/>
        </p:nvSpPr>
        <p:spPr>
          <a:xfrm>
            <a:off x="5269584" y="3259723"/>
            <a:ext cx="857840" cy="338554"/>
          </a:xfrm>
          <a:prstGeom prst="rect">
            <a:avLst/>
          </a:prstGeom>
          <a:solidFill>
            <a:schemeClr val="accent2">
              <a:lumMod val="40000"/>
              <a:lumOff val="60000"/>
            </a:schemeClr>
          </a:solidFill>
        </p:spPr>
        <p:txBody>
          <a:bodyPr wrap="square" rtlCol="0">
            <a:spAutoFit/>
          </a:bodyPr>
          <a:lstStyle/>
          <a:p>
            <a:r>
              <a:rPr lang="en-IN" sz="1600" dirty="0">
                <a:solidFill>
                  <a:schemeClr val="bg1"/>
                </a:solidFill>
              </a:rPr>
              <a:t>36.33%</a:t>
            </a:r>
          </a:p>
        </p:txBody>
      </p:sp>
      <p:sp>
        <p:nvSpPr>
          <p:cNvPr id="9" name="Arrow: Curved Down 8">
            <a:extLst>
              <a:ext uri="{FF2B5EF4-FFF2-40B4-BE49-F238E27FC236}">
                <a16:creationId xmlns:a16="http://schemas.microsoft.com/office/drawing/2014/main" id="{7BD130FA-548A-4A63-F318-89D469E2F260}"/>
              </a:ext>
            </a:extLst>
          </p:cNvPr>
          <p:cNvSpPr/>
          <p:nvPr/>
        </p:nvSpPr>
        <p:spPr>
          <a:xfrm rot="2325927">
            <a:off x="5674449" y="1273523"/>
            <a:ext cx="1932610" cy="1035223"/>
          </a:xfrm>
          <a:prstGeom prst="curvedDownArrow">
            <a:avLst>
              <a:gd name="adj1" fmla="val 20541"/>
              <a:gd name="adj2" fmla="val 57303"/>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a:extLst>
              <a:ext uri="{FF2B5EF4-FFF2-40B4-BE49-F238E27FC236}">
                <a16:creationId xmlns:a16="http://schemas.microsoft.com/office/drawing/2014/main" id="{C2BE6D4E-E94B-6748-0F5F-3C456AC6A065}"/>
              </a:ext>
            </a:extLst>
          </p:cNvPr>
          <p:cNvSpPr txBox="1"/>
          <p:nvPr/>
        </p:nvSpPr>
        <p:spPr>
          <a:xfrm>
            <a:off x="1177626" y="5063439"/>
            <a:ext cx="3233394" cy="1200329"/>
          </a:xfrm>
          <a:prstGeom prst="rect">
            <a:avLst/>
          </a:prstGeom>
          <a:noFill/>
        </p:spPr>
        <p:txBody>
          <a:bodyPr wrap="square" rtlCol="0">
            <a:spAutoFit/>
          </a:bodyPr>
          <a:lstStyle/>
          <a:p>
            <a:r>
              <a:rPr lang="en-IN" dirty="0">
                <a:solidFill>
                  <a:srgbClr val="FFC000"/>
                </a:solidFill>
              </a:rPr>
              <a:t>INSIGHTS</a:t>
            </a:r>
            <a:r>
              <a:rPr lang="en-IN" dirty="0"/>
              <a:t> :</a:t>
            </a:r>
          </a:p>
          <a:p>
            <a:r>
              <a:rPr lang="en-IN" dirty="0"/>
              <a:t>Demand and Production increased which led to introduction of new products</a:t>
            </a:r>
          </a:p>
        </p:txBody>
      </p:sp>
    </p:spTree>
    <p:extLst>
      <p:ext uri="{BB962C8B-B14F-4D97-AF65-F5344CB8AC3E}">
        <p14:creationId xmlns:p14="http://schemas.microsoft.com/office/powerpoint/2010/main" val="3951832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D56-7CC9-4055-088F-65192F72E223}"/>
              </a:ext>
            </a:extLst>
          </p:cNvPr>
          <p:cNvSpPr>
            <a:spLocks noGrp="1"/>
          </p:cNvSpPr>
          <p:nvPr>
            <p:ph type="title"/>
          </p:nvPr>
        </p:nvSpPr>
        <p:spPr>
          <a:xfrm>
            <a:off x="1141413" y="-126201"/>
            <a:ext cx="9905998" cy="1478570"/>
          </a:xfrm>
        </p:spPr>
        <p:txBody>
          <a:bodyPr>
            <a:noAutofit/>
          </a:bodyPr>
          <a:lstStyle/>
          <a:p>
            <a:pPr algn="ctr"/>
            <a:r>
              <a:rPr lang="en-IN" sz="2000" cap="none" dirty="0">
                <a:effectLst/>
              </a:rPr>
              <a:t>3. Provide A Report With All The Unique Product Counts For Each Segment And Sort Them In Descending Order Of Product Counts.</a:t>
            </a:r>
            <a:br>
              <a:rPr lang="en-IN" sz="2000" cap="none" dirty="0">
                <a:effectLst/>
              </a:rPr>
            </a:br>
            <a:r>
              <a:rPr lang="en-IN" sz="2000" cap="none" dirty="0">
                <a:effectLst/>
              </a:rPr>
              <a:t>The Final Output Contains 2 Fields: Segment, </a:t>
            </a:r>
            <a:r>
              <a:rPr lang="en-IN" sz="2000" cap="none" dirty="0" err="1">
                <a:effectLst/>
              </a:rPr>
              <a:t>Product_count</a:t>
            </a:r>
            <a:r>
              <a:rPr lang="en-IN" sz="2000" cap="none" dirty="0">
                <a:effectLst/>
              </a:rPr>
              <a:t>.</a:t>
            </a:r>
            <a:endParaRPr lang="en-IN" sz="2000" cap="none" dirty="0"/>
          </a:p>
        </p:txBody>
      </p:sp>
      <p:graphicFrame>
        <p:nvGraphicFramePr>
          <p:cNvPr id="6" name="Content Placeholder 5">
            <a:extLst>
              <a:ext uri="{FF2B5EF4-FFF2-40B4-BE49-F238E27FC236}">
                <a16:creationId xmlns:a16="http://schemas.microsoft.com/office/drawing/2014/main" id="{149B2398-68F9-DB40-DBED-3E3D452B43D7}"/>
              </a:ext>
            </a:extLst>
          </p:cNvPr>
          <p:cNvGraphicFramePr>
            <a:graphicFrameLocks noGrp="1"/>
          </p:cNvGraphicFramePr>
          <p:nvPr>
            <p:ph idx="1"/>
            <p:extLst>
              <p:ext uri="{D42A27DB-BD31-4B8C-83A1-F6EECF244321}">
                <p14:modId xmlns:p14="http://schemas.microsoft.com/office/powerpoint/2010/main" val="1005116674"/>
              </p:ext>
            </p:extLst>
          </p:nvPr>
        </p:nvGraphicFramePr>
        <p:xfrm>
          <a:off x="5244246" y="1468382"/>
          <a:ext cx="2683694" cy="3881948"/>
        </p:xfrm>
        <a:graphic>
          <a:graphicData uri="http://schemas.openxmlformats.org/drawingml/2006/table">
            <a:tbl>
              <a:tblPr firstRow="1" bandRow="1">
                <a:tableStyleId>{5C22544A-7EE6-4342-B048-85BDC9FD1C3A}</a:tableStyleId>
              </a:tblPr>
              <a:tblGrid>
                <a:gridCol w="1341847">
                  <a:extLst>
                    <a:ext uri="{9D8B030D-6E8A-4147-A177-3AD203B41FA5}">
                      <a16:colId xmlns:a16="http://schemas.microsoft.com/office/drawing/2014/main" val="2011171237"/>
                    </a:ext>
                  </a:extLst>
                </a:gridCol>
                <a:gridCol w="1341847">
                  <a:extLst>
                    <a:ext uri="{9D8B030D-6E8A-4147-A177-3AD203B41FA5}">
                      <a16:colId xmlns:a16="http://schemas.microsoft.com/office/drawing/2014/main" val="263512761"/>
                    </a:ext>
                  </a:extLst>
                </a:gridCol>
              </a:tblGrid>
              <a:tr h="554564">
                <a:tc>
                  <a:txBody>
                    <a:bodyPr/>
                    <a:lstStyle/>
                    <a:p>
                      <a:pPr algn="ctr"/>
                      <a:r>
                        <a:rPr lang="en-US" dirty="0"/>
                        <a:t>Segment</a:t>
                      </a:r>
                      <a:endParaRPr lang="en-IN" dirty="0"/>
                    </a:p>
                  </a:txBody>
                  <a:tcPr/>
                </a:tc>
                <a:tc>
                  <a:txBody>
                    <a:bodyPr/>
                    <a:lstStyle/>
                    <a:p>
                      <a:pPr algn="ctr"/>
                      <a:r>
                        <a:rPr lang="en-US" dirty="0"/>
                        <a:t>Product</a:t>
                      </a:r>
                      <a:endParaRPr lang="en-IN" dirty="0"/>
                    </a:p>
                  </a:txBody>
                  <a:tcPr/>
                </a:tc>
                <a:extLst>
                  <a:ext uri="{0D108BD9-81ED-4DB2-BD59-A6C34878D82A}">
                    <a16:rowId xmlns:a16="http://schemas.microsoft.com/office/drawing/2014/main" val="650341766"/>
                  </a:ext>
                </a:extLst>
              </a:tr>
              <a:tr h="554564">
                <a:tc>
                  <a:txBody>
                    <a:bodyPr/>
                    <a:lstStyle/>
                    <a:p>
                      <a:pPr algn="ctr"/>
                      <a:r>
                        <a:rPr lang="en-US" dirty="0"/>
                        <a:t>Notebook</a:t>
                      </a:r>
                      <a:endParaRPr lang="en-IN" dirty="0"/>
                    </a:p>
                  </a:txBody>
                  <a:tcPr/>
                </a:tc>
                <a:tc>
                  <a:txBody>
                    <a:bodyPr/>
                    <a:lstStyle/>
                    <a:p>
                      <a:pPr algn="ctr"/>
                      <a:r>
                        <a:rPr lang="en-US" dirty="0"/>
                        <a:t>129</a:t>
                      </a:r>
                      <a:endParaRPr lang="en-IN" dirty="0"/>
                    </a:p>
                  </a:txBody>
                  <a:tcPr/>
                </a:tc>
                <a:extLst>
                  <a:ext uri="{0D108BD9-81ED-4DB2-BD59-A6C34878D82A}">
                    <a16:rowId xmlns:a16="http://schemas.microsoft.com/office/drawing/2014/main" val="2508730337"/>
                  </a:ext>
                </a:extLst>
              </a:tr>
              <a:tr h="554564">
                <a:tc>
                  <a:txBody>
                    <a:bodyPr/>
                    <a:lstStyle/>
                    <a:p>
                      <a:pPr algn="ctr"/>
                      <a:r>
                        <a:rPr lang="en-US" dirty="0"/>
                        <a:t>Accessories</a:t>
                      </a:r>
                      <a:endParaRPr lang="en-IN" dirty="0"/>
                    </a:p>
                  </a:txBody>
                  <a:tcPr/>
                </a:tc>
                <a:tc>
                  <a:txBody>
                    <a:bodyPr/>
                    <a:lstStyle/>
                    <a:p>
                      <a:pPr algn="ctr"/>
                      <a:r>
                        <a:rPr lang="en-US" dirty="0"/>
                        <a:t>116</a:t>
                      </a:r>
                      <a:endParaRPr lang="en-IN" dirty="0"/>
                    </a:p>
                  </a:txBody>
                  <a:tcPr/>
                </a:tc>
                <a:extLst>
                  <a:ext uri="{0D108BD9-81ED-4DB2-BD59-A6C34878D82A}">
                    <a16:rowId xmlns:a16="http://schemas.microsoft.com/office/drawing/2014/main" val="1787524295"/>
                  </a:ext>
                </a:extLst>
              </a:tr>
              <a:tr h="554564">
                <a:tc>
                  <a:txBody>
                    <a:bodyPr/>
                    <a:lstStyle/>
                    <a:p>
                      <a:pPr algn="ctr"/>
                      <a:r>
                        <a:rPr lang="en-US" dirty="0"/>
                        <a:t>Peripherals</a:t>
                      </a:r>
                      <a:endParaRPr lang="en-IN" dirty="0"/>
                    </a:p>
                  </a:txBody>
                  <a:tcPr/>
                </a:tc>
                <a:tc>
                  <a:txBody>
                    <a:bodyPr/>
                    <a:lstStyle/>
                    <a:p>
                      <a:pPr algn="ctr"/>
                      <a:r>
                        <a:rPr lang="en-US" dirty="0"/>
                        <a:t>84</a:t>
                      </a:r>
                      <a:endParaRPr lang="en-IN" dirty="0"/>
                    </a:p>
                  </a:txBody>
                  <a:tcPr/>
                </a:tc>
                <a:extLst>
                  <a:ext uri="{0D108BD9-81ED-4DB2-BD59-A6C34878D82A}">
                    <a16:rowId xmlns:a16="http://schemas.microsoft.com/office/drawing/2014/main" val="1166280994"/>
                  </a:ext>
                </a:extLst>
              </a:tr>
              <a:tr h="554564">
                <a:tc>
                  <a:txBody>
                    <a:bodyPr/>
                    <a:lstStyle/>
                    <a:p>
                      <a:pPr algn="ctr"/>
                      <a:r>
                        <a:rPr lang="en-US" dirty="0"/>
                        <a:t>Desktop</a:t>
                      </a:r>
                      <a:endParaRPr lang="en-IN" dirty="0"/>
                    </a:p>
                  </a:txBody>
                  <a:tcPr/>
                </a:tc>
                <a:tc>
                  <a:txBody>
                    <a:bodyPr/>
                    <a:lstStyle/>
                    <a:p>
                      <a:pPr algn="ctr"/>
                      <a:r>
                        <a:rPr lang="en-US" dirty="0"/>
                        <a:t>32</a:t>
                      </a:r>
                      <a:endParaRPr lang="en-IN" dirty="0"/>
                    </a:p>
                  </a:txBody>
                  <a:tcPr/>
                </a:tc>
                <a:extLst>
                  <a:ext uri="{0D108BD9-81ED-4DB2-BD59-A6C34878D82A}">
                    <a16:rowId xmlns:a16="http://schemas.microsoft.com/office/drawing/2014/main" val="3599763021"/>
                  </a:ext>
                </a:extLst>
              </a:tr>
              <a:tr h="554564">
                <a:tc>
                  <a:txBody>
                    <a:bodyPr/>
                    <a:lstStyle/>
                    <a:p>
                      <a:pPr algn="ctr"/>
                      <a:r>
                        <a:rPr lang="en-US" dirty="0"/>
                        <a:t>Storage</a:t>
                      </a:r>
                      <a:endParaRPr lang="en-IN" dirty="0"/>
                    </a:p>
                  </a:txBody>
                  <a:tcPr/>
                </a:tc>
                <a:tc>
                  <a:txBody>
                    <a:bodyPr/>
                    <a:lstStyle/>
                    <a:p>
                      <a:pPr algn="ctr"/>
                      <a:r>
                        <a:rPr lang="en-US" dirty="0"/>
                        <a:t>27</a:t>
                      </a:r>
                      <a:endParaRPr lang="en-IN" dirty="0"/>
                    </a:p>
                  </a:txBody>
                  <a:tcPr/>
                </a:tc>
                <a:extLst>
                  <a:ext uri="{0D108BD9-81ED-4DB2-BD59-A6C34878D82A}">
                    <a16:rowId xmlns:a16="http://schemas.microsoft.com/office/drawing/2014/main" val="259002286"/>
                  </a:ext>
                </a:extLst>
              </a:tr>
              <a:tr h="554564">
                <a:tc>
                  <a:txBody>
                    <a:bodyPr/>
                    <a:lstStyle/>
                    <a:p>
                      <a:pPr algn="ctr"/>
                      <a:r>
                        <a:rPr lang="en-US" dirty="0"/>
                        <a:t>Networking</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599598181"/>
                  </a:ext>
                </a:extLst>
              </a:tr>
            </a:tbl>
          </a:graphicData>
        </a:graphic>
      </p:graphicFrame>
      <p:sp>
        <p:nvSpPr>
          <p:cNvPr id="7" name="TextBox 6">
            <a:extLst>
              <a:ext uri="{FF2B5EF4-FFF2-40B4-BE49-F238E27FC236}">
                <a16:creationId xmlns:a16="http://schemas.microsoft.com/office/drawing/2014/main" id="{C88AFBAA-A461-0222-DAAF-42F18F14E443}"/>
              </a:ext>
            </a:extLst>
          </p:cNvPr>
          <p:cNvSpPr txBox="1"/>
          <p:nvPr/>
        </p:nvSpPr>
        <p:spPr>
          <a:xfrm>
            <a:off x="9690755" y="3320364"/>
            <a:ext cx="3119934" cy="202996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t>SELECT distinct(segment) , count(</a:t>
            </a:r>
            <a:r>
              <a:rPr lang="en-US" sz="1400" dirty="0" err="1"/>
              <a:t>product_code</a:t>
            </a:r>
            <a:r>
              <a:rPr lang="en-US" sz="1400" dirty="0"/>
              <a:t>) as product</a:t>
            </a:r>
          </a:p>
          <a:p>
            <a:pPr indent="-228600">
              <a:lnSpc>
                <a:spcPct val="90000"/>
              </a:lnSpc>
              <a:spcAft>
                <a:spcPts val="600"/>
              </a:spcAft>
              <a:buFont typeface="Arial" panose="020B0604020202020204" pitchFamily="34" charset="0"/>
              <a:buChar char="•"/>
            </a:pPr>
            <a:r>
              <a:rPr lang="en-US" sz="1400" dirty="0"/>
              <a:t>FROM gdb023.dim_product</a:t>
            </a:r>
          </a:p>
          <a:p>
            <a:pPr indent="-228600">
              <a:lnSpc>
                <a:spcPct val="90000"/>
              </a:lnSpc>
              <a:spcAft>
                <a:spcPts val="600"/>
              </a:spcAft>
              <a:buFont typeface="Arial" panose="020B0604020202020204" pitchFamily="34" charset="0"/>
              <a:buChar char="•"/>
            </a:pPr>
            <a:r>
              <a:rPr lang="en-US" sz="1400" dirty="0"/>
              <a:t>group by 1</a:t>
            </a:r>
          </a:p>
          <a:p>
            <a:pPr indent="-228600">
              <a:lnSpc>
                <a:spcPct val="90000"/>
              </a:lnSpc>
              <a:spcAft>
                <a:spcPts val="600"/>
              </a:spcAft>
              <a:buFont typeface="Arial" panose="020B0604020202020204" pitchFamily="34" charset="0"/>
              <a:buChar char="•"/>
            </a:pPr>
            <a:r>
              <a:rPr lang="en-US" sz="1400" dirty="0"/>
              <a:t>order by product desc</a:t>
            </a:r>
          </a:p>
          <a:p>
            <a:pPr>
              <a:lnSpc>
                <a:spcPct val="90000"/>
              </a:lnSpc>
              <a:spcAft>
                <a:spcPts val="600"/>
              </a:spcAft>
            </a:pPr>
            <a:r>
              <a:rPr lang="en-US" sz="1400" dirty="0"/>
              <a:t>;</a:t>
            </a:r>
          </a:p>
        </p:txBody>
      </p:sp>
      <p:pic>
        <p:nvPicPr>
          <p:cNvPr id="4" name="Picture 3">
            <a:extLst>
              <a:ext uri="{FF2B5EF4-FFF2-40B4-BE49-F238E27FC236}">
                <a16:creationId xmlns:a16="http://schemas.microsoft.com/office/drawing/2014/main" id="{3D02AF9D-166D-B2C4-F64D-5B42F6BF3585}"/>
              </a:ext>
            </a:extLst>
          </p:cNvPr>
          <p:cNvPicPr>
            <a:picLocks noChangeAspect="1"/>
          </p:cNvPicPr>
          <p:nvPr/>
        </p:nvPicPr>
        <p:blipFill>
          <a:blip r:embed="rId2"/>
          <a:stretch>
            <a:fillRect/>
          </a:stretch>
        </p:blipFill>
        <p:spPr>
          <a:xfrm>
            <a:off x="728178" y="1571864"/>
            <a:ext cx="3289185" cy="3778468"/>
          </a:xfrm>
          <a:prstGeom prst="rect">
            <a:avLst/>
          </a:prstGeom>
          <a:ln>
            <a:noFill/>
          </a:ln>
          <a:effectLst>
            <a:outerShdw blurRad="292100" dist="139700" dir="2700000" algn="tl" rotWithShape="0">
              <a:srgbClr val="333333">
                <a:alpha val="65000"/>
              </a:srgbClr>
            </a:outerShdw>
          </a:effectLst>
        </p:spPr>
      </p:pic>
      <p:sp>
        <p:nvSpPr>
          <p:cNvPr id="8" name="Arrow: Left 7">
            <a:extLst>
              <a:ext uri="{FF2B5EF4-FFF2-40B4-BE49-F238E27FC236}">
                <a16:creationId xmlns:a16="http://schemas.microsoft.com/office/drawing/2014/main" id="{93EF32CD-4600-0549-6C05-09F5B119C3C4}"/>
              </a:ext>
            </a:extLst>
          </p:cNvPr>
          <p:cNvSpPr/>
          <p:nvPr/>
        </p:nvSpPr>
        <p:spPr>
          <a:xfrm>
            <a:off x="4268645" y="3525625"/>
            <a:ext cx="875148" cy="53732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37761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1F34A-94DF-A878-1F59-3516A78F6CF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429D94D-0951-D69F-C540-EA73D1652B2A}"/>
              </a:ext>
            </a:extLst>
          </p:cNvPr>
          <p:cNvSpPr txBox="1"/>
          <p:nvPr/>
        </p:nvSpPr>
        <p:spPr>
          <a:xfrm>
            <a:off x="7316574" y="3166349"/>
            <a:ext cx="5467350" cy="3570208"/>
          </a:xfrm>
          <a:prstGeom prst="rect">
            <a:avLst/>
          </a:prstGeom>
          <a:noFill/>
        </p:spPr>
        <p:txBody>
          <a:bodyPr wrap="square">
            <a:spAutoFit/>
          </a:bodyPr>
          <a:lstStyle/>
          <a:p>
            <a:pPr marL="285750" indent="-285750">
              <a:buFont typeface="Arial" panose="020B0604020202020204" pitchFamily="34" charset="0"/>
              <a:buChar char="•"/>
            </a:pPr>
            <a:r>
              <a:rPr lang="en-US" sz="1400" dirty="0"/>
              <a:t>SELECT    segment,</a:t>
            </a:r>
          </a:p>
          <a:p>
            <a:pPr marL="285750" indent="-285750">
              <a:buFont typeface="Arial" panose="020B0604020202020204" pitchFamily="34" charset="0"/>
              <a:buChar char="•"/>
            </a:pPr>
            <a:r>
              <a:rPr lang="en-US" sz="1400" dirty="0"/>
              <a:t>    COUNT(DISTINCT CASE WHEN </a:t>
            </a:r>
            <a:r>
              <a:rPr lang="en-US" sz="1400" dirty="0" err="1"/>
              <a:t>fiscal_year</a:t>
            </a:r>
            <a:r>
              <a:rPr lang="en-US" sz="1400" dirty="0"/>
              <a:t> = 2020 THEN </a:t>
            </a:r>
            <a:r>
              <a:rPr lang="en-US" sz="1400" dirty="0" err="1"/>
              <a:t>dim_product.product_code</a:t>
            </a:r>
            <a:r>
              <a:rPr lang="en-US" sz="1400" dirty="0"/>
              <a:t> END) AS product_count_2020,</a:t>
            </a:r>
          </a:p>
          <a:p>
            <a:pPr marL="285750" indent="-285750">
              <a:buFont typeface="Arial" panose="020B0604020202020204" pitchFamily="34" charset="0"/>
              <a:buChar char="•"/>
            </a:pPr>
            <a:r>
              <a:rPr lang="en-US" sz="1400" dirty="0"/>
              <a:t>    COUNT(DISTINCT CASE WHEN </a:t>
            </a:r>
            <a:r>
              <a:rPr lang="en-US" sz="1400" dirty="0" err="1"/>
              <a:t>fiscal_year</a:t>
            </a:r>
            <a:r>
              <a:rPr lang="en-US" sz="1400" dirty="0"/>
              <a:t> = 2021 THEN </a:t>
            </a:r>
            <a:r>
              <a:rPr lang="en-US" sz="1400" dirty="0" err="1"/>
              <a:t>dim_product.product_code</a:t>
            </a:r>
            <a:r>
              <a:rPr lang="en-US" sz="1400" dirty="0"/>
              <a:t> END) AS product_count_2021,</a:t>
            </a:r>
          </a:p>
          <a:p>
            <a:pPr marL="285750" indent="-285750">
              <a:buFont typeface="Arial" panose="020B0604020202020204" pitchFamily="34" charset="0"/>
              <a:buChar char="•"/>
            </a:pPr>
            <a:r>
              <a:rPr lang="en-US" sz="1400" dirty="0"/>
              <a:t>    COUNT(DISTINCT CASE WHEN </a:t>
            </a:r>
            <a:r>
              <a:rPr lang="en-US" sz="1400" dirty="0" err="1"/>
              <a:t>fiscal_year</a:t>
            </a:r>
            <a:r>
              <a:rPr lang="en-US" sz="1400" dirty="0"/>
              <a:t> = 2021 THEN </a:t>
            </a:r>
            <a:r>
              <a:rPr lang="en-US" sz="1400" dirty="0" err="1"/>
              <a:t>dim_product.product_code</a:t>
            </a:r>
            <a:r>
              <a:rPr lang="en-US" sz="1400" dirty="0"/>
              <a:t> END) -</a:t>
            </a:r>
          </a:p>
          <a:p>
            <a:pPr marL="285750" indent="-285750">
              <a:buFont typeface="Arial" panose="020B0604020202020204" pitchFamily="34" charset="0"/>
              <a:buChar char="•"/>
            </a:pPr>
            <a:r>
              <a:rPr lang="en-US" sz="1400" dirty="0"/>
              <a:t>    COUNT(DISTINCT CASE WHEN </a:t>
            </a:r>
            <a:r>
              <a:rPr lang="en-US" sz="1400" dirty="0" err="1"/>
              <a:t>fiscal_year</a:t>
            </a:r>
            <a:r>
              <a:rPr lang="en-US" sz="1400" dirty="0"/>
              <a:t> = 2020 THEN </a:t>
            </a:r>
            <a:r>
              <a:rPr lang="en-US" sz="1400" dirty="0" err="1"/>
              <a:t>dim_product.product_code</a:t>
            </a:r>
            <a:r>
              <a:rPr lang="en-US" sz="1400" dirty="0"/>
              <a:t> END) AS difference</a:t>
            </a:r>
          </a:p>
          <a:p>
            <a:pPr marL="285750" indent="-285750">
              <a:buFont typeface="Arial" panose="020B0604020202020204" pitchFamily="34" charset="0"/>
              <a:buChar char="•"/>
            </a:pPr>
            <a:r>
              <a:rPr lang="en-US" sz="1400" dirty="0"/>
              <a:t>FROM    </a:t>
            </a:r>
            <a:r>
              <a:rPr lang="en-US" sz="1400" dirty="0" err="1"/>
              <a:t>dim_product</a:t>
            </a:r>
            <a:endParaRPr lang="en-US" sz="1400" dirty="0"/>
          </a:p>
          <a:p>
            <a:pPr marL="285750" indent="-285750">
              <a:buFont typeface="Arial" panose="020B0604020202020204" pitchFamily="34" charset="0"/>
              <a:buChar char="•"/>
            </a:pPr>
            <a:r>
              <a:rPr lang="en-US" sz="1400" dirty="0"/>
              <a:t>JOIN    </a:t>
            </a:r>
            <a:r>
              <a:rPr lang="en-US" sz="1400" dirty="0" err="1"/>
              <a:t>fact_sales_monthly</a:t>
            </a:r>
            <a:r>
              <a:rPr lang="en-US" sz="1400" dirty="0"/>
              <a:t> ON </a:t>
            </a:r>
            <a:r>
              <a:rPr lang="en-US" sz="1400" dirty="0" err="1"/>
              <a:t>dim_product.product_code</a:t>
            </a:r>
            <a:r>
              <a:rPr lang="en-US" sz="1400" dirty="0"/>
              <a:t> = </a:t>
            </a:r>
            <a:r>
              <a:rPr lang="en-US" sz="1400" dirty="0" err="1"/>
              <a:t>fact_sales_monthly.product_code</a:t>
            </a:r>
            <a:endParaRPr lang="en-US" sz="1400" dirty="0"/>
          </a:p>
          <a:p>
            <a:pPr marL="285750" indent="-285750">
              <a:buFont typeface="Arial" panose="020B0604020202020204" pitchFamily="34" charset="0"/>
              <a:buChar char="•"/>
            </a:pPr>
            <a:r>
              <a:rPr lang="en-US" sz="1400" dirty="0"/>
              <a:t>WHERE    </a:t>
            </a:r>
            <a:r>
              <a:rPr lang="en-US" sz="1400" dirty="0" err="1"/>
              <a:t>fiscal_year</a:t>
            </a:r>
            <a:r>
              <a:rPr lang="en-US" sz="1400" dirty="0"/>
              <a:t> IN (2020, 2021)</a:t>
            </a:r>
          </a:p>
          <a:p>
            <a:pPr marL="285750" indent="-285750">
              <a:buFont typeface="Arial" panose="020B0604020202020204" pitchFamily="34" charset="0"/>
              <a:buChar char="•"/>
            </a:pPr>
            <a:r>
              <a:rPr lang="en-US" sz="1400" dirty="0"/>
              <a:t>GROUP BY    segment</a:t>
            </a:r>
          </a:p>
          <a:p>
            <a:pPr marL="285750" indent="-285750">
              <a:buFont typeface="Arial" panose="020B0604020202020204" pitchFamily="34" charset="0"/>
              <a:buChar char="•"/>
            </a:pPr>
            <a:r>
              <a:rPr lang="en-US" sz="1400" dirty="0"/>
              <a:t>ORDER BY    difference DESC</a:t>
            </a:r>
          </a:p>
          <a:p>
            <a:pPr marL="285750" indent="-285750">
              <a:buFont typeface="Arial" panose="020B0604020202020204" pitchFamily="34" charset="0"/>
              <a:buChar char="•"/>
            </a:pPr>
            <a:r>
              <a:rPr lang="en-US" sz="1600" dirty="0"/>
              <a:t>;</a:t>
            </a:r>
          </a:p>
        </p:txBody>
      </p:sp>
      <p:sp>
        <p:nvSpPr>
          <p:cNvPr id="6" name="TextBox 5">
            <a:extLst>
              <a:ext uri="{FF2B5EF4-FFF2-40B4-BE49-F238E27FC236}">
                <a16:creationId xmlns:a16="http://schemas.microsoft.com/office/drawing/2014/main" id="{D802EF15-0714-290A-559E-ABCAD3ACE234}"/>
              </a:ext>
            </a:extLst>
          </p:cNvPr>
          <p:cNvSpPr txBox="1"/>
          <p:nvPr/>
        </p:nvSpPr>
        <p:spPr>
          <a:xfrm>
            <a:off x="2349795" y="318601"/>
            <a:ext cx="9270706" cy="1323439"/>
          </a:xfrm>
          <a:prstGeom prst="rect">
            <a:avLst/>
          </a:prstGeom>
          <a:noFill/>
        </p:spPr>
        <p:txBody>
          <a:bodyPr wrap="square">
            <a:spAutoFit/>
          </a:bodyPr>
          <a:lstStyle/>
          <a:p>
            <a:pPr algn="ctr"/>
            <a:r>
              <a:rPr lang="en-IN" sz="2000" dirty="0">
                <a:effectLst/>
                <a:latin typeface="Arial" panose="020B0604020202020204" pitchFamily="34" charset="0"/>
              </a:rPr>
              <a:t>4 ) Follow-up: Which segment had the most increase in unique products in 2021 vs 2020? </a:t>
            </a:r>
          </a:p>
          <a:p>
            <a:pPr algn="ctr"/>
            <a:r>
              <a:rPr lang="en-IN" sz="2000" dirty="0">
                <a:effectLst/>
                <a:latin typeface="Arial" panose="020B0604020202020204" pitchFamily="34" charset="0"/>
              </a:rPr>
              <a:t>The final output contains these fields</a:t>
            </a:r>
            <a:r>
              <a:rPr lang="en-IN" sz="2000" dirty="0">
                <a:latin typeface="Arial" panose="020B0604020202020204" pitchFamily="34" charset="0"/>
              </a:rPr>
              <a:t>:</a:t>
            </a:r>
            <a:r>
              <a:rPr lang="en-IN" sz="2000" dirty="0">
                <a:effectLst/>
                <a:latin typeface="Arial" panose="020B0604020202020204" pitchFamily="34" charset="0"/>
              </a:rPr>
              <a:t> segment,</a:t>
            </a:r>
            <a:r>
              <a:rPr lang="en-IN" sz="2000" dirty="0">
                <a:latin typeface="Arial" panose="020B0604020202020204" pitchFamily="34" charset="0"/>
              </a:rPr>
              <a:t> </a:t>
            </a:r>
            <a:r>
              <a:rPr lang="en-IN" sz="2000" dirty="0">
                <a:effectLst/>
                <a:latin typeface="Arial" panose="020B0604020202020204" pitchFamily="34" charset="0"/>
              </a:rPr>
              <a:t>Product count 2020, Product count 2021, difference.</a:t>
            </a:r>
          </a:p>
        </p:txBody>
      </p:sp>
      <p:graphicFrame>
        <p:nvGraphicFramePr>
          <p:cNvPr id="2" name="Table 1">
            <a:extLst>
              <a:ext uri="{FF2B5EF4-FFF2-40B4-BE49-F238E27FC236}">
                <a16:creationId xmlns:a16="http://schemas.microsoft.com/office/drawing/2014/main" id="{C556AE0A-9F55-383F-7BC3-2E39F6E054A4}"/>
              </a:ext>
            </a:extLst>
          </p:cNvPr>
          <p:cNvGraphicFramePr>
            <a:graphicFrameLocks noGrp="1"/>
          </p:cNvGraphicFramePr>
          <p:nvPr>
            <p:extLst>
              <p:ext uri="{D42A27DB-BD31-4B8C-83A1-F6EECF244321}">
                <p14:modId xmlns:p14="http://schemas.microsoft.com/office/powerpoint/2010/main" val="2519641623"/>
              </p:ext>
            </p:extLst>
          </p:nvPr>
        </p:nvGraphicFramePr>
        <p:xfrm>
          <a:off x="1728542" y="1825452"/>
          <a:ext cx="4943476" cy="3207096"/>
        </p:xfrm>
        <a:graphic>
          <a:graphicData uri="http://schemas.openxmlformats.org/drawingml/2006/table">
            <a:tbl>
              <a:tblPr firstRow="1" bandRow="1">
                <a:tableStyleId>{5C22544A-7EE6-4342-B048-85BDC9FD1C3A}</a:tableStyleId>
              </a:tblPr>
              <a:tblGrid>
                <a:gridCol w="1235869">
                  <a:extLst>
                    <a:ext uri="{9D8B030D-6E8A-4147-A177-3AD203B41FA5}">
                      <a16:colId xmlns:a16="http://schemas.microsoft.com/office/drawing/2014/main" val="258049203"/>
                    </a:ext>
                  </a:extLst>
                </a:gridCol>
                <a:gridCol w="1235869">
                  <a:extLst>
                    <a:ext uri="{9D8B030D-6E8A-4147-A177-3AD203B41FA5}">
                      <a16:colId xmlns:a16="http://schemas.microsoft.com/office/drawing/2014/main" val="2147783043"/>
                    </a:ext>
                  </a:extLst>
                </a:gridCol>
                <a:gridCol w="1235869">
                  <a:extLst>
                    <a:ext uri="{9D8B030D-6E8A-4147-A177-3AD203B41FA5}">
                      <a16:colId xmlns:a16="http://schemas.microsoft.com/office/drawing/2014/main" val="2596788479"/>
                    </a:ext>
                  </a:extLst>
                </a:gridCol>
                <a:gridCol w="1235869">
                  <a:extLst>
                    <a:ext uri="{9D8B030D-6E8A-4147-A177-3AD203B41FA5}">
                      <a16:colId xmlns:a16="http://schemas.microsoft.com/office/drawing/2014/main" val="818090497"/>
                    </a:ext>
                  </a:extLst>
                </a:gridCol>
              </a:tblGrid>
              <a:tr h="612432">
                <a:tc>
                  <a:txBody>
                    <a:bodyPr/>
                    <a:lstStyle/>
                    <a:p>
                      <a:pPr algn="ctr">
                        <a:lnSpc>
                          <a:spcPct val="150000"/>
                        </a:lnSpc>
                      </a:pPr>
                      <a:r>
                        <a:rPr lang="en-US" dirty="0"/>
                        <a:t>Segment</a:t>
                      </a:r>
                      <a:endParaRPr lang="en-IN" dirty="0"/>
                    </a:p>
                  </a:txBody>
                  <a:tcPr/>
                </a:tc>
                <a:tc>
                  <a:txBody>
                    <a:bodyPr/>
                    <a:lstStyle/>
                    <a:p>
                      <a:pPr algn="ctr"/>
                      <a:r>
                        <a:rPr lang="en-US" dirty="0"/>
                        <a:t>Product Count 2020</a:t>
                      </a:r>
                      <a:endParaRPr lang="en-IN" dirty="0"/>
                    </a:p>
                  </a:txBody>
                  <a:tcPr/>
                </a:tc>
                <a:tc>
                  <a:txBody>
                    <a:bodyPr/>
                    <a:lstStyle/>
                    <a:p>
                      <a:pPr algn="ctr"/>
                      <a:r>
                        <a:rPr lang="en-US" dirty="0"/>
                        <a:t>Product Count 2021</a:t>
                      </a:r>
                      <a:endParaRPr lang="en-IN" dirty="0"/>
                    </a:p>
                  </a:txBody>
                  <a:tcPr/>
                </a:tc>
                <a:tc>
                  <a:txBody>
                    <a:bodyPr/>
                    <a:lstStyle/>
                    <a:p>
                      <a:pPr algn="ctr">
                        <a:lnSpc>
                          <a:spcPct val="150000"/>
                        </a:lnSpc>
                      </a:pPr>
                      <a:r>
                        <a:rPr lang="en-US" dirty="0"/>
                        <a:t>Difference</a:t>
                      </a:r>
                      <a:endParaRPr lang="en-IN" dirty="0"/>
                    </a:p>
                  </a:txBody>
                  <a:tcPr/>
                </a:tc>
                <a:extLst>
                  <a:ext uri="{0D108BD9-81ED-4DB2-BD59-A6C34878D82A}">
                    <a16:rowId xmlns:a16="http://schemas.microsoft.com/office/drawing/2014/main" val="828491676"/>
                  </a:ext>
                </a:extLst>
              </a:tr>
              <a:tr h="382116">
                <a:tc>
                  <a:txBody>
                    <a:bodyPr/>
                    <a:lstStyle/>
                    <a:p>
                      <a:pPr algn="ctr"/>
                      <a:r>
                        <a:rPr lang="en-US" dirty="0"/>
                        <a:t>Accessories</a:t>
                      </a:r>
                      <a:endParaRPr lang="en-IN" dirty="0"/>
                    </a:p>
                  </a:txBody>
                  <a:tcPr/>
                </a:tc>
                <a:tc>
                  <a:txBody>
                    <a:bodyPr/>
                    <a:lstStyle/>
                    <a:p>
                      <a:pPr algn="ctr"/>
                      <a:r>
                        <a:rPr lang="en-US" dirty="0"/>
                        <a:t>69</a:t>
                      </a:r>
                      <a:endParaRPr lang="en-IN" dirty="0"/>
                    </a:p>
                  </a:txBody>
                  <a:tcPr/>
                </a:tc>
                <a:tc>
                  <a:txBody>
                    <a:bodyPr/>
                    <a:lstStyle/>
                    <a:p>
                      <a:pPr algn="ctr"/>
                      <a:r>
                        <a:rPr lang="en-US" dirty="0"/>
                        <a:t>103</a:t>
                      </a:r>
                      <a:endParaRPr lang="en-IN" dirty="0"/>
                    </a:p>
                  </a:txBody>
                  <a:tcPr/>
                </a:tc>
                <a:tc>
                  <a:txBody>
                    <a:bodyPr/>
                    <a:lstStyle/>
                    <a:p>
                      <a:pPr algn="ctr"/>
                      <a:r>
                        <a:rPr lang="en-US" dirty="0"/>
                        <a:t>34</a:t>
                      </a:r>
                      <a:endParaRPr lang="en-IN" dirty="0"/>
                    </a:p>
                  </a:txBody>
                  <a:tcPr/>
                </a:tc>
                <a:extLst>
                  <a:ext uri="{0D108BD9-81ED-4DB2-BD59-A6C34878D82A}">
                    <a16:rowId xmlns:a16="http://schemas.microsoft.com/office/drawing/2014/main" val="3504754511"/>
                  </a:ext>
                </a:extLst>
              </a:tr>
              <a:tr h="382116">
                <a:tc>
                  <a:txBody>
                    <a:bodyPr/>
                    <a:lstStyle/>
                    <a:p>
                      <a:pPr algn="ctr"/>
                      <a:r>
                        <a:rPr lang="en-US" dirty="0"/>
                        <a:t>Notebook</a:t>
                      </a:r>
                      <a:endParaRPr lang="en-IN" dirty="0"/>
                    </a:p>
                  </a:txBody>
                  <a:tcPr/>
                </a:tc>
                <a:tc>
                  <a:txBody>
                    <a:bodyPr/>
                    <a:lstStyle/>
                    <a:p>
                      <a:pPr algn="ctr"/>
                      <a:r>
                        <a:rPr lang="en-US" dirty="0"/>
                        <a:t>92</a:t>
                      </a:r>
                      <a:endParaRPr lang="en-IN" dirty="0"/>
                    </a:p>
                  </a:txBody>
                  <a:tcPr/>
                </a:tc>
                <a:tc>
                  <a:txBody>
                    <a:bodyPr/>
                    <a:lstStyle/>
                    <a:p>
                      <a:pPr algn="ctr"/>
                      <a:r>
                        <a:rPr lang="en-US" dirty="0"/>
                        <a:t>108</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3789287175"/>
                  </a:ext>
                </a:extLst>
              </a:tr>
              <a:tr h="382116">
                <a:tc>
                  <a:txBody>
                    <a:bodyPr/>
                    <a:lstStyle/>
                    <a:p>
                      <a:pPr algn="ctr"/>
                      <a:r>
                        <a:rPr lang="en-US" dirty="0"/>
                        <a:t>Peripherals</a:t>
                      </a:r>
                      <a:endParaRPr lang="en-IN" dirty="0"/>
                    </a:p>
                  </a:txBody>
                  <a:tcPr/>
                </a:tc>
                <a:tc>
                  <a:txBody>
                    <a:bodyPr/>
                    <a:lstStyle/>
                    <a:p>
                      <a:pPr algn="ctr"/>
                      <a:r>
                        <a:rPr lang="en-US" dirty="0"/>
                        <a:t>59</a:t>
                      </a:r>
                      <a:endParaRPr lang="en-IN" dirty="0"/>
                    </a:p>
                  </a:txBody>
                  <a:tcPr/>
                </a:tc>
                <a:tc>
                  <a:txBody>
                    <a:bodyPr/>
                    <a:lstStyle/>
                    <a:p>
                      <a:pPr algn="ctr"/>
                      <a:r>
                        <a:rPr lang="en-US" dirty="0"/>
                        <a:t>75</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1951541775"/>
                  </a:ext>
                </a:extLst>
              </a:tr>
              <a:tr h="382116">
                <a:tc>
                  <a:txBody>
                    <a:bodyPr/>
                    <a:lstStyle/>
                    <a:p>
                      <a:pPr algn="ctr"/>
                      <a:r>
                        <a:rPr lang="en-US" dirty="0"/>
                        <a:t>Desktop</a:t>
                      </a:r>
                      <a:endParaRPr lang="en-IN" dirty="0"/>
                    </a:p>
                  </a:txBody>
                  <a:tcPr/>
                </a:tc>
                <a:tc>
                  <a:txBody>
                    <a:bodyPr/>
                    <a:lstStyle/>
                    <a:p>
                      <a:pPr algn="ctr"/>
                      <a:r>
                        <a:rPr lang="en-US" dirty="0"/>
                        <a:t>7</a:t>
                      </a:r>
                      <a:endParaRPr lang="en-IN" dirty="0"/>
                    </a:p>
                  </a:txBody>
                  <a:tcPr/>
                </a:tc>
                <a:tc>
                  <a:txBody>
                    <a:bodyPr/>
                    <a:lstStyle/>
                    <a:p>
                      <a:pPr algn="ctr"/>
                      <a:r>
                        <a:rPr lang="en-US" dirty="0"/>
                        <a:t>22</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574476799"/>
                  </a:ext>
                </a:extLst>
              </a:tr>
              <a:tr h="382116">
                <a:tc>
                  <a:txBody>
                    <a:bodyPr/>
                    <a:lstStyle/>
                    <a:p>
                      <a:pPr algn="ctr"/>
                      <a:r>
                        <a:rPr lang="en-US" dirty="0"/>
                        <a:t>Storage</a:t>
                      </a:r>
                      <a:endParaRPr lang="en-IN" dirty="0"/>
                    </a:p>
                  </a:txBody>
                  <a:tcPr/>
                </a:tc>
                <a:tc>
                  <a:txBody>
                    <a:bodyPr/>
                    <a:lstStyle/>
                    <a:p>
                      <a:pPr algn="ctr"/>
                      <a:r>
                        <a:rPr lang="en-US" dirty="0"/>
                        <a:t>12</a:t>
                      </a:r>
                      <a:endParaRPr lang="en-IN" dirty="0"/>
                    </a:p>
                  </a:txBody>
                  <a:tcPr/>
                </a:tc>
                <a:tc>
                  <a:txBody>
                    <a:bodyPr/>
                    <a:lstStyle/>
                    <a:p>
                      <a:pPr algn="ctr"/>
                      <a:r>
                        <a:rPr lang="en-US" dirty="0"/>
                        <a:t>17</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1085042708"/>
                  </a:ext>
                </a:extLst>
              </a:tr>
              <a:tr h="382116">
                <a:tc>
                  <a:txBody>
                    <a:bodyPr/>
                    <a:lstStyle/>
                    <a:p>
                      <a:pPr algn="ctr"/>
                      <a:r>
                        <a:rPr lang="en-US" dirty="0"/>
                        <a:t>Networking</a:t>
                      </a:r>
                      <a:endParaRPr lang="en-IN" dirty="0"/>
                    </a:p>
                  </a:txBody>
                  <a:tcPr/>
                </a:tc>
                <a:tc>
                  <a:txBody>
                    <a:bodyPr/>
                    <a:lstStyle/>
                    <a:p>
                      <a:pPr algn="ctr"/>
                      <a:r>
                        <a:rPr lang="en-US" dirty="0"/>
                        <a:t>6</a:t>
                      </a:r>
                      <a:endParaRPr lang="en-IN" dirty="0"/>
                    </a:p>
                  </a:txBody>
                  <a:tcPr/>
                </a:tc>
                <a:tc>
                  <a:txBody>
                    <a:bodyPr/>
                    <a:lstStyle/>
                    <a:p>
                      <a:pPr algn="ctr"/>
                      <a:r>
                        <a:rPr lang="en-US" dirty="0"/>
                        <a:t>9</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2053955711"/>
                  </a:ext>
                </a:extLst>
              </a:tr>
            </a:tbl>
          </a:graphicData>
        </a:graphic>
      </p:graphicFrame>
      <p:sp>
        <p:nvSpPr>
          <p:cNvPr id="3" name="TextBox 2">
            <a:extLst>
              <a:ext uri="{FF2B5EF4-FFF2-40B4-BE49-F238E27FC236}">
                <a16:creationId xmlns:a16="http://schemas.microsoft.com/office/drawing/2014/main" id="{BAED7836-07FD-B3B1-0304-E3C1413EA62B}"/>
              </a:ext>
            </a:extLst>
          </p:cNvPr>
          <p:cNvSpPr txBox="1"/>
          <p:nvPr/>
        </p:nvSpPr>
        <p:spPr>
          <a:xfrm>
            <a:off x="2205872" y="5429839"/>
            <a:ext cx="3591613" cy="923330"/>
          </a:xfrm>
          <a:prstGeom prst="rect">
            <a:avLst/>
          </a:prstGeom>
          <a:noFill/>
        </p:spPr>
        <p:txBody>
          <a:bodyPr wrap="square" rtlCol="0">
            <a:spAutoFit/>
          </a:bodyPr>
          <a:lstStyle/>
          <a:p>
            <a:r>
              <a:rPr lang="en-IN" dirty="0">
                <a:solidFill>
                  <a:srgbClr val="FFC000"/>
                </a:solidFill>
              </a:rPr>
              <a:t>INSIGHTS</a:t>
            </a:r>
            <a:r>
              <a:rPr lang="en-IN" dirty="0"/>
              <a:t> :</a:t>
            </a:r>
          </a:p>
          <a:p>
            <a:r>
              <a:rPr lang="en-IN" dirty="0"/>
              <a:t>We need to find solution for increase in the sale of storage and networking</a:t>
            </a:r>
          </a:p>
        </p:txBody>
      </p:sp>
    </p:spTree>
    <p:extLst>
      <p:ext uri="{BB962C8B-B14F-4D97-AF65-F5344CB8AC3E}">
        <p14:creationId xmlns:p14="http://schemas.microsoft.com/office/powerpoint/2010/main" val="254878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850D7-0530-BAB2-F576-192471FFB7F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9C96437-D465-C825-72E1-05D4C13C1897}"/>
              </a:ext>
            </a:extLst>
          </p:cNvPr>
          <p:cNvSpPr txBox="1"/>
          <p:nvPr/>
        </p:nvSpPr>
        <p:spPr>
          <a:xfrm>
            <a:off x="6192240" y="2441406"/>
            <a:ext cx="5881345" cy="4416594"/>
          </a:xfrm>
          <a:prstGeom prst="rect">
            <a:avLst/>
          </a:prstGeom>
          <a:noFill/>
        </p:spPr>
        <p:txBody>
          <a:bodyPr wrap="square">
            <a:spAutoFit/>
          </a:bodyPr>
          <a:lstStyle/>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SELECT        </a:t>
            </a:r>
            <a:r>
              <a:rPr lang="en-US" sz="1400" kern="1200" dirty="0" err="1">
                <a:solidFill>
                  <a:schemeClr val="tx1"/>
                </a:solidFill>
                <a:latin typeface="+mn-lt"/>
                <a:ea typeface="+mn-ea"/>
                <a:cs typeface="+mn-cs"/>
              </a:rPr>
              <a:t>fact_manufacturing_cost.product_code</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dim_product.product</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fact_manufacturing_cost.manufacturing_cost</a:t>
            </a:r>
            <a:endParaRPr lang="en-US" sz="1400" kern="1200" dirty="0">
              <a:solidFill>
                <a:schemeClr val="tx1"/>
              </a:solidFill>
              <a:latin typeface="+mn-lt"/>
              <a:ea typeface="+mn-ea"/>
              <a:cs typeface="+mn-cs"/>
            </a:endParaRP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FROM        gdb023.fact_manufacturing_cost</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INNER JOIN        </a:t>
            </a:r>
            <a:r>
              <a:rPr lang="en-US" sz="1400" kern="1200" dirty="0" err="1">
                <a:solidFill>
                  <a:schemeClr val="tx1"/>
                </a:solidFill>
                <a:latin typeface="+mn-lt"/>
                <a:ea typeface="+mn-ea"/>
                <a:cs typeface="+mn-cs"/>
              </a:rPr>
              <a:t>dim_product</a:t>
            </a:r>
            <a:r>
              <a:rPr lang="en-US" sz="1400" kern="1200" dirty="0">
                <a:solidFill>
                  <a:schemeClr val="tx1"/>
                </a:solidFill>
                <a:latin typeface="+mn-lt"/>
                <a:ea typeface="+mn-ea"/>
                <a:cs typeface="+mn-cs"/>
              </a:rPr>
              <a:t> ON </a:t>
            </a:r>
            <a:r>
              <a:rPr lang="en-US" sz="1400" kern="1200" dirty="0" err="1">
                <a:solidFill>
                  <a:schemeClr val="tx1"/>
                </a:solidFill>
                <a:latin typeface="+mn-lt"/>
                <a:ea typeface="+mn-ea"/>
                <a:cs typeface="+mn-cs"/>
              </a:rPr>
              <a:t>fact_manufacturing_cost.product_code</a:t>
            </a:r>
            <a:r>
              <a:rPr lang="en-US" sz="1400" kern="1200" dirty="0">
                <a:solidFill>
                  <a:schemeClr val="tx1"/>
                </a:solidFill>
                <a:latin typeface="+mn-lt"/>
                <a:ea typeface="+mn-ea"/>
                <a:cs typeface="+mn-cs"/>
              </a:rPr>
              <a:t> = </a:t>
            </a:r>
            <a:r>
              <a:rPr lang="en-US" sz="1400" kern="1200" dirty="0" err="1">
                <a:solidFill>
                  <a:schemeClr val="tx1"/>
                </a:solidFill>
                <a:latin typeface="+mn-lt"/>
                <a:ea typeface="+mn-ea"/>
                <a:cs typeface="+mn-cs"/>
              </a:rPr>
              <a:t>dim_product.product_code</a:t>
            </a:r>
            <a:endParaRPr lang="en-US" sz="1400" kern="1200" dirty="0">
              <a:solidFill>
                <a:schemeClr val="tx1"/>
              </a:solidFill>
              <a:latin typeface="+mn-lt"/>
              <a:ea typeface="+mn-ea"/>
              <a:cs typeface="+mn-cs"/>
            </a:endParaRP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ORDER BY        </a:t>
            </a:r>
            <a:r>
              <a:rPr lang="en-US" sz="1400" kern="1200" dirty="0" err="1">
                <a:solidFill>
                  <a:schemeClr val="tx1"/>
                </a:solidFill>
                <a:latin typeface="+mn-lt"/>
                <a:ea typeface="+mn-ea"/>
                <a:cs typeface="+mn-cs"/>
              </a:rPr>
              <a:t>fact_manufacturing_cost.manufacturing_cost</a:t>
            </a:r>
            <a:r>
              <a:rPr lang="en-US" sz="1400" kern="1200" dirty="0">
                <a:solidFill>
                  <a:schemeClr val="tx1"/>
                </a:solidFill>
                <a:latin typeface="+mn-lt"/>
                <a:ea typeface="+mn-ea"/>
                <a:cs typeface="+mn-cs"/>
              </a:rPr>
              <a:t> ASC</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LIMIT 1)</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UNION(    SELECT        </a:t>
            </a:r>
            <a:r>
              <a:rPr lang="en-US" sz="1400" kern="1200" dirty="0" err="1">
                <a:solidFill>
                  <a:schemeClr val="tx1"/>
                </a:solidFill>
                <a:latin typeface="+mn-lt"/>
                <a:ea typeface="+mn-ea"/>
                <a:cs typeface="+mn-cs"/>
              </a:rPr>
              <a:t>fact_manufacturing_cost.product_code</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dim_product.product</a:t>
            </a:r>
            <a:r>
              <a:rPr lang="en-US" sz="1400" kern="1200" dirty="0">
                <a:solidFill>
                  <a:schemeClr val="tx1"/>
                </a:solidFill>
                <a:latin typeface="+mn-lt"/>
                <a:ea typeface="+mn-ea"/>
                <a:cs typeface="+mn-cs"/>
              </a:rPr>
              <a:t>,</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fact_manufacturing_cost.manufacturing_cost</a:t>
            </a:r>
            <a:endParaRPr lang="en-US" sz="1400" kern="1200" dirty="0">
              <a:solidFill>
                <a:schemeClr val="tx1"/>
              </a:solidFill>
              <a:latin typeface="+mn-lt"/>
              <a:ea typeface="+mn-ea"/>
              <a:cs typeface="+mn-cs"/>
            </a:endParaRP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FROM        gdb023.fact_manufacturing_cost</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INNER JOIN        </a:t>
            </a:r>
            <a:r>
              <a:rPr lang="en-US" sz="1400" kern="1200" dirty="0" err="1">
                <a:solidFill>
                  <a:schemeClr val="tx1"/>
                </a:solidFill>
                <a:latin typeface="+mn-lt"/>
                <a:ea typeface="+mn-ea"/>
                <a:cs typeface="+mn-cs"/>
              </a:rPr>
              <a:t>dim_product</a:t>
            </a:r>
            <a:r>
              <a:rPr lang="en-US" sz="1400" kern="1200" dirty="0">
                <a:solidFill>
                  <a:schemeClr val="tx1"/>
                </a:solidFill>
                <a:latin typeface="+mn-lt"/>
                <a:ea typeface="+mn-ea"/>
                <a:cs typeface="+mn-cs"/>
              </a:rPr>
              <a:t> ON </a:t>
            </a:r>
            <a:r>
              <a:rPr lang="en-US" sz="1400" kern="1200" dirty="0" err="1">
                <a:solidFill>
                  <a:schemeClr val="tx1"/>
                </a:solidFill>
                <a:latin typeface="+mn-lt"/>
                <a:ea typeface="+mn-ea"/>
                <a:cs typeface="+mn-cs"/>
              </a:rPr>
              <a:t>fact_manufacturing_cost.product_code</a:t>
            </a:r>
            <a:r>
              <a:rPr lang="en-US" sz="1400" kern="1200" dirty="0">
                <a:solidFill>
                  <a:schemeClr val="tx1"/>
                </a:solidFill>
                <a:latin typeface="+mn-lt"/>
                <a:ea typeface="+mn-ea"/>
                <a:cs typeface="+mn-cs"/>
              </a:rPr>
              <a:t> = </a:t>
            </a:r>
            <a:r>
              <a:rPr lang="en-US" sz="1400" kern="1200" dirty="0" err="1">
                <a:solidFill>
                  <a:schemeClr val="tx1"/>
                </a:solidFill>
                <a:latin typeface="+mn-lt"/>
                <a:ea typeface="+mn-ea"/>
                <a:cs typeface="+mn-cs"/>
              </a:rPr>
              <a:t>dim_product.product_code</a:t>
            </a:r>
            <a:endParaRPr lang="en-US" sz="1400" kern="1200" dirty="0">
              <a:solidFill>
                <a:schemeClr val="tx1"/>
              </a:solidFill>
              <a:latin typeface="+mn-lt"/>
              <a:ea typeface="+mn-ea"/>
              <a:cs typeface="+mn-cs"/>
            </a:endParaRP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ORDER BY        </a:t>
            </a:r>
            <a:r>
              <a:rPr lang="en-US" sz="1400" kern="1200" dirty="0" err="1">
                <a:solidFill>
                  <a:schemeClr val="tx1"/>
                </a:solidFill>
                <a:latin typeface="+mn-lt"/>
                <a:ea typeface="+mn-ea"/>
                <a:cs typeface="+mn-cs"/>
              </a:rPr>
              <a:t>fact_manufacturing_cost.manufacturing_cost</a:t>
            </a:r>
            <a:r>
              <a:rPr lang="en-US" sz="1400" kern="1200" dirty="0">
                <a:solidFill>
                  <a:schemeClr val="tx1"/>
                </a:solidFill>
                <a:latin typeface="+mn-lt"/>
                <a:ea typeface="+mn-ea"/>
                <a:cs typeface="+mn-cs"/>
              </a:rPr>
              <a:t> DESC</a:t>
            </a:r>
          </a:p>
          <a:p>
            <a:pPr marL="285750" indent="-285750" defTabSz="804672">
              <a:spcAft>
                <a:spcPts val="600"/>
              </a:spcAft>
              <a:buFont typeface="Arial" panose="020B0604020202020204" pitchFamily="34" charset="0"/>
              <a:buChar char="•"/>
            </a:pPr>
            <a:r>
              <a:rPr lang="en-US" sz="1400" kern="1200" dirty="0">
                <a:solidFill>
                  <a:schemeClr val="tx1"/>
                </a:solidFill>
                <a:latin typeface="+mn-lt"/>
                <a:ea typeface="+mn-ea"/>
                <a:cs typeface="+mn-cs"/>
              </a:rPr>
              <a:t>    LIMIT 1);</a:t>
            </a:r>
          </a:p>
          <a:p>
            <a:pPr marL="285750" indent="-285750" defTabSz="804672">
              <a:spcAft>
                <a:spcPts val="600"/>
              </a:spcAft>
              <a:buFont typeface="Arial" panose="020B0604020202020204" pitchFamily="34" charset="0"/>
              <a:buChar char="•"/>
            </a:pPr>
            <a:r>
              <a:rPr lang="en-US" sz="1600" kern="1200" dirty="0">
                <a:solidFill>
                  <a:schemeClr val="tx1"/>
                </a:solidFill>
                <a:latin typeface="+mn-lt"/>
                <a:ea typeface="+mn-ea"/>
                <a:cs typeface="+mn-cs"/>
              </a:rPr>
              <a:t>;</a:t>
            </a:r>
            <a:endParaRPr lang="en-US" sz="2000" dirty="0"/>
          </a:p>
        </p:txBody>
      </p:sp>
      <p:sp>
        <p:nvSpPr>
          <p:cNvPr id="2" name="TextBox 1">
            <a:extLst>
              <a:ext uri="{FF2B5EF4-FFF2-40B4-BE49-F238E27FC236}">
                <a16:creationId xmlns:a16="http://schemas.microsoft.com/office/drawing/2014/main" id="{A9185ACF-0D79-D834-17F9-8F1C8FAEBB66}"/>
              </a:ext>
            </a:extLst>
          </p:cNvPr>
          <p:cNvSpPr txBox="1"/>
          <p:nvPr/>
        </p:nvSpPr>
        <p:spPr>
          <a:xfrm>
            <a:off x="1850500" y="91940"/>
            <a:ext cx="9261401" cy="707886"/>
          </a:xfrm>
          <a:prstGeom prst="rect">
            <a:avLst/>
          </a:prstGeom>
          <a:noFill/>
        </p:spPr>
        <p:txBody>
          <a:bodyPr wrap="square" rtlCol="0">
            <a:spAutoFit/>
          </a:bodyPr>
          <a:lstStyle/>
          <a:p>
            <a:pPr algn="ctr"/>
            <a:r>
              <a:rPr lang="en-US" sz="2000" dirty="0"/>
              <a:t>5. Get the products that have the highest and lowest manufacturing costs.</a:t>
            </a:r>
          </a:p>
          <a:p>
            <a:pPr algn="ctr"/>
            <a:r>
              <a:rPr lang="en-US" sz="2000" dirty="0"/>
              <a:t>The final output should contain these fields: product, code, product manufacturing_ cost</a:t>
            </a:r>
          </a:p>
        </p:txBody>
      </p:sp>
      <p:graphicFrame>
        <p:nvGraphicFramePr>
          <p:cNvPr id="3" name="Table 2">
            <a:extLst>
              <a:ext uri="{FF2B5EF4-FFF2-40B4-BE49-F238E27FC236}">
                <a16:creationId xmlns:a16="http://schemas.microsoft.com/office/drawing/2014/main" id="{3231436A-7828-B30F-6E7C-B650D0E5A005}"/>
              </a:ext>
            </a:extLst>
          </p:cNvPr>
          <p:cNvGraphicFramePr>
            <a:graphicFrameLocks noGrp="1"/>
          </p:cNvGraphicFramePr>
          <p:nvPr>
            <p:extLst>
              <p:ext uri="{D42A27DB-BD31-4B8C-83A1-F6EECF244321}">
                <p14:modId xmlns:p14="http://schemas.microsoft.com/office/powerpoint/2010/main" val="333109188"/>
              </p:ext>
            </p:extLst>
          </p:nvPr>
        </p:nvGraphicFramePr>
        <p:xfrm>
          <a:off x="1272579" y="952541"/>
          <a:ext cx="9839322" cy="1112520"/>
        </p:xfrm>
        <a:graphic>
          <a:graphicData uri="http://schemas.openxmlformats.org/drawingml/2006/table">
            <a:tbl>
              <a:tblPr firstRow="1" bandRow="1">
                <a:tableStyleId>{5C22544A-7EE6-4342-B048-85BDC9FD1C3A}</a:tableStyleId>
              </a:tblPr>
              <a:tblGrid>
                <a:gridCol w="3279774">
                  <a:extLst>
                    <a:ext uri="{9D8B030D-6E8A-4147-A177-3AD203B41FA5}">
                      <a16:colId xmlns:a16="http://schemas.microsoft.com/office/drawing/2014/main" val="552495098"/>
                    </a:ext>
                  </a:extLst>
                </a:gridCol>
                <a:gridCol w="3279774">
                  <a:extLst>
                    <a:ext uri="{9D8B030D-6E8A-4147-A177-3AD203B41FA5}">
                      <a16:colId xmlns:a16="http://schemas.microsoft.com/office/drawing/2014/main" val="1294542263"/>
                    </a:ext>
                  </a:extLst>
                </a:gridCol>
                <a:gridCol w="3279774">
                  <a:extLst>
                    <a:ext uri="{9D8B030D-6E8A-4147-A177-3AD203B41FA5}">
                      <a16:colId xmlns:a16="http://schemas.microsoft.com/office/drawing/2014/main" val="3708794029"/>
                    </a:ext>
                  </a:extLst>
                </a:gridCol>
              </a:tblGrid>
              <a:tr h="370840">
                <a:tc>
                  <a:txBody>
                    <a:bodyPr/>
                    <a:lstStyle/>
                    <a:p>
                      <a:pPr algn="ctr"/>
                      <a:r>
                        <a:rPr lang="en-US" dirty="0"/>
                        <a:t>Product Code</a:t>
                      </a:r>
                      <a:endParaRPr lang="en-IN" dirty="0"/>
                    </a:p>
                  </a:txBody>
                  <a:tcPr/>
                </a:tc>
                <a:tc>
                  <a:txBody>
                    <a:bodyPr/>
                    <a:lstStyle/>
                    <a:p>
                      <a:pPr algn="ctr"/>
                      <a:r>
                        <a:rPr lang="en-US" dirty="0"/>
                        <a:t>Product</a:t>
                      </a:r>
                      <a:endParaRPr lang="en-IN" dirty="0"/>
                    </a:p>
                  </a:txBody>
                  <a:tcPr/>
                </a:tc>
                <a:tc>
                  <a:txBody>
                    <a:bodyPr/>
                    <a:lstStyle/>
                    <a:p>
                      <a:pPr algn="ctr"/>
                      <a:r>
                        <a:rPr lang="en-US" dirty="0"/>
                        <a:t>Manufacturing Cost</a:t>
                      </a:r>
                      <a:endParaRPr lang="en-IN" dirty="0"/>
                    </a:p>
                  </a:txBody>
                  <a:tcPr/>
                </a:tc>
                <a:extLst>
                  <a:ext uri="{0D108BD9-81ED-4DB2-BD59-A6C34878D82A}">
                    <a16:rowId xmlns:a16="http://schemas.microsoft.com/office/drawing/2014/main" val="3407546646"/>
                  </a:ext>
                </a:extLst>
              </a:tr>
              <a:tr h="370840">
                <a:tc>
                  <a:txBody>
                    <a:bodyPr/>
                    <a:lstStyle/>
                    <a:p>
                      <a:pPr algn="ctr"/>
                      <a:r>
                        <a:rPr lang="en-US" dirty="0"/>
                        <a:t>A2118150101</a:t>
                      </a:r>
                      <a:endParaRPr lang="en-IN" dirty="0"/>
                    </a:p>
                  </a:txBody>
                  <a:tcPr/>
                </a:tc>
                <a:tc>
                  <a:txBody>
                    <a:bodyPr/>
                    <a:lstStyle/>
                    <a:p>
                      <a:pPr algn="ctr"/>
                      <a:r>
                        <a:rPr lang="en-US" dirty="0"/>
                        <a:t>AQ Master wired x1 </a:t>
                      </a:r>
                      <a:r>
                        <a:rPr lang="en-US" dirty="0" err="1"/>
                        <a:t>Ms</a:t>
                      </a:r>
                      <a:r>
                        <a:rPr lang="en-US" dirty="0"/>
                        <a:t> </a:t>
                      </a:r>
                      <a:endParaRPr lang="en-IN" dirty="0"/>
                    </a:p>
                  </a:txBody>
                  <a:tcPr/>
                </a:tc>
                <a:tc>
                  <a:txBody>
                    <a:bodyPr/>
                    <a:lstStyle/>
                    <a:p>
                      <a:pPr algn="ctr"/>
                      <a:r>
                        <a:rPr lang="en-US" dirty="0"/>
                        <a:t>0.8920</a:t>
                      </a:r>
                      <a:endParaRPr lang="en-IN" dirty="0"/>
                    </a:p>
                  </a:txBody>
                  <a:tcPr/>
                </a:tc>
                <a:extLst>
                  <a:ext uri="{0D108BD9-81ED-4DB2-BD59-A6C34878D82A}">
                    <a16:rowId xmlns:a16="http://schemas.microsoft.com/office/drawing/2014/main" val="1350179971"/>
                  </a:ext>
                </a:extLst>
              </a:tr>
              <a:tr h="370840">
                <a:tc>
                  <a:txBody>
                    <a:bodyPr/>
                    <a:lstStyle/>
                    <a:p>
                      <a:pPr algn="ctr"/>
                      <a:r>
                        <a:rPr lang="en-US" dirty="0"/>
                        <a:t>A6120110206</a:t>
                      </a:r>
                      <a:endParaRPr lang="en-IN" dirty="0"/>
                    </a:p>
                  </a:txBody>
                  <a:tcPr/>
                </a:tc>
                <a:tc>
                  <a:txBody>
                    <a:bodyPr/>
                    <a:lstStyle/>
                    <a:p>
                      <a:pPr algn="ctr"/>
                      <a:r>
                        <a:rPr lang="en-US" dirty="0"/>
                        <a:t>AQ HOME Allin1 Gen 2 </a:t>
                      </a:r>
                      <a:endParaRPr lang="en-IN" dirty="0"/>
                    </a:p>
                  </a:txBody>
                  <a:tcPr/>
                </a:tc>
                <a:tc>
                  <a:txBody>
                    <a:bodyPr/>
                    <a:lstStyle/>
                    <a:p>
                      <a:pPr algn="ctr"/>
                      <a:r>
                        <a:rPr lang="en-US" dirty="0"/>
                        <a:t>240.5364</a:t>
                      </a:r>
                      <a:endParaRPr lang="en-IN" dirty="0"/>
                    </a:p>
                  </a:txBody>
                  <a:tcPr/>
                </a:tc>
                <a:extLst>
                  <a:ext uri="{0D108BD9-81ED-4DB2-BD59-A6C34878D82A}">
                    <a16:rowId xmlns:a16="http://schemas.microsoft.com/office/drawing/2014/main" val="2931048194"/>
                  </a:ext>
                </a:extLst>
              </a:tr>
            </a:tbl>
          </a:graphicData>
        </a:graphic>
      </p:graphicFrame>
    </p:spTree>
    <p:extLst>
      <p:ext uri="{BB962C8B-B14F-4D97-AF65-F5344CB8AC3E}">
        <p14:creationId xmlns:p14="http://schemas.microsoft.com/office/powerpoint/2010/main" val="22514908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4290</TotalTime>
  <Words>1920</Words>
  <Application>Microsoft Office PowerPoint</Application>
  <PresentationFormat>Widescreen</PresentationFormat>
  <Paragraphs>289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Tw Cen MT</vt:lpstr>
      <vt:lpstr>Circuit</vt:lpstr>
      <vt:lpstr>PowerPoint Presentation</vt:lpstr>
      <vt:lpstr>Atliq Hardwares is one of the leading computer hardware producers in India and well expanded in other countries too. </vt:lpstr>
      <vt:lpstr>PowerPoint Presentation</vt:lpstr>
      <vt:lpstr>PowerPoint Presentation</vt:lpstr>
      <vt:lpstr>1. Provide The List Of Markets In Which Customer "Atliq Exclusive" Operates Its Business In The Apac Region.</vt:lpstr>
      <vt:lpstr>2. What Is The Percentage Of Unique Product Increase In 2021 Vs. 2020? The Final Output Contains These Fields:  2020 Unique Products, 2021 Unique Products, Percentage Change.</vt:lpstr>
      <vt:lpstr>3. Provide A Report With All The Unique Product Counts For Each Segment And Sort Them In Descending Order Of Product Counts. The Final Output Contains 2 Fields: Segment, Product_count.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Data Analyst</dc:creator>
  <cp:lastModifiedBy>mr Data Analyst</cp:lastModifiedBy>
  <cp:revision>6</cp:revision>
  <dcterms:created xsi:type="dcterms:W3CDTF">2023-12-04T14:38:48Z</dcterms:created>
  <dcterms:modified xsi:type="dcterms:W3CDTF">2023-12-11T15:44:23Z</dcterms:modified>
</cp:coreProperties>
</file>