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70717" autoAdjust="0"/>
  </p:normalViewPr>
  <p:slideViewPr>
    <p:cSldViewPr>
      <p:cViewPr varScale="1">
        <p:scale>
          <a:sx n="48" d="100"/>
          <a:sy n="48" d="100"/>
        </p:scale>
        <p:origin x="8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Top 5 Categories by aggregate "Popularity" score</a:t>
            </a:r>
          </a:p>
        </c:rich>
      </c:tx>
      <c:layout>
        <c:manualLayout>
          <c:xMode val="edge"/>
          <c:yMode val="edge"/>
          <c:x val="0.23670689745007026"/>
          <c:y val="3.4129963891481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553696652251119E-2"/>
          <c:y val="3.55932781129632E-2"/>
          <c:w val="0.89937628146591087"/>
          <c:h val="0.8138771137406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1-4693-9541-4B078E15E1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4520704"/>
        <c:axId val="108643456"/>
      </c:barChart>
      <c:catAx>
        <c:axId val="10452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600">
                    <a:solidFill>
                      <a:srgbClr val="002060"/>
                    </a:solidFill>
                  </a:rPr>
                  <a:t>Aggregate "Popularity" score</a:t>
                </a:r>
              </a:p>
            </c:rich>
          </c:tx>
          <c:layout>
            <c:manualLayout>
              <c:xMode val="edge"/>
              <c:yMode val="edge"/>
              <c:x val="0.37469081135098842"/>
              <c:y val="0.92432561886891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3456"/>
        <c:crosses val="autoZero"/>
        <c:auto val="1"/>
        <c:lblAlgn val="ctr"/>
        <c:lblOffset val="100"/>
        <c:noMultiLvlLbl val="0"/>
      </c:catAx>
      <c:valAx>
        <c:axId val="108643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600" b="1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3.2593083960784995E-2"/>
              <c:y val="0.3610473997140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5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/>
              <a:t>POPULARITY PERCENTAGE SHARE FROM TOP 5 CATEGORIES</a:t>
            </a:r>
          </a:p>
        </c:rich>
      </c:tx>
      <c:layout>
        <c:manualLayout>
          <c:xMode val="edge"/>
          <c:yMode val="edge"/>
          <c:x val="0.18574300087489085"/>
          <c:y val="9.157188684747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929412258291909"/>
          <c:y val="0.23253651642657022"/>
          <c:w val="0.36487661462031484"/>
          <c:h val="0.70995780933524733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FD-4086-AFB1-12211F88C0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FD-4086-AFB1-12211F88C0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FD-4086-AFB1-12211F88C0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FD-4086-AFB1-12211F88C08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BFD-4086-AFB1-12211F88C0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FD-4086-AFB1-12211F88C0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93546824595843"/>
          <c:y val="0.31572672165131982"/>
          <c:w val="0.15110973138215317"/>
          <c:h val="0.47052061200009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103560"/>
            <a:ext cx="5482998" cy="409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spc="-105" dirty="0">
                <a:solidFill>
                  <a:srgbClr val="FFFFFF"/>
                </a:solidFill>
                <a:latin typeface="+mj-lt"/>
              </a:rPr>
              <a:t>Techkriti'24 x Altair Data Science Contest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B36381-BABE-6180-6576-8E94C0F3B2D6}"/>
              </a:ext>
            </a:extLst>
          </p:cNvPr>
          <p:cNvSpPr txBox="1"/>
          <p:nvPr/>
        </p:nvSpPr>
        <p:spPr>
          <a:xfrm>
            <a:off x="602045" y="8281869"/>
            <a:ext cx="81224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Presented By :Bhumesh Panchal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(Roll No. 23102008)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MTech IIT Kanpur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3"/>
    </mc:Choice>
    <mc:Fallback xmlns="">
      <p:transition spd="slow" advTm="8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6"/>
    </mc:Choice>
    <mc:Fallback xmlns="">
      <p:transition spd="slow" advTm="41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5770" y="830763"/>
            <a:ext cx="12251390" cy="6593461"/>
            <a:chOff x="-34428" y="-3272717"/>
            <a:chExt cx="16335186" cy="8791280"/>
          </a:xfrm>
        </p:grpSpPr>
        <p:sp>
          <p:nvSpPr>
            <p:cNvPr id="3" name="TextBox 3"/>
            <p:cNvSpPr txBox="1"/>
            <p:nvPr/>
          </p:nvSpPr>
          <p:spPr>
            <a:xfrm>
              <a:off x="4736166" y="-3272717"/>
              <a:ext cx="11564592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Outlines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4428" y="1316473"/>
              <a:ext cx="11564590" cy="42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+mj-lt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+mj-lt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+mj-lt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+mj-lt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00"/>
    </mc:Choice>
    <mc:Fallback xmlns="">
      <p:transition spd="slow" advTm="66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j-lt"/>
              </a:rPr>
              <a:t>S</a:t>
            </a:r>
            <a:endParaRPr lang="en-IN" dirty="0">
              <a:latin typeface="+mj-lt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586508" y="2470897"/>
            <a:ext cx="7434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Social Buzz is a fast growing technology unicorn that need to adapt quickly to it’s global scale. I took this dataset in order to evaluate followings</a:t>
            </a:r>
          </a:p>
          <a:p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Analysis to find Social Buzz’s top 5 most popular categories of content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36"/>
    </mc:Choice>
    <mc:Fallback xmlns="">
      <p:transition spd="slow" advTm="638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+mj-l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+mj-lt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80584" y="158131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4762500"/>
            <a:ext cx="74573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Over </a:t>
            </a:r>
            <a:r>
              <a:rPr lang="en-US" sz="3600" u="sng" dirty="0">
                <a:solidFill>
                  <a:schemeClr val="bg1"/>
                </a:solidFill>
                <a:latin typeface="+mj-lt"/>
              </a:rPr>
              <a:t>1,00,000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  <a:latin typeface="+mj-lt"/>
            </a:endParaRPr>
          </a:p>
          <a:p>
            <a:r>
              <a:rPr lang="en-US" sz="3600" u="sng" dirty="0">
                <a:solidFill>
                  <a:schemeClr val="bg1"/>
                </a:solidFill>
                <a:latin typeface="+mj-lt"/>
              </a:rPr>
              <a:t>36,500,000 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  <a:latin typeface="+mj-lt"/>
            </a:endParaRPr>
          </a:p>
          <a:p>
            <a:endParaRPr lang="en-US" sz="3600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But how to Capitalize on it when there is so much?</a:t>
            </a:r>
          </a:p>
          <a:p>
            <a:endParaRPr lang="en-US" sz="3600" dirty="0">
              <a:solidFill>
                <a:schemeClr val="bg1"/>
              </a:solidFill>
              <a:latin typeface="+mj-lt"/>
            </a:endParaRPr>
          </a:p>
          <a:p>
            <a:r>
              <a:rPr lang="en-US" sz="3600" u="sng" dirty="0">
                <a:solidFill>
                  <a:schemeClr val="bg1"/>
                </a:solidFill>
                <a:latin typeface="+mj-lt"/>
              </a:rPr>
              <a:t>Analysis to find Social Buzz’s top 5 most popular categories of content</a:t>
            </a:r>
            <a:endParaRPr lang="en-IN" sz="3600" u="sng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33"/>
    </mc:Choice>
    <mc:Fallback xmlns="">
      <p:transition spd="slow" advTm="1071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9423367" y="815872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525369"/>
            <a:ext cx="549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Data Understanding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009900"/>
            <a:ext cx="337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Data Cleaning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610100"/>
            <a:ext cx="337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Data Modelling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94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Data Analysis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35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Uncover Insights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91"/>
    </mc:Choice>
    <mc:Fallback xmlns="">
      <p:transition spd="slow" advTm="450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362200" y="4058699"/>
            <a:ext cx="23488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16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Unique Categories</a:t>
            </a:r>
            <a:endParaRPr lang="en-IN" sz="3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086600" y="4114443"/>
            <a:ext cx="3334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1091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Reactions to  “Food” posts</a:t>
            </a:r>
            <a:endParaRPr lang="en-IN" sz="3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>
              <a:latin typeface="+mj-lt"/>
            </a:endParaRPr>
          </a:p>
          <a:p>
            <a:pPr algn="ctr"/>
            <a:endParaRPr lang="en-IN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February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Month with</a:t>
            </a:r>
          </a:p>
          <a:p>
            <a:pPr algn="ctr"/>
            <a:r>
              <a:rPr lang="en-US" sz="3600" dirty="0">
                <a:latin typeface="+mj-lt"/>
              </a:rPr>
              <a:t> most posts</a:t>
            </a:r>
            <a:endParaRPr lang="en-IN" sz="3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04"/>
    </mc:Choice>
    <mc:Fallback xmlns="">
      <p:transition spd="slow" advTm="626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B610298-EEB7-47F5-8D68-D5032AAF5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508626"/>
              </p:ext>
            </p:extLst>
          </p:nvPr>
        </p:nvGraphicFramePr>
        <p:xfrm>
          <a:off x="2824654" y="1383833"/>
          <a:ext cx="14701346" cy="776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18"/>
    </mc:Choice>
    <mc:Fallback xmlns="">
      <p:transition spd="slow" advTm="482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B49F00A-AF2B-49A5-A506-CA009DB2A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557692"/>
              </p:ext>
            </p:extLst>
          </p:nvPr>
        </p:nvGraphicFramePr>
        <p:xfrm>
          <a:off x="2985217" y="1383832"/>
          <a:ext cx="15039991" cy="772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41"/>
    </mc:Choice>
    <mc:Fallback xmlns="">
      <p:transition spd="slow" advTm="577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8710"/>
            <a:chOff x="0" y="-47625"/>
            <a:chExt cx="7569956" cy="1171614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1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10"/>
            <a:chOff x="0" y="-47625"/>
            <a:chExt cx="7569956" cy="1171614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1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752598" y="800100"/>
            <a:ext cx="723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ANALYSIS</a:t>
            </a:r>
          </a:p>
          <a:p>
            <a:endParaRPr lang="en-US" sz="24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Science and Technology is the most popular categories of content showing that people enjoy “real-life” and “factual” content the most</a:t>
            </a:r>
            <a:r>
              <a:rPr lang="en-US" sz="2400" dirty="0">
                <a:latin typeface="+mj-lt"/>
              </a:rPr>
              <a:t>.</a:t>
            </a:r>
            <a:endParaRPr lang="en-IN" sz="2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3314700"/>
            <a:ext cx="72306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INSIGHT</a:t>
            </a:r>
          </a:p>
          <a:p>
            <a:endParaRPr lang="en-US" sz="24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Food is a common theme with the top 5 Categories with “Science” ranking the highest. This may give an indication to the audience within your user base. You could use the insight to create a campaign and work with healthy eating brands to boots user engagement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74828" y="7324769"/>
            <a:ext cx="7208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NEXT STEPS</a:t>
            </a:r>
          </a:p>
          <a:p>
            <a:endParaRPr lang="en-US" sz="24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This  ad-hoc analysis is insightful, but it’s time to take this analysis into large scale production for real-time understanding of your business. We can show you how to do this.</a:t>
            </a:r>
            <a:endParaRPr lang="en-IN" sz="28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86"/>
    </mc:Choice>
    <mc:Fallback xmlns="">
      <p:transition spd="slow" advTm="5078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308</Words>
  <Application>Microsoft Macintosh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Bhumesh Panchal</cp:lastModifiedBy>
  <cp:revision>33</cp:revision>
  <dcterms:created xsi:type="dcterms:W3CDTF">2006-08-16T00:00:00Z</dcterms:created>
  <dcterms:modified xsi:type="dcterms:W3CDTF">2024-06-02T06:16:51Z</dcterms:modified>
  <dc:identifier>DAEhDyfaYKE</dc:identifier>
</cp:coreProperties>
</file>