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8288000" cy="10287000"/>
  <p:notesSz cx="6858000" cy="9144000"/>
  <p:embeddedFontLst>
    <p:embeddedFont>
      <p:font typeface="Aileron" panose="020B0604020202020204" charset="0"/>
      <p:regular r:id="rId29"/>
    </p:embeddedFont>
    <p:embeddedFont>
      <p:font typeface="Aileron Ultra-Bold" panose="020B0604020202020204" charset="0"/>
      <p:regular r:id="rId30"/>
    </p:embeddedFont>
    <p:embeddedFont>
      <p:font typeface="Arimo" panose="020B0604020202020204" charset="0"/>
      <p:regular r:id="rId31"/>
    </p:embeddedFont>
    <p:embeddedFont>
      <p:font typeface="Calibri (MS)" panose="020B0604020202020204" charset="0"/>
      <p:regular r:id="rId32"/>
    </p:embeddedFont>
    <p:embeddedFont>
      <p:font typeface="Canva Sans" panose="020B0604020202020204" charset="0"/>
      <p:regular r:id="rId33"/>
    </p:embeddedFont>
    <p:embeddedFont>
      <p:font typeface="Canva Sans Bold" panose="020B0604020202020204" charset="0"/>
      <p:regular r:id="rId34"/>
    </p:embeddedFont>
    <p:embeddedFont>
      <p:font typeface="Poppins" panose="00000500000000000000" pitchFamily="2" charset="0"/>
      <p:regular r:id="rId35"/>
    </p:embeddedFont>
    <p:embeddedFont>
      <p:font typeface="Poppins Bold" panose="00000800000000000000" charset="0"/>
      <p:regular r:id="rId36"/>
    </p:embeddedFont>
    <p:embeddedFont>
      <p:font typeface="Poppins ExtraBold" panose="00000900000000000000" pitchFamily="2" charset="0"/>
      <p:regular r:id="rId37"/>
      <p:bold r:id="rId38"/>
    </p:embeddedFont>
    <p:embeddedFont>
      <p:font typeface="Poppins ExtraBold Bold" panose="020B0604020202020204" charset="0"/>
      <p:regular r:id="rId39"/>
    </p:embeddedFont>
    <p:embeddedFont>
      <p:font typeface="Quintessential" panose="020B0604020202020204" charset="0"/>
      <p:regular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26-Apr-24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26-Apr-24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26-Apr-24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26-Apr-24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26-Apr-24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doi.org/10.3390/inventions6040065" TargetMode="External"/><Relationship Id="rId2" Type="http://schemas.openxmlformats.org/officeDocument/2006/relationships/hyperlink" Target="https://doi.org/10.1007/s11042-023-15421-x"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93157" y="114303"/>
            <a:ext cx="1828794" cy="1828794"/>
          </a:xfrm>
          <a:custGeom>
            <a:avLst/>
            <a:gdLst/>
            <a:ahLst/>
            <a:cxnLst/>
            <a:rect l="l" t="t" r="r" b="b"/>
            <a:pathLst>
              <a:path w="1828794" h="1828794">
                <a:moveTo>
                  <a:pt x="0" y="0"/>
                </a:moveTo>
                <a:lnTo>
                  <a:pt x="1828794" y="0"/>
                </a:lnTo>
                <a:lnTo>
                  <a:pt x="1828794" y="1828794"/>
                </a:lnTo>
                <a:lnTo>
                  <a:pt x="0" y="1828794"/>
                </a:lnTo>
                <a:lnTo>
                  <a:pt x="0" y="0"/>
                </a:lnTo>
                <a:close/>
              </a:path>
            </a:pathLst>
          </a:custGeom>
          <a:blipFill>
            <a:blip r:embed="rId2"/>
            <a:stretch>
              <a:fillRect/>
            </a:stretch>
          </a:blipFill>
        </p:spPr>
      </p:sp>
      <p:grpSp>
        <p:nvGrpSpPr>
          <p:cNvPr id="3" name="Group 3"/>
          <p:cNvGrpSpPr/>
          <p:nvPr/>
        </p:nvGrpSpPr>
        <p:grpSpPr>
          <a:xfrm>
            <a:off x="0" y="2046563"/>
            <a:ext cx="18288000" cy="2074422"/>
            <a:chOff x="0" y="0"/>
            <a:chExt cx="24384000" cy="2765896"/>
          </a:xfrm>
        </p:grpSpPr>
        <p:grpSp>
          <p:nvGrpSpPr>
            <p:cNvPr id="4" name="Group 4"/>
            <p:cNvGrpSpPr/>
            <p:nvPr/>
          </p:nvGrpSpPr>
          <p:grpSpPr>
            <a:xfrm>
              <a:off x="0" y="0"/>
              <a:ext cx="24384000" cy="2765896"/>
              <a:chOff x="0" y="0"/>
              <a:chExt cx="5451760" cy="618397"/>
            </a:xfrm>
          </p:grpSpPr>
          <p:sp>
            <p:nvSpPr>
              <p:cNvPr id="5" name="Freeform 5"/>
              <p:cNvSpPr/>
              <p:nvPr/>
            </p:nvSpPr>
            <p:spPr>
              <a:xfrm>
                <a:off x="0" y="0"/>
                <a:ext cx="5451760" cy="618397"/>
              </a:xfrm>
              <a:custGeom>
                <a:avLst/>
                <a:gdLst/>
                <a:ahLst/>
                <a:cxnLst/>
                <a:rect l="l" t="t" r="r" b="b"/>
                <a:pathLst>
                  <a:path w="5451760" h="618397">
                    <a:moveTo>
                      <a:pt x="0" y="0"/>
                    </a:moveTo>
                    <a:lnTo>
                      <a:pt x="5451760" y="0"/>
                    </a:lnTo>
                    <a:lnTo>
                      <a:pt x="5451760" y="618397"/>
                    </a:lnTo>
                    <a:lnTo>
                      <a:pt x="0" y="618397"/>
                    </a:lnTo>
                    <a:close/>
                  </a:path>
                </a:pathLst>
              </a:custGeom>
              <a:solidFill>
                <a:srgbClr val="79BEB6"/>
              </a:solidFill>
            </p:spPr>
          </p:sp>
          <p:sp>
            <p:nvSpPr>
              <p:cNvPr id="6" name="TextBox 6"/>
              <p:cNvSpPr txBox="1"/>
              <p:nvPr/>
            </p:nvSpPr>
            <p:spPr>
              <a:xfrm>
                <a:off x="0" y="-38100"/>
                <a:ext cx="5451760" cy="656497"/>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509189" y="264078"/>
              <a:ext cx="23327928" cy="2237740"/>
            </a:xfrm>
            <a:prstGeom prst="rect">
              <a:avLst/>
            </a:prstGeom>
          </p:spPr>
          <p:txBody>
            <a:bodyPr lIns="0" tIns="0" rIns="0" bIns="0" rtlCol="0" anchor="t">
              <a:spAutoFit/>
            </a:bodyPr>
            <a:lstStyle/>
            <a:p>
              <a:pPr algn="ctr">
                <a:lnSpc>
                  <a:spcPts val="4289"/>
                </a:lnSpc>
              </a:pPr>
              <a:r>
                <a:rPr lang="en-US" sz="3899">
                  <a:solidFill>
                    <a:srgbClr val="FFFFFF"/>
                  </a:solidFill>
                  <a:latin typeface="Poppins ExtraBold"/>
                </a:rPr>
                <a:t>SECURING CYBER PHYSICAL SPACES FROM IRIS PRESENTATION ATTACKS WITH ENHANCE FEATURES USING MACHINE LEARING AND DEEP LEARNING</a:t>
              </a:r>
            </a:p>
          </p:txBody>
        </p:sp>
      </p:grpSp>
      <p:graphicFrame>
        <p:nvGraphicFramePr>
          <p:cNvPr id="8" name="Table 8"/>
          <p:cNvGraphicFramePr>
            <a:graphicFrameLocks noGrp="1"/>
          </p:cNvGraphicFramePr>
          <p:nvPr/>
        </p:nvGraphicFramePr>
        <p:xfrm>
          <a:off x="3822414" y="4383374"/>
          <a:ext cx="10643172" cy="3619500"/>
        </p:xfrm>
        <a:graphic>
          <a:graphicData uri="http://schemas.openxmlformats.org/drawingml/2006/table">
            <a:tbl>
              <a:tblPr/>
              <a:tblGrid>
                <a:gridCol w="5321586">
                  <a:extLst>
                    <a:ext uri="{9D8B030D-6E8A-4147-A177-3AD203B41FA5}">
                      <a16:colId xmlns:a16="http://schemas.microsoft.com/office/drawing/2014/main" val="20000"/>
                    </a:ext>
                  </a:extLst>
                </a:gridCol>
                <a:gridCol w="5321586">
                  <a:extLst>
                    <a:ext uri="{9D8B030D-6E8A-4147-A177-3AD203B41FA5}">
                      <a16:colId xmlns:a16="http://schemas.microsoft.com/office/drawing/2014/main" val="20001"/>
                    </a:ext>
                  </a:extLst>
                </a:gridCol>
              </a:tblGrid>
              <a:tr h="904875">
                <a:tc>
                  <a:txBody>
                    <a:bodyPr/>
                    <a:lstStyle/>
                    <a:p>
                      <a:pPr algn="ctr">
                        <a:lnSpc>
                          <a:spcPts val="3359"/>
                        </a:lnSpc>
                        <a:defRPr/>
                      </a:pPr>
                      <a:r>
                        <a:rPr lang="en-US" sz="2399">
                          <a:solidFill>
                            <a:srgbClr val="000000"/>
                          </a:solidFill>
                          <a:latin typeface="Canva Sans Bold"/>
                        </a:rPr>
                        <a:t>Disha Magar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59"/>
                        </a:lnSpc>
                        <a:defRPr/>
                      </a:pPr>
                      <a:r>
                        <a:rPr lang="en-US" sz="2399">
                          <a:solidFill>
                            <a:srgbClr val="000000"/>
                          </a:solidFill>
                          <a:latin typeface="Canva Sans Bold"/>
                        </a:rPr>
                        <a:t>120B1B302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04875">
                <a:tc>
                  <a:txBody>
                    <a:bodyPr/>
                    <a:lstStyle/>
                    <a:p>
                      <a:pPr algn="ctr">
                        <a:lnSpc>
                          <a:spcPts val="3359"/>
                        </a:lnSpc>
                        <a:defRPr/>
                      </a:pPr>
                      <a:r>
                        <a:rPr lang="en-US" sz="2399">
                          <a:solidFill>
                            <a:srgbClr val="000000"/>
                          </a:solidFill>
                          <a:latin typeface="Canva Sans Bold"/>
                        </a:rPr>
                        <a:t>Yash Waghmare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59"/>
                        </a:lnSpc>
                        <a:defRPr/>
                      </a:pPr>
                      <a:r>
                        <a:rPr lang="en-US" sz="2399">
                          <a:solidFill>
                            <a:srgbClr val="000000"/>
                          </a:solidFill>
                          <a:latin typeface="Canva Sans Bold"/>
                        </a:rPr>
                        <a:t>120B1B298</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04875">
                <a:tc>
                  <a:txBody>
                    <a:bodyPr/>
                    <a:lstStyle/>
                    <a:p>
                      <a:pPr algn="ctr">
                        <a:lnSpc>
                          <a:spcPts val="3359"/>
                        </a:lnSpc>
                        <a:defRPr/>
                      </a:pPr>
                      <a:r>
                        <a:rPr lang="en-US" sz="2399">
                          <a:solidFill>
                            <a:srgbClr val="000000"/>
                          </a:solidFill>
                          <a:latin typeface="Canva Sans Bold"/>
                        </a:rPr>
                        <a:t>Lomesh Wagh</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59"/>
                        </a:lnSpc>
                        <a:defRPr/>
                      </a:pPr>
                      <a:r>
                        <a:rPr lang="en-US" sz="2399">
                          <a:solidFill>
                            <a:srgbClr val="000000"/>
                          </a:solidFill>
                          <a:latin typeface="Canva Sans Bold"/>
                        </a:rPr>
                        <a:t>120B1B297</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904875">
                <a:tc>
                  <a:txBody>
                    <a:bodyPr/>
                    <a:lstStyle/>
                    <a:p>
                      <a:pPr algn="ctr">
                        <a:lnSpc>
                          <a:spcPts val="3359"/>
                        </a:lnSpc>
                        <a:defRPr/>
                      </a:pPr>
                      <a:r>
                        <a:rPr lang="en-US" sz="2399">
                          <a:solidFill>
                            <a:srgbClr val="000000"/>
                          </a:solidFill>
                          <a:latin typeface="Canva Sans Bold"/>
                        </a:rPr>
                        <a:t>Bhumika Patil</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59"/>
                        </a:lnSpc>
                        <a:defRPr/>
                      </a:pPr>
                      <a:r>
                        <a:rPr lang="en-US" sz="2399">
                          <a:solidFill>
                            <a:srgbClr val="000000"/>
                          </a:solidFill>
                          <a:latin typeface="Canva Sans Bold"/>
                        </a:rPr>
                        <a:t>120B1B282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 name="TextBox 9"/>
          <p:cNvSpPr txBox="1"/>
          <p:nvPr/>
        </p:nvSpPr>
        <p:spPr>
          <a:xfrm>
            <a:off x="8107575" y="4793332"/>
            <a:ext cx="9525" cy="887095"/>
          </a:xfrm>
          <a:prstGeom prst="rect">
            <a:avLst/>
          </a:prstGeom>
        </p:spPr>
        <p:txBody>
          <a:bodyPr lIns="0" tIns="0" rIns="0" bIns="0" rtlCol="0" anchor="t">
            <a:spAutoFit/>
          </a:bodyPr>
          <a:lstStyle/>
          <a:p>
            <a:pPr algn="ctr">
              <a:lnSpc>
                <a:spcPts val="7279"/>
              </a:lnSpc>
            </a:pPr>
            <a:endParaRPr/>
          </a:p>
        </p:txBody>
      </p:sp>
      <p:sp>
        <p:nvSpPr>
          <p:cNvPr id="10" name="TextBox 10"/>
          <p:cNvSpPr txBox="1"/>
          <p:nvPr/>
        </p:nvSpPr>
        <p:spPr>
          <a:xfrm>
            <a:off x="2584300" y="614286"/>
            <a:ext cx="14675000" cy="752629"/>
          </a:xfrm>
          <a:prstGeom prst="rect">
            <a:avLst/>
          </a:prstGeom>
        </p:spPr>
        <p:txBody>
          <a:bodyPr lIns="0" tIns="0" rIns="0" bIns="0" rtlCol="0" anchor="t">
            <a:spAutoFit/>
          </a:bodyPr>
          <a:lstStyle/>
          <a:p>
            <a:pPr algn="ctr">
              <a:lnSpc>
                <a:spcPts val="6291"/>
              </a:lnSpc>
            </a:pPr>
            <a:r>
              <a:rPr lang="en-US" sz="4493">
                <a:solidFill>
                  <a:srgbClr val="000000"/>
                </a:solidFill>
                <a:latin typeface="Canva Sans Bold"/>
              </a:rPr>
              <a:t>PCET’s Pimpri Chinchwad College of Engineering</a:t>
            </a:r>
          </a:p>
        </p:txBody>
      </p:sp>
      <p:sp>
        <p:nvSpPr>
          <p:cNvPr id="11" name="TextBox 11"/>
          <p:cNvSpPr txBox="1"/>
          <p:nvPr/>
        </p:nvSpPr>
        <p:spPr>
          <a:xfrm>
            <a:off x="3822414" y="8164799"/>
            <a:ext cx="10643171" cy="651510"/>
          </a:xfrm>
          <a:prstGeom prst="rect">
            <a:avLst/>
          </a:prstGeom>
        </p:spPr>
        <p:txBody>
          <a:bodyPr lIns="0" tIns="0" rIns="0" bIns="0" rtlCol="0" anchor="t">
            <a:spAutoFit/>
          </a:bodyPr>
          <a:lstStyle/>
          <a:p>
            <a:pPr algn="ctr">
              <a:lnSpc>
                <a:spcPts val="5039"/>
              </a:lnSpc>
              <a:spcBef>
                <a:spcPct val="0"/>
              </a:spcBef>
            </a:pPr>
            <a:r>
              <a:rPr lang="en-US" sz="3599">
                <a:solidFill>
                  <a:srgbClr val="000000"/>
                </a:solidFill>
                <a:latin typeface="Poppins"/>
              </a:rPr>
              <a:t>Guide: </a:t>
            </a:r>
            <a:r>
              <a:rPr lang="en-US" sz="3599">
                <a:solidFill>
                  <a:srgbClr val="000000"/>
                </a:solidFill>
                <a:latin typeface="Poppins Bold"/>
              </a:rPr>
              <a:t>Prof Dr. Sudeep D. Thepade</a:t>
            </a:r>
          </a:p>
        </p:txBody>
      </p:sp>
      <p:sp>
        <p:nvSpPr>
          <p:cNvPr id="12" name="TextBox 12"/>
          <p:cNvSpPr txBox="1"/>
          <p:nvPr/>
        </p:nvSpPr>
        <p:spPr>
          <a:xfrm>
            <a:off x="4459962" y="8880474"/>
            <a:ext cx="9368076" cy="679452"/>
          </a:xfrm>
          <a:prstGeom prst="rect">
            <a:avLst/>
          </a:prstGeom>
        </p:spPr>
        <p:txBody>
          <a:bodyPr lIns="0" tIns="0" rIns="0" bIns="0" rtlCol="0" anchor="t">
            <a:spAutoFit/>
          </a:bodyPr>
          <a:lstStyle/>
          <a:p>
            <a:pPr algn="ctr">
              <a:lnSpc>
                <a:spcPts val="5599"/>
              </a:lnSpc>
              <a:spcBef>
                <a:spcPct val="0"/>
              </a:spcBef>
            </a:pPr>
            <a:r>
              <a:rPr lang="en-US" sz="3999">
                <a:solidFill>
                  <a:srgbClr val="000000"/>
                </a:solidFill>
                <a:latin typeface="Canva Sans Bold"/>
              </a:rPr>
              <a:t>Department of Computer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88493" y="1504267"/>
            <a:ext cx="17911013" cy="8563599"/>
            <a:chOff x="0" y="0"/>
            <a:chExt cx="23881351" cy="11418131"/>
          </a:xfrm>
        </p:grpSpPr>
        <p:sp>
          <p:nvSpPr>
            <p:cNvPr id="3" name="Freeform 3"/>
            <p:cNvSpPr/>
            <p:nvPr/>
          </p:nvSpPr>
          <p:spPr>
            <a:xfrm>
              <a:off x="0" y="0"/>
              <a:ext cx="23881351" cy="11418131"/>
            </a:xfrm>
            <a:custGeom>
              <a:avLst/>
              <a:gdLst/>
              <a:ahLst/>
              <a:cxnLst/>
              <a:rect l="l" t="t" r="r" b="b"/>
              <a:pathLst>
                <a:path w="23881351" h="11418131">
                  <a:moveTo>
                    <a:pt x="0" y="0"/>
                  </a:moveTo>
                  <a:lnTo>
                    <a:pt x="23881351" y="0"/>
                  </a:lnTo>
                  <a:lnTo>
                    <a:pt x="23881351" y="11418131"/>
                  </a:lnTo>
                  <a:lnTo>
                    <a:pt x="0" y="11418131"/>
                  </a:lnTo>
                  <a:lnTo>
                    <a:pt x="0" y="0"/>
                  </a:lnTo>
                  <a:close/>
                </a:path>
              </a:pathLst>
            </a:custGeom>
            <a:blipFill>
              <a:blip r:embed="rId2">
                <a:extLst>
                  <a:ext uri="{96DAC541-7B7A-43D3-8B79-37D633B846F1}">
                    <asvg:svgBlip xmlns:asvg="http://schemas.microsoft.com/office/drawing/2016/SVG/main" r:embed="rId3"/>
                  </a:ext>
                </a:extLst>
              </a:blip>
              <a:stretch>
                <a:fillRect l="-12" r="-12"/>
              </a:stretch>
            </a:blipFill>
          </p:spPr>
        </p:sp>
        <p:sp>
          <p:nvSpPr>
            <p:cNvPr id="4" name="TextBox 4"/>
            <p:cNvSpPr txBox="1"/>
            <p:nvPr/>
          </p:nvSpPr>
          <p:spPr>
            <a:xfrm>
              <a:off x="517379" y="5144778"/>
              <a:ext cx="1391992" cy="473495"/>
            </a:xfrm>
            <a:prstGeom prst="rect">
              <a:avLst/>
            </a:prstGeom>
          </p:spPr>
          <p:txBody>
            <a:bodyPr lIns="0" tIns="0" rIns="0" bIns="0" rtlCol="0" anchor="t">
              <a:spAutoFit/>
            </a:bodyPr>
            <a:lstStyle/>
            <a:p>
              <a:pPr algn="l">
                <a:lnSpc>
                  <a:spcPts val="2787"/>
                </a:lnSpc>
              </a:pPr>
              <a:r>
                <a:rPr lang="en-US" sz="1991">
                  <a:solidFill>
                    <a:srgbClr val="000000"/>
                  </a:solidFill>
                  <a:latin typeface="Calibri (MS)"/>
                </a:rPr>
                <a:t>Iris image </a:t>
              </a:r>
            </a:p>
          </p:txBody>
        </p:sp>
        <p:sp>
          <p:nvSpPr>
            <p:cNvPr id="5" name="TextBox 5"/>
            <p:cNvSpPr txBox="1"/>
            <p:nvPr/>
          </p:nvSpPr>
          <p:spPr>
            <a:xfrm>
              <a:off x="4054845" y="7238161"/>
              <a:ext cx="893535" cy="476428"/>
            </a:xfrm>
            <a:prstGeom prst="rect">
              <a:avLst/>
            </a:prstGeom>
          </p:spPr>
          <p:txBody>
            <a:bodyPr lIns="0" tIns="0" rIns="0" bIns="0" rtlCol="0" anchor="t">
              <a:spAutoFit/>
            </a:bodyPr>
            <a:lstStyle/>
            <a:p>
              <a:pPr algn="l">
                <a:lnSpc>
                  <a:spcPts val="2787"/>
                </a:lnSpc>
              </a:pPr>
              <a:r>
                <a:rPr lang="en-US" sz="1991">
                  <a:solidFill>
                    <a:srgbClr val="000000"/>
                  </a:solidFill>
                  <a:latin typeface="Calibri (MS)"/>
                </a:rPr>
                <a:t>GLCM </a:t>
              </a:r>
            </a:p>
          </p:txBody>
        </p:sp>
        <p:sp>
          <p:nvSpPr>
            <p:cNvPr id="6" name="TextBox 6"/>
            <p:cNvSpPr txBox="1"/>
            <p:nvPr/>
          </p:nvSpPr>
          <p:spPr>
            <a:xfrm>
              <a:off x="3457429" y="3587099"/>
              <a:ext cx="2011399" cy="476428"/>
            </a:xfrm>
            <a:prstGeom prst="rect">
              <a:avLst/>
            </a:prstGeom>
          </p:spPr>
          <p:txBody>
            <a:bodyPr lIns="0" tIns="0" rIns="0" bIns="0" rtlCol="0" anchor="t">
              <a:spAutoFit/>
            </a:bodyPr>
            <a:lstStyle/>
            <a:p>
              <a:pPr algn="l">
                <a:lnSpc>
                  <a:spcPts val="2787"/>
                </a:lnSpc>
              </a:pPr>
              <a:r>
                <a:rPr lang="en-US" sz="1991">
                  <a:solidFill>
                    <a:srgbClr val="000000"/>
                  </a:solidFill>
                  <a:latin typeface="Calibri (MS)"/>
                </a:rPr>
                <a:t>Conv Network</a:t>
              </a:r>
            </a:p>
          </p:txBody>
        </p:sp>
        <p:sp>
          <p:nvSpPr>
            <p:cNvPr id="7" name="TextBox 7"/>
            <p:cNvSpPr txBox="1"/>
            <p:nvPr/>
          </p:nvSpPr>
          <p:spPr>
            <a:xfrm>
              <a:off x="12475658" y="1500821"/>
              <a:ext cx="2037650" cy="3091950"/>
            </a:xfrm>
            <a:prstGeom prst="rect">
              <a:avLst/>
            </a:prstGeom>
          </p:spPr>
          <p:txBody>
            <a:bodyPr lIns="0" tIns="0" rIns="0" bIns="0" rtlCol="0" anchor="t">
              <a:spAutoFit/>
            </a:bodyPr>
            <a:lstStyle/>
            <a:p>
              <a:pPr algn="l">
                <a:lnSpc>
                  <a:spcPts val="4978"/>
                </a:lnSpc>
              </a:pPr>
              <a:r>
                <a:rPr lang="en-US" sz="1991">
                  <a:solidFill>
                    <a:srgbClr val="000000"/>
                  </a:solidFill>
                  <a:latin typeface="Calibri (MS)"/>
                </a:rPr>
                <a:t> </a:t>
              </a:r>
            </a:p>
            <a:p>
              <a:pPr algn="l">
                <a:lnSpc>
                  <a:spcPts val="4623"/>
                </a:lnSpc>
              </a:pPr>
              <a:endParaRPr lang="en-US" sz="1991">
                <a:solidFill>
                  <a:srgbClr val="000000"/>
                </a:solidFill>
                <a:latin typeface="Calibri (MS)"/>
              </a:endParaRPr>
            </a:p>
            <a:p>
              <a:pPr algn="l">
                <a:lnSpc>
                  <a:spcPts val="4978"/>
                </a:lnSpc>
              </a:pPr>
              <a:r>
                <a:rPr lang="en-US" sz="1991">
                  <a:solidFill>
                    <a:srgbClr val="000000"/>
                  </a:solidFill>
                  <a:latin typeface="Calibri (MS)"/>
                </a:rPr>
                <a:t>Feature fusion </a:t>
              </a:r>
            </a:p>
          </p:txBody>
        </p:sp>
        <p:sp>
          <p:nvSpPr>
            <p:cNvPr id="8" name="TextBox 8"/>
            <p:cNvSpPr txBox="1"/>
            <p:nvPr/>
          </p:nvSpPr>
          <p:spPr>
            <a:xfrm>
              <a:off x="18097482" y="4383221"/>
              <a:ext cx="1455216" cy="1286364"/>
            </a:xfrm>
            <a:prstGeom prst="rect">
              <a:avLst/>
            </a:prstGeom>
          </p:spPr>
          <p:txBody>
            <a:bodyPr lIns="0" tIns="0" rIns="0" bIns="0" rtlCol="0" anchor="t">
              <a:spAutoFit/>
            </a:bodyPr>
            <a:lstStyle/>
            <a:p>
              <a:pPr algn="just">
                <a:lnSpc>
                  <a:spcPts val="4068"/>
                </a:lnSpc>
              </a:pPr>
              <a:r>
                <a:rPr lang="en-US" sz="1991">
                  <a:solidFill>
                    <a:srgbClr val="000000"/>
                  </a:solidFill>
                  <a:latin typeface="Calibri (MS)"/>
                  <a:ea typeface="Calibri (MS)"/>
                </a:rPr>
                <a:t>Classifier CLS(𝑓(𝑥)) </a:t>
              </a:r>
            </a:p>
          </p:txBody>
        </p:sp>
        <p:sp>
          <p:nvSpPr>
            <p:cNvPr id="9" name="TextBox 9"/>
            <p:cNvSpPr txBox="1"/>
            <p:nvPr/>
          </p:nvSpPr>
          <p:spPr>
            <a:xfrm>
              <a:off x="21972438" y="4546725"/>
              <a:ext cx="1527602" cy="1643309"/>
            </a:xfrm>
            <a:prstGeom prst="rect">
              <a:avLst/>
            </a:prstGeom>
          </p:spPr>
          <p:txBody>
            <a:bodyPr lIns="0" tIns="0" rIns="0" bIns="0" rtlCol="0" anchor="t">
              <a:spAutoFit/>
            </a:bodyPr>
            <a:lstStyle/>
            <a:p>
              <a:pPr algn="l">
                <a:lnSpc>
                  <a:spcPts val="4978"/>
                </a:lnSpc>
              </a:pPr>
              <a:r>
                <a:rPr lang="en-US" sz="1991">
                  <a:solidFill>
                    <a:srgbClr val="000000"/>
                  </a:solidFill>
                  <a:latin typeface="Calibri (MS)"/>
                </a:rPr>
                <a:t>Output Y </a:t>
              </a:r>
            </a:p>
            <a:p>
              <a:pPr algn="l">
                <a:lnSpc>
                  <a:spcPts val="4978"/>
                </a:lnSpc>
              </a:pPr>
              <a:r>
                <a:rPr lang="en-US" sz="1991">
                  <a:solidFill>
                    <a:srgbClr val="000000"/>
                  </a:solidFill>
                  <a:latin typeface="Calibri (MS)"/>
                </a:rPr>
                <a:t>Live/Spoof </a:t>
              </a:r>
            </a:p>
          </p:txBody>
        </p:sp>
        <p:sp>
          <p:nvSpPr>
            <p:cNvPr id="10" name="TextBox 10"/>
            <p:cNvSpPr txBox="1"/>
            <p:nvPr/>
          </p:nvSpPr>
          <p:spPr>
            <a:xfrm>
              <a:off x="7782279" y="4607518"/>
              <a:ext cx="185455" cy="425870"/>
            </a:xfrm>
            <a:prstGeom prst="rect">
              <a:avLst/>
            </a:prstGeom>
          </p:spPr>
          <p:txBody>
            <a:bodyPr lIns="0" tIns="0" rIns="0" bIns="0" rtlCol="0" anchor="t">
              <a:spAutoFit/>
            </a:bodyPr>
            <a:lstStyle/>
            <a:p>
              <a:pPr algn="l">
                <a:lnSpc>
                  <a:spcPts val="2787"/>
                </a:lnSpc>
              </a:pPr>
              <a:r>
                <a:rPr lang="en-US" sz="1991">
                  <a:solidFill>
                    <a:srgbClr val="000000"/>
                  </a:solidFill>
                  <a:ea typeface="Arimo"/>
                </a:rPr>
                <a:t>𝑓</a:t>
              </a:r>
            </a:p>
          </p:txBody>
        </p:sp>
        <p:sp>
          <p:nvSpPr>
            <p:cNvPr id="11" name="TextBox 11"/>
            <p:cNvSpPr txBox="1"/>
            <p:nvPr/>
          </p:nvSpPr>
          <p:spPr>
            <a:xfrm>
              <a:off x="7862912" y="10574230"/>
              <a:ext cx="185455" cy="425870"/>
            </a:xfrm>
            <a:prstGeom prst="rect">
              <a:avLst/>
            </a:prstGeom>
          </p:spPr>
          <p:txBody>
            <a:bodyPr lIns="0" tIns="0" rIns="0" bIns="0" rtlCol="0" anchor="t">
              <a:spAutoFit/>
            </a:bodyPr>
            <a:lstStyle/>
            <a:p>
              <a:pPr algn="l">
                <a:lnSpc>
                  <a:spcPts val="2787"/>
                </a:lnSpc>
              </a:pPr>
              <a:r>
                <a:rPr lang="en-US" sz="1991">
                  <a:solidFill>
                    <a:srgbClr val="000000"/>
                  </a:solidFill>
                  <a:ea typeface="Arimo"/>
                </a:rPr>
                <a:t>𝑓</a:t>
              </a:r>
            </a:p>
          </p:txBody>
        </p:sp>
        <p:sp>
          <p:nvSpPr>
            <p:cNvPr id="12" name="TextBox 12"/>
            <p:cNvSpPr txBox="1"/>
            <p:nvPr/>
          </p:nvSpPr>
          <p:spPr>
            <a:xfrm>
              <a:off x="8677487" y="10574230"/>
              <a:ext cx="538018" cy="435308"/>
            </a:xfrm>
            <a:prstGeom prst="rect">
              <a:avLst/>
            </a:prstGeom>
          </p:spPr>
          <p:txBody>
            <a:bodyPr lIns="0" tIns="0" rIns="0" bIns="0" rtlCol="0" anchor="t">
              <a:spAutoFit/>
            </a:bodyPr>
            <a:lstStyle/>
            <a:p>
              <a:pPr algn="l">
                <a:lnSpc>
                  <a:spcPts val="2787"/>
                </a:lnSpc>
              </a:pPr>
              <a:r>
                <a:rPr lang="en-US" sz="1991" spc="5">
                  <a:solidFill>
                    <a:srgbClr val="000000"/>
                  </a:solidFill>
                  <a:latin typeface="Arimo"/>
                  <a:ea typeface="Arimo"/>
                </a:rPr>
                <a:t>(𝑥) </a:t>
              </a:r>
            </a:p>
          </p:txBody>
        </p:sp>
        <p:sp>
          <p:nvSpPr>
            <p:cNvPr id="13" name="TextBox 13"/>
            <p:cNvSpPr txBox="1"/>
            <p:nvPr/>
          </p:nvSpPr>
          <p:spPr>
            <a:xfrm>
              <a:off x="9054995" y="4607518"/>
              <a:ext cx="541683" cy="435308"/>
            </a:xfrm>
            <a:prstGeom prst="rect">
              <a:avLst/>
            </a:prstGeom>
          </p:spPr>
          <p:txBody>
            <a:bodyPr lIns="0" tIns="0" rIns="0" bIns="0" rtlCol="0" anchor="t">
              <a:spAutoFit/>
            </a:bodyPr>
            <a:lstStyle/>
            <a:p>
              <a:pPr algn="l">
                <a:lnSpc>
                  <a:spcPts val="2787"/>
                </a:lnSpc>
              </a:pPr>
              <a:r>
                <a:rPr lang="en-US" sz="1991" spc="11">
                  <a:solidFill>
                    <a:srgbClr val="000000"/>
                  </a:solidFill>
                  <a:latin typeface="Arimo"/>
                  <a:ea typeface="Arimo"/>
                </a:rPr>
                <a:t>(𝑥) </a:t>
              </a:r>
            </a:p>
          </p:txBody>
        </p:sp>
        <p:sp>
          <p:nvSpPr>
            <p:cNvPr id="14" name="TextBox 14"/>
            <p:cNvSpPr txBox="1"/>
            <p:nvPr/>
          </p:nvSpPr>
          <p:spPr>
            <a:xfrm>
              <a:off x="11708547" y="4936590"/>
              <a:ext cx="1534222" cy="719870"/>
            </a:xfrm>
            <a:prstGeom prst="rect">
              <a:avLst/>
            </a:prstGeom>
          </p:spPr>
          <p:txBody>
            <a:bodyPr lIns="0" tIns="0" rIns="0" bIns="0" rtlCol="0" anchor="t">
              <a:spAutoFit/>
            </a:bodyPr>
            <a:lstStyle/>
            <a:p>
              <a:pPr algn="r">
                <a:lnSpc>
                  <a:spcPts val="1427"/>
                </a:lnSpc>
              </a:pPr>
              <a:r>
                <a:rPr lang="en-US" sz="1991">
                  <a:solidFill>
                    <a:srgbClr val="000000"/>
                  </a:solidFill>
                  <a:ea typeface="Arimo"/>
                </a:rPr>
                <a:t>𝑓</a:t>
              </a:r>
            </a:p>
            <a:p>
              <a:pPr algn="l">
                <a:lnSpc>
                  <a:spcPts val="1427"/>
                </a:lnSpc>
              </a:pPr>
              <a:r>
                <a:rPr lang="en-US" sz="1991" spc="45">
                  <a:solidFill>
                    <a:srgbClr val="000000"/>
                  </a:solidFill>
                  <a:latin typeface="Arimo"/>
                  <a:ea typeface="Arimo"/>
                </a:rPr>
                <a:t>𝑓(𝑥)</a:t>
              </a:r>
              <a:r>
                <a:rPr lang="en-US" sz="1991" spc="45">
                  <a:solidFill>
                    <a:srgbClr val="FFFFFF"/>
                  </a:solidFill>
                  <a:latin typeface="Arimo"/>
                </a:rPr>
                <a:t> </a:t>
              </a:r>
              <a:r>
                <a:rPr lang="en-US" sz="1991" spc="45">
                  <a:solidFill>
                    <a:srgbClr val="000000"/>
                  </a:solidFill>
                  <a:latin typeface="Arimo"/>
                </a:rPr>
                <a:t>=</a:t>
              </a:r>
              <a:r>
                <a:rPr lang="en-US" sz="1991" spc="45">
                  <a:solidFill>
                    <a:srgbClr val="FFFFFF"/>
                  </a:solidFill>
                  <a:latin typeface="Arimo"/>
                </a:rPr>
                <a:t> </a:t>
              </a:r>
              <a:r>
                <a:rPr lang="en-US" sz="1991" spc="45">
                  <a:solidFill>
                    <a:srgbClr val="000000"/>
                  </a:solidFill>
                  <a:latin typeface="Arimo"/>
                </a:rPr>
                <a:t>[</a:t>
              </a:r>
            </a:p>
            <a:p>
              <a:pPr algn="r">
                <a:lnSpc>
                  <a:spcPts val="995"/>
                </a:lnSpc>
              </a:pPr>
              <a:r>
                <a:rPr lang="en-US" sz="1991">
                  <a:solidFill>
                    <a:srgbClr val="000000"/>
                  </a:solidFill>
                  <a:ea typeface="Arimo"/>
                </a:rPr>
                <a:t>𝑓</a:t>
              </a:r>
            </a:p>
          </p:txBody>
        </p:sp>
        <p:sp>
          <p:nvSpPr>
            <p:cNvPr id="15" name="TextBox 15"/>
            <p:cNvSpPr txBox="1"/>
            <p:nvPr/>
          </p:nvSpPr>
          <p:spPr>
            <a:xfrm>
              <a:off x="14073173" y="4936590"/>
              <a:ext cx="783581" cy="719870"/>
            </a:xfrm>
            <a:prstGeom prst="rect">
              <a:avLst/>
            </a:prstGeom>
          </p:spPr>
          <p:txBody>
            <a:bodyPr lIns="0" tIns="0" rIns="0" bIns="0" rtlCol="0" anchor="t">
              <a:spAutoFit/>
            </a:bodyPr>
            <a:lstStyle/>
            <a:p>
              <a:pPr algn="l">
                <a:lnSpc>
                  <a:spcPts val="1427"/>
                </a:lnSpc>
              </a:pPr>
              <a:r>
                <a:rPr lang="en-US" sz="1991" spc="9">
                  <a:solidFill>
                    <a:srgbClr val="000000"/>
                  </a:solidFill>
                  <a:latin typeface="Arimo"/>
                  <a:ea typeface="Arimo"/>
                </a:rPr>
                <a:t>(𝑥)</a:t>
              </a:r>
            </a:p>
            <a:p>
              <a:pPr algn="r">
                <a:lnSpc>
                  <a:spcPts val="1427"/>
                </a:lnSpc>
              </a:pPr>
              <a:r>
                <a:rPr lang="en-US" sz="1991">
                  <a:solidFill>
                    <a:srgbClr val="000000"/>
                  </a:solidFill>
                  <a:latin typeface="Calibri (MS)"/>
                </a:rPr>
                <a:t>] </a:t>
              </a:r>
            </a:p>
            <a:p>
              <a:pPr algn="l">
                <a:lnSpc>
                  <a:spcPts val="995"/>
                </a:lnSpc>
              </a:pPr>
              <a:r>
                <a:rPr lang="en-US" sz="1991" spc="9">
                  <a:solidFill>
                    <a:srgbClr val="000000"/>
                  </a:solidFill>
                  <a:latin typeface="Arimo"/>
                  <a:ea typeface="Arimo"/>
                </a:rPr>
                <a:t>(𝑥)</a:t>
              </a:r>
            </a:p>
          </p:txBody>
        </p:sp>
        <p:sp>
          <p:nvSpPr>
            <p:cNvPr id="16" name="TextBox 16"/>
            <p:cNvSpPr txBox="1"/>
            <p:nvPr/>
          </p:nvSpPr>
          <p:spPr>
            <a:xfrm>
              <a:off x="7999438" y="10722027"/>
              <a:ext cx="659333" cy="320498"/>
            </a:xfrm>
            <a:prstGeom prst="rect">
              <a:avLst/>
            </a:prstGeom>
          </p:spPr>
          <p:txBody>
            <a:bodyPr lIns="0" tIns="0" rIns="0" bIns="0" rtlCol="0" anchor="t">
              <a:spAutoFit/>
            </a:bodyPr>
            <a:lstStyle/>
            <a:p>
              <a:pPr algn="l">
                <a:lnSpc>
                  <a:spcPts val="2030"/>
                </a:lnSpc>
              </a:pPr>
              <a:r>
                <a:rPr lang="en-US" sz="1450">
                  <a:solidFill>
                    <a:srgbClr val="000000"/>
                  </a:solidFill>
                  <a:ea typeface="Arimo"/>
                </a:rPr>
                <a:t>𝐺𝐿𝐶𝑀</a:t>
              </a:r>
            </a:p>
          </p:txBody>
        </p:sp>
        <p:sp>
          <p:nvSpPr>
            <p:cNvPr id="17" name="TextBox 17"/>
            <p:cNvSpPr txBox="1"/>
            <p:nvPr/>
          </p:nvSpPr>
          <p:spPr>
            <a:xfrm>
              <a:off x="7918805" y="4755314"/>
              <a:ext cx="1115344" cy="320498"/>
            </a:xfrm>
            <a:prstGeom prst="rect">
              <a:avLst/>
            </a:prstGeom>
          </p:spPr>
          <p:txBody>
            <a:bodyPr lIns="0" tIns="0" rIns="0" bIns="0" rtlCol="0" anchor="t">
              <a:spAutoFit/>
            </a:bodyPr>
            <a:lstStyle/>
            <a:p>
              <a:pPr algn="l">
                <a:lnSpc>
                  <a:spcPts val="2030"/>
                </a:lnSpc>
              </a:pPr>
              <a:r>
                <a:rPr lang="en-US" sz="1450">
                  <a:solidFill>
                    <a:srgbClr val="000000"/>
                  </a:solidFill>
                  <a:ea typeface="Arimo"/>
                </a:rPr>
                <a:t>𝐷𝑒𝑛𝑠𝑒𝑛𝑒𝑡</a:t>
              </a:r>
            </a:p>
          </p:txBody>
        </p:sp>
        <p:sp>
          <p:nvSpPr>
            <p:cNvPr id="18" name="TextBox 18"/>
            <p:cNvSpPr txBox="1"/>
            <p:nvPr/>
          </p:nvSpPr>
          <p:spPr>
            <a:xfrm>
              <a:off x="13064644" y="4922461"/>
              <a:ext cx="1115344" cy="776423"/>
            </a:xfrm>
            <a:prstGeom prst="rect">
              <a:avLst/>
            </a:prstGeom>
          </p:spPr>
          <p:txBody>
            <a:bodyPr lIns="0" tIns="0" rIns="0" bIns="0" rtlCol="0" anchor="t">
              <a:spAutoFit/>
            </a:bodyPr>
            <a:lstStyle/>
            <a:p>
              <a:pPr algn="r">
                <a:lnSpc>
                  <a:spcPts val="2466"/>
                </a:lnSpc>
              </a:pPr>
              <a:r>
                <a:rPr lang="en-US" sz="1450">
                  <a:solidFill>
                    <a:srgbClr val="000000"/>
                  </a:solidFill>
                  <a:latin typeface="Arimo"/>
                  <a:ea typeface="Arimo"/>
                </a:rPr>
                <a:t>𝐷𝑒𝑛𝑠𝑒𝑛𝑒𝑡 (𝐺𝐿𝐶𝑀)</a:t>
              </a:r>
            </a:p>
          </p:txBody>
        </p:sp>
      </p:grpSp>
      <p:sp>
        <p:nvSpPr>
          <p:cNvPr id="19" name="TextBox 19"/>
          <p:cNvSpPr txBox="1"/>
          <p:nvPr/>
        </p:nvSpPr>
        <p:spPr>
          <a:xfrm>
            <a:off x="536492" y="406831"/>
            <a:ext cx="4486989" cy="556160"/>
          </a:xfrm>
          <a:prstGeom prst="rect">
            <a:avLst/>
          </a:prstGeom>
        </p:spPr>
        <p:txBody>
          <a:bodyPr lIns="0" tIns="0" rIns="0" bIns="0" rtlCol="0" anchor="t">
            <a:spAutoFit/>
          </a:bodyPr>
          <a:lstStyle/>
          <a:p>
            <a:pPr algn="ctr">
              <a:lnSpc>
                <a:spcPts val="4520"/>
              </a:lnSpc>
              <a:spcBef>
                <a:spcPct val="0"/>
              </a:spcBef>
            </a:pPr>
            <a:r>
              <a:rPr lang="en-US" sz="3228">
                <a:solidFill>
                  <a:srgbClr val="000000"/>
                </a:solidFill>
                <a:latin typeface="Canva Sans"/>
              </a:rPr>
              <a:t>ii. Mathematical Model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49689" y="962025"/>
            <a:ext cx="4598908" cy="556160"/>
          </a:xfrm>
          <a:prstGeom prst="rect">
            <a:avLst/>
          </a:prstGeom>
        </p:spPr>
        <p:txBody>
          <a:bodyPr lIns="0" tIns="0" rIns="0" bIns="0" rtlCol="0" anchor="t">
            <a:spAutoFit/>
          </a:bodyPr>
          <a:lstStyle/>
          <a:p>
            <a:pPr algn="ctr">
              <a:lnSpc>
                <a:spcPts val="4520"/>
              </a:lnSpc>
              <a:spcBef>
                <a:spcPct val="0"/>
              </a:spcBef>
            </a:pPr>
            <a:r>
              <a:rPr lang="en-US" sz="3228">
                <a:solidFill>
                  <a:srgbClr val="000000"/>
                </a:solidFill>
                <a:latin typeface="Canva Sans"/>
              </a:rPr>
              <a:t>iii. System Architecture</a:t>
            </a:r>
          </a:p>
        </p:txBody>
      </p:sp>
      <p:grpSp>
        <p:nvGrpSpPr>
          <p:cNvPr id="3" name="Group 3"/>
          <p:cNvGrpSpPr/>
          <p:nvPr/>
        </p:nvGrpSpPr>
        <p:grpSpPr>
          <a:xfrm>
            <a:off x="1295972" y="4206198"/>
            <a:ext cx="1132385" cy="1132385"/>
            <a:chOff x="0" y="0"/>
            <a:chExt cx="812800" cy="812800"/>
          </a:xfrm>
        </p:grpSpPr>
        <p:sp>
          <p:nvSpPr>
            <p:cNvPr id="4" name="Freeform 4"/>
            <p:cNvSpPr/>
            <p:nvPr/>
          </p:nvSpPr>
          <p:spPr>
            <a:xfrm>
              <a:off x="0" y="0"/>
              <a:ext cx="812800" cy="812800"/>
            </a:xfrm>
            <a:custGeom>
              <a:avLst/>
              <a:gdLst/>
              <a:ahLst/>
              <a:cxnLst/>
              <a:rect l="l" t="t" r="r" b="b"/>
              <a:pathLst>
                <a:path w="812800" h="812800">
                  <a:moveTo>
                    <a:pt x="109389" y="0"/>
                  </a:moveTo>
                  <a:lnTo>
                    <a:pt x="703411" y="0"/>
                  </a:lnTo>
                  <a:cubicBezTo>
                    <a:pt x="732423" y="0"/>
                    <a:pt x="760246" y="11525"/>
                    <a:pt x="780761" y="32039"/>
                  </a:cubicBezTo>
                  <a:cubicBezTo>
                    <a:pt x="801275" y="52554"/>
                    <a:pt x="812800" y="80377"/>
                    <a:pt x="812800" y="109389"/>
                  </a:cubicBezTo>
                  <a:lnTo>
                    <a:pt x="812800" y="703411"/>
                  </a:lnTo>
                  <a:cubicBezTo>
                    <a:pt x="812800" y="732423"/>
                    <a:pt x="801275" y="760246"/>
                    <a:pt x="780761" y="780761"/>
                  </a:cubicBezTo>
                  <a:cubicBezTo>
                    <a:pt x="760246" y="801275"/>
                    <a:pt x="732423" y="812800"/>
                    <a:pt x="703411" y="812800"/>
                  </a:cubicBezTo>
                  <a:lnTo>
                    <a:pt x="109389" y="812800"/>
                  </a:lnTo>
                  <a:cubicBezTo>
                    <a:pt x="80377" y="812800"/>
                    <a:pt x="52554" y="801275"/>
                    <a:pt x="32039" y="780761"/>
                  </a:cubicBezTo>
                  <a:cubicBezTo>
                    <a:pt x="11525" y="760246"/>
                    <a:pt x="0" y="732423"/>
                    <a:pt x="0" y="703411"/>
                  </a:cubicBezTo>
                  <a:lnTo>
                    <a:pt x="0" y="109389"/>
                  </a:lnTo>
                  <a:cubicBezTo>
                    <a:pt x="0" y="80377"/>
                    <a:pt x="11525" y="52554"/>
                    <a:pt x="32039" y="32039"/>
                  </a:cubicBezTo>
                  <a:cubicBezTo>
                    <a:pt x="52554" y="11525"/>
                    <a:pt x="80377" y="0"/>
                    <a:pt x="109389" y="0"/>
                  </a:cubicBezTo>
                  <a:close/>
                </a:path>
              </a:pathLst>
            </a:custGeom>
            <a:blipFill>
              <a:blip r:embed="rId2"/>
              <a:stretch>
                <a:fillRect l="-16666" r="-16666"/>
              </a:stretch>
            </a:blipFill>
          </p:spPr>
        </p:sp>
      </p:grpSp>
      <p:grpSp>
        <p:nvGrpSpPr>
          <p:cNvPr id="5" name="Group 5"/>
          <p:cNvGrpSpPr/>
          <p:nvPr/>
        </p:nvGrpSpPr>
        <p:grpSpPr>
          <a:xfrm>
            <a:off x="1119037" y="5642450"/>
            <a:ext cx="1486255" cy="566192"/>
            <a:chOff x="0" y="0"/>
            <a:chExt cx="355600" cy="135467"/>
          </a:xfrm>
        </p:grpSpPr>
        <p:sp>
          <p:nvSpPr>
            <p:cNvPr id="6" name="Freeform 6"/>
            <p:cNvSpPr/>
            <p:nvPr/>
          </p:nvSpPr>
          <p:spPr>
            <a:xfrm>
              <a:off x="0" y="0"/>
              <a:ext cx="355600" cy="135467"/>
            </a:xfrm>
            <a:custGeom>
              <a:avLst/>
              <a:gdLst/>
              <a:ahLst/>
              <a:cxnLst/>
              <a:rect l="l" t="t" r="r" b="b"/>
              <a:pathLst>
                <a:path w="355600" h="135467">
                  <a:moveTo>
                    <a:pt x="67733" y="0"/>
                  </a:moveTo>
                  <a:lnTo>
                    <a:pt x="287867" y="0"/>
                  </a:lnTo>
                  <a:cubicBezTo>
                    <a:pt x="305831" y="0"/>
                    <a:pt x="323059" y="7136"/>
                    <a:pt x="335761" y="19839"/>
                  </a:cubicBezTo>
                  <a:cubicBezTo>
                    <a:pt x="348464" y="32541"/>
                    <a:pt x="355600" y="49769"/>
                    <a:pt x="355600" y="67733"/>
                  </a:cubicBezTo>
                  <a:lnTo>
                    <a:pt x="355600" y="67733"/>
                  </a:lnTo>
                  <a:cubicBezTo>
                    <a:pt x="355600" y="105141"/>
                    <a:pt x="325275" y="135467"/>
                    <a:pt x="287867" y="135467"/>
                  </a:cubicBezTo>
                  <a:lnTo>
                    <a:pt x="67733" y="135467"/>
                  </a:lnTo>
                  <a:cubicBezTo>
                    <a:pt x="49769" y="135467"/>
                    <a:pt x="32541" y="128331"/>
                    <a:pt x="19839" y="115628"/>
                  </a:cubicBezTo>
                  <a:cubicBezTo>
                    <a:pt x="7136" y="102926"/>
                    <a:pt x="0" y="85697"/>
                    <a:pt x="0" y="67733"/>
                  </a:cubicBezTo>
                  <a:lnTo>
                    <a:pt x="0" y="67733"/>
                  </a:lnTo>
                  <a:cubicBezTo>
                    <a:pt x="0" y="49769"/>
                    <a:pt x="7136" y="32541"/>
                    <a:pt x="19839" y="19839"/>
                  </a:cubicBezTo>
                  <a:cubicBezTo>
                    <a:pt x="32541" y="7136"/>
                    <a:pt x="49769" y="0"/>
                    <a:pt x="67733" y="0"/>
                  </a:cubicBezTo>
                  <a:close/>
                </a:path>
              </a:pathLst>
            </a:custGeom>
            <a:solidFill>
              <a:srgbClr val="5BC2E2"/>
            </a:solidFill>
          </p:spPr>
        </p:sp>
        <p:sp>
          <p:nvSpPr>
            <p:cNvPr id="7" name="TextBox 7"/>
            <p:cNvSpPr txBox="1"/>
            <p:nvPr/>
          </p:nvSpPr>
          <p:spPr>
            <a:xfrm>
              <a:off x="0" y="-38100"/>
              <a:ext cx="355600" cy="173567"/>
            </a:xfrm>
            <a:prstGeom prst="rect">
              <a:avLst/>
            </a:prstGeom>
          </p:spPr>
          <p:txBody>
            <a:bodyPr lIns="50800" tIns="50800" rIns="50800" bIns="50800" rtlCol="0" anchor="ctr"/>
            <a:lstStyle/>
            <a:p>
              <a:pPr algn="ctr">
                <a:lnSpc>
                  <a:spcPts val="3079"/>
                </a:lnSpc>
              </a:pPr>
              <a:r>
                <a:rPr lang="en-US" sz="2199">
                  <a:solidFill>
                    <a:srgbClr val="000000"/>
                  </a:solidFill>
                  <a:latin typeface="Canva Sans"/>
                </a:rPr>
                <a:t>Iris image</a:t>
              </a:r>
            </a:p>
          </p:txBody>
        </p:sp>
      </p:grpSp>
      <p:grpSp>
        <p:nvGrpSpPr>
          <p:cNvPr id="8" name="Group 8"/>
          <p:cNvGrpSpPr/>
          <p:nvPr/>
        </p:nvGrpSpPr>
        <p:grpSpPr>
          <a:xfrm>
            <a:off x="8583510" y="2749356"/>
            <a:ext cx="2271911" cy="1292986"/>
            <a:chOff x="0" y="0"/>
            <a:chExt cx="543575" cy="309359"/>
          </a:xfrm>
        </p:grpSpPr>
        <p:sp>
          <p:nvSpPr>
            <p:cNvPr id="9" name="Freeform 9"/>
            <p:cNvSpPr/>
            <p:nvPr/>
          </p:nvSpPr>
          <p:spPr>
            <a:xfrm>
              <a:off x="0" y="0"/>
              <a:ext cx="543575" cy="309359"/>
            </a:xfrm>
            <a:custGeom>
              <a:avLst/>
              <a:gdLst/>
              <a:ahLst/>
              <a:cxnLst/>
              <a:rect l="l" t="t" r="r" b="b"/>
              <a:pathLst>
                <a:path w="543575" h="309359">
                  <a:moveTo>
                    <a:pt x="102230" y="0"/>
                  </a:moveTo>
                  <a:lnTo>
                    <a:pt x="441345" y="0"/>
                  </a:lnTo>
                  <a:cubicBezTo>
                    <a:pt x="497805" y="0"/>
                    <a:pt x="543575" y="45770"/>
                    <a:pt x="543575" y="102230"/>
                  </a:cubicBezTo>
                  <a:lnTo>
                    <a:pt x="543575" y="207129"/>
                  </a:lnTo>
                  <a:cubicBezTo>
                    <a:pt x="543575" y="263589"/>
                    <a:pt x="497805" y="309359"/>
                    <a:pt x="441345" y="309359"/>
                  </a:cubicBezTo>
                  <a:lnTo>
                    <a:pt x="102230" y="309359"/>
                  </a:lnTo>
                  <a:cubicBezTo>
                    <a:pt x="45770" y="309359"/>
                    <a:pt x="0" y="263589"/>
                    <a:pt x="0" y="207129"/>
                  </a:cubicBezTo>
                  <a:lnTo>
                    <a:pt x="0" y="102230"/>
                  </a:lnTo>
                  <a:cubicBezTo>
                    <a:pt x="0" y="45770"/>
                    <a:pt x="45770" y="0"/>
                    <a:pt x="102230" y="0"/>
                  </a:cubicBezTo>
                  <a:close/>
                </a:path>
              </a:pathLst>
            </a:custGeom>
            <a:solidFill>
              <a:srgbClr val="FF66C4"/>
            </a:solidFill>
          </p:spPr>
        </p:sp>
        <p:sp>
          <p:nvSpPr>
            <p:cNvPr id="10" name="TextBox 10"/>
            <p:cNvSpPr txBox="1"/>
            <p:nvPr/>
          </p:nvSpPr>
          <p:spPr>
            <a:xfrm>
              <a:off x="0" y="-38100"/>
              <a:ext cx="543575" cy="347459"/>
            </a:xfrm>
            <a:prstGeom prst="rect">
              <a:avLst/>
            </a:prstGeom>
          </p:spPr>
          <p:txBody>
            <a:bodyPr lIns="50800" tIns="50800" rIns="50800" bIns="50800" rtlCol="0" anchor="ctr"/>
            <a:lstStyle/>
            <a:p>
              <a:pPr algn="ctr">
                <a:lnSpc>
                  <a:spcPts val="3079"/>
                </a:lnSpc>
              </a:pPr>
              <a:r>
                <a:rPr lang="en-US" sz="2199">
                  <a:solidFill>
                    <a:srgbClr val="000000"/>
                  </a:solidFill>
                  <a:latin typeface="Canva Sans"/>
                </a:rPr>
                <a:t>Iris Liveness Detection (real or fake)</a:t>
              </a:r>
            </a:p>
          </p:txBody>
        </p:sp>
      </p:grpSp>
      <p:grpSp>
        <p:nvGrpSpPr>
          <p:cNvPr id="11" name="Group 11"/>
          <p:cNvGrpSpPr/>
          <p:nvPr/>
        </p:nvGrpSpPr>
        <p:grpSpPr>
          <a:xfrm>
            <a:off x="3560742" y="2586673"/>
            <a:ext cx="2316060" cy="1683511"/>
            <a:chOff x="0" y="0"/>
            <a:chExt cx="554138" cy="402795"/>
          </a:xfrm>
        </p:grpSpPr>
        <p:sp>
          <p:nvSpPr>
            <p:cNvPr id="12" name="Freeform 12"/>
            <p:cNvSpPr/>
            <p:nvPr/>
          </p:nvSpPr>
          <p:spPr>
            <a:xfrm>
              <a:off x="0" y="0"/>
              <a:ext cx="554138" cy="402795"/>
            </a:xfrm>
            <a:custGeom>
              <a:avLst/>
              <a:gdLst/>
              <a:ahLst/>
              <a:cxnLst/>
              <a:rect l="l" t="t" r="r" b="b"/>
              <a:pathLst>
                <a:path w="554138" h="402795">
                  <a:moveTo>
                    <a:pt x="100281" y="0"/>
                  </a:moveTo>
                  <a:lnTo>
                    <a:pt x="453857" y="0"/>
                  </a:lnTo>
                  <a:cubicBezTo>
                    <a:pt x="509241" y="0"/>
                    <a:pt x="554138" y="44897"/>
                    <a:pt x="554138" y="100281"/>
                  </a:cubicBezTo>
                  <a:lnTo>
                    <a:pt x="554138" y="302514"/>
                  </a:lnTo>
                  <a:cubicBezTo>
                    <a:pt x="554138" y="329110"/>
                    <a:pt x="543573" y="354617"/>
                    <a:pt x="524767" y="373424"/>
                  </a:cubicBezTo>
                  <a:cubicBezTo>
                    <a:pt x="505960" y="392230"/>
                    <a:pt x="480453" y="402795"/>
                    <a:pt x="453857" y="402795"/>
                  </a:cubicBezTo>
                  <a:lnTo>
                    <a:pt x="100281" y="402795"/>
                  </a:lnTo>
                  <a:cubicBezTo>
                    <a:pt x="44897" y="402795"/>
                    <a:pt x="0" y="357898"/>
                    <a:pt x="0" y="302514"/>
                  </a:cubicBezTo>
                  <a:lnTo>
                    <a:pt x="0" y="100281"/>
                  </a:lnTo>
                  <a:cubicBezTo>
                    <a:pt x="0" y="44897"/>
                    <a:pt x="44897" y="0"/>
                    <a:pt x="100281" y="0"/>
                  </a:cubicBezTo>
                  <a:close/>
                </a:path>
              </a:pathLst>
            </a:custGeom>
            <a:solidFill>
              <a:srgbClr val="FFDE59"/>
            </a:solidFill>
          </p:spPr>
        </p:sp>
        <p:sp>
          <p:nvSpPr>
            <p:cNvPr id="13" name="TextBox 13"/>
            <p:cNvSpPr txBox="1"/>
            <p:nvPr/>
          </p:nvSpPr>
          <p:spPr>
            <a:xfrm>
              <a:off x="0" y="-38100"/>
              <a:ext cx="554138" cy="440895"/>
            </a:xfrm>
            <a:prstGeom prst="rect">
              <a:avLst/>
            </a:prstGeom>
          </p:spPr>
          <p:txBody>
            <a:bodyPr lIns="50800" tIns="50800" rIns="50800" bIns="50800" rtlCol="0" anchor="ctr"/>
            <a:lstStyle/>
            <a:p>
              <a:pPr algn="ctr">
                <a:lnSpc>
                  <a:spcPts val="3079"/>
                </a:lnSpc>
              </a:pPr>
              <a:r>
                <a:rPr lang="en-US" sz="2199">
                  <a:solidFill>
                    <a:srgbClr val="000000"/>
                  </a:solidFill>
                  <a:latin typeface="Canva Sans"/>
                </a:rPr>
                <a:t>Haralick texture features extraction using glcm</a:t>
              </a:r>
            </a:p>
          </p:txBody>
        </p:sp>
      </p:grpSp>
      <p:grpSp>
        <p:nvGrpSpPr>
          <p:cNvPr id="14" name="Group 14"/>
          <p:cNvGrpSpPr/>
          <p:nvPr/>
        </p:nvGrpSpPr>
        <p:grpSpPr>
          <a:xfrm>
            <a:off x="3560742" y="5777460"/>
            <a:ext cx="2417995" cy="1380208"/>
            <a:chOff x="0" y="0"/>
            <a:chExt cx="578527" cy="330227"/>
          </a:xfrm>
        </p:grpSpPr>
        <p:sp>
          <p:nvSpPr>
            <p:cNvPr id="15" name="Freeform 15"/>
            <p:cNvSpPr/>
            <p:nvPr/>
          </p:nvSpPr>
          <p:spPr>
            <a:xfrm>
              <a:off x="0" y="0"/>
              <a:ext cx="578527" cy="330227"/>
            </a:xfrm>
            <a:custGeom>
              <a:avLst/>
              <a:gdLst/>
              <a:ahLst/>
              <a:cxnLst/>
              <a:rect l="l" t="t" r="r" b="b"/>
              <a:pathLst>
                <a:path w="578527" h="330227">
                  <a:moveTo>
                    <a:pt x="96054" y="0"/>
                  </a:moveTo>
                  <a:lnTo>
                    <a:pt x="482473" y="0"/>
                  </a:lnTo>
                  <a:cubicBezTo>
                    <a:pt x="535522" y="0"/>
                    <a:pt x="578527" y="43005"/>
                    <a:pt x="578527" y="96054"/>
                  </a:cubicBezTo>
                  <a:lnTo>
                    <a:pt x="578527" y="234173"/>
                  </a:lnTo>
                  <a:cubicBezTo>
                    <a:pt x="578527" y="287222"/>
                    <a:pt x="535522" y="330227"/>
                    <a:pt x="482473" y="330227"/>
                  </a:cubicBezTo>
                  <a:lnTo>
                    <a:pt x="96054" y="330227"/>
                  </a:lnTo>
                  <a:cubicBezTo>
                    <a:pt x="43005" y="330227"/>
                    <a:pt x="0" y="287222"/>
                    <a:pt x="0" y="234173"/>
                  </a:cubicBezTo>
                  <a:lnTo>
                    <a:pt x="0" y="96054"/>
                  </a:lnTo>
                  <a:cubicBezTo>
                    <a:pt x="0" y="43005"/>
                    <a:pt x="43005" y="0"/>
                    <a:pt x="96054" y="0"/>
                  </a:cubicBezTo>
                  <a:close/>
                </a:path>
              </a:pathLst>
            </a:custGeom>
            <a:solidFill>
              <a:srgbClr val="FFBD59"/>
            </a:solidFill>
          </p:spPr>
        </p:sp>
        <p:sp>
          <p:nvSpPr>
            <p:cNvPr id="16" name="TextBox 16"/>
            <p:cNvSpPr txBox="1"/>
            <p:nvPr/>
          </p:nvSpPr>
          <p:spPr>
            <a:xfrm>
              <a:off x="0" y="-38100"/>
              <a:ext cx="578527" cy="368327"/>
            </a:xfrm>
            <a:prstGeom prst="rect">
              <a:avLst/>
            </a:prstGeom>
          </p:spPr>
          <p:txBody>
            <a:bodyPr lIns="50800" tIns="50800" rIns="50800" bIns="50800" rtlCol="0" anchor="ctr"/>
            <a:lstStyle/>
            <a:p>
              <a:pPr algn="ctr">
                <a:lnSpc>
                  <a:spcPts val="3079"/>
                </a:lnSpc>
              </a:pPr>
              <a:r>
                <a:rPr lang="en-US" sz="2199">
                  <a:solidFill>
                    <a:srgbClr val="000000"/>
                  </a:solidFill>
                  <a:latin typeface="Canva Sans"/>
                </a:rPr>
                <a:t> Iris features auto extraction</a:t>
              </a:r>
            </a:p>
          </p:txBody>
        </p:sp>
      </p:grpSp>
      <p:sp>
        <p:nvSpPr>
          <p:cNvPr id="17" name="Freeform 17"/>
          <p:cNvSpPr/>
          <p:nvPr/>
        </p:nvSpPr>
        <p:spPr>
          <a:xfrm>
            <a:off x="9041240" y="4451917"/>
            <a:ext cx="1118101" cy="1118101"/>
          </a:xfrm>
          <a:custGeom>
            <a:avLst/>
            <a:gdLst/>
            <a:ahLst/>
            <a:cxnLst/>
            <a:rect l="l" t="t" r="r" b="b"/>
            <a:pathLst>
              <a:path w="1118101" h="1118101">
                <a:moveTo>
                  <a:pt x="0" y="0"/>
                </a:moveTo>
                <a:lnTo>
                  <a:pt x="1118101" y="0"/>
                </a:lnTo>
                <a:lnTo>
                  <a:pt x="1118101" y="1118101"/>
                </a:lnTo>
                <a:lnTo>
                  <a:pt x="0" y="111810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8" name="AutoShape 18"/>
          <p:cNvSpPr/>
          <p:nvPr/>
        </p:nvSpPr>
        <p:spPr>
          <a:xfrm flipV="1">
            <a:off x="2428357" y="3428429"/>
            <a:ext cx="1132385" cy="1343961"/>
          </a:xfrm>
          <a:prstGeom prst="line">
            <a:avLst/>
          </a:prstGeom>
          <a:ln w="19050" cap="flat">
            <a:solidFill>
              <a:srgbClr val="000000"/>
            </a:solidFill>
            <a:prstDash val="solid"/>
            <a:headEnd type="none" w="sm" len="sm"/>
            <a:tailEnd type="arrow" w="med" len="sm"/>
          </a:ln>
        </p:spPr>
      </p:sp>
      <p:sp>
        <p:nvSpPr>
          <p:cNvPr id="19" name="AutoShape 19"/>
          <p:cNvSpPr/>
          <p:nvPr/>
        </p:nvSpPr>
        <p:spPr>
          <a:xfrm>
            <a:off x="2428357" y="4772390"/>
            <a:ext cx="1132385" cy="1695174"/>
          </a:xfrm>
          <a:prstGeom prst="line">
            <a:avLst/>
          </a:prstGeom>
          <a:ln w="19050" cap="flat">
            <a:solidFill>
              <a:srgbClr val="000000"/>
            </a:solidFill>
            <a:prstDash val="solid"/>
            <a:headEnd type="none" w="sm" len="sm"/>
            <a:tailEnd type="arrow" w="med" len="sm"/>
          </a:ln>
        </p:spPr>
      </p:sp>
      <p:grpSp>
        <p:nvGrpSpPr>
          <p:cNvPr id="20" name="Group 20"/>
          <p:cNvGrpSpPr/>
          <p:nvPr/>
        </p:nvGrpSpPr>
        <p:grpSpPr>
          <a:xfrm>
            <a:off x="6011630" y="4364045"/>
            <a:ext cx="2276947" cy="1292986"/>
            <a:chOff x="0" y="0"/>
            <a:chExt cx="544780" cy="309359"/>
          </a:xfrm>
        </p:grpSpPr>
        <p:sp>
          <p:nvSpPr>
            <p:cNvPr id="21" name="Freeform 21"/>
            <p:cNvSpPr/>
            <p:nvPr/>
          </p:nvSpPr>
          <p:spPr>
            <a:xfrm>
              <a:off x="0" y="0"/>
              <a:ext cx="544780" cy="309359"/>
            </a:xfrm>
            <a:custGeom>
              <a:avLst/>
              <a:gdLst/>
              <a:ahLst/>
              <a:cxnLst/>
              <a:rect l="l" t="t" r="r" b="b"/>
              <a:pathLst>
                <a:path w="544780" h="309359">
                  <a:moveTo>
                    <a:pt x="102004" y="0"/>
                  </a:moveTo>
                  <a:lnTo>
                    <a:pt x="442776" y="0"/>
                  </a:lnTo>
                  <a:cubicBezTo>
                    <a:pt x="499112" y="0"/>
                    <a:pt x="544780" y="45669"/>
                    <a:pt x="544780" y="102004"/>
                  </a:cubicBezTo>
                  <a:lnTo>
                    <a:pt x="544780" y="207355"/>
                  </a:lnTo>
                  <a:cubicBezTo>
                    <a:pt x="544780" y="263690"/>
                    <a:pt x="499112" y="309359"/>
                    <a:pt x="442776" y="309359"/>
                  </a:cubicBezTo>
                  <a:lnTo>
                    <a:pt x="102004" y="309359"/>
                  </a:lnTo>
                  <a:cubicBezTo>
                    <a:pt x="45669" y="309359"/>
                    <a:pt x="0" y="263690"/>
                    <a:pt x="0" y="207355"/>
                  </a:cubicBezTo>
                  <a:lnTo>
                    <a:pt x="0" y="102004"/>
                  </a:lnTo>
                  <a:cubicBezTo>
                    <a:pt x="0" y="45669"/>
                    <a:pt x="45669" y="0"/>
                    <a:pt x="102004" y="0"/>
                  </a:cubicBezTo>
                  <a:close/>
                </a:path>
              </a:pathLst>
            </a:custGeom>
            <a:gradFill rotWithShape="1">
              <a:gsLst>
                <a:gs pos="0">
                  <a:srgbClr val="FFDE59">
                    <a:alpha val="100000"/>
                  </a:srgbClr>
                </a:gs>
                <a:gs pos="100000">
                  <a:srgbClr val="FFBD59">
                    <a:alpha val="100000"/>
                  </a:srgbClr>
                </a:gs>
              </a:gsLst>
              <a:lin ang="0"/>
            </a:gradFill>
          </p:spPr>
        </p:sp>
        <p:sp>
          <p:nvSpPr>
            <p:cNvPr id="22" name="TextBox 22"/>
            <p:cNvSpPr txBox="1"/>
            <p:nvPr/>
          </p:nvSpPr>
          <p:spPr>
            <a:xfrm>
              <a:off x="0" y="-38100"/>
              <a:ext cx="544780" cy="347459"/>
            </a:xfrm>
            <a:prstGeom prst="rect">
              <a:avLst/>
            </a:prstGeom>
          </p:spPr>
          <p:txBody>
            <a:bodyPr lIns="50800" tIns="50800" rIns="50800" bIns="50800" rtlCol="0" anchor="ctr"/>
            <a:lstStyle/>
            <a:p>
              <a:pPr algn="ctr">
                <a:lnSpc>
                  <a:spcPts val="3079"/>
                </a:lnSpc>
              </a:pPr>
              <a:r>
                <a:rPr lang="en-US" sz="2199">
                  <a:solidFill>
                    <a:srgbClr val="000000"/>
                  </a:solidFill>
                  <a:latin typeface="Canva Sans"/>
                </a:rPr>
                <a:t>Harmonization of extracted features</a:t>
              </a:r>
            </a:p>
          </p:txBody>
        </p:sp>
      </p:grpSp>
      <p:sp>
        <p:nvSpPr>
          <p:cNvPr id="23" name="AutoShape 23"/>
          <p:cNvSpPr/>
          <p:nvPr/>
        </p:nvSpPr>
        <p:spPr>
          <a:xfrm flipV="1">
            <a:off x="5978736" y="5657032"/>
            <a:ext cx="1171368" cy="810532"/>
          </a:xfrm>
          <a:prstGeom prst="line">
            <a:avLst/>
          </a:prstGeom>
          <a:ln w="19050" cap="flat">
            <a:solidFill>
              <a:srgbClr val="000000"/>
            </a:solidFill>
            <a:prstDash val="solid"/>
            <a:headEnd type="none" w="sm" len="sm"/>
            <a:tailEnd type="arrow" w="med" len="sm"/>
          </a:ln>
        </p:spPr>
      </p:sp>
      <p:sp>
        <p:nvSpPr>
          <p:cNvPr id="24" name="AutoShape 24"/>
          <p:cNvSpPr/>
          <p:nvPr/>
        </p:nvSpPr>
        <p:spPr>
          <a:xfrm>
            <a:off x="5876801" y="3428429"/>
            <a:ext cx="1273303" cy="935617"/>
          </a:xfrm>
          <a:prstGeom prst="line">
            <a:avLst/>
          </a:prstGeom>
          <a:ln w="19050" cap="flat">
            <a:solidFill>
              <a:srgbClr val="000000"/>
            </a:solidFill>
            <a:prstDash val="solid"/>
            <a:headEnd type="none" w="sm" len="sm"/>
            <a:tailEnd type="arrow" w="med" len="sm"/>
          </a:ln>
        </p:spPr>
      </p:sp>
      <p:sp>
        <p:nvSpPr>
          <p:cNvPr id="25" name="AutoShape 25"/>
          <p:cNvSpPr/>
          <p:nvPr/>
        </p:nvSpPr>
        <p:spPr>
          <a:xfrm>
            <a:off x="8288578" y="5010538"/>
            <a:ext cx="752662" cy="429"/>
          </a:xfrm>
          <a:prstGeom prst="line">
            <a:avLst/>
          </a:prstGeom>
          <a:ln w="19050" cap="flat">
            <a:solidFill>
              <a:srgbClr val="000000"/>
            </a:solidFill>
            <a:prstDash val="solid"/>
            <a:headEnd type="none" w="sm" len="sm"/>
            <a:tailEnd type="arrow" w="med" len="sm"/>
          </a:ln>
        </p:spPr>
      </p:sp>
      <p:sp>
        <p:nvSpPr>
          <p:cNvPr id="26" name="Freeform 26"/>
          <p:cNvSpPr/>
          <p:nvPr/>
        </p:nvSpPr>
        <p:spPr>
          <a:xfrm>
            <a:off x="11769167" y="4508762"/>
            <a:ext cx="1507078" cy="1033033"/>
          </a:xfrm>
          <a:custGeom>
            <a:avLst/>
            <a:gdLst/>
            <a:ahLst/>
            <a:cxnLst/>
            <a:rect l="l" t="t" r="r" b="b"/>
            <a:pathLst>
              <a:path w="1507078" h="1033033">
                <a:moveTo>
                  <a:pt x="0" y="0"/>
                </a:moveTo>
                <a:lnTo>
                  <a:pt x="1507077" y="0"/>
                </a:lnTo>
                <a:lnTo>
                  <a:pt x="1507077" y="1033033"/>
                </a:lnTo>
                <a:lnTo>
                  <a:pt x="0" y="103303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7" name="AutoShape 27"/>
          <p:cNvSpPr/>
          <p:nvPr/>
        </p:nvSpPr>
        <p:spPr>
          <a:xfrm>
            <a:off x="10159341" y="5010967"/>
            <a:ext cx="1609825" cy="14311"/>
          </a:xfrm>
          <a:prstGeom prst="line">
            <a:avLst/>
          </a:prstGeom>
          <a:ln w="19050" cap="flat">
            <a:solidFill>
              <a:srgbClr val="000000"/>
            </a:solidFill>
            <a:prstDash val="solid"/>
            <a:headEnd type="none" w="sm" len="sm"/>
            <a:tailEnd type="arrow" w="med" len="sm"/>
          </a:ln>
        </p:spPr>
      </p:sp>
      <p:sp>
        <p:nvSpPr>
          <p:cNvPr id="28" name="AutoShape 28"/>
          <p:cNvSpPr/>
          <p:nvPr/>
        </p:nvSpPr>
        <p:spPr>
          <a:xfrm>
            <a:off x="9600291" y="5570018"/>
            <a:ext cx="0" cy="816911"/>
          </a:xfrm>
          <a:prstGeom prst="line">
            <a:avLst/>
          </a:prstGeom>
          <a:ln w="19050" cap="flat">
            <a:solidFill>
              <a:srgbClr val="000000"/>
            </a:solidFill>
            <a:prstDash val="solid"/>
            <a:headEnd type="none" w="sm" len="sm"/>
            <a:tailEnd type="arrow" w="med" len="sm"/>
          </a:ln>
        </p:spPr>
      </p:sp>
      <p:grpSp>
        <p:nvGrpSpPr>
          <p:cNvPr id="29" name="Group 29"/>
          <p:cNvGrpSpPr/>
          <p:nvPr/>
        </p:nvGrpSpPr>
        <p:grpSpPr>
          <a:xfrm>
            <a:off x="11146331" y="2629778"/>
            <a:ext cx="2752748" cy="1683511"/>
            <a:chOff x="0" y="0"/>
            <a:chExt cx="658620" cy="402795"/>
          </a:xfrm>
        </p:grpSpPr>
        <p:sp>
          <p:nvSpPr>
            <p:cNvPr id="30" name="Freeform 30"/>
            <p:cNvSpPr/>
            <p:nvPr/>
          </p:nvSpPr>
          <p:spPr>
            <a:xfrm>
              <a:off x="0" y="0"/>
              <a:ext cx="658620" cy="402795"/>
            </a:xfrm>
            <a:custGeom>
              <a:avLst/>
              <a:gdLst/>
              <a:ahLst/>
              <a:cxnLst/>
              <a:rect l="l" t="t" r="r" b="b"/>
              <a:pathLst>
                <a:path w="658620" h="402795">
                  <a:moveTo>
                    <a:pt x="84373" y="0"/>
                  </a:moveTo>
                  <a:lnTo>
                    <a:pt x="574247" y="0"/>
                  </a:lnTo>
                  <a:cubicBezTo>
                    <a:pt x="620845" y="0"/>
                    <a:pt x="658620" y="37775"/>
                    <a:pt x="658620" y="84373"/>
                  </a:cubicBezTo>
                  <a:lnTo>
                    <a:pt x="658620" y="318422"/>
                  </a:lnTo>
                  <a:cubicBezTo>
                    <a:pt x="658620" y="365020"/>
                    <a:pt x="620845" y="402795"/>
                    <a:pt x="574247" y="402795"/>
                  </a:cubicBezTo>
                  <a:lnTo>
                    <a:pt x="84373" y="402795"/>
                  </a:lnTo>
                  <a:cubicBezTo>
                    <a:pt x="37775" y="402795"/>
                    <a:pt x="0" y="365020"/>
                    <a:pt x="0" y="318422"/>
                  </a:cubicBezTo>
                  <a:lnTo>
                    <a:pt x="0" y="84373"/>
                  </a:lnTo>
                  <a:cubicBezTo>
                    <a:pt x="0" y="37775"/>
                    <a:pt x="37775" y="0"/>
                    <a:pt x="84373" y="0"/>
                  </a:cubicBezTo>
                  <a:close/>
                </a:path>
              </a:pathLst>
            </a:custGeom>
            <a:solidFill>
              <a:srgbClr val="75E1F7"/>
            </a:solidFill>
          </p:spPr>
        </p:sp>
        <p:sp>
          <p:nvSpPr>
            <p:cNvPr id="31" name="TextBox 31"/>
            <p:cNvSpPr txBox="1"/>
            <p:nvPr/>
          </p:nvSpPr>
          <p:spPr>
            <a:xfrm>
              <a:off x="0" y="-38100"/>
              <a:ext cx="658620" cy="440895"/>
            </a:xfrm>
            <a:prstGeom prst="rect">
              <a:avLst/>
            </a:prstGeom>
          </p:spPr>
          <p:txBody>
            <a:bodyPr lIns="50800" tIns="50800" rIns="50800" bIns="50800" rtlCol="0" anchor="ctr"/>
            <a:lstStyle/>
            <a:p>
              <a:pPr algn="ctr">
                <a:lnSpc>
                  <a:spcPts val="3079"/>
                </a:lnSpc>
              </a:pPr>
              <a:r>
                <a:rPr lang="en-US" sz="2199">
                  <a:solidFill>
                    <a:srgbClr val="000000"/>
                  </a:solidFill>
                  <a:latin typeface="Canva Sans"/>
                </a:rPr>
                <a:t>Biometric security system for iris recognition</a:t>
              </a:r>
            </a:p>
          </p:txBody>
        </p:sp>
      </p:grpSp>
      <p:grpSp>
        <p:nvGrpSpPr>
          <p:cNvPr id="32" name="Group 32"/>
          <p:cNvGrpSpPr/>
          <p:nvPr/>
        </p:nvGrpSpPr>
        <p:grpSpPr>
          <a:xfrm>
            <a:off x="8777750" y="6450737"/>
            <a:ext cx="1883431" cy="902461"/>
            <a:chOff x="0" y="0"/>
            <a:chExt cx="450628" cy="215922"/>
          </a:xfrm>
        </p:grpSpPr>
        <p:sp>
          <p:nvSpPr>
            <p:cNvPr id="33" name="Freeform 33"/>
            <p:cNvSpPr/>
            <p:nvPr/>
          </p:nvSpPr>
          <p:spPr>
            <a:xfrm>
              <a:off x="0" y="0"/>
              <a:ext cx="450628" cy="215922"/>
            </a:xfrm>
            <a:custGeom>
              <a:avLst/>
              <a:gdLst/>
              <a:ahLst/>
              <a:cxnLst/>
              <a:rect l="l" t="t" r="r" b="b"/>
              <a:pathLst>
                <a:path w="450628" h="215922">
                  <a:moveTo>
                    <a:pt x="107961" y="0"/>
                  </a:moveTo>
                  <a:lnTo>
                    <a:pt x="342667" y="0"/>
                  </a:lnTo>
                  <a:cubicBezTo>
                    <a:pt x="371300" y="0"/>
                    <a:pt x="398760" y="11374"/>
                    <a:pt x="419007" y="31621"/>
                  </a:cubicBezTo>
                  <a:cubicBezTo>
                    <a:pt x="439253" y="51868"/>
                    <a:pt x="450628" y="79328"/>
                    <a:pt x="450628" y="107961"/>
                  </a:cubicBezTo>
                  <a:lnTo>
                    <a:pt x="450628" y="107961"/>
                  </a:lnTo>
                  <a:cubicBezTo>
                    <a:pt x="450628" y="167586"/>
                    <a:pt x="402292" y="215922"/>
                    <a:pt x="342667" y="215922"/>
                  </a:cubicBezTo>
                  <a:lnTo>
                    <a:pt x="107961" y="215922"/>
                  </a:lnTo>
                  <a:cubicBezTo>
                    <a:pt x="79328" y="215922"/>
                    <a:pt x="51868" y="204548"/>
                    <a:pt x="31621" y="184301"/>
                  </a:cubicBezTo>
                  <a:cubicBezTo>
                    <a:pt x="11374" y="164054"/>
                    <a:pt x="0" y="136594"/>
                    <a:pt x="0" y="107961"/>
                  </a:cubicBezTo>
                  <a:lnTo>
                    <a:pt x="0" y="107961"/>
                  </a:lnTo>
                  <a:cubicBezTo>
                    <a:pt x="0" y="79328"/>
                    <a:pt x="11374" y="51868"/>
                    <a:pt x="31621" y="31621"/>
                  </a:cubicBezTo>
                  <a:cubicBezTo>
                    <a:pt x="51868" y="11374"/>
                    <a:pt x="79328" y="0"/>
                    <a:pt x="107961" y="0"/>
                  </a:cubicBezTo>
                  <a:close/>
                </a:path>
              </a:pathLst>
            </a:custGeom>
            <a:solidFill>
              <a:srgbClr val="FF3131"/>
            </a:solidFill>
          </p:spPr>
        </p:sp>
        <p:sp>
          <p:nvSpPr>
            <p:cNvPr id="34" name="TextBox 34"/>
            <p:cNvSpPr txBox="1"/>
            <p:nvPr/>
          </p:nvSpPr>
          <p:spPr>
            <a:xfrm>
              <a:off x="0" y="-38100"/>
              <a:ext cx="450628" cy="254022"/>
            </a:xfrm>
            <a:prstGeom prst="rect">
              <a:avLst/>
            </a:prstGeom>
          </p:spPr>
          <p:txBody>
            <a:bodyPr lIns="50800" tIns="50800" rIns="50800" bIns="50800" rtlCol="0" anchor="ctr"/>
            <a:lstStyle/>
            <a:p>
              <a:pPr algn="ctr">
                <a:lnSpc>
                  <a:spcPts val="3079"/>
                </a:lnSpc>
              </a:pPr>
              <a:r>
                <a:rPr lang="en-US" sz="2199">
                  <a:solidFill>
                    <a:srgbClr val="000000"/>
                  </a:solidFill>
                  <a:latin typeface="Canva Sans"/>
                </a:rPr>
                <a:t>Access Denied</a:t>
              </a:r>
            </a:p>
          </p:txBody>
        </p:sp>
      </p:grpSp>
      <p:sp>
        <p:nvSpPr>
          <p:cNvPr id="35" name="AutoShape 35"/>
          <p:cNvSpPr/>
          <p:nvPr/>
        </p:nvSpPr>
        <p:spPr>
          <a:xfrm flipH="1">
            <a:off x="10661181" y="5541795"/>
            <a:ext cx="1861524" cy="1360173"/>
          </a:xfrm>
          <a:prstGeom prst="line">
            <a:avLst/>
          </a:prstGeom>
          <a:ln w="19050" cap="flat">
            <a:solidFill>
              <a:srgbClr val="000000"/>
            </a:solidFill>
            <a:prstDash val="solid"/>
            <a:headEnd type="none" w="sm" len="sm"/>
            <a:tailEnd type="arrow" w="med" len="sm"/>
          </a:ln>
        </p:spPr>
      </p:sp>
      <p:sp>
        <p:nvSpPr>
          <p:cNvPr id="36" name="AutoShape 36"/>
          <p:cNvSpPr/>
          <p:nvPr/>
        </p:nvSpPr>
        <p:spPr>
          <a:xfrm>
            <a:off x="13276244" y="5025279"/>
            <a:ext cx="1642934" cy="0"/>
          </a:xfrm>
          <a:prstGeom prst="line">
            <a:avLst/>
          </a:prstGeom>
          <a:ln w="19050" cap="flat">
            <a:solidFill>
              <a:srgbClr val="000000"/>
            </a:solidFill>
            <a:prstDash val="solid"/>
            <a:headEnd type="none" w="sm" len="sm"/>
            <a:tailEnd type="arrow" w="med" len="sm"/>
          </a:ln>
        </p:spPr>
      </p:sp>
      <p:grpSp>
        <p:nvGrpSpPr>
          <p:cNvPr id="37" name="Group 37"/>
          <p:cNvGrpSpPr/>
          <p:nvPr/>
        </p:nvGrpSpPr>
        <p:grpSpPr>
          <a:xfrm>
            <a:off x="14521566" y="5755779"/>
            <a:ext cx="2432649" cy="694958"/>
            <a:chOff x="0" y="0"/>
            <a:chExt cx="582033" cy="166275"/>
          </a:xfrm>
        </p:grpSpPr>
        <p:sp>
          <p:nvSpPr>
            <p:cNvPr id="38" name="Freeform 38"/>
            <p:cNvSpPr/>
            <p:nvPr/>
          </p:nvSpPr>
          <p:spPr>
            <a:xfrm>
              <a:off x="0" y="0"/>
              <a:ext cx="582033" cy="166275"/>
            </a:xfrm>
            <a:custGeom>
              <a:avLst/>
              <a:gdLst/>
              <a:ahLst/>
              <a:cxnLst/>
              <a:rect l="l" t="t" r="r" b="b"/>
              <a:pathLst>
                <a:path w="582033" h="166275">
                  <a:moveTo>
                    <a:pt x="83138" y="0"/>
                  </a:moveTo>
                  <a:lnTo>
                    <a:pt x="498896" y="0"/>
                  </a:lnTo>
                  <a:cubicBezTo>
                    <a:pt x="520945" y="0"/>
                    <a:pt x="542092" y="8759"/>
                    <a:pt x="557683" y="24350"/>
                  </a:cubicBezTo>
                  <a:cubicBezTo>
                    <a:pt x="573274" y="39942"/>
                    <a:pt x="582033" y="61088"/>
                    <a:pt x="582033" y="83138"/>
                  </a:cubicBezTo>
                  <a:lnTo>
                    <a:pt x="582033" y="83138"/>
                  </a:lnTo>
                  <a:cubicBezTo>
                    <a:pt x="582033" y="129053"/>
                    <a:pt x="544811" y="166275"/>
                    <a:pt x="498896" y="166275"/>
                  </a:cubicBezTo>
                  <a:lnTo>
                    <a:pt x="83138" y="166275"/>
                  </a:lnTo>
                  <a:cubicBezTo>
                    <a:pt x="61088" y="166275"/>
                    <a:pt x="39942" y="157516"/>
                    <a:pt x="24350" y="141925"/>
                  </a:cubicBezTo>
                  <a:cubicBezTo>
                    <a:pt x="8759" y="126333"/>
                    <a:pt x="0" y="105187"/>
                    <a:pt x="0" y="83138"/>
                  </a:cubicBezTo>
                  <a:lnTo>
                    <a:pt x="0" y="83138"/>
                  </a:lnTo>
                  <a:cubicBezTo>
                    <a:pt x="0" y="61088"/>
                    <a:pt x="8759" y="39942"/>
                    <a:pt x="24350" y="24350"/>
                  </a:cubicBezTo>
                  <a:cubicBezTo>
                    <a:pt x="39942" y="8759"/>
                    <a:pt x="61088" y="0"/>
                    <a:pt x="83138" y="0"/>
                  </a:cubicBezTo>
                  <a:close/>
                </a:path>
              </a:pathLst>
            </a:custGeom>
            <a:solidFill>
              <a:srgbClr val="45A834"/>
            </a:solidFill>
          </p:spPr>
        </p:sp>
        <p:sp>
          <p:nvSpPr>
            <p:cNvPr id="39" name="TextBox 39"/>
            <p:cNvSpPr txBox="1"/>
            <p:nvPr/>
          </p:nvSpPr>
          <p:spPr>
            <a:xfrm>
              <a:off x="0" y="-38100"/>
              <a:ext cx="582033" cy="204375"/>
            </a:xfrm>
            <a:prstGeom prst="rect">
              <a:avLst/>
            </a:prstGeom>
          </p:spPr>
          <p:txBody>
            <a:bodyPr lIns="50800" tIns="50800" rIns="50800" bIns="50800" rtlCol="0" anchor="ctr"/>
            <a:lstStyle/>
            <a:p>
              <a:pPr algn="ctr">
                <a:lnSpc>
                  <a:spcPts val="3079"/>
                </a:lnSpc>
              </a:pPr>
              <a:r>
                <a:rPr lang="en-US" sz="2199">
                  <a:solidFill>
                    <a:srgbClr val="000000"/>
                  </a:solidFill>
                  <a:latin typeface="Canva Sans"/>
                </a:rPr>
                <a:t>Access to CPS</a:t>
              </a:r>
            </a:p>
          </p:txBody>
        </p:sp>
      </p:grpSp>
      <p:sp>
        <p:nvSpPr>
          <p:cNvPr id="40" name="Freeform 40"/>
          <p:cNvSpPr/>
          <p:nvPr/>
        </p:nvSpPr>
        <p:spPr>
          <a:xfrm>
            <a:off x="14972779" y="4233374"/>
            <a:ext cx="1487810" cy="1487810"/>
          </a:xfrm>
          <a:custGeom>
            <a:avLst/>
            <a:gdLst/>
            <a:ahLst/>
            <a:cxnLst/>
            <a:rect l="l" t="t" r="r" b="b"/>
            <a:pathLst>
              <a:path w="1487810" h="1487810">
                <a:moveTo>
                  <a:pt x="0" y="0"/>
                </a:moveTo>
                <a:lnTo>
                  <a:pt x="1487810" y="0"/>
                </a:lnTo>
                <a:lnTo>
                  <a:pt x="1487810" y="1487810"/>
                </a:lnTo>
                <a:lnTo>
                  <a:pt x="0" y="148781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a:off x="1242757" y="4051184"/>
            <a:ext cx="15288388" cy="5846043"/>
          </a:xfrm>
          <a:custGeom>
            <a:avLst/>
            <a:gdLst/>
            <a:ahLst/>
            <a:cxnLst/>
            <a:rect l="l" t="t" r="r" b="b"/>
            <a:pathLst>
              <a:path w="15288388" h="5846043">
                <a:moveTo>
                  <a:pt x="0" y="0"/>
                </a:moveTo>
                <a:lnTo>
                  <a:pt x="15288388" y="0"/>
                </a:lnTo>
                <a:lnTo>
                  <a:pt x="15288388" y="5846044"/>
                </a:lnTo>
                <a:lnTo>
                  <a:pt x="0" y="5846044"/>
                </a:lnTo>
                <a:lnTo>
                  <a:pt x="0" y="0"/>
                </a:lnTo>
                <a:close/>
              </a:path>
            </a:pathLst>
          </a:custGeom>
          <a:blipFill>
            <a:blip r:embed="rId2"/>
            <a:stretch>
              <a:fillRect/>
            </a:stretch>
          </a:blipFill>
        </p:spPr>
      </p:sp>
      <p:grpSp>
        <p:nvGrpSpPr>
          <p:cNvPr id="3" name="Group 3"/>
          <p:cNvGrpSpPr/>
          <p:nvPr/>
        </p:nvGrpSpPr>
        <p:grpSpPr>
          <a:xfrm>
            <a:off x="11940366" y="4672710"/>
            <a:ext cx="1369898" cy="2115091"/>
            <a:chOff x="0" y="0"/>
            <a:chExt cx="360796" cy="557061"/>
          </a:xfrm>
        </p:grpSpPr>
        <p:sp>
          <p:nvSpPr>
            <p:cNvPr id="4" name="Freeform 4"/>
            <p:cNvSpPr/>
            <p:nvPr/>
          </p:nvSpPr>
          <p:spPr>
            <a:xfrm>
              <a:off x="0" y="0"/>
              <a:ext cx="360796" cy="557061"/>
            </a:xfrm>
            <a:custGeom>
              <a:avLst/>
              <a:gdLst/>
              <a:ahLst/>
              <a:cxnLst/>
              <a:rect l="l" t="t" r="r" b="b"/>
              <a:pathLst>
                <a:path w="360796" h="557061">
                  <a:moveTo>
                    <a:pt x="16954" y="0"/>
                  </a:moveTo>
                  <a:lnTo>
                    <a:pt x="343842" y="0"/>
                  </a:lnTo>
                  <a:cubicBezTo>
                    <a:pt x="348338" y="0"/>
                    <a:pt x="352651" y="1786"/>
                    <a:pt x="355830" y="4966"/>
                  </a:cubicBezTo>
                  <a:cubicBezTo>
                    <a:pt x="359010" y="8145"/>
                    <a:pt x="360796" y="12458"/>
                    <a:pt x="360796" y="16954"/>
                  </a:cubicBezTo>
                  <a:lnTo>
                    <a:pt x="360796" y="540107"/>
                  </a:lnTo>
                  <a:cubicBezTo>
                    <a:pt x="360796" y="549470"/>
                    <a:pt x="353205" y="557061"/>
                    <a:pt x="343842" y="557061"/>
                  </a:cubicBezTo>
                  <a:lnTo>
                    <a:pt x="16954" y="557061"/>
                  </a:lnTo>
                  <a:cubicBezTo>
                    <a:pt x="12458" y="557061"/>
                    <a:pt x="8145" y="555275"/>
                    <a:pt x="4966" y="552095"/>
                  </a:cubicBezTo>
                  <a:cubicBezTo>
                    <a:pt x="1786" y="548916"/>
                    <a:pt x="0" y="544603"/>
                    <a:pt x="0" y="540107"/>
                  </a:cubicBezTo>
                  <a:lnTo>
                    <a:pt x="0" y="16954"/>
                  </a:lnTo>
                  <a:cubicBezTo>
                    <a:pt x="0" y="12458"/>
                    <a:pt x="1786" y="8145"/>
                    <a:pt x="4966" y="4966"/>
                  </a:cubicBezTo>
                  <a:cubicBezTo>
                    <a:pt x="8145" y="1786"/>
                    <a:pt x="12458" y="0"/>
                    <a:pt x="16954" y="0"/>
                  </a:cubicBezTo>
                  <a:close/>
                </a:path>
              </a:pathLst>
            </a:custGeom>
            <a:solidFill>
              <a:srgbClr val="000000">
                <a:alpha val="0"/>
              </a:srgbClr>
            </a:solidFill>
            <a:ln w="38100" cap="sq">
              <a:solidFill>
                <a:srgbClr val="00BF63"/>
              </a:solidFill>
              <a:prstDash val="lgDash"/>
              <a:miter/>
            </a:ln>
          </p:spPr>
        </p:sp>
        <p:sp>
          <p:nvSpPr>
            <p:cNvPr id="5" name="TextBox 5"/>
            <p:cNvSpPr txBox="1"/>
            <p:nvPr/>
          </p:nvSpPr>
          <p:spPr>
            <a:xfrm>
              <a:off x="0" y="-28575"/>
              <a:ext cx="360796" cy="585636"/>
            </a:xfrm>
            <a:prstGeom prst="rect">
              <a:avLst/>
            </a:prstGeom>
          </p:spPr>
          <p:txBody>
            <a:bodyPr lIns="50800" tIns="50800" rIns="50800" bIns="50800" rtlCol="0" anchor="ctr"/>
            <a:lstStyle/>
            <a:p>
              <a:pPr algn="ctr">
                <a:lnSpc>
                  <a:spcPts val="2239"/>
                </a:lnSpc>
              </a:pPr>
              <a:endParaRPr/>
            </a:p>
          </p:txBody>
        </p:sp>
      </p:grpSp>
      <p:sp>
        <p:nvSpPr>
          <p:cNvPr id="6" name="AutoShape 6"/>
          <p:cNvSpPr/>
          <p:nvPr/>
        </p:nvSpPr>
        <p:spPr>
          <a:xfrm flipV="1">
            <a:off x="12625314" y="6787801"/>
            <a:ext cx="0" cy="1172409"/>
          </a:xfrm>
          <a:prstGeom prst="line">
            <a:avLst/>
          </a:prstGeom>
          <a:ln w="38100" cap="flat">
            <a:solidFill>
              <a:srgbClr val="45A834"/>
            </a:solidFill>
            <a:prstDash val="solid"/>
            <a:headEnd type="none" w="sm" len="sm"/>
            <a:tailEnd type="arrow" w="med" len="sm"/>
          </a:ln>
        </p:spPr>
      </p:sp>
      <p:grpSp>
        <p:nvGrpSpPr>
          <p:cNvPr id="7" name="Group 7"/>
          <p:cNvGrpSpPr/>
          <p:nvPr/>
        </p:nvGrpSpPr>
        <p:grpSpPr>
          <a:xfrm>
            <a:off x="11225158" y="7960210"/>
            <a:ext cx="2800312" cy="797712"/>
            <a:chOff x="0" y="0"/>
            <a:chExt cx="812800" cy="231539"/>
          </a:xfrm>
        </p:grpSpPr>
        <p:sp>
          <p:nvSpPr>
            <p:cNvPr id="8" name="Freeform 8"/>
            <p:cNvSpPr/>
            <p:nvPr/>
          </p:nvSpPr>
          <p:spPr>
            <a:xfrm>
              <a:off x="0" y="0"/>
              <a:ext cx="812800" cy="231539"/>
            </a:xfrm>
            <a:custGeom>
              <a:avLst/>
              <a:gdLst/>
              <a:ahLst/>
              <a:cxnLst/>
              <a:rect l="l" t="t" r="r" b="b"/>
              <a:pathLst>
                <a:path w="812800" h="231539">
                  <a:moveTo>
                    <a:pt x="115769" y="0"/>
                  </a:moveTo>
                  <a:lnTo>
                    <a:pt x="697031" y="0"/>
                  </a:lnTo>
                  <a:cubicBezTo>
                    <a:pt x="760968" y="0"/>
                    <a:pt x="812800" y="51832"/>
                    <a:pt x="812800" y="115769"/>
                  </a:cubicBezTo>
                  <a:lnTo>
                    <a:pt x="812800" y="115769"/>
                  </a:lnTo>
                  <a:cubicBezTo>
                    <a:pt x="812800" y="179707"/>
                    <a:pt x="760968" y="231539"/>
                    <a:pt x="697031" y="231539"/>
                  </a:cubicBezTo>
                  <a:lnTo>
                    <a:pt x="115769" y="231539"/>
                  </a:lnTo>
                  <a:cubicBezTo>
                    <a:pt x="51832" y="231539"/>
                    <a:pt x="0" y="179707"/>
                    <a:pt x="0" y="115769"/>
                  </a:cubicBezTo>
                  <a:lnTo>
                    <a:pt x="0" y="115769"/>
                  </a:lnTo>
                  <a:cubicBezTo>
                    <a:pt x="0" y="51832"/>
                    <a:pt x="51832" y="0"/>
                    <a:pt x="115769" y="0"/>
                  </a:cubicBezTo>
                  <a:close/>
                </a:path>
              </a:pathLst>
            </a:custGeom>
            <a:solidFill>
              <a:srgbClr val="66E9A4"/>
            </a:solidFill>
          </p:spPr>
        </p:sp>
        <p:sp>
          <p:nvSpPr>
            <p:cNvPr id="9" name="TextBox 9"/>
            <p:cNvSpPr txBox="1"/>
            <p:nvPr/>
          </p:nvSpPr>
          <p:spPr>
            <a:xfrm>
              <a:off x="0" y="-28575"/>
              <a:ext cx="812800" cy="260114"/>
            </a:xfrm>
            <a:prstGeom prst="rect">
              <a:avLst/>
            </a:prstGeom>
          </p:spPr>
          <p:txBody>
            <a:bodyPr lIns="50800" tIns="50800" rIns="50800" bIns="50800" rtlCol="0" anchor="ctr"/>
            <a:lstStyle/>
            <a:p>
              <a:pPr algn="ctr">
                <a:lnSpc>
                  <a:spcPts val="2239"/>
                </a:lnSpc>
              </a:pPr>
              <a:endParaRPr/>
            </a:p>
          </p:txBody>
        </p:sp>
      </p:grpSp>
      <p:sp>
        <p:nvSpPr>
          <p:cNvPr id="10" name="TextBox 10"/>
          <p:cNvSpPr txBox="1"/>
          <p:nvPr/>
        </p:nvSpPr>
        <p:spPr>
          <a:xfrm>
            <a:off x="1242757" y="4276476"/>
            <a:ext cx="1945958" cy="396234"/>
          </a:xfrm>
          <a:prstGeom prst="rect">
            <a:avLst/>
          </a:prstGeom>
        </p:spPr>
        <p:txBody>
          <a:bodyPr lIns="0" tIns="0" rIns="0" bIns="0" rtlCol="0" anchor="t">
            <a:spAutoFit/>
          </a:bodyPr>
          <a:lstStyle/>
          <a:p>
            <a:pPr algn="ctr">
              <a:lnSpc>
                <a:spcPts val="3360"/>
              </a:lnSpc>
            </a:pPr>
            <a:r>
              <a:rPr lang="en-US" sz="2400">
                <a:solidFill>
                  <a:srgbClr val="000000"/>
                </a:solidFill>
                <a:latin typeface="Canva Sans"/>
              </a:rPr>
              <a:t>DenseNet121</a:t>
            </a:r>
          </a:p>
        </p:txBody>
      </p:sp>
      <p:sp>
        <p:nvSpPr>
          <p:cNvPr id="11" name="TextBox 11"/>
          <p:cNvSpPr txBox="1"/>
          <p:nvPr/>
        </p:nvSpPr>
        <p:spPr>
          <a:xfrm>
            <a:off x="11446404" y="8170154"/>
            <a:ext cx="2357821" cy="339726"/>
          </a:xfrm>
          <a:prstGeom prst="rect">
            <a:avLst/>
          </a:prstGeom>
        </p:spPr>
        <p:txBody>
          <a:bodyPr lIns="0" tIns="0" rIns="0" bIns="0" rtlCol="0" anchor="t">
            <a:spAutoFit/>
          </a:bodyPr>
          <a:lstStyle/>
          <a:p>
            <a:pPr algn="ctr">
              <a:lnSpc>
                <a:spcPts val="2799"/>
              </a:lnSpc>
              <a:spcBef>
                <a:spcPct val="0"/>
              </a:spcBef>
            </a:pPr>
            <a:r>
              <a:rPr lang="en-US" sz="1999">
                <a:solidFill>
                  <a:srgbClr val="000000"/>
                </a:solidFill>
                <a:latin typeface="Canva Sans Bold"/>
              </a:rPr>
              <a:t>Unfreezed Block</a:t>
            </a:r>
          </a:p>
        </p:txBody>
      </p:sp>
      <p:sp>
        <p:nvSpPr>
          <p:cNvPr id="12" name="TextBox 12"/>
          <p:cNvSpPr txBox="1"/>
          <p:nvPr/>
        </p:nvSpPr>
        <p:spPr>
          <a:xfrm>
            <a:off x="427993" y="850784"/>
            <a:ext cx="17432013" cy="3181350"/>
          </a:xfrm>
          <a:prstGeom prst="rect">
            <a:avLst/>
          </a:prstGeom>
        </p:spPr>
        <p:txBody>
          <a:bodyPr lIns="0" tIns="0" rIns="0" bIns="0" rtlCol="0" anchor="t">
            <a:spAutoFit/>
          </a:bodyPr>
          <a:lstStyle/>
          <a:p>
            <a:pPr algn="just">
              <a:lnSpc>
                <a:spcPts val="4200"/>
              </a:lnSpc>
            </a:pPr>
            <a:endParaRPr/>
          </a:p>
          <a:p>
            <a:pPr marL="647700" lvl="1" indent="-323850" algn="just">
              <a:lnSpc>
                <a:spcPts val="4200"/>
              </a:lnSpc>
              <a:buAutoNum type="arabicPeriod"/>
            </a:pPr>
            <a:r>
              <a:rPr lang="en-US" sz="3000">
                <a:solidFill>
                  <a:srgbClr val="000000"/>
                </a:solidFill>
                <a:latin typeface="Canva Sans Semi-Bold"/>
              </a:rPr>
              <a:t>Feature Extraction from CNN</a:t>
            </a:r>
            <a:r>
              <a:rPr lang="en-US" sz="3000">
                <a:solidFill>
                  <a:srgbClr val="000000"/>
                </a:solidFill>
                <a:latin typeface="Canva Sans"/>
              </a:rPr>
              <a:t>:</a:t>
            </a:r>
          </a:p>
          <a:p>
            <a:pPr marL="1295400" lvl="2" indent="-431800" algn="just">
              <a:lnSpc>
                <a:spcPts val="4200"/>
              </a:lnSpc>
              <a:buFont typeface="Arial"/>
              <a:buChar char="⚬"/>
            </a:pPr>
            <a:r>
              <a:rPr lang="en-US" sz="3000">
                <a:solidFill>
                  <a:srgbClr val="000000"/>
                </a:solidFill>
                <a:latin typeface="Canva Sans"/>
              </a:rPr>
              <a:t>Unfreezing the last block of the CNN architecture allows for fine-tuning the model on the dataset, capturing intricate details specific to iris images.</a:t>
            </a:r>
          </a:p>
          <a:p>
            <a:pPr marL="1295400" lvl="2" indent="-431800" algn="just">
              <a:lnSpc>
                <a:spcPts val="4200"/>
              </a:lnSpc>
              <a:buFont typeface="Arial"/>
              <a:buChar char="⚬"/>
            </a:pPr>
            <a:r>
              <a:rPr lang="en-US" sz="3000">
                <a:solidFill>
                  <a:srgbClr val="000000"/>
                </a:solidFill>
                <a:latin typeface="Canva Sans"/>
              </a:rPr>
              <a:t>Features are extracted from the last flatten layer of the CNN, representing high-level abstract features learned by the model.</a:t>
            </a:r>
          </a:p>
        </p:txBody>
      </p:sp>
      <p:sp>
        <p:nvSpPr>
          <p:cNvPr id="13" name="TextBox 13"/>
          <p:cNvSpPr txBox="1"/>
          <p:nvPr/>
        </p:nvSpPr>
        <p:spPr>
          <a:xfrm>
            <a:off x="721876" y="472540"/>
            <a:ext cx="4777264" cy="596165"/>
          </a:xfrm>
          <a:prstGeom prst="rect">
            <a:avLst/>
          </a:prstGeom>
        </p:spPr>
        <p:txBody>
          <a:bodyPr lIns="0" tIns="0" rIns="0" bIns="0" rtlCol="0" anchor="t">
            <a:spAutoFit/>
          </a:bodyPr>
          <a:lstStyle/>
          <a:p>
            <a:pPr algn="ctr">
              <a:lnSpc>
                <a:spcPts val="4940"/>
              </a:lnSpc>
              <a:spcBef>
                <a:spcPct val="0"/>
              </a:spcBef>
            </a:pPr>
            <a:r>
              <a:rPr lang="en-US" sz="3528">
                <a:solidFill>
                  <a:srgbClr val="000000"/>
                </a:solidFill>
                <a:latin typeface="Canva Sans Bold"/>
              </a:rPr>
              <a:t>iv. Algorithmic details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857077"/>
            <a:ext cx="16480917" cy="3543935"/>
          </a:xfrm>
          <a:prstGeom prst="rect">
            <a:avLst/>
          </a:prstGeom>
        </p:spPr>
        <p:txBody>
          <a:bodyPr lIns="0" tIns="0" rIns="0" bIns="0" rtlCol="0" anchor="t">
            <a:spAutoFit/>
          </a:bodyPr>
          <a:lstStyle/>
          <a:p>
            <a:pPr algn="just">
              <a:lnSpc>
                <a:spcPts val="4200"/>
              </a:lnSpc>
            </a:pPr>
            <a:r>
              <a:rPr lang="en-US" sz="3000">
                <a:solidFill>
                  <a:srgbClr val="000000"/>
                </a:solidFill>
                <a:latin typeface="Canva Sans"/>
              </a:rPr>
              <a:t>2. </a:t>
            </a:r>
            <a:r>
              <a:rPr lang="en-US" sz="3000">
                <a:solidFill>
                  <a:srgbClr val="000000"/>
                </a:solidFill>
                <a:latin typeface="Canva Sans Semi-Bold"/>
              </a:rPr>
              <a:t>Feature Extraction using GLCM</a:t>
            </a:r>
            <a:r>
              <a:rPr lang="en-US" sz="3000">
                <a:solidFill>
                  <a:srgbClr val="000000"/>
                </a:solidFill>
                <a:latin typeface="Canva Sans"/>
              </a:rPr>
              <a:t>:</a:t>
            </a:r>
          </a:p>
          <a:p>
            <a:pPr marL="1295400" lvl="2" indent="-431800" algn="just">
              <a:lnSpc>
                <a:spcPts val="4200"/>
              </a:lnSpc>
              <a:buFont typeface="Arial"/>
              <a:buChar char="⚬"/>
            </a:pPr>
            <a:r>
              <a:rPr lang="en-US" sz="3000">
                <a:solidFill>
                  <a:srgbClr val="000000"/>
                </a:solidFill>
                <a:latin typeface="Canva Sans"/>
              </a:rPr>
              <a:t>GLCM (Gray-Level Co-occurrence Matrix) features such as dissimilarity, correlation, energy, and ASM are computed for each iris image.</a:t>
            </a:r>
          </a:p>
          <a:p>
            <a:pPr marL="1295400" lvl="2" indent="-431800" algn="just">
              <a:lnSpc>
                <a:spcPts val="4200"/>
              </a:lnSpc>
              <a:buFont typeface="Arial"/>
              <a:buChar char="⚬"/>
            </a:pPr>
            <a:r>
              <a:rPr lang="en-US" sz="3000">
                <a:solidFill>
                  <a:srgbClr val="000000"/>
                </a:solidFill>
                <a:latin typeface="Canva Sans"/>
              </a:rPr>
              <a:t>GLCM captures texture and structural information present in the images, providing complementary features to those extracted by CNN.</a:t>
            </a:r>
          </a:p>
          <a:p>
            <a:pPr algn="ctr">
              <a:lnSpc>
                <a:spcPts val="7279"/>
              </a:lnSpc>
            </a:pPr>
            <a:endParaRPr lang="en-US" sz="3000">
              <a:solidFill>
                <a:srgbClr val="000000"/>
              </a:solidFill>
              <a:latin typeface="Canva Sans"/>
            </a:endParaRPr>
          </a:p>
        </p:txBody>
      </p:sp>
      <p:graphicFrame>
        <p:nvGraphicFramePr>
          <p:cNvPr id="3" name="Table 3"/>
          <p:cNvGraphicFramePr>
            <a:graphicFrameLocks noGrp="1"/>
          </p:cNvGraphicFramePr>
          <p:nvPr/>
        </p:nvGraphicFramePr>
        <p:xfrm>
          <a:off x="2987854" y="5350759"/>
          <a:ext cx="5319942" cy="4935278"/>
        </p:xfrm>
        <a:graphic>
          <a:graphicData uri="http://schemas.openxmlformats.org/drawingml/2006/table">
            <a:tbl>
              <a:tblPr/>
              <a:tblGrid>
                <a:gridCol w="1329985">
                  <a:extLst>
                    <a:ext uri="{9D8B030D-6E8A-4147-A177-3AD203B41FA5}">
                      <a16:colId xmlns:a16="http://schemas.microsoft.com/office/drawing/2014/main" val="20000"/>
                    </a:ext>
                  </a:extLst>
                </a:gridCol>
                <a:gridCol w="1329985">
                  <a:extLst>
                    <a:ext uri="{9D8B030D-6E8A-4147-A177-3AD203B41FA5}">
                      <a16:colId xmlns:a16="http://schemas.microsoft.com/office/drawing/2014/main" val="20001"/>
                    </a:ext>
                  </a:extLst>
                </a:gridCol>
                <a:gridCol w="1329985">
                  <a:extLst>
                    <a:ext uri="{9D8B030D-6E8A-4147-A177-3AD203B41FA5}">
                      <a16:colId xmlns:a16="http://schemas.microsoft.com/office/drawing/2014/main" val="20002"/>
                    </a:ext>
                  </a:extLst>
                </a:gridCol>
                <a:gridCol w="1329985">
                  <a:extLst>
                    <a:ext uri="{9D8B030D-6E8A-4147-A177-3AD203B41FA5}">
                      <a16:colId xmlns:a16="http://schemas.microsoft.com/office/drawing/2014/main" val="20003"/>
                    </a:ext>
                  </a:extLst>
                </a:gridCol>
              </a:tblGrid>
              <a:tr h="1233819">
                <a:tc>
                  <a:txBody>
                    <a:bodyPr/>
                    <a:lstStyle/>
                    <a:p>
                      <a:pPr algn="ctr">
                        <a:lnSpc>
                          <a:spcPts val="3449"/>
                        </a:lnSpc>
                        <a:defRPr/>
                      </a:pPr>
                      <a:r>
                        <a:rPr lang="en-US" sz="2464">
                          <a:solidFill>
                            <a:srgbClr val="000000"/>
                          </a:solidFill>
                          <a:latin typeface="Canva Sans Bold"/>
                        </a:rPr>
                        <a:t>1</a:t>
                      </a:r>
                      <a:endParaRPr lang="en-US" sz="1100"/>
                    </a:p>
                  </a:txBody>
                  <a:tcPr marL="93883" marR="93883" marT="93883" marB="93883" anchor="ctr">
                    <a:lnL w="51409" cap="flat" cmpd="sng" algn="ctr">
                      <a:solidFill>
                        <a:srgbClr val="000000"/>
                      </a:solidFill>
                      <a:prstDash val="solid"/>
                      <a:round/>
                      <a:headEnd type="none" w="med" len="med"/>
                      <a:tailEnd type="none" w="med" len="med"/>
                    </a:lnL>
                    <a:lnR w="51409" cap="flat" cmpd="sng" algn="ctr">
                      <a:solidFill>
                        <a:srgbClr val="000000"/>
                      </a:solidFill>
                      <a:prstDash val="solid"/>
                      <a:round/>
                      <a:headEnd type="none" w="med" len="med"/>
                      <a:tailEnd type="none" w="med" len="med"/>
                    </a:lnR>
                    <a:lnT w="51409" cap="flat" cmpd="sng" algn="ctr">
                      <a:solidFill>
                        <a:srgbClr val="000000"/>
                      </a:solidFill>
                      <a:prstDash val="solid"/>
                      <a:round/>
                      <a:headEnd type="none" w="med" len="med"/>
                      <a:tailEnd type="none" w="med" len="med"/>
                    </a:lnT>
                    <a:lnB w="51409" cap="flat" cmpd="sng" algn="ctr">
                      <a:solidFill>
                        <a:srgbClr val="000000"/>
                      </a:solidFill>
                      <a:prstDash val="solid"/>
                      <a:round/>
                      <a:headEnd type="none" w="med" len="med"/>
                      <a:tailEnd type="none" w="med" len="med"/>
                    </a:lnB>
                    <a:solidFill>
                      <a:srgbClr val="D0E6A8"/>
                    </a:solidFill>
                  </a:tcPr>
                </a:tc>
                <a:tc>
                  <a:txBody>
                    <a:bodyPr/>
                    <a:lstStyle/>
                    <a:p>
                      <a:pPr algn="ctr">
                        <a:lnSpc>
                          <a:spcPts val="3449"/>
                        </a:lnSpc>
                        <a:defRPr/>
                      </a:pPr>
                      <a:r>
                        <a:rPr lang="en-US" sz="2464">
                          <a:solidFill>
                            <a:srgbClr val="000000"/>
                          </a:solidFill>
                          <a:latin typeface="Canva Sans Bold"/>
                        </a:rPr>
                        <a:t>1</a:t>
                      </a:r>
                      <a:endParaRPr lang="en-US" sz="1100"/>
                    </a:p>
                  </a:txBody>
                  <a:tcPr marL="93883" marR="93883" marT="93883" marB="93883" anchor="ctr">
                    <a:lnL w="51409" cap="flat" cmpd="sng" algn="ctr">
                      <a:solidFill>
                        <a:srgbClr val="000000"/>
                      </a:solidFill>
                      <a:prstDash val="solid"/>
                      <a:round/>
                      <a:headEnd type="none" w="med" len="med"/>
                      <a:tailEnd type="none" w="med" len="med"/>
                    </a:lnL>
                    <a:lnR w="51409" cap="flat" cmpd="sng" algn="ctr">
                      <a:solidFill>
                        <a:srgbClr val="000000"/>
                      </a:solidFill>
                      <a:prstDash val="solid"/>
                      <a:round/>
                      <a:headEnd type="none" w="med" len="med"/>
                      <a:tailEnd type="none" w="med" len="med"/>
                    </a:lnR>
                    <a:lnT w="51409" cap="flat" cmpd="sng" algn="ctr">
                      <a:solidFill>
                        <a:srgbClr val="000000"/>
                      </a:solidFill>
                      <a:prstDash val="solid"/>
                      <a:round/>
                      <a:headEnd type="none" w="med" len="med"/>
                      <a:tailEnd type="none" w="med" len="med"/>
                    </a:lnT>
                    <a:lnB w="51409" cap="flat" cmpd="sng" algn="ctr">
                      <a:solidFill>
                        <a:srgbClr val="000000"/>
                      </a:solidFill>
                      <a:prstDash val="solid"/>
                      <a:round/>
                      <a:headEnd type="none" w="med" len="med"/>
                      <a:tailEnd type="none" w="med" len="med"/>
                    </a:lnB>
                    <a:solidFill>
                      <a:srgbClr val="D0E6A8"/>
                    </a:solidFill>
                  </a:tcPr>
                </a:tc>
                <a:tc>
                  <a:txBody>
                    <a:bodyPr/>
                    <a:lstStyle/>
                    <a:p>
                      <a:pPr algn="ctr">
                        <a:lnSpc>
                          <a:spcPts val="3449"/>
                        </a:lnSpc>
                        <a:defRPr/>
                      </a:pPr>
                      <a:r>
                        <a:rPr lang="en-US" sz="2464">
                          <a:solidFill>
                            <a:srgbClr val="000000"/>
                          </a:solidFill>
                          <a:latin typeface="Canva Sans Bold"/>
                        </a:rPr>
                        <a:t>2</a:t>
                      </a:r>
                      <a:endParaRPr lang="en-US" sz="1100"/>
                    </a:p>
                  </a:txBody>
                  <a:tcPr marL="93883" marR="93883" marT="93883" marB="93883" anchor="ctr">
                    <a:lnL w="51409" cap="flat" cmpd="sng" algn="ctr">
                      <a:solidFill>
                        <a:srgbClr val="000000"/>
                      </a:solidFill>
                      <a:prstDash val="solid"/>
                      <a:round/>
                      <a:headEnd type="none" w="med" len="med"/>
                      <a:tailEnd type="none" w="med" len="med"/>
                    </a:lnL>
                    <a:lnR w="51409" cap="flat" cmpd="sng" algn="ctr">
                      <a:solidFill>
                        <a:srgbClr val="000000"/>
                      </a:solidFill>
                      <a:prstDash val="solid"/>
                      <a:round/>
                      <a:headEnd type="none" w="med" len="med"/>
                      <a:tailEnd type="none" w="med" len="med"/>
                    </a:lnR>
                    <a:lnT w="51409" cap="flat" cmpd="sng" algn="ctr">
                      <a:solidFill>
                        <a:srgbClr val="000000"/>
                      </a:solidFill>
                      <a:prstDash val="solid"/>
                      <a:round/>
                      <a:headEnd type="none" w="med" len="med"/>
                      <a:tailEnd type="none" w="med" len="med"/>
                    </a:lnT>
                    <a:lnB w="51409" cap="flat" cmpd="sng" algn="ctr">
                      <a:solidFill>
                        <a:srgbClr val="000000"/>
                      </a:solidFill>
                      <a:prstDash val="solid"/>
                      <a:round/>
                      <a:headEnd type="none" w="med" len="med"/>
                      <a:tailEnd type="none" w="med" len="med"/>
                    </a:lnB>
                    <a:solidFill>
                      <a:srgbClr val="9CEDED"/>
                    </a:solidFill>
                  </a:tcPr>
                </a:tc>
                <a:tc>
                  <a:txBody>
                    <a:bodyPr/>
                    <a:lstStyle/>
                    <a:p>
                      <a:pPr algn="ctr">
                        <a:lnSpc>
                          <a:spcPts val="3449"/>
                        </a:lnSpc>
                        <a:defRPr/>
                      </a:pPr>
                      <a:r>
                        <a:rPr lang="en-US" sz="2464">
                          <a:solidFill>
                            <a:srgbClr val="000000"/>
                          </a:solidFill>
                          <a:latin typeface="Canva Sans Bold"/>
                        </a:rPr>
                        <a:t>1</a:t>
                      </a:r>
                      <a:endParaRPr lang="en-US" sz="1100"/>
                    </a:p>
                  </a:txBody>
                  <a:tcPr marL="93883" marR="93883" marT="93883" marB="93883" anchor="ctr">
                    <a:lnL w="51409" cap="flat" cmpd="sng" algn="ctr">
                      <a:solidFill>
                        <a:srgbClr val="000000"/>
                      </a:solidFill>
                      <a:prstDash val="solid"/>
                      <a:round/>
                      <a:headEnd type="none" w="med" len="med"/>
                      <a:tailEnd type="none" w="med" len="med"/>
                    </a:lnL>
                    <a:lnR w="51409" cap="flat" cmpd="sng" algn="ctr">
                      <a:solidFill>
                        <a:srgbClr val="000000"/>
                      </a:solidFill>
                      <a:prstDash val="solid"/>
                      <a:round/>
                      <a:headEnd type="none" w="med" len="med"/>
                      <a:tailEnd type="none" w="med" len="med"/>
                    </a:lnR>
                    <a:lnT w="51409" cap="flat" cmpd="sng" algn="ctr">
                      <a:solidFill>
                        <a:srgbClr val="000000"/>
                      </a:solidFill>
                      <a:prstDash val="solid"/>
                      <a:round/>
                      <a:headEnd type="none" w="med" len="med"/>
                      <a:tailEnd type="none" w="med" len="med"/>
                    </a:lnT>
                    <a:lnB w="51409" cap="flat" cmpd="sng" algn="ctr">
                      <a:solidFill>
                        <a:srgbClr val="000000"/>
                      </a:solidFill>
                      <a:prstDash val="solid"/>
                      <a:round/>
                      <a:headEnd type="none" w="med" len="med"/>
                      <a:tailEnd type="none" w="med" len="med"/>
                    </a:lnB>
                    <a:solidFill>
                      <a:srgbClr val="D0E6A8"/>
                    </a:solidFill>
                  </a:tcPr>
                </a:tc>
                <a:extLst>
                  <a:ext uri="{0D108BD9-81ED-4DB2-BD59-A6C34878D82A}">
                    <a16:rowId xmlns:a16="http://schemas.microsoft.com/office/drawing/2014/main" val="10000"/>
                  </a:ext>
                </a:extLst>
              </a:tr>
              <a:tr h="1233819">
                <a:tc>
                  <a:txBody>
                    <a:bodyPr/>
                    <a:lstStyle/>
                    <a:p>
                      <a:pPr algn="ctr">
                        <a:lnSpc>
                          <a:spcPts val="3449"/>
                        </a:lnSpc>
                        <a:defRPr/>
                      </a:pPr>
                      <a:r>
                        <a:rPr lang="en-US" sz="2464">
                          <a:solidFill>
                            <a:srgbClr val="000000"/>
                          </a:solidFill>
                          <a:latin typeface="Canva Sans Bold"/>
                        </a:rPr>
                        <a:t>2</a:t>
                      </a:r>
                      <a:endParaRPr lang="en-US" sz="1100"/>
                    </a:p>
                  </a:txBody>
                  <a:tcPr marL="93883" marR="93883" marT="93883" marB="93883" anchor="ctr">
                    <a:lnL w="51409" cap="flat" cmpd="sng" algn="ctr">
                      <a:solidFill>
                        <a:srgbClr val="000000"/>
                      </a:solidFill>
                      <a:prstDash val="solid"/>
                      <a:round/>
                      <a:headEnd type="none" w="med" len="med"/>
                      <a:tailEnd type="none" w="med" len="med"/>
                    </a:lnL>
                    <a:lnR w="51409" cap="flat" cmpd="sng" algn="ctr">
                      <a:solidFill>
                        <a:srgbClr val="000000"/>
                      </a:solidFill>
                      <a:prstDash val="solid"/>
                      <a:round/>
                      <a:headEnd type="none" w="med" len="med"/>
                      <a:tailEnd type="none" w="med" len="med"/>
                    </a:lnR>
                    <a:lnT w="51409" cap="flat" cmpd="sng" algn="ctr">
                      <a:solidFill>
                        <a:srgbClr val="000000"/>
                      </a:solidFill>
                      <a:prstDash val="solid"/>
                      <a:round/>
                      <a:headEnd type="none" w="med" len="med"/>
                      <a:tailEnd type="none" w="med" len="med"/>
                    </a:lnT>
                    <a:lnB w="51409" cap="flat" cmpd="sng" algn="ctr">
                      <a:solidFill>
                        <a:srgbClr val="000000"/>
                      </a:solidFill>
                      <a:prstDash val="solid"/>
                      <a:round/>
                      <a:headEnd type="none" w="med" len="med"/>
                      <a:tailEnd type="none" w="med" len="med"/>
                    </a:lnB>
                    <a:solidFill>
                      <a:srgbClr val="9CEDED"/>
                    </a:solidFill>
                  </a:tcPr>
                </a:tc>
                <a:tc>
                  <a:txBody>
                    <a:bodyPr/>
                    <a:lstStyle/>
                    <a:p>
                      <a:pPr algn="ctr">
                        <a:lnSpc>
                          <a:spcPts val="3449"/>
                        </a:lnSpc>
                        <a:defRPr/>
                      </a:pPr>
                      <a:r>
                        <a:rPr lang="en-US" sz="2464">
                          <a:solidFill>
                            <a:srgbClr val="000000"/>
                          </a:solidFill>
                          <a:latin typeface="Canva Sans Bold"/>
                        </a:rPr>
                        <a:t>1</a:t>
                      </a:r>
                      <a:endParaRPr lang="en-US" sz="1100"/>
                    </a:p>
                  </a:txBody>
                  <a:tcPr marL="93883" marR="93883" marT="93883" marB="93883" anchor="ctr">
                    <a:lnL w="51409" cap="flat" cmpd="sng" algn="ctr">
                      <a:solidFill>
                        <a:srgbClr val="000000"/>
                      </a:solidFill>
                      <a:prstDash val="solid"/>
                      <a:round/>
                      <a:headEnd type="none" w="med" len="med"/>
                      <a:tailEnd type="none" w="med" len="med"/>
                    </a:lnL>
                    <a:lnR w="51409" cap="flat" cmpd="sng" algn="ctr">
                      <a:solidFill>
                        <a:srgbClr val="000000"/>
                      </a:solidFill>
                      <a:prstDash val="solid"/>
                      <a:round/>
                      <a:headEnd type="none" w="med" len="med"/>
                      <a:tailEnd type="none" w="med" len="med"/>
                    </a:lnR>
                    <a:lnT w="51409" cap="flat" cmpd="sng" algn="ctr">
                      <a:solidFill>
                        <a:srgbClr val="000000"/>
                      </a:solidFill>
                      <a:prstDash val="solid"/>
                      <a:round/>
                      <a:headEnd type="none" w="med" len="med"/>
                      <a:tailEnd type="none" w="med" len="med"/>
                    </a:lnT>
                    <a:lnB w="51409" cap="flat" cmpd="sng" algn="ctr">
                      <a:solidFill>
                        <a:srgbClr val="000000"/>
                      </a:solidFill>
                      <a:prstDash val="solid"/>
                      <a:round/>
                      <a:headEnd type="none" w="med" len="med"/>
                      <a:tailEnd type="none" w="med" len="med"/>
                    </a:lnB>
                    <a:solidFill>
                      <a:srgbClr val="D0E6A8"/>
                    </a:solidFill>
                  </a:tcPr>
                </a:tc>
                <a:tc>
                  <a:txBody>
                    <a:bodyPr/>
                    <a:lstStyle/>
                    <a:p>
                      <a:pPr algn="ctr">
                        <a:lnSpc>
                          <a:spcPts val="3449"/>
                        </a:lnSpc>
                        <a:defRPr/>
                      </a:pPr>
                      <a:r>
                        <a:rPr lang="en-US" sz="2464">
                          <a:solidFill>
                            <a:srgbClr val="000000"/>
                          </a:solidFill>
                          <a:latin typeface="Canva Sans Bold"/>
                        </a:rPr>
                        <a:t>1</a:t>
                      </a:r>
                      <a:endParaRPr lang="en-US" sz="1100"/>
                    </a:p>
                  </a:txBody>
                  <a:tcPr marL="93883" marR="93883" marT="93883" marB="93883" anchor="ctr">
                    <a:lnL w="51409" cap="flat" cmpd="sng" algn="ctr">
                      <a:solidFill>
                        <a:srgbClr val="000000"/>
                      </a:solidFill>
                      <a:prstDash val="solid"/>
                      <a:round/>
                      <a:headEnd type="none" w="med" len="med"/>
                      <a:tailEnd type="none" w="med" len="med"/>
                    </a:lnL>
                    <a:lnR w="51409" cap="flat" cmpd="sng" algn="ctr">
                      <a:solidFill>
                        <a:srgbClr val="000000"/>
                      </a:solidFill>
                      <a:prstDash val="solid"/>
                      <a:round/>
                      <a:headEnd type="none" w="med" len="med"/>
                      <a:tailEnd type="none" w="med" len="med"/>
                    </a:lnR>
                    <a:lnT w="51409" cap="flat" cmpd="sng" algn="ctr">
                      <a:solidFill>
                        <a:srgbClr val="000000"/>
                      </a:solidFill>
                      <a:prstDash val="solid"/>
                      <a:round/>
                      <a:headEnd type="none" w="med" len="med"/>
                      <a:tailEnd type="none" w="med" len="med"/>
                    </a:lnT>
                    <a:lnB w="51409" cap="flat" cmpd="sng" algn="ctr">
                      <a:solidFill>
                        <a:srgbClr val="000000"/>
                      </a:solidFill>
                      <a:prstDash val="solid"/>
                      <a:round/>
                      <a:headEnd type="none" w="med" len="med"/>
                      <a:tailEnd type="none" w="med" len="med"/>
                    </a:lnB>
                    <a:solidFill>
                      <a:srgbClr val="D0E6A8"/>
                    </a:solidFill>
                  </a:tcPr>
                </a:tc>
                <a:tc>
                  <a:txBody>
                    <a:bodyPr/>
                    <a:lstStyle/>
                    <a:p>
                      <a:pPr algn="ctr">
                        <a:lnSpc>
                          <a:spcPts val="3449"/>
                        </a:lnSpc>
                        <a:defRPr/>
                      </a:pPr>
                      <a:r>
                        <a:rPr lang="en-US" sz="2464">
                          <a:solidFill>
                            <a:srgbClr val="000000"/>
                          </a:solidFill>
                          <a:latin typeface="Canva Sans Bold"/>
                        </a:rPr>
                        <a:t>1</a:t>
                      </a:r>
                      <a:endParaRPr lang="en-US" sz="1100"/>
                    </a:p>
                  </a:txBody>
                  <a:tcPr marL="93883" marR="93883" marT="93883" marB="93883" anchor="ctr">
                    <a:lnL w="51409" cap="flat" cmpd="sng" algn="ctr">
                      <a:solidFill>
                        <a:srgbClr val="000000"/>
                      </a:solidFill>
                      <a:prstDash val="solid"/>
                      <a:round/>
                      <a:headEnd type="none" w="med" len="med"/>
                      <a:tailEnd type="none" w="med" len="med"/>
                    </a:lnL>
                    <a:lnR w="51409" cap="flat" cmpd="sng" algn="ctr">
                      <a:solidFill>
                        <a:srgbClr val="000000"/>
                      </a:solidFill>
                      <a:prstDash val="solid"/>
                      <a:round/>
                      <a:headEnd type="none" w="med" len="med"/>
                      <a:tailEnd type="none" w="med" len="med"/>
                    </a:lnR>
                    <a:lnT w="51409" cap="flat" cmpd="sng" algn="ctr">
                      <a:solidFill>
                        <a:srgbClr val="000000"/>
                      </a:solidFill>
                      <a:prstDash val="solid"/>
                      <a:round/>
                      <a:headEnd type="none" w="med" len="med"/>
                      <a:tailEnd type="none" w="med" len="med"/>
                    </a:lnT>
                    <a:lnB w="51409" cap="flat" cmpd="sng" algn="ctr">
                      <a:solidFill>
                        <a:srgbClr val="000000"/>
                      </a:solidFill>
                      <a:prstDash val="solid"/>
                      <a:round/>
                      <a:headEnd type="none" w="med" len="med"/>
                      <a:tailEnd type="none" w="med" len="med"/>
                    </a:lnB>
                    <a:solidFill>
                      <a:srgbClr val="D0E6A8"/>
                    </a:solidFill>
                  </a:tcPr>
                </a:tc>
                <a:extLst>
                  <a:ext uri="{0D108BD9-81ED-4DB2-BD59-A6C34878D82A}">
                    <a16:rowId xmlns:a16="http://schemas.microsoft.com/office/drawing/2014/main" val="10001"/>
                  </a:ext>
                </a:extLst>
              </a:tr>
              <a:tr h="1233819">
                <a:tc>
                  <a:txBody>
                    <a:bodyPr/>
                    <a:lstStyle/>
                    <a:p>
                      <a:pPr algn="ctr">
                        <a:lnSpc>
                          <a:spcPts val="3449"/>
                        </a:lnSpc>
                        <a:defRPr/>
                      </a:pPr>
                      <a:r>
                        <a:rPr lang="en-US" sz="2464">
                          <a:solidFill>
                            <a:srgbClr val="000000"/>
                          </a:solidFill>
                          <a:latin typeface="Canva Sans Bold"/>
                        </a:rPr>
                        <a:t>3</a:t>
                      </a:r>
                      <a:endParaRPr lang="en-US" sz="1100"/>
                    </a:p>
                  </a:txBody>
                  <a:tcPr marL="93883" marR="93883" marT="93883" marB="93883" anchor="ctr">
                    <a:lnL w="51409" cap="flat" cmpd="sng" algn="ctr">
                      <a:solidFill>
                        <a:srgbClr val="000000"/>
                      </a:solidFill>
                      <a:prstDash val="solid"/>
                      <a:round/>
                      <a:headEnd type="none" w="med" len="med"/>
                      <a:tailEnd type="none" w="med" len="med"/>
                    </a:lnL>
                    <a:lnR w="51409" cap="flat" cmpd="sng" algn="ctr">
                      <a:solidFill>
                        <a:srgbClr val="000000"/>
                      </a:solidFill>
                      <a:prstDash val="solid"/>
                      <a:round/>
                      <a:headEnd type="none" w="med" len="med"/>
                      <a:tailEnd type="none" w="med" len="med"/>
                    </a:lnR>
                    <a:lnT w="51409" cap="flat" cmpd="sng" algn="ctr">
                      <a:solidFill>
                        <a:srgbClr val="000000"/>
                      </a:solidFill>
                      <a:prstDash val="solid"/>
                      <a:round/>
                      <a:headEnd type="none" w="med" len="med"/>
                      <a:tailEnd type="none" w="med" len="med"/>
                    </a:lnT>
                    <a:lnB w="51409" cap="flat" cmpd="sng" algn="ctr">
                      <a:solidFill>
                        <a:srgbClr val="000000"/>
                      </a:solidFill>
                      <a:prstDash val="solid"/>
                      <a:round/>
                      <a:headEnd type="none" w="med" len="med"/>
                      <a:tailEnd type="none" w="med" len="med"/>
                    </a:lnB>
                    <a:solidFill>
                      <a:srgbClr val="77FF8D"/>
                    </a:solidFill>
                  </a:tcPr>
                </a:tc>
                <a:tc>
                  <a:txBody>
                    <a:bodyPr/>
                    <a:lstStyle/>
                    <a:p>
                      <a:pPr algn="ctr">
                        <a:lnSpc>
                          <a:spcPts val="3449"/>
                        </a:lnSpc>
                        <a:defRPr/>
                      </a:pPr>
                      <a:r>
                        <a:rPr lang="en-US" sz="2464">
                          <a:solidFill>
                            <a:srgbClr val="000000"/>
                          </a:solidFill>
                          <a:latin typeface="Canva Sans Bold"/>
                        </a:rPr>
                        <a:t>2</a:t>
                      </a:r>
                      <a:endParaRPr lang="en-US" sz="1100"/>
                    </a:p>
                  </a:txBody>
                  <a:tcPr marL="93883" marR="93883" marT="93883" marB="93883" anchor="ctr">
                    <a:lnL w="51409" cap="flat" cmpd="sng" algn="ctr">
                      <a:solidFill>
                        <a:srgbClr val="000000"/>
                      </a:solidFill>
                      <a:prstDash val="solid"/>
                      <a:round/>
                      <a:headEnd type="none" w="med" len="med"/>
                      <a:tailEnd type="none" w="med" len="med"/>
                    </a:lnL>
                    <a:lnR w="51409" cap="flat" cmpd="sng" algn="ctr">
                      <a:solidFill>
                        <a:srgbClr val="000000"/>
                      </a:solidFill>
                      <a:prstDash val="solid"/>
                      <a:round/>
                      <a:headEnd type="none" w="med" len="med"/>
                      <a:tailEnd type="none" w="med" len="med"/>
                    </a:lnR>
                    <a:lnT w="51409" cap="flat" cmpd="sng" algn="ctr">
                      <a:solidFill>
                        <a:srgbClr val="000000"/>
                      </a:solidFill>
                      <a:prstDash val="solid"/>
                      <a:round/>
                      <a:headEnd type="none" w="med" len="med"/>
                      <a:tailEnd type="none" w="med" len="med"/>
                    </a:lnT>
                    <a:lnB w="51409" cap="flat" cmpd="sng" algn="ctr">
                      <a:solidFill>
                        <a:srgbClr val="000000"/>
                      </a:solidFill>
                      <a:prstDash val="solid"/>
                      <a:round/>
                      <a:headEnd type="none" w="med" len="med"/>
                      <a:tailEnd type="none" w="med" len="med"/>
                    </a:lnB>
                    <a:solidFill>
                      <a:srgbClr val="9CEDED"/>
                    </a:solidFill>
                  </a:tcPr>
                </a:tc>
                <a:tc>
                  <a:txBody>
                    <a:bodyPr/>
                    <a:lstStyle/>
                    <a:p>
                      <a:pPr algn="ctr">
                        <a:lnSpc>
                          <a:spcPts val="3449"/>
                        </a:lnSpc>
                        <a:defRPr/>
                      </a:pPr>
                      <a:r>
                        <a:rPr lang="en-US" sz="2464">
                          <a:solidFill>
                            <a:srgbClr val="000000"/>
                          </a:solidFill>
                          <a:latin typeface="Canva Sans Bold"/>
                        </a:rPr>
                        <a:t>3</a:t>
                      </a:r>
                      <a:endParaRPr lang="en-US" sz="1100"/>
                    </a:p>
                  </a:txBody>
                  <a:tcPr marL="93883" marR="93883" marT="93883" marB="93883" anchor="ctr">
                    <a:lnL w="51409" cap="flat" cmpd="sng" algn="ctr">
                      <a:solidFill>
                        <a:srgbClr val="000000"/>
                      </a:solidFill>
                      <a:prstDash val="solid"/>
                      <a:round/>
                      <a:headEnd type="none" w="med" len="med"/>
                      <a:tailEnd type="none" w="med" len="med"/>
                    </a:lnL>
                    <a:lnR w="51409" cap="flat" cmpd="sng" algn="ctr">
                      <a:solidFill>
                        <a:srgbClr val="000000"/>
                      </a:solidFill>
                      <a:prstDash val="solid"/>
                      <a:round/>
                      <a:headEnd type="none" w="med" len="med"/>
                      <a:tailEnd type="none" w="med" len="med"/>
                    </a:lnR>
                    <a:lnT w="51409" cap="flat" cmpd="sng" algn="ctr">
                      <a:solidFill>
                        <a:srgbClr val="000000"/>
                      </a:solidFill>
                      <a:prstDash val="solid"/>
                      <a:round/>
                      <a:headEnd type="none" w="med" len="med"/>
                      <a:tailEnd type="none" w="med" len="med"/>
                    </a:lnT>
                    <a:lnB w="51409" cap="flat" cmpd="sng" algn="ctr">
                      <a:solidFill>
                        <a:srgbClr val="000000"/>
                      </a:solidFill>
                      <a:prstDash val="solid"/>
                      <a:round/>
                      <a:headEnd type="none" w="med" len="med"/>
                      <a:tailEnd type="none" w="med" len="med"/>
                    </a:lnB>
                    <a:solidFill>
                      <a:srgbClr val="77FF8D"/>
                    </a:solidFill>
                  </a:tcPr>
                </a:tc>
                <a:tc>
                  <a:txBody>
                    <a:bodyPr/>
                    <a:lstStyle/>
                    <a:p>
                      <a:pPr algn="ctr">
                        <a:lnSpc>
                          <a:spcPts val="3449"/>
                        </a:lnSpc>
                        <a:defRPr/>
                      </a:pPr>
                      <a:r>
                        <a:rPr lang="en-US" sz="2464">
                          <a:solidFill>
                            <a:srgbClr val="000000"/>
                          </a:solidFill>
                          <a:latin typeface="Canva Sans Bold"/>
                        </a:rPr>
                        <a:t>1</a:t>
                      </a:r>
                      <a:endParaRPr lang="en-US" sz="1100"/>
                    </a:p>
                  </a:txBody>
                  <a:tcPr marL="93883" marR="93883" marT="93883" marB="93883" anchor="ctr">
                    <a:lnL w="51409" cap="flat" cmpd="sng" algn="ctr">
                      <a:solidFill>
                        <a:srgbClr val="000000"/>
                      </a:solidFill>
                      <a:prstDash val="solid"/>
                      <a:round/>
                      <a:headEnd type="none" w="med" len="med"/>
                      <a:tailEnd type="none" w="med" len="med"/>
                    </a:lnL>
                    <a:lnR w="51409" cap="flat" cmpd="sng" algn="ctr">
                      <a:solidFill>
                        <a:srgbClr val="000000"/>
                      </a:solidFill>
                      <a:prstDash val="solid"/>
                      <a:round/>
                      <a:headEnd type="none" w="med" len="med"/>
                      <a:tailEnd type="none" w="med" len="med"/>
                    </a:lnR>
                    <a:lnT w="51409" cap="flat" cmpd="sng" algn="ctr">
                      <a:solidFill>
                        <a:srgbClr val="000000"/>
                      </a:solidFill>
                      <a:prstDash val="solid"/>
                      <a:round/>
                      <a:headEnd type="none" w="med" len="med"/>
                      <a:tailEnd type="none" w="med" len="med"/>
                    </a:lnT>
                    <a:lnB w="51409" cap="flat" cmpd="sng" algn="ctr">
                      <a:solidFill>
                        <a:srgbClr val="000000"/>
                      </a:solidFill>
                      <a:prstDash val="solid"/>
                      <a:round/>
                      <a:headEnd type="none" w="med" len="med"/>
                      <a:tailEnd type="none" w="med" len="med"/>
                    </a:lnB>
                    <a:solidFill>
                      <a:srgbClr val="D0E6A8"/>
                    </a:solidFill>
                  </a:tcPr>
                </a:tc>
                <a:extLst>
                  <a:ext uri="{0D108BD9-81ED-4DB2-BD59-A6C34878D82A}">
                    <a16:rowId xmlns:a16="http://schemas.microsoft.com/office/drawing/2014/main" val="10002"/>
                  </a:ext>
                </a:extLst>
              </a:tr>
              <a:tr h="1233819">
                <a:tc>
                  <a:txBody>
                    <a:bodyPr/>
                    <a:lstStyle/>
                    <a:p>
                      <a:pPr algn="ctr">
                        <a:lnSpc>
                          <a:spcPts val="3449"/>
                        </a:lnSpc>
                        <a:defRPr/>
                      </a:pPr>
                      <a:r>
                        <a:rPr lang="en-US" sz="2464">
                          <a:solidFill>
                            <a:srgbClr val="000000"/>
                          </a:solidFill>
                          <a:latin typeface="Canva Sans Bold"/>
                        </a:rPr>
                        <a:t>3</a:t>
                      </a:r>
                      <a:endParaRPr lang="en-US" sz="1100"/>
                    </a:p>
                  </a:txBody>
                  <a:tcPr marL="93883" marR="93883" marT="93883" marB="93883" anchor="ctr">
                    <a:lnL w="51409" cap="flat" cmpd="sng" algn="ctr">
                      <a:solidFill>
                        <a:srgbClr val="000000"/>
                      </a:solidFill>
                      <a:prstDash val="solid"/>
                      <a:round/>
                      <a:headEnd type="none" w="med" len="med"/>
                      <a:tailEnd type="none" w="med" len="med"/>
                    </a:lnL>
                    <a:lnR w="51409" cap="flat" cmpd="sng" algn="ctr">
                      <a:solidFill>
                        <a:srgbClr val="000000"/>
                      </a:solidFill>
                      <a:prstDash val="solid"/>
                      <a:round/>
                      <a:headEnd type="none" w="med" len="med"/>
                      <a:tailEnd type="none" w="med" len="med"/>
                    </a:lnR>
                    <a:lnT w="51409" cap="flat" cmpd="sng" algn="ctr">
                      <a:solidFill>
                        <a:srgbClr val="000000"/>
                      </a:solidFill>
                      <a:prstDash val="solid"/>
                      <a:round/>
                      <a:headEnd type="none" w="med" len="med"/>
                      <a:tailEnd type="none" w="med" len="med"/>
                    </a:lnT>
                    <a:lnB w="51409" cap="flat" cmpd="sng" algn="ctr">
                      <a:solidFill>
                        <a:srgbClr val="000000"/>
                      </a:solidFill>
                      <a:prstDash val="solid"/>
                      <a:round/>
                      <a:headEnd type="none" w="med" len="med"/>
                      <a:tailEnd type="none" w="med" len="med"/>
                    </a:lnB>
                    <a:solidFill>
                      <a:srgbClr val="77FF8D"/>
                    </a:solidFill>
                  </a:tcPr>
                </a:tc>
                <a:tc>
                  <a:txBody>
                    <a:bodyPr/>
                    <a:lstStyle/>
                    <a:p>
                      <a:pPr algn="ctr">
                        <a:lnSpc>
                          <a:spcPts val="3449"/>
                        </a:lnSpc>
                        <a:defRPr/>
                      </a:pPr>
                      <a:r>
                        <a:rPr lang="en-US" sz="2464">
                          <a:solidFill>
                            <a:srgbClr val="000000"/>
                          </a:solidFill>
                          <a:latin typeface="Canva Sans Bold"/>
                        </a:rPr>
                        <a:t>2</a:t>
                      </a:r>
                      <a:endParaRPr lang="en-US" sz="1100"/>
                    </a:p>
                  </a:txBody>
                  <a:tcPr marL="93883" marR="93883" marT="93883" marB="93883" anchor="ctr">
                    <a:lnL w="51409" cap="flat" cmpd="sng" algn="ctr">
                      <a:solidFill>
                        <a:srgbClr val="000000"/>
                      </a:solidFill>
                      <a:prstDash val="solid"/>
                      <a:round/>
                      <a:headEnd type="none" w="med" len="med"/>
                      <a:tailEnd type="none" w="med" len="med"/>
                    </a:lnL>
                    <a:lnR w="51409" cap="flat" cmpd="sng" algn="ctr">
                      <a:solidFill>
                        <a:srgbClr val="000000"/>
                      </a:solidFill>
                      <a:prstDash val="solid"/>
                      <a:round/>
                      <a:headEnd type="none" w="med" len="med"/>
                      <a:tailEnd type="none" w="med" len="med"/>
                    </a:lnR>
                    <a:lnT w="51409" cap="flat" cmpd="sng" algn="ctr">
                      <a:solidFill>
                        <a:srgbClr val="000000"/>
                      </a:solidFill>
                      <a:prstDash val="solid"/>
                      <a:round/>
                      <a:headEnd type="none" w="med" len="med"/>
                      <a:tailEnd type="none" w="med" len="med"/>
                    </a:lnT>
                    <a:lnB w="51409" cap="flat" cmpd="sng" algn="ctr">
                      <a:solidFill>
                        <a:srgbClr val="000000"/>
                      </a:solidFill>
                      <a:prstDash val="solid"/>
                      <a:round/>
                      <a:headEnd type="none" w="med" len="med"/>
                      <a:tailEnd type="none" w="med" len="med"/>
                    </a:lnB>
                    <a:solidFill>
                      <a:srgbClr val="9CEDED"/>
                    </a:solidFill>
                  </a:tcPr>
                </a:tc>
                <a:tc>
                  <a:txBody>
                    <a:bodyPr/>
                    <a:lstStyle/>
                    <a:p>
                      <a:pPr algn="ctr">
                        <a:lnSpc>
                          <a:spcPts val="3449"/>
                        </a:lnSpc>
                        <a:defRPr/>
                      </a:pPr>
                      <a:r>
                        <a:rPr lang="en-US" sz="2464">
                          <a:solidFill>
                            <a:srgbClr val="000000"/>
                          </a:solidFill>
                          <a:latin typeface="Canva Sans Bold"/>
                        </a:rPr>
                        <a:t>1</a:t>
                      </a:r>
                      <a:endParaRPr lang="en-US" sz="1100"/>
                    </a:p>
                  </a:txBody>
                  <a:tcPr marL="93883" marR="93883" marT="93883" marB="93883" anchor="ctr">
                    <a:lnL w="51409" cap="flat" cmpd="sng" algn="ctr">
                      <a:solidFill>
                        <a:srgbClr val="000000"/>
                      </a:solidFill>
                      <a:prstDash val="solid"/>
                      <a:round/>
                      <a:headEnd type="none" w="med" len="med"/>
                      <a:tailEnd type="none" w="med" len="med"/>
                    </a:lnL>
                    <a:lnR w="51409" cap="flat" cmpd="sng" algn="ctr">
                      <a:solidFill>
                        <a:srgbClr val="000000"/>
                      </a:solidFill>
                      <a:prstDash val="solid"/>
                      <a:round/>
                      <a:headEnd type="none" w="med" len="med"/>
                      <a:tailEnd type="none" w="med" len="med"/>
                    </a:lnR>
                    <a:lnT w="51409" cap="flat" cmpd="sng" algn="ctr">
                      <a:solidFill>
                        <a:srgbClr val="000000"/>
                      </a:solidFill>
                      <a:prstDash val="solid"/>
                      <a:round/>
                      <a:headEnd type="none" w="med" len="med"/>
                      <a:tailEnd type="none" w="med" len="med"/>
                    </a:lnT>
                    <a:lnB w="51409" cap="flat" cmpd="sng" algn="ctr">
                      <a:solidFill>
                        <a:srgbClr val="000000"/>
                      </a:solidFill>
                      <a:prstDash val="solid"/>
                      <a:round/>
                      <a:headEnd type="none" w="med" len="med"/>
                      <a:tailEnd type="none" w="med" len="med"/>
                    </a:lnB>
                    <a:solidFill>
                      <a:srgbClr val="D0E6A8"/>
                    </a:solidFill>
                  </a:tcPr>
                </a:tc>
                <a:tc>
                  <a:txBody>
                    <a:bodyPr/>
                    <a:lstStyle/>
                    <a:p>
                      <a:pPr algn="ctr">
                        <a:lnSpc>
                          <a:spcPts val="3449"/>
                        </a:lnSpc>
                        <a:defRPr/>
                      </a:pPr>
                      <a:r>
                        <a:rPr lang="en-US" sz="2464">
                          <a:solidFill>
                            <a:srgbClr val="000000"/>
                          </a:solidFill>
                          <a:latin typeface="Canva Sans Bold"/>
                        </a:rPr>
                        <a:t>2</a:t>
                      </a:r>
                      <a:endParaRPr lang="en-US" sz="1100"/>
                    </a:p>
                  </a:txBody>
                  <a:tcPr marL="93883" marR="93883" marT="93883" marB="93883" anchor="ctr">
                    <a:lnL w="51409" cap="flat" cmpd="sng" algn="ctr">
                      <a:solidFill>
                        <a:srgbClr val="000000"/>
                      </a:solidFill>
                      <a:prstDash val="solid"/>
                      <a:round/>
                      <a:headEnd type="none" w="med" len="med"/>
                      <a:tailEnd type="none" w="med" len="med"/>
                    </a:lnL>
                    <a:lnR w="51409" cap="flat" cmpd="sng" algn="ctr">
                      <a:solidFill>
                        <a:srgbClr val="000000"/>
                      </a:solidFill>
                      <a:prstDash val="solid"/>
                      <a:round/>
                      <a:headEnd type="none" w="med" len="med"/>
                      <a:tailEnd type="none" w="med" len="med"/>
                    </a:lnR>
                    <a:lnT w="51409" cap="flat" cmpd="sng" algn="ctr">
                      <a:solidFill>
                        <a:srgbClr val="000000"/>
                      </a:solidFill>
                      <a:prstDash val="solid"/>
                      <a:round/>
                      <a:headEnd type="none" w="med" len="med"/>
                      <a:tailEnd type="none" w="med" len="med"/>
                    </a:lnT>
                    <a:lnB w="51409" cap="flat" cmpd="sng" algn="ctr">
                      <a:solidFill>
                        <a:srgbClr val="000000"/>
                      </a:solidFill>
                      <a:prstDash val="solid"/>
                      <a:round/>
                      <a:headEnd type="none" w="med" len="med"/>
                      <a:tailEnd type="none" w="med" len="med"/>
                    </a:lnB>
                    <a:solidFill>
                      <a:srgbClr val="9CEDED"/>
                    </a:solidFill>
                  </a:tcPr>
                </a:tc>
                <a:extLst>
                  <a:ext uri="{0D108BD9-81ED-4DB2-BD59-A6C34878D82A}">
                    <a16:rowId xmlns:a16="http://schemas.microsoft.com/office/drawing/2014/main" val="10003"/>
                  </a:ext>
                </a:extLst>
              </a:tr>
            </a:tbl>
          </a:graphicData>
        </a:graphic>
      </p:graphicFrame>
      <p:graphicFrame>
        <p:nvGraphicFramePr>
          <p:cNvPr id="4" name="Table 4"/>
          <p:cNvGraphicFramePr>
            <a:graphicFrameLocks noGrp="1"/>
          </p:cNvGraphicFramePr>
          <p:nvPr/>
        </p:nvGraphicFramePr>
        <p:xfrm>
          <a:off x="8229128" y="6094003"/>
          <a:ext cx="4524004" cy="3714310"/>
        </p:xfrm>
        <a:graphic>
          <a:graphicData uri="http://schemas.openxmlformats.org/drawingml/2006/table">
            <a:tbl>
              <a:tblPr/>
              <a:tblGrid>
                <a:gridCol w="1508001">
                  <a:extLst>
                    <a:ext uri="{9D8B030D-6E8A-4147-A177-3AD203B41FA5}">
                      <a16:colId xmlns:a16="http://schemas.microsoft.com/office/drawing/2014/main" val="20000"/>
                    </a:ext>
                  </a:extLst>
                </a:gridCol>
                <a:gridCol w="1508001">
                  <a:extLst>
                    <a:ext uri="{9D8B030D-6E8A-4147-A177-3AD203B41FA5}">
                      <a16:colId xmlns:a16="http://schemas.microsoft.com/office/drawing/2014/main" val="20001"/>
                    </a:ext>
                  </a:extLst>
                </a:gridCol>
                <a:gridCol w="1508001">
                  <a:extLst>
                    <a:ext uri="{9D8B030D-6E8A-4147-A177-3AD203B41FA5}">
                      <a16:colId xmlns:a16="http://schemas.microsoft.com/office/drawing/2014/main" val="20002"/>
                    </a:ext>
                  </a:extLst>
                </a:gridCol>
              </a:tblGrid>
              <a:tr h="1238103">
                <a:tc>
                  <a:txBody>
                    <a:bodyPr/>
                    <a:lstStyle/>
                    <a:p>
                      <a:pPr algn="ctr">
                        <a:lnSpc>
                          <a:spcPts val="3219"/>
                        </a:lnSpc>
                        <a:defRPr/>
                      </a:pPr>
                      <a:r>
                        <a:rPr lang="en-US" sz="2299">
                          <a:solidFill>
                            <a:srgbClr val="000000"/>
                          </a:solidFill>
                          <a:latin typeface="Canva Sans Bold"/>
                        </a:rPr>
                        <a:t>3</a:t>
                      </a:r>
                      <a:endParaRPr lang="en-US" sz="1100"/>
                    </a:p>
                  </a:txBody>
                  <a:tcPr marL="93883" marR="93883" marT="93883" marB="93883" anchor="ctr">
                    <a:lnL w="51409" cap="flat" cmpd="sng" algn="ctr">
                      <a:solidFill>
                        <a:srgbClr val="000000"/>
                      </a:solidFill>
                      <a:prstDash val="solid"/>
                      <a:round/>
                      <a:headEnd type="none" w="med" len="med"/>
                      <a:tailEnd type="none" w="med" len="med"/>
                    </a:lnL>
                    <a:lnR w="51409" cap="flat" cmpd="sng" algn="ctr">
                      <a:solidFill>
                        <a:srgbClr val="000000"/>
                      </a:solidFill>
                      <a:prstDash val="solid"/>
                      <a:round/>
                      <a:headEnd type="none" w="med" len="med"/>
                      <a:tailEnd type="none" w="med" len="med"/>
                    </a:lnR>
                    <a:lnT w="51409" cap="flat" cmpd="sng" algn="ctr">
                      <a:solidFill>
                        <a:srgbClr val="000000"/>
                      </a:solidFill>
                      <a:prstDash val="solid"/>
                      <a:round/>
                      <a:headEnd type="none" w="med" len="med"/>
                      <a:tailEnd type="none" w="med" len="med"/>
                    </a:lnT>
                    <a:lnB w="51409" cap="flat" cmpd="sng" algn="ctr">
                      <a:solidFill>
                        <a:srgbClr val="000000"/>
                      </a:solidFill>
                      <a:prstDash val="solid"/>
                      <a:round/>
                      <a:headEnd type="none" w="med" len="med"/>
                      <a:tailEnd type="none" w="med" len="med"/>
                    </a:lnB>
                  </a:tcPr>
                </a:tc>
                <a:tc>
                  <a:txBody>
                    <a:bodyPr/>
                    <a:lstStyle/>
                    <a:p>
                      <a:pPr algn="ctr">
                        <a:lnSpc>
                          <a:spcPts val="3219"/>
                        </a:lnSpc>
                        <a:defRPr/>
                      </a:pPr>
                      <a:r>
                        <a:rPr lang="en-US" sz="2299">
                          <a:solidFill>
                            <a:srgbClr val="000000"/>
                          </a:solidFill>
                          <a:latin typeface="Canva Sans Bold"/>
                        </a:rPr>
                        <a:t>2</a:t>
                      </a:r>
                      <a:endParaRPr lang="en-US" sz="1100"/>
                    </a:p>
                  </a:txBody>
                  <a:tcPr marL="93883" marR="93883" marT="93883" marB="93883" anchor="ctr">
                    <a:lnL w="51409" cap="flat" cmpd="sng" algn="ctr">
                      <a:solidFill>
                        <a:srgbClr val="000000"/>
                      </a:solidFill>
                      <a:prstDash val="solid"/>
                      <a:round/>
                      <a:headEnd type="none" w="med" len="med"/>
                      <a:tailEnd type="none" w="med" len="med"/>
                    </a:lnL>
                    <a:lnR w="51409" cap="flat" cmpd="sng" algn="ctr">
                      <a:solidFill>
                        <a:srgbClr val="000000"/>
                      </a:solidFill>
                      <a:prstDash val="solid"/>
                      <a:round/>
                      <a:headEnd type="none" w="med" len="med"/>
                      <a:tailEnd type="none" w="med" len="med"/>
                    </a:lnR>
                    <a:lnT w="51409" cap="flat" cmpd="sng" algn="ctr">
                      <a:solidFill>
                        <a:srgbClr val="000000"/>
                      </a:solidFill>
                      <a:prstDash val="solid"/>
                      <a:round/>
                      <a:headEnd type="none" w="med" len="med"/>
                      <a:tailEnd type="none" w="med" len="med"/>
                    </a:lnT>
                    <a:lnB w="51409" cap="flat" cmpd="sng" algn="ctr">
                      <a:solidFill>
                        <a:srgbClr val="000000"/>
                      </a:solidFill>
                      <a:prstDash val="solid"/>
                      <a:round/>
                      <a:headEnd type="none" w="med" len="med"/>
                      <a:tailEnd type="none" w="med" len="med"/>
                    </a:lnB>
                  </a:tcPr>
                </a:tc>
                <a:tc>
                  <a:txBody>
                    <a:bodyPr/>
                    <a:lstStyle/>
                    <a:p>
                      <a:pPr algn="ctr">
                        <a:lnSpc>
                          <a:spcPts val="3219"/>
                        </a:lnSpc>
                        <a:defRPr/>
                      </a:pPr>
                      <a:r>
                        <a:rPr lang="en-US" sz="2299">
                          <a:solidFill>
                            <a:srgbClr val="000000"/>
                          </a:solidFill>
                          <a:latin typeface="Canva Sans Bold"/>
                        </a:rPr>
                        <a:t>0</a:t>
                      </a:r>
                      <a:endParaRPr lang="en-US" sz="1100"/>
                    </a:p>
                  </a:txBody>
                  <a:tcPr marL="93883" marR="93883" marT="93883" marB="93883" anchor="ctr">
                    <a:lnL w="51409" cap="flat" cmpd="sng" algn="ctr">
                      <a:solidFill>
                        <a:srgbClr val="000000"/>
                      </a:solidFill>
                      <a:prstDash val="solid"/>
                      <a:round/>
                      <a:headEnd type="none" w="med" len="med"/>
                      <a:tailEnd type="none" w="med" len="med"/>
                    </a:lnL>
                    <a:lnR w="51409" cap="flat" cmpd="sng" algn="ctr">
                      <a:solidFill>
                        <a:srgbClr val="000000"/>
                      </a:solidFill>
                      <a:prstDash val="solid"/>
                      <a:round/>
                      <a:headEnd type="none" w="med" len="med"/>
                      <a:tailEnd type="none" w="med" len="med"/>
                    </a:lnR>
                    <a:lnT w="51409" cap="flat" cmpd="sng" algn="ctr">
                      <a:solidFill>
                        <a:srgbClr val="000000"/>
                      </a:solidFill>
                      <a:prstDash val="solid"/>
                      <a:round/>
                      <a:headEnd type="none" w="med" len="med"/>
                      <a:tailEnd type="none" w="med" len="med"/>
                    </a:lnT>
                    <a:lnB w="5140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238103">
                <a:tc>
                  <a:txBody>
                    <a:bodyPr/>
                    <a:lstStyle/>
                    <a:p>
                      <a:pPr algn="ctr">
                        <a:lnSpc>
                          <a:spcPts val="3219"/>
                        </a:lnSpc>
                        <a:defRPr/>
                      </a:pPr>
                      <a:r>
                        <a:rPr lang="en-US" sz="2299">
                          <a:solidFill>
                            <a:srgbClr val="000000"/>
                          </a:solidFill>
                          <a:latin typeface="Canva Sans Bold"/>
                        </a:rPr>
                        <a:t>3</a:t>
                      </a:r>
                      <a:endParaRPr lang="en-US" sz="1100"/>
                    </a:p>
                  </a:txBody>
                  <a:tcPr marL="93883" marR="93883" marT="93883" marB="93883" anchor="ctr">
                    <a:lnL w="51409" cap="flat" cmpd="sng" algn="ctr">
                      <a:solidFill>
                        <a:srgbClr val="000000"/>
                      </a:solidFill>
                      <a:prstDash val="solid"/>
                      <a:round/>
                      <a:headEnd type="none" w="med" len="med"/>
                      <a:tailEnd type="none" w="med" len="med"/>
                    </a:lnL>
                    <a:lnR w="51409" cap="flat" cmpd="sng" algn="ctr">
                      <a:solidFill>
                        <a:srgbClr val="000000"/>
                      </a:solidFill>
                      <a:prstDash val="solid"/>
                      <a:round/>
                      <a:headEnd type="none" w="med" len="med"/>
                      <a:tailEnd type="none" w="med" len="med"/>
                    </a:lnR>
                    <a:lnT w="51409" cap="flat" cmpd="sng" algn="ctr">
                      <a:solidFill>
                        <a:srgbClr val="000000"/>
                      </a:solidFill>
                      <a:prstDash val="solid"/>
                      <a:round/>
                      <a:headEnd type="none" w="med" len="med"/>
                      <a:tailEnd type="none" w="med" len="med"/>
                    </a:lnT>
                    <a:lnB w="51409" cap="flat" cmpd="sng" algn="ctr">
                      <a:solidFill>
                        <a:srgbClr val="000000"/>
                      </a:solidFill>
                      <a:prstDash val="solid"/>
                      <a:round/>
                      <a:headEnd type="none" w="med" len="med"/>
                      <a:tailEnd type="none" w="med" len="med"/>
                    </a:lnB>
                  </a:tcPr>
                </a:tc>
                <a:tc>
                  <a:txBody>
                    <a:bodyPr/>
                    <a:lstStyle/>
                    <a:p>
                      <a:pPr algn="ctr">
                        <a:lnSpc>
                          <a:spcPts val="3219"/>
                        </a:lnSpc>
                        <a:defRPr/>
                      </a:pPr>
                      <a:r>
                        <a:rPr lang="en-US" sz="2299">
                          <a:solidFill>
                            <a:srgbClr val="000000"/>
                          </a:solidFill>
                          <a:latin typeface="Canva Sans Bold"/>
                        </a:rPr>
                        <a:t>0</a:t>
                      </a:r>
                      <a:endParaRPr lang="en-US" sz="1100"/>
                    </a:p>
                  </a:txBody>
                  <a:tcPr marL="93883" marR="93883" marT="93883" marB="93883" anchor="ctr">
                    <a:lnL w="51409" cap="flat" cmpd="sng" algn="ctr">
                      <a:solidFill>
                        <a:srgbClr val="000000"/>
                      </a:solidFill>
                      <a:prstDash val="solid"/>
                      <a:round/>
                      <a:headEnd type="none" w="med" len="med"/>
                      <a:tailEnd type="none" w="med" len="med"/>
                    </a:lnL>
                    <a:lnR w="51409" cap="flat" cmpd="sng" algn="ctr">
                      <a:solidFill>
                        <a:srgbClr val="000000"/>
                      </a:solidFill>
                      <a:prstDash val="solid"/>
                      <a:round/>
                      <a:headEnd type="none" w="med" len="med"/>
                      <a:tailEnd type="none" w="med" len="med"/>
                    </a:lnR>
                    <a:lnT w="51409" cap="flat" cmpd="sng" algn="ctr">
                      <a:solidFill>
                        <a:srgbClr val="000000"/>
                      </a:solidFill>
                      <a:prstDash val="solid"/>
                      <a:round/>
                      <a:headEnd type="none" w="med" len="med"/>
                      <a:tailEnd type="none" w="med" len="med"/>
                    </a:lnT>
                    <a:lnB w="51409" cap="flat" cmpd="sng" algn="ctr">
                      <a:solidFill>
                        <a:srgbClr val="000000"/>
                      </a:solidFill>
                      <a:prstDash val="solid"/>
                      <a:round/>
                      <a:headEnd type="none" w="med" len="med"/>
                      <a:tailEnd type="none" w="med" len="med"/>
                    </a:lnB>
                  </a:tcPr>
                </a:tc>
                <a:tc>
                  <a:txBody>
                    <a:bodyPr/>
                    <a:lstStyle/>
                    <a:p>
                      <a:pPr algn="ctr">
                        <a:lnSpc>
                          <a:spcPts val="3219"/>
                        </a:lnSpc>
                        <a:defRPr/>
                      </a:pPr>
                      <a:r>
                        <a:rPr lang="en-US" sz="2299">
                          <a:solidFill>
                            <a:srgbClr val="000000"/>
                          </a:solidFill>
                          <a:latin typeface="Canva Sans Bold"/>
                        </a:rPr>
                        <a:t>1</a:t>
                      </a:r>
                      <a:endParaRPr lang="en-US" sz="1100"/>
                    </a:p>
                  </a:txBody>
                  <a:tcPr marL="93883" marR="93883" marT="93883" marB="93883" anchor="ctr">
                    <a:lnL w="51409" cap="flat" cmpd="sng" algn="ctr">
                      <a:solidFill>
                        <a:srgbClr val="000000"/>
                      </a:solidFill>
                      <a:prstDash val="solid"/>
                      <a:round/>
                      <a:headEnd type="none" w="med" len="med"/>
                      <a:tailEnd type="none" w="med" len="med"/>
                    </a:lnL>
                    <a:lnR w="51409" cap="flat" cmpd="sng" algn="ctr">
                      <a:solidFill>
                        <a:srgbClr val="000000"/>
                      </a:solidFill>
                      <a:prstDash val="solid"/>
                      <a:round/>
                      <a:headEnd type="none" w="med" len="med"/>
                      <a:tailEnd type="none" w="med" len="med"/>
                    </a:lnR>
                    <a:lnT w="51409" cap="flat" cmpd="sng" algn="ctr">
                      <a:solidFill>
                        <a:srgbClr val="000000"/>
                      </a:solidFill>
                      <a:prstDash val="solid"/>
                      <a:round/>
                      <a:headEnd type="none" w="med" len="med"/>
                      <a:tailEnd type="none" w="med" len="med"/>
                    </a:lnT>
                    <a:lnB w="5140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38103">
                <a:tc>
                  <a:txBody>
                    <a:bodyPr/>
                    <a:lstStyle/>
                    <a:p>
                      <a:pPr algn="ctr">
                        <a:lnSpc>
                          <a:spcPts val="3219"/>
                        </a:lnSpc>
                        <a:defRPr/>
                      </a:pPr>
                      <a:r>
                        <a:rPr lang="en-US" sz="2299">
                          <a:solidFill>
                            <a:srgbClr val="000000"/>
                          </a:solidFill>
                          <a:latin typeface="Canva Sans Bold"/>
                        </a:rPr>
                        <a:t>1</a:t>
                      </a:r>
                      <a:endParaRPr lang="en-US" sz="1100"/>
                    </a:p>
                  </a:txBody>
                  <a:tcPr marL="93883" marR="93883" marT="93883" marB="93883" anchor="ctr">
                    <a:lnL w="51409" cap="flat" cmpd="sng" algn="ctr">
                      <a:solidFill>
                        <a:srgbClr val="000000"/>
                      </a:solidFill>
                      <a:prstDash val="solid"/>
                      <a:round/>
                      <a:headEnd type="none" w="med" len="med"/>
                      <a:tailEnd type="none" w="med" len="med"/>
                    </a:lnL>
                    <a:lnR w="51409" cap="flat" cmpd="sng" algn="ctr">
                      <a:solidFill>
                        <a:srgbClr val="000000"/>
                      </a:solidFill>
                      <a:prstDash val="solid"/>
                      <a:round/>
                      <a:headEnd type="none" w="med" len="med"/>
                      <a:tailEnd type="none" w="med" len="med"/>
                    </a:lnR>
                    <a:lnT w="51409" cap="flat" cmpd="sng" algn="ctr">
                      <a:solidFill>
                        <a:srgbClr val="000000"/>
                      </a:solidFill>
                      <a:prstDash val="solid"/>
                      <a:round/>
                      <a:headEnd type="none" w="med" len="med"/>
                      <a:tailEnd type="none" w="med" len="med"/>
                    </a:lnT>
                    <a:lnB w="51409" cap="flat" cmpd="sng" algn="ctr">
                      <a:solidFill>
                        <a:srgbClr val="000000"/>
                      </a:solidFill>
                      <a:prstDash val="solid"/>
                      <a:round/>
                      <a:headEnd type="none" w="med" len="med"/>
                      <a:tailEnd type="none" w="med" len="med"/>
                    </a:lnB>
                  </a:tcPr>
                </a:tc>
                <a:tc>
                  <a:txBody>
                    <a:bodyPr/>
                    <a:lstStyle/>
                    <a:p>
                      <a:pPr algn="ctr">
                        <a:lnSpc>
                          <a:spcPts val="3219"/>
                        </a:lnSpc>
                        <a:defRPr/>
                      </a:pPr>
                      <a:r>
                        <a:rPr lang="en-US" sz="2299">
                          <a:solidFill>
                            <a:srgbClr val="000000"/>
                          </a:solidFill>
                          <a:latin typeface="Canva Sans Bold"/>
                        </a:rPr>
                        <a:t>2</a:t>
                      </a:r>
                      <a:endParaRPr lang="en-US" sz="1100"/>
                    </a:p>
                  </a:txBody>
                  <a:tcPr marL="93883" marR="93883" marT="93883" marB="93883" anchor="ctr">
                    <a:lnL w="51409" cap="flat" cmpd="sng" algn="ctr">
                      <a:solidFill>
                        <a:srgbClr val="000000"/>
                      </a:solidFill>
                      <a:prstDash val="solid"/>
                      <a:round/>
                      <a:headEnd type="none" w="med" len="med"/>
                      <a:tailEnd type="none" w="med" len="med"/>
                    </a:lnL>
                    <a:lnR w="51409" cap="flat" cmpd="sng" algn="ctr">
                      <a:solidFill>
                        <a:srgbClr val="000000"/>
                      </a:solidFill>
                      <a:prstDash val="solid"/>
                      <a:round/>
                      <a:headEnd type="none" w="med" len="med"/>
                      <a:tailEnd type="none" w="med" len="med"/>
                    </a:lnR>
                    <a:lnT w="51409" cap="flat" cmpd="sng" algn="ctr">
                      <a:solidFill>
                        <a:srgbClr val="000000"/>
                      </a:solidFill>
                      <a:prstDash val="solid"/>
                      <a:round/>
                      <a:headEnd type="none" w="med" len="med"/>
                      <a:tailEnd type="none" w="med" len="med"/>
                    </a:lnT>
                    <a:lnB w="51409" cap="flat" cmpd="sng" algn="ctr">
                      <a:solidFill>
                        <a:srgbClr val="000000"/>
                      </a:solidFill>
                      <a:prstDash val="solid"/>
                      <a:round/>
                      <a:headEnd type="none" w="med" len="med"/>
                      <a:tailEnd type="none" w="med" len="med"/>
                    </a:lnB>
                  </a:tcPr>
                </a:tc>
                <a:tc>
                  <a:txBody>
                    <a:bodyPr/>
                    <a:lstStyle/>
                    <a:p>
                      <a:pPr algn="ctr">
                        <a:lnSpc>
                          <a:spcPts val="3219"/>
                        </a:lnSpc>
                        <a:defRPr/>
                      </a:pPr>
                      <a:r>
                        <a:rPr lang="en-US" sz="2299">
                          <a:solidFill>
                            <a:srgbClr val="000000"/>
                          </a:solidFill>
                          <a:latin typeface="Canva Sans Bold"/>
                        </a:rPr>
                        <a:t>2</a:t>
                      </a:r>
                      <a:endParaRPr lang="en-US" sz="1100"/>
                    </a:p>
                  </a:txBody>
                  <a:tcPr marL="93883" marR="93883" marT="93883" marB="93883" anchor="ctr">
                    <a:lnL w="51409" cap="flat" cmpd="sng" algn="ctr">
                      <a:solidFill>
                        <a:srgbClr val="000000"/>
                      </a:solidFill>
                      <a:prstDash val="solid"/>
                      <a:round/>
                      <a:headEnd type="none" w="med" len="med"/>
                      <a:tailEnd type="none" w="med" len="med"/>
                    </a:lnL>
                    <a:lnR w="51409" cap="flat" cmpd="sng" algn="ctr">
                      <a:solidFill>
                        <a:srgbClr val="000000"/>
                      </a:solidFill>
                      <a:prstDash val="solid"/>
                      <a:round/>
                      <a:headEnd type="none" w="med" len="med"/>
                      <a:tailEnd type="none" w="med" len="med"/>
                    </a:lnR>
                    <a:lnT w="51409" cap="flat" cmpd="sng" algn="ctr">
                      <a:solidFill>
                        <a:srgbClr val="000000"/>
                      </a:solidFill>
                      <a:prstDash val="solid"/>
                      <a:round/>
                      <a:headEnd type="none" w="med" len="med"/>
                      <a:tailEnd type="none" w="med" len="med"/>
                    </a:lnT>
                    <a:lnB w="5140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5" name="Table 5"/>
          <p:cNvGraphicFramePr>
            <a:graphicFrameLocks noGrp="1"/>
          </p:cNvGraphicFramePr>
          <p:nvPr/>
        </p:nvGraphicFramePr>
        <p:xfrm>
          <a:off x="12667218" y="6094003"/>
          <a:ext cx="4524004" cy="3714310"/>
        </p:xfrm>
        <a:graphic>
          <a:graphicData uri="http://schemas.openxmlformats.org/drawingml/2006/table">
            <a:tbl>
              <a:tblPr/>
              <a:tblGrid>
                <a:gridCol w="1508001">
                  <a:extLst>
                    <a:ext uri="{9D8B030D-6E8A-4147-A177-3AD203B41FA5}">
                      <a16:colId xmlns:a16="http://schemas.microsoft.com/office/drawing/2014/main" val="20000"/>
                    </a:ext>
                  </a:extLst>
                </a:gridCol>
                <a:gridCol w="1508001">
                  <a:extLst>
                    <a:ext uri="{9D8B030D-6E8A-4147-A177-3AD203B41FA5}">
                      <a16:colId xmlns:a16="http://schemas.microsoft.com/office/drawing/2014/main" val="20001"/>
                    </a:ext>
                  </a:extLst>
                </a:gridCol>
                <a:gridCol w="1508001">
                  <a:extLst>
                    <a:ext uri="{9D8B030D-6E8A-4147-A177-3AD203B41FA5}">
                      <a16:colId xmlns:a16="http://schemas.microsoft.com/office/drawing/2014/main" val="20002"/>
                    </a:ext>
                  </a:extLst>
                </a:gridCol>
              </a:tblGrid>
              <a:tr h="1238103">
                <a:tc>
                  <a:txBody>
                    <a:bodyPr/>
                    <a:lstStyle/>
                    <a:p>
                      <a:pPr algn="ctr">
                        <a:lnSpc>
                          <a:spcPts val="2759"/>
                        </a:lnSpc>
                        <a:defRPr/>
                      </a:pPr>
                      <a:r>
                        <a:rPr lang="en-US" sz="1971">
                          <a:solidFill>
                            <a:srgbClr val="000000"/>
                          </a:solidFill>
                          <a:latin typeface="Canva Sans Bold"/>
                        </a:rPr>
                        <a:t>0.25</a:t>
                      </a:r>
                      <a:endParaRPr lang="en-US" sz="1100"/>
                    </a:p>
                  </a:txBody>
                  <a:tcPr marL="93883" marR="93883" marT="93883" marB="93883" anchor="ctr">
                    <a:lnL w="51409" cap="flat" cmpd="sng" algn="ctr">
                      <a:solidFill>
                        <a:srgbClr val="000000"/>
                      </a:solidFill>
                      <a:prstDash val="solid"/>
                      <a:round/>
                      <a:headEnd type="none" w="med" len="med"/>
                      <a:tailEnd type="none" w="med" len="med"/>
                    </a:lnL>
                    <a:lnR w="51409" cap="flat" cmpd="sng" algn="ctr">
                      <a:solidFill>
                        <a:srgbClr val="000000"/>
                      </a:solidFill>
                      <a:prstDash val="solid"/>
                      <a:round/>
                      <a:headEnd type="none" w="med" len="med"/>
                      <a:tailEnd type="none" w="med" len="med"/>
                    </a:lnR>
                    <a:lnT w="51409" cap="flat" cmpd="sng" algn="ctr">
                      <a:solidFill>
                        <a:srgbClr val="000000"/>
                      </a:solidFill>
                      <a:prstDash val="solid"/>
                      <a:round/>
                      <a:headEnd type="none" w="med" len="med"/>
                      <a:tailEnd type="none" w="med" len="med"/>
                    </a:lnT>
                    <a:lnB w="51409" cap="flat" cmpd="sng" algn="ctr">
                      <a:solidFill>
                        <a:srgbClr val="000000"/>
                      </a:solidFill>
                      <a:prstDash val="solid"/>
                      <a:round/>
                      <a:headEnd type="none" w="med" len="med"/>
                      <a:tailEnd type="none" w="med" len="med"/>
                    </a:lnB>
                  </a:tcPr>
                </a:tc>
                <a:tc>
                  <a:txBody>
                    <a:bodyPr/>
                    <a:lstStyle/>
                    <a:p>
                      <a:pPr algn="ctr">
                        <a:lnSpc>
                          <a:spcPts val="2759"/>
                        </a:lnSpc>
                        <a:defRPr/>
                      </a:pPr>
                      <a:r>
                        <a:rPr lang="en-US" sz="1971">
                          <a:solidFill>
                            <a:srgbClr val="000000"/>
                          </a:solidFill>
                          <a:latin typeface="Canva Sans Bold"/>
                        </a:rPr>
                        <a:t>0.17</a:t>
                      </a:r>
                      <a:endParaRPr lang="en-US" sz="1100"/>
                    </a:p>
                  </a:txBody>
                  <a:tcPr marL="93883" marR="93883" marT="93883" marB="93883" anchor="ctr">
                    <a:lnL w="51409" cap="flat" cmpd="sng" algn="ctr">
                      <a:solidFill>
                        <a:srgbClr val="000000"/>
                      </a:solidFill>
                      <a:prstDash val="solid"/>
                      <a:round/>
                      <a:headEnd type="none" w="med" len="med"/>
                      <a:tailEnd type="none" w="med" len="med"/>
                    </a:lnL>
                    <a:lnR w="51409" cap="flat" cmpd="sng" algn="ctr">
                      <a:solidFill>
                        <a:srgbClr val="000000"/>
                      </a:solidFill>
                      <a:prstDash val="solid"/>
                      <a:round/>
                      <a:headEnd type="none" w="med" len="med"/>
                      <a:tailEnd type="none" w="med" len="med"/>
                    </a:lnR>
                    <a:lnT w="51409" cap="flat" cmpd="sng" algn="ctr">
                      <a:solidFill>
                        <a:srgbClr val="000000"/>
                      </a:solidFill>
                      <a:prstDash val="solid"/>
                      <a:round/>
                      <a:headEnd type="none" w="med" len="med"/>
                      <a:tailEnd type="none" w="med" len="med"/>
                    </a:lnT>
                    <a:lnB w="51409" cap="flat" cmpd="sng" algn="ctr">
                      <a:solidFill>
                        <a:srgbClr val="000000"/>
                      </a:solidFill>
                      <a:prstDash val="solid"/>
                      <a:round/>
                      <a:headEnd type="none" w="med" len="med"/>
                      <a:tailEnd type="none" w="med" len="med"/>
                    </a:lnB>
                  </a:tcPr>
                </a:tc>
                <a:tc>
                  <a:txBody>
                    <a:bodyPr/>
                    <a:lstStyle/>
                    <a:p>
                      <a:pPr algn="ctr">
                        <a:lnSpc>
                          <a:spcPts val="2759"/>
                        </a:lnSpc>
                        <a:defRPr/>
                      </a:pPr>
                      <a:r>
                        <a:rPr lang="en-US" sz="1971">
                          <a:solidFill>
                            <a:srgbClr val="000000"/>
                          </a:solidFill>
                          <a:latin typeface="Canva Sans Bold"/>
                        </a:rPr>
                        <a:t>0</a:t>
                      </a:r>
                      <a:endParaRPr lang="en-US" sz="1100"/>
                    </a:p>
                  </a:txBody>
                  <a:tcPr marL="93883" marR="93883" marT="93883" marB="93883" anchor="ctr">
                    <a:lnL w="51409" cap="flat" cmpd="sng" algn="ctr">
                      <a:solidFill>
                        <a:srgbClr val="000000"/>
                      </a:solidFill>
                      <a:prstDash val="solid"/>
                      <a:round/>
                      <a:headEnd type="none" w="med" len="med"/>
                      <a:tailEnd type="none" w="med" len="med"/>
                    </a:lnL>
                    <a:lnR w="51409" cap="flat" cmpd="sng" algn="ctr">
                      <a:solidFill>
                        <a:srgbClr val="000000"/>
                      </a:solidFill>
                      <a:prstDash val="solid"/>
                      <a:round/>
                      <a:headEnd type="none" w="med" len="med"/>
                      <a:tailEnd type="none" w="med" len="med"/>
                    </a:lnR>
                    <a:lnT w="51409" cap="flat" cmpd="sng" algn="ctr">
                      <a:solidFill>
                        <a:srgbClr val="000000"/>
                      </a:solidFill>
                      <a:prstDash val="solid"/>
                      <a:round/>
                      <a:headEnd type="none" w="med" len="med"/>
                      <a:tailEnd type="none" w="med" len="med"/>
                    </a:lnT>
                    <a:lnB w="5140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238103">
                <a:tc>
                  <a:txBody>
                    <a:bodyPr/>
                    <a:lstStyle/>
                    <a:p>
                      <a:pPr algn="ctr">
                        <a:lnSpc>
                          <a:spcPts val="2759"/>
                        </a:lnSpc>
                        <a:defRPr/>
                      </a:pPr>
                      <a:r>
                        <a:rPr lang="en-US" sz="1971">
                          <a:solidFill>
                            <a:srgbClr val="000000"/>
                          </a:solidFill>
                          <a:latin typeface="Canva Sans Bold"/>
                        </a:rPr>
                        <a:t>0.25</a:t>
                      </a:r>
                      <a:endParaRPr lang="en-US" sz="1100"/>
                    </a:p>
                  </a:txBody>
                  <a:tcPr marL="93883" marR="93883" marT="93883" marB="93883" anchor="ctr">
                    <a:lnL w="51409" cap="flat" cmpd="sng" algn="ctr">
                      <a:solidFill>
                        <a:srgbClr val="000000"/>
                      </a:solidFill>
                      <a:prstDash val="solid"/>
                      <a:round/>
                      <a:headEnd type="none" w="med" len="med"/>
                      <a:tailEnd type="none" w="med" len="med"/>
                    </a:lnL>
                    <a:lnR w="51409" cap="flat" cmpd="sng" algn="ctr">
                      <a:solidFill>
                        <a:srgbClr val="000000"/>
                      </a:solidFill>
                      <a:prstDash val="solid"/>
                      <a:round/>
                      <a:headEnd type="none" w="med" len="med"/>
                      <a:tailEnd type="none" w="med" len="med"/>
                    </a:lnR>
                    <a:lnT w="51409" cap="flat" cmpd="sng" algn="ctr">
                      <a:solidFill>
                        <a:srgbClr val="000000"/>
                      </a:solidFill>
                      <a:prstDash val="solid"/>
                      <a:round/>
                      <a:headEnd type="none" w="med" len="med"/>
                      <a:tailEnd type="none" w="med" len="med"/>
                    </a:lnT>
                    <a:lnB w="51409" cap="flat" cmpd="sng" algn="ctr">
                      <a:solidFill>
                        <a:srgbClr val="000000"/>
                      </a:solidFill>
                      <a:prstDash val="solid"/>
                      <a:round/>
                      <a:headEnd type="none" w="med" len="med"/>
                      <a:tailEnd type="none" w="med" len="med"/>
                    </a:lnB>
                  </a:tcPr>
                </a:tc>
                <a:tc>
                  <a:txBody>
                    <a:bodyPr/>
                    <a:lstStyle/>
                    <a:p>
                      <a:pPr algn="ctr">
                        <a:lnSpc>
                          <a:spcPts val="2759"/>
                        </a:lnSpc>
                        <a:defRPr/>
                      </a:pPr>
                      <a:r>
                        <a:rPr lang="en-US" sz="1971">
                          <a:solidFill>
                            <a:srgbClr val="000000"/>
                          </a:solidFill>
                          <a:latin typeface="Canva Sans Bold"/>
                        </a:rPr>
                        <a:t>0</a:t>
                      </a:r>
                      <a:endParaRPr lang="en-US" sz="1100"/>
                    </a:p>
                  </a:txBody>
                  <a:tcPr marL="93883" marR="93883" marT="93883" marB="93883" anchor="ctr">
                    <a:lnL w="51409" cap="flat" cmpd="sng" algn="ctr">
                      <a:solidFill>
                        <a:srgbClr val="000000"/>
                      </a:solidFill>
                      <a:prstDash val="solid"/>
                      <a:round/>
                      <a:headEnd type="none" w="med" len="med"/>
                      <a:tailEnd type="none" w="med" len="med"/>
                    </a:lnL>
                    <a:lnR w="51409" cap="flat" cmpd="sng" algn="ctr">
                      <a:solidFill>
                        <a:srgbClr val="000000"/>
                      </a:solidFill>
                      <a:prstDash val="solid"/>
                      <a:round/>
                      <a:headEnd type="none" w="med" len="med"/>
                      <a:tailEnd type="none" w="med" len="med"/>
                    </a:lnR>
                    <a:lnT w="51409" cap="flat" cmpd="sng" algn="ctr">
                      <a:solidFill>
                        <a:srgbClr val="000000"/>
                      </a:solidFill>
                      <a:prstDash val="solid"/>
                      <a:round/>
                      <a:headEnd type="none" w="med" len="med"/>
                      <a:tailEnd type="none" w="med" len="med"/>
                    </a:lnT>
                    <a:lnB w="51409" cap="flat" cmpd="sng" algn="ctr">
                      <a:solidFill>
                        <a:srgbClr val="000000"/>
                      </a:solidFill>
                      <a:prstDash val="solid"/>
                      <a:round/>
                      <a:headEnd type="none" w="med" len="med"/>
                      <a:tailEnd type="none" w="med" len="med"/>
                    </a:lnB>
                  </a:tcPr>
                </a:tc>
                <a:tc>
                  <a:txBody>
                    <a:bodyPr/>
                    <a:lstStyle/>
                    <a:p>
                      <a:pPr algn="ctr">
                        <a:lnSpc>
                          <a:spcPts val="2759"/>
                        </a:lnSpc>
                        <a:defRPr/>
                      </a:pPr>
                      <a:r>
                        <a:rPr lang="en-US" sz="1971">
                          <a:solidFill>
                            <a:srgbClr val="000000"/>
                          </a:solidFill>
                          <a:latin typeface="Canva Sans Bold"/>
                        </a:rPr>
                        <a:t>0.08</a:t>
                      </a:r>
                      <a:endParaRPr lang="en-US" sz="1100"/>
                    </a:p>
                  </a:txBody>
                  <a:tcPr marL="93883" marR="93883" marT="93883" marB="93883" anchor="ctr">
                    <a:lnL w="51409" cap="flat" cmpd="sng" algn="ctr">
                      <a:solidFill>
                        <a:srgbClr val="000000"/>
                      </a:solidFill>
                      <a:prstDash val="solid"/>
                      <a:round/>
                      <a:headEnd type="none" w="med" len="med"/>
                      <a:tailEnd type="none" w="med" len="med"/>
                    </a:lnL>
                    <a:lnR w="51409" cap="flat" cmpd="sng" algn="ctr">
                      <a:solidFill>
                        <a:srgbClr val="000000"/>
                      </a:solidFill>
                      <a:prstDash val="solid"/>
                      <a:round/>
                      <a:headEnd type="none" w="med" len="med"/>
                      <a:tailEnd type="none" w="med" len="med"/>
                    </a:lnR>
                    <a:lnT w="51409" cap="flat" cmpd="sng" algn="ctr">
                      <a:solidFill>
                        <a:srgbClr val="000000"/>
                      </a:solidFill>
                      <a:prstDash val="solid"/>
                      <a:round/>
                      <a:headEnd type="none" w="med" len="med"/>
                      <a:tailEnd type="none" w="med" len="med"/>
                    </a:lnT>
                    <a:lnB w="5140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38103">
                <a:tc>
                  <a:txBody>
                    <a:bodyPr/>
                    <a:lstStyle/>
                    <a:p>
                      <a:pPr algn="ctr">
                        <a:lnSpc>
                          <a:spcPts val="2759"/>
                        </a:lnSpc>
                        <a:defRPr/>
                      </a:pPr>
                      <a:r>
                        <a:rPr lang="en-US" sz="1971">
                          <a:solidFill>
                            <a:srgbClr val="000000"/>
                          </a:solidFill>
                          <a:latin typeface="Canva Sans Bold"/>
                        </a:rPr>
                        <a:t>0.08</a:t>
                      </a:r>
                      <a:endParaRPr lang="en-US" sz="1100"/>
                    </a:p>
                  </a:txBody>
                  <a:tcPr marL="93883" marR="93883" marT="93883" marB="93883" anchor="ctr">
                    <a:lnL w="51409" cap="flat" cmpd="sng" algn="ctr">
                      <a:solidFill>
                        <a:srgbClr val="000000"/>
                      </a:solidFill>
                      <a:prstDash val="solid"/>
                      <a:round/>
                      <a:headEnd type="none" w="med" len="med"/>
                      <a:tailEnd type="none" w="med" len="med"/>
                    </a:lnL>
                    <a:lnR w="51409" cap="flat" cmpd="sng" algn="ctr">
                      <a:solidFill>
                        <a:srgbClr val="000000"/>
                      </a:solidFill>
                      <a:prstDash val="solid"/>
                      <a:round/>
                      <a:headEnd type="none" w="med" len="med"/>
                      <a:tailEnd type="none" w="med" len="med"/>
                    </a:lnR>
                    <a:lnT w="51409" cap="flat" cmpd="sng" algn="ctr">
                      <a:solidFill>
                        <a:srgbClr val="000000"/>
                      </a:solidFill>
                      <a:prstDash val="solid"/>
                      <a:round/>
                      <a:headEnd type="none" w="med" len="med"/>
                      <a:tailEnd type="none" w="med" len="med"/>
                    </a:lnT>
                    <a:lnB w="51409" cap="flat" cmpd="sng" algn="ctr">
                      <a:solidFill>
                        <a:srgbClr val="000000"/>
                      </a:solidFill>
                      <a:prstDash val="solid"/>
                      <a:round/>
                      <a:headEnd type="none" w="med" len="med"/>
                      <a:tailEnd type="none" w="med" len="med"/>
                    </a:lnB>
                  </a:tcPr>
                </a:tc>
                <a:tc>
                  <a:txBody>
                    <a:bodyPr/>
                    <a:lstStyle/>
                    <a:p>
                      <a:pPr algn="ctr">
                        <a:lnSpc>
                          <a:spcPts val="2759"/>
                        </a:lnSpc>
                        <a:defRPr/>
                      </a:pPr>
                      <a:r>
                        <a:rPr lang="en-US" sz="1971">
                          <a:solidFill>
                            <a:srgbClr val="000000"/>
                          </a:solidFill>
                          <a:latin typeface="Canva Sans Bold"/>
                        </a:rPr>
                        <a:t>0.17</a:t>
                      </a:r>
                      <a:endParaRPr lang="en-US" sz="1100"/>
                    </a:p>
                  </a:txBody>
                  <a:tcPr marL="93883" marR="93883" marT="93883" marB="93883" anchor="ctr">
                    <a:lnL w="51409" cap="flat" cmpd="sng" algn="ctr">
                      <a:solidFill>
                        <a:srgbClr val="000000"/>
                      </a:solidFill>
                      <a:prstDash val="solid"/>
                      <a:round/>
                      <a:headEnd type="none" w="med" len="med"/>
                      <a:tailEnd type="none" w="med" len="med"/>
                    </a:lnL>
                    <a:lnR w="51409" cap="flat" cmpd="sng" algn="ctr">
                      <a:solidFill>
                        <a:srgbClr val="000000"/>
                      </a:solidFill>
                      <a:prstDash val="solid"/>
                      <a:round/>
                      <a:headEnd type="none" w="med" len="med"/>
                      <a:tailEnd type="none" w="med" len="med"/>
                    </a:lnR>
                    <a:lnT w="51409" cap="flat" cmpd="sng" algn="ctr">
                      <a:solidFill>
                        <a:srgbClr val="000000"/>
                      </a:solidFill>
                      <a:prstDash val="solid"/>
                      <a:round/>
                      <a:headEnd type="none" w="med" len="med"/>
                      <a:tailEnd type="none" w="med" len="med"/>
                    </a:lnT>
                    <a:lnB w="51409" cap="flat" cmpd="sng" algn="ctr">
                      <a:solidFill>
                        <a:srgbClr val="000000"/>
                      </a:solidFill>
                      <a:prstDash val="solid"/>
                      <a:round/>
                      <a:headEnd type="none" w="med" len="med"/>
                      <a:tailEnd type="none" w="med" len="med"/>
                    </a:lnB>
                  </a:tcPr>
                </a:tc>
                <a:tc>
                  <a:txBody>
                    <a:bodyPr/>
                    <a:lstStyle/>
                    <a:p>
                      <a:pPr algn="ctr">
                        <a:lnSpc>
                          <a:spcPts val="2759"/>
                        </a:lnSpc>
                        <a:defRPr/>
                      </a:pPr>
                      <a:r>
                        <a:rPr lang="en-US" sz="1971">
                          <a:solidFill>
                            <a:srgbClr val="000000"/>
                          </a:solidFill>
                          <a:latin typeface="Canva Sans Bold"/>
                        </a:rPr>
                        <a:t>0</a:t>
                      </a:r>
                      <a:endParaRPr lang="en-US" sz="1100"/>
                    </a:p>
                  </a:txBody>
                  <a:tcPr marL="93883" marR="93883" marT="93883" marB="93883" anchor="ctr">
                    <a:lnL w="51409" cap="flat" cmpd="sng" algn="ctr">
                      <a:solidFill>
                        <a:srgbClr val="000000"/>
                      </a:solidFill>
                      <a:prstDash val="solid"/>
                      <a:round/>
                      <a:headEnd type="none" w="med" len="med"/>
                      <a:tailEnd type="none" w="med" len="med"/>
                    </a:lnL>
                    <a:lnR w="51409" cap="flat" cmpd="sng" algn="ctr">
                      <a:solidFill>
                        <a:srgbClr val="000000"/>
                      </a:solidFill>
                      <a:prstDash val="solid"/>
                      <a:round/>
                      <a:headEnd type="none" w="med" len="med"/>
                      <a:tailEnd type="none" w="med" len="med"/>
                    </a:lnR>
                    <a:lnT w="51409" cap="flat" cmpd="sng" algn="ctr">
                      <a:solidFill>
                        <a:srgbClr val="000000"/>
                      </a:solidFill>
                      <a:prstDash val="solid"/>
                      <a:round/>
                      <a:headEnd type="none" w="med" len="med"/>
                      <a:tailEnd type="none" w="med" len="med"/>
                    </a:lnT>
                    <a:lnB w="5140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6" name="Table 6"/>
          <p:cNvGraphicFramePr>
            <a:graphicFrameLocks noGrp="1"/>
          </p:cNvGraphicFramePr>
          <p:nvPr/>
        </p:nvGraphicFramePr>
        <p:xfrm>
          <a:off x="7410134" y="6094003"/>
          <a:ext cx="941830" cy="3714310"/>
        </p:xfrm>
        <a:graphic>
          <a:graphicData uri="http://schemas.openxmlformats.org/drawingml/2006/table">
            <a:tbl>
              <a:tblPr/>
              <a:tblGrid>
                <a:gridCol w="213166">
                  <a:extLst>
                    <a:ext uri="{9D8B030D-6E8A-4147-A177-3AD203B41FA5}">
                      <a16:colId xmlns:a16="http://schemas.microsoft.com/office/drawing/2014/main" val="20000"/>
                    </a:ext>
                  </a:extLst>
                </a:gridCol>
              </a:tblGrid>
              <a:tr h="1238103">
                <a:tc>
                  <a:txBody>
                    <a:bodyPr/>
                    <a:lstStyle/>
                    <a:p>
                      <a:pPr algn="ctr">
                        <a:lnSpc>
                          <a:spcPts val="3219"/>
                        </a:lnSpc>
                        <a:defRPr/>
                      </a:pPr>
                      <a:r>
                        <a:rPr lang="en-US" sz="2299">
                          <a:solidFill>
                            <a:srgbClr val="000000"/>
                          </a:solidFill>
                          <a:latin typeface="Canva Sans Bold"/>
                        </a:rPr>
                        <a:t>1</a:t>
                      </a:r>
                      <a:endParaRPr lang="en-US" sz="1100"/>
                    </a:p>
                  </a:txBody>
                  <a:tcPr marL="93883" marR="93883" marT="93883" marB="93883" anchor="ctr">
                    <a:lnL w="51409" cap="flat" cmpd="sng" algn="ctr">
                      <a:solidFill>
                        <a:srgbClr val="000000"/>
                      </a:solidFill>
                      <a:prstDash val="solid"/>
                      <a:round/>
                      <a:headEnd type="none" w="med" len="med"/>
                      <a:tailEnd type="none" w="med" len="med"/>
                    </a:lnL>
                    <a:lnR w="51409" cap="flat" cmpd="sng" algn="ctr">
                      <a:solidFill>
                        <a:srgbClr val="000000"/>
                      </a:solidFill>
                      <a:prstDash val="solid"/>
                      <a:round/>
                      <a:headEnd type="none" w="med" len="med"/>
                      <a:tailEnd type="none" w="med" len="med"/>
                    </a:lnR>
                    <a:lnT w="51409" cap="flat" cmpd="sng" algn="ctr">
                      <a:solidFill>
                        <a:srgbClr val="000000"/>
                      </a:solidFill>
                      <a:prstDash val="solid"/>
                      <a:round/>
                      <a:headEnd type="none" w="med" len="med"/>
                      <a:tailEnd type="none" w="med" len="med"/>
                    </a:lnT>
                    <a:lnB w="51409" cap="flat" cmpd="sng" algn="ctr">
                      <a:solidFill>
                        <a:srgbClr val="000000"/>
                      </a:solidFill>
                      <a:prstDash val="solid"/>
                      <a:round/>
                      <a:headEnd type="none" w="med" len="med"/>
                      <a:tailEnd type="none" w="med" len="med"/>
                    </a:lnB>
                    <a:solidFill>
                      <a:srgbClr val="D0E6A8"/>
                    </a:solidFill>
                  </a:tcPr>
                </a:tc>
                <a:extLst>
                  <a:ext uri="{0D108BD9-81ED-4DB2-BD59-A6C34878D82A}">
                    <a16:rowId xmlns:a16="http://schemas.microsoft.com/office/drawing/2014/main" val="10000"/>
                  </a:ext>
                </a:extLst>
              </a:tr>
              <a:tr h="1238103">
                <a:tc>
                  <a:txBody>
                    <a:bodyPr/>
                    <a:lstStyle/>
                    <a:p>
                      <a:pPr algn="ctr">
                        <a:lnSpc>
                          <a:spcPts val="3219"/>
                        </a:lnSpc>
                        <a:defRPr/>
                      </a:pPr>
                      <a:r>
                        <a:rPr lang="en-US" sz="2299">
                          <a:solidFill>
                            <a:srgbClr val="000000"/>
                          </a:solidFill>
                          <a:latin typeface="Canva Sans Bold"/>
                        </a:rPr>
                        <a:t>2</a:t>
                      </a:r>
                      <a:endParaRPr lang="en-US" sz="1100"/>
                    </a:p>
                  </a:txBody>
                  <a:tcPr marL="93883" marR="93883" marT="93883" marB="93883" anchor="ctr">
                    <a:lnL w="51409" cap="flat" cmpd="sng" algn="ctr">
                      <a:solidFill>
                        <a:srgbClr val="000000"/>
                      </a:solidFill>
                      <a:prstDash val="solid"/>
                      <a:round/>
                      <a:headEnd type="none" w="med" len="med"/>
                      <a:tailEnd type="none" w="med" len="med"/>
                    </a:lnL>
                    <a:lnR w="51409" cap="flat" cmpd="sng" algn="ctr">
                      <a:solidFill>
                        <a:srgbClr val="000000"/>
                      </a:solidFill>
                      <a:prstDash val="solid"/>
                      <a:round/>
                      <a:headEnd type="none" w="med" len="med"/>
                      <a:tailEnd type="none" w="med" len="med"/>
                    </a:lnR>
                    <a:lnT w="51409" cap="flat" cmpd="sng" algn="ctr">
                      <a:solidFill>
                        <a:srgbClr val="000000"/>
                      </a:solidFill>
                      <a:prstDash val="solid"/>
                      <a:round/>
                      <a:headEnd type="none" w="med" len="med"/>
                      <a:tailEnd type="none" w="med" len="med"/>
                    </a:lnT>
                    <a:lnB w="51409" cap="flat" cmpd="sng" algn="ctr">
                      <a:solidFill>
                        <a:srgbClr val="000000"/>
                      </a:solidFill>
                      <a:prstDash val="solid"/>
                      <a:round/>
                      <a:headEnd type="none" w="med" len="med"/>
                      <a:tailEnd type="none" w="med" len="med"/>
                    </a:lnB>
                    <a:solidFill>
                      <a:srgbClr val="9CEDED"/>
                    </a:solidFill>
                  </a:tcPr>
                </a:tc>
                <a:extLst>
                  <a:ext uri="{0D108BD9-81ED-4DB2-BD59-A6C34878D82A}">
                    <a16:rowId xmlns:a16="http://schemas.microsoft.com/office/drawing/2014/main" val="10001"/>
                  </a:ext>
                </a:extLst>
              </a:tr>
              <a:tr h="1238103">
                <a:tc>
                  <a:txBody>
                    <a:bodyPr/>
                    <a:lstStyle/>
                    <a:p>
                      <a:pPr algn="ctr">
                        <a:lnSpc>
                          <a:spcPts val="3219"/>
                        </a:lnSpc>
                        <a:defRPr/>
                      </a:pPr>
                      <a:r>
                        <a:rPr lang="en-US" sz="2299">
                          <a:solidFill>
                            <a:srgbClr val="000000"/>
                          </a:solidFill>
                          <a:latin typeface="Canva Sans Bold"/>
                        </a:rPr>
                        <a:t>3</a:t>
                      </a:r>
                      <a:endParaRPr lang="en-US" sz="1100"/>
                    </a:p>
                  </a:txBody>
                  <a:tcPr marL="93883" marR="93883" marT="93883" marB="93883" anchor="ctr">
                    <a:lnL w="51409" cap="flat" cmpd="sng" algn="ctr">
                      <a:solidFill>
                        <a:srgbClr val="000000"/>
                      </a:solidFill>
                      <a:prstDash val="solid"/>
                      <a:round/>
                      <a:headEnd type="none" w="med" len="med"/>
                      <a:tailEnd type="none" w="med" len="med"/>
                    </a:lnL>
                    <a:lnR w="51409" cap="flat" cmpd="sng" algn="ctr">
                      <a:solidFill>
                        <a:srgbClr val="000000"/>
                      </a:solidFill>
                      <a:prstDash val="solid"/>
                      <a:round/>
                      <a:headEnd type="none" w="med" len="med"/>
                      <a:tailEnd type="none" w="med" len="med"/>
                    </a:lnR>
                    <a:lnT w="51409" cap="flat" cmpd="sng" algn="ctr">
                      <a:solidFill>
                        <a:srgbClr val="000000"/>
                      </a:solidFill>
                      <a:prstDash val="solid"/>
                      <a:round/>
                      <a:headEnd type="none" w="med" len="med"/>
                      <a:tailEnd type="none" w="med" len="med"/>
                    </a:lnT>
                    <a:lnB w="51409" cap="flat" cmpd="sng" algn="ctr">
                      <a:solidFill>
                        <a:srgbClr val="000000"/>
                      </a:solidFill>
                      <a:prstDash val="solid"/>
                      <a:round/>
                      <a:headEnd type="none" w="med" len="med"/>
                      <a:tailEnd type="none" w="med" len="med"/>
                    </a:lnB>
                    <a:solidFill>
                      <a:srgbClr val="77FF8D"/>
                    </a:solidFill>
                  </a:tcPr>
                </a:tc>
                <a:extLst>
                  <a:ext uri="{0D108BD9-81ED-4DB2-BD59-A6C34878D82A}">
                    <a16:rowId xmlns:a16="http://schemas.microsoft.com/office/drawing/2014/main" val="10002"/>
                  </a:ext>
                </a:extLst>
              </a:tr>
            </a:tbl>
          </a:graphicData>
        </a:graphic>
      </p:graphicFrame>
      <p:graphicFrame>
        <p:nvGraphicFramePr>
          <p:cNvPr id="7" name="Table 7"/>
          <p:cNvGraphicFramePr>
            <a:graphicFrameLocks noGrp="1"/>
          </p:cNvGraphicFramePr>
          <p:nvPr/>
        </p:nvGraphicFramePr>
        <p:xfrm>
          <a:off x="8229128" y="5243211"/>
          <a:ext cx="4524004" cy="1002478"/>
        </p:xfrm>
        <a:graphic>
          <a:graphicData uri="http://schemas.openxmlformats.org/drawingml/2006/table">
            <a:tbl>
              <a:tblPr/>
              <a:tblGrid>
                <a:gridCol w="1508001">
                  <a:extLst>
                    <a:ext uri="{9D8B030D-6E8A-4147-A177-3AD203B41FA5}">
                      <a16:colId xmlns:a16="http://schemas.microsoft.com/office/drawing/2014/main" val="20000"/>
                    </a:ext>
                  </a:extLst>
                </a:gridCol>
                <a:gridCol w="1508001">
                  <a:extLst>
                    <a:ext uri="{9D8B030D-6E8A-4147-A177-3AD203B41FA5}">
                      <a16:colId xmlns:a16="http://schemas.microsoft.com/office/drawing/2014/main" val="20001"/>
                    </a:ext>
                  </a:extLst>
                </a:gridCol>
                <a:gridCol w="1508001">
                  <a:extLst>
                    <a:ext uri="{9D8B030D-6E8A-4147-A177-3AD203B41FA5}">
                      <a16:colId xmlns:a16="http://schemas.microsoft.com/office/drawing/2014/main" val="20002"/>
                    </a:ext>
                  </a:extLst>
                </a:gridCol>
              </a:tblGrid>
              <a:tr h="780878">
                <a:tc>
                  <a:txBody>
                    <a:bodyPr/>
                    <a:lstStyle/>
                    <a:p>
                      <a:pPr algn="ctr">
                        <a:lnSpc>
                          <a:spcPts val="2529"/>
                        </a:lnSpc>
                        <a:defRPr/>
                      </a:pPr>
                      <a:r>
                        <a:rPr lang="en-US" sz="1807">
                          <a:solidFill>
                            <a:srgbClr val="000000"/>
                          </a:solidFill>
                          <a:latin typeface="Canva Sans Bold"/>
                        </a:rPr>
                        <a:t>1</a:t>
                      </a:r>
                      <a:endParaRPr lang="en-US" sz="1100"/>
                    </a:p>
                  </a:txBody>
                  <a:tcPr marL="93883" marR="93883" marT="93883" marB="93883" anchor="ctr">
                    <a:lnL w="51409" cap="flat" cmpd="sng" algn="ctr">
                      <a:solidFill>
                        <a:srgbClr val="000000"/>
                      </a:solidFill>
                      <a:prstDash val="solid"/>
                      <a:round/>
                      <a:headEnd type="none" w="med" len="med"/>
                      <a:tailEnd type="none" w="med" len="med"/>
                    </a:lnL>
                    <a:lnR w="51409" cap="flat" cmpd="sng" algn="ctr">
                      <a:solidFill>
                        <a:srgbClr val="000000"/>
                      </a:solidFill>
                      <a:prstDash val="solid"/>
                      <a:round/>
                      <a:headEnd type="none" w="med" len="med"/>
                      <a:tailEnd type="none" w="med" len="med"/>
                    </a:lnR>
                    <a:lnT w="51409" cap="flat" cmpd="sng" algn="ctr">
                      <a:solidFill>
                        <a:srgbClr val="000000"/>
                      </a:solidFill>
                      <a:prstDash val="solid"/>
                      <a:round/>
                      <a:headEnd type="none" w="med" len="med"/>
                      <a:tailEnd type="none" w="med" len="med"/>
                    </a:lnT>
                    <a:lnB w="51409" cap="flat" cmpd="sng" algn="ctr">
                      <a:solidFill>
                        <a:srgbClr val="000000"/>
                      </a:solidFill>
                      <a:prstDash val="solid"/>
                      <a:round/>
                      <a:headEnd type="none" w="med" len="med"/>
                      <a:tailEnd type="none" w="med" len="med"/>
                    </a:lnB>
                    <a:solidFill>
                      <a:srgbClr val="D0E6A8"/>
                    </a:solidFill>
                  </a:tcPr>
                </a:tc>
                <a:tc>
                  <a:txBody>
                    <a:bodyPr/>
                    <a:lstStyle/>
                    <a:p>
                      <a:pPr algn="ctr">
                        <a:lnSpc>
                          <a:spcPts val="2529"/>
                        </a:lnSpc>
                        <a:defRPr/>
                      </a:pPr>
                      <a:r>
                        <a:rPr lang="en-US" sz="1807">
                          <a:solidFill>
                            <a:srgbClr val="000000"/>
                          </a:solidFill>
                          <a:latin typeface="Canva Sans Bold"/>
                        </a:rPr>
                        <a:t>2</a:t>
                      </a:r>
                      <a:endParaRPr lang="en-US" sz="1100"/>
                    </a:p>
                  </a:txBody>
                  <a:tcPr marL="93883" marR="93883" marT="93883" marB="93883" anchor="ctr">
                    <a:lnL w="51409" cap="flat" cmpd="sng" algn="ctr">
                      <a:solidFill>
                        <a:srgbClr val="000000"/>
                      </a:solidFill>
                      <a:prstDash val="solid"/>
                      <a:round/>
                      <a:headEnd type="none" w="med" len="med"/>
                      <a:tailEnd type="none" w="med" len="med"/>
                    </a:lnL>
                    <a:lnR w="51409" cap="flat" cmpd="sng" algn="ctr">
                      <a:solidFill>
                        <a:srgbClr val="000000"/>
                      </a:solidFill>
                      <a:prstDash val="solid"/>
                      <a:round/>
                      <a:headEnd type="none" w="med" len="med"/>
                      <a:tailEnd type="none" w="med" len="med"/>
                    </a:lnR>
                    <a:lnT w="51409" cap="flat" cmpd="sng" algn="ctr">
                      <a:solidFill>
                        <a:srgbClr val="000000"/>
                      </a:solidFill>
                      <a:prstDash val="solid"/>
                      <a:round/>
                      <a:headEnd type="none" w="med" len="med"/>
                      <a:tailEnd type="none" w="med" len="med"/>
                    </a:lnT>
                    <a:lnB w="51409" cap="flat" cmpd="sng" algn="ctr">
                      <a:solidFill>
                        <a:srgbClr val="000000"/>
                      </a:solidFill>
                      <a:prstDash val="solid"/>
                      <a:round/>
                      <a:headEnd type="none" w="med" len="med"/>
                      <a:tailEnd type="none" w="med" len="med"/>
                    </a:lnB>
                    <a:solidFill>
                      <a:srgbClr val="9CEDED"/>
                    </a:solidFill>
                  </a:tcPr>
                </a:tc>
                <a:tc>
                  <a:txBody>
                    <a:bodyPr/>
                    <a:lstStyle/>
                    <a:p>
                      <a:pPr algn="ctr">
                        <a:lnSpc>
                          <a:spcPts val="2529"/>
                        </a:lnSpc>
                        <a:defRPr/>
                      </a:pPr>
                      <a:r>
                        <a:rPr lang="en-US" sz="1807">
                          <a:solidFill>
                            <a:srgbClr val="000000"/>
                          </a:solidFill>
                          <a:latin typeface="Canva Sans Bold"/>
                        </a:rPr>
                        <a:t>3</a:t>
                      </a:r>
                      <a:endParaRPr lang="en-US" sz="1100"/>
                    </a:p>
                  </a:txBody>
                  <a:tcPr marL="93883" marR="93883" marT="93883" marB="93883" anchor="ctr">
                    <a:lnL w="51409" cap="flat" cmpd="sng" algn="ctr">
                      <a:solidFill>
                        <a:srgbClr val="000000"/>
                      </a:solidFill>
                      <a:prstDash val="solid"/>
                      <a:round/>
                      <a:headEnd type="none" w="med" len="med"/>
                      <a:tailEnd type="none" w="med" len="med"/>
                    </a:lnL>
                    <a:lnR w="51409" cap="flat" cmpd="sng" algn="ctr">
                      <a:solidFill>
                        <a:srgbClr val="000000"/>
                      </a:solidFill>
                      <a:prstDash val="solid"/>
                      <a:round/>
                      <a:headEnd type="none" w="med" len="med"/>
                      <a:tailEnd type="none" w="med" len="med"/>
                    </a:lnR>
                    <a:lnT w="51409" cap="flat" cmpd="sng" algn="ctr">
                      <a:solidFill>
                        <a:srgbClr val="000000"/>
                      </a:solidFill>
                      <a:prstDash val="solid"/>
                      <a:round/>
                      <a:headEnd type="none" w="med" len="med"/>
                      <a:tailEnd type="none" w="med" len="med"/>
                    </a:lnT>
                    <a:lnB w="51409" cap="flat" cmpd="sng" algn="ctr">
                      <a:solidFill>
                        <a:srgbClr val="000000"/>
                      </a:solidFill>
                      <a:prstDash val="solid"/>
                      <a:round/>
                      <a:headEnd type="none" w="med" len="med"/>
                      <a:tailEnd type="none" w="med" len="med"/>
                    </a:lnB>
                    <a:solidFill>
                      <a:srgbClr val="77FF8D"/>
                    </a:solidFill>
                  </a:tcPr>
                </a:tc>
                <a:extLst>
                  <a:ext uri="{0D108BD9-81ED-4DB2-BD59-A6C34878D82A}">
                    <a16:rowId xmlns:a16="http://schemas.microsoft.com/office/drawing/2014/main" val="10000"/>
                  </a:ext>
                </a:extLst>
              </a:tr>
            </a:tbl>
          </a:graphicData>
        </a:graphic>
      </p:graphicFrame>
      <p:graphicFrame>
        <p:nvGraphicFramePr>
          <p:cNvPr id="8" name="Table 8"/>
          <p:cNvGraphicFramePr>
            <a:graphicFrameLocks noGrp="1"/>
          </p:cNvGraphicFramePr>
          <p:nvPr/>
        </p:nvGraphicFramePr>
        <p:xfrm>
          <a:off x="12659917" y="5243211"/>
          <a:ext cx="4524004" cy="1002478"/>
        </p:xfrm>
        <a:graphic>
          <a:graphicData uri="http://schemas.openxmlformats.org/drawingml/2006/table">
            <a:tbl>
              <a:tblPr/>
              <a:tblGrid>
                <a:gridCol w="1508001">
                  <a:extLst>
                    <a:ext uri="{9D8B030D-6E8A-4147-A177-3AD203B41FA5}">
                      <a16:colId xmlns:a16="http://schemas.microsoft.com/office/drawing/2014/main" val="20000"/>
                    </a:ext>
                  </a:extLst>
                </a:gridCol>
                <a:gridCol w="1508001">
                  <a:extLst>
                    <a:ext uri="{9D8B030D-6E8A-4147-A177-3AD203B41FA5}">
                      <a16:colId xmlns:a16="http://schemas.microsoft.com/office/drawing/2014/main" val="20001"/>
                    </a:ext>
                  </a:extLst>
                </a:gridCol>
                <a:gridCol w="1508001">
                  <a:extLst>
                    <a:ext uri="{9D8B030D-6E8A-4147-A177-3AD203B41FA5}">
                      <a16:colId xmlns:a16="http://schemas.microsoft.com/office/drawing/2014/main" val="20002"/>
                    </a:ext>
                  </a:extLst>
                </a:gridCol>
              </a:tblGrid>
              <a:tr h="780878">
                <a:tc>
                  <a:txBody>
                    <a:bodyPr/>
                    <a:lstStyle/>
                    <a:p>
                      <a:pPr algn="ctr">
                        <a:lnSpc>
                          <a:spcPts val="2529"/>
                        </a:lnSpc>
                        <a:defRPr/>
                      </a:pPr>
                      <a:r>
                        <a:rPr lang="en-US" sz="1807">
                          <a:solidFill>
                            <a:srgbClr val="000000"/>
                          </a:solidFill>
                          <a:latin typeface="Canva Sans Bold"/>
                        </a:rPr>
                        <a:t>1</a:t>
                      </a:r>
                      <a:endParaRPr lang="en-US" sz="1100"/>
                    </a:p>
                  </a:txBody>
                  <a:tcPr marL="93883" marR="93883" marT="93883" marB="93883" anchor="ctr">
                    <a:lnL w="51409" cap="flat" cmpd="sng" algn="ctr">
                      <a:solidFill>
                        <a:srgbClr val="000000"/>
                      </a:solidFill>
                      <a:prstDash val="solid"/>
                      <a:round/>
                      <a:headEnd type="none" w="med" len="med"/>
                      <a:tailEnd type="none" w="med" len="med"/>
                    </a:lnL>
                    <a:lnR w="51409" cap="flat" cmpd="sng" algn="ctr">
                      <a:solidFill>
                        <a:srgbClr val="000000"/>
                      </a:solidFill>
                      <a:prstDash val="solid"/>
                      <a:round/>
                      <a:headEnd type="none" w="med" len="med"/>
                      <a:tailEnd type="none" w="med" len="med"/>
                    </a:lnR>
                    <a:lnT w="51409" cap="flat" cmpd="sng" algn="ctr">
                      <a:solidFill>
                        <a:srgbClr val="000000"/>
                      </a:solidFill>
                      <a:prstDash val="solid"/>
                      <a:round/>
                      <a:headEnd type="none" w="med" len="med"/>
                      <a:tailEnd type="none" w="med" len="med"/>
                    </a:lnT>
                    <a:lnB w="51409" cap="flat" cmpd="sng" algn="ctr">
                      <a:solidFill>
                        <a:srgbClr val="000000"/>
                      </a:solidFill>
                      <a:prstDash val="solid"/>
                      <a:round/>
                      <a:headEnd type="none" w="med" len="med"/>
                      <a:tailEnd type="none" w="med" len="med"/>
                    </a:lnB>
                    <a:solidFill>
                      <a:srgbClr val="D0E6A8"/>
                    </a:solidFill>
                  </a:tcPr>
                </a:tc>
                <a:tc>
                  <a:txBody>
                    <a:bodyPr/>
                    <a:lstStyle/>
                    <a:p>
                      <a:pPr algn="ctr">
                        <a:lnSpc>
                          <a:spcPts val="2529"/>
                        </a:lnSpc>
                        <a:defRPr/>
                      </a:pPr>
                      <a:r>
                        <a:rPr lang="en-US" sz="1807">
                          <a:solidFill>
                            <a:srgbClr val="000000"/>
                          </a:solidFill>
                          <a:latin typeface="Canva Sans Bold"/>
                        </a:rPr>
                        <a:t>2</a:t>
                      </a:r>
                      <a:endParaRPr lang="en-US" sz="1100"/>
                    </a:p>
                  </a:txBody>
                  <a:tcPr marL="93883" marR="93883" marT="93883" marB="93883" anchor="ctr">
                    <a:lnL w="51409" cap="flat" cmpd="sng" algn="ctr">
                      <a:solidFill>
                        <a:srgbClr val="000000"/>
                      </a:solidFill>
                      <a:prstDash val="solid"/>
                      <a:round/>
                      <a:headEnd type="none" w="med" len="med"/>
                      <a:tailEnd type="none" w="med" len="med"/>
                    </a:lnL>
                    <a:lnR w="51409" cap="flat" cmpd="sng" algn="ctr">
                      <a:solidFill>
                        <a:srgbClr val="000000"/>
                      </a:solidFill>
                      <a:prstDash val="solid"/>
                      <a:round/>
                      <a:headEnd type="none" w="med" len="med"/>
                      <a:tailEnd type="none" w="med" len="med"/>
                    </a:lnR>
                    <a:lnT w="51409" cap="flat" cmpd="sng" algn="ctr">
                      <a:solidFill>
                        <a:srgbClr val="000000"/>
                      </a:solidFill>
                      <a:prstDash val="solid"/>
                      <a:round/>
                      <a:headEnd type="none" w="med" len="med"/>
                      <a:tailEnd type="none" w="med" len="med"/>
                    </a:lnT>
                    <a:lnB w="51409" cap="flat" cmpd="sng" algn="ctr">
                      <a:solidFill>
                        <a:srgbClr val="000000"/>
                      </a:solidFill>
                      <a:prstDash val="solid"/>
                      <a:round/>
                      <a:headEnd type="none" w="med" len="med"/>
                      <a:tailEnd type="none" w="med" len="med"/>
                    </a:lnB>
                    <a:solidFill>
                      <a:srgbClr val="9CEDED"/>
                    </a:solidFill>
                  </a:tcPr>
                </a:tc>
                <a:tc>
                  <a:txBody>
                    <a:bodyPr/>
                    <a:lstStyle/>
                    <a:p>
                      <a:pPr algn="ctr">
                        <a:lnSpc>
                          <a:spcPts val="2529"/>
                        </a:lnSpc>
                        <a:defRPr/>
                      </a:pPr>
                      <a:r>
                        <a:rPr lang="en-US" sz="1807">
                          <a:solidFill>
                            <a:srgbClr val="000000"/>
                          </a:solidFill>
                          <a:latin typeface="Canva Sans Bold"/>
                        </a:rPr>
                        <a:t>3</a:t>
                      </a:r>
                      <a:endParaRPr lang="en-US" sz="1100"/>
                    </a:p>
                  </a:txBody>
                  <a:tcPr marL="93883" marR="93883" marT="93883" marB="93883" anchor="ctr">
                    <a:lnL w="51409" cap="flat" cmpd="sng" algn="ctr">
                      <a:solidFill>
                        <a:srgbClr val="000000"/>
                      </a:solidFill>
                      <a:prstDash val="solid"/>
                      <a:round/>
                      <a:headEnd type="none" w="med" len="med"/>
                      <a:tailEnd type="none" w="med" len="med"/>
                    </a:lnL>
                    <a:lnR w="51409" cap="flat" cmpd="sng" algn="ctr">
                      <a:solidFill>
                        <a:srgbClr val="000000"/>
                      </a:solidFill>
                      <a:prstDash val="solid"/>
                      <a:round/>
                      <a:headEnd type="none" w="med" len="med"/>
                      <a:tailEnd type="none" w="med" len="med"/>
                    </a:lnR>
                    <a:lnT w="51409" cap="flat" cmpd="sng" algn="ctr">
                      <a:solidFill>
                        <a:srgbClr val="000000"/>
                      </a:solidFill>
                      <a:prstDash val="solid"/>
                      <a:round/>
                      <a:headEnd type="none" w="med" len="med"/>
                      <a:tailEnd type="none" w="med" len="med"/>
                    </a:lnT>
                    <a:lnB w="51409" cap="flat" cmpd="sng" algn="ctr">
                      <a:solidFill>
                        <a:srgbClr val="000000"/>
                      </a:solidFill>
                      <a:prstDash val="solid"/>
                      <a:round/>
                      <a:headEnd type="none" w="med" len="med"/>
                      <a:tailEnd type="none" w="med" len="med"/>
                    </a:lnB>
                    <a:solidFill>
                      <a:srgbClr val="77FF8D"/>
                    </a:solidFill>
                  </a:tcPr>
                </a:tc>
                <a:extLst>
                  <a:ext uri="{0D108BD9-81ED-4DB2-BD59-A6C34878D82A}">
                    <a16:rowId xmlns:a16="http://schemas.microsoft.com/office/drawing/2014/main" val="10000"/>
                  </a:ext>
                </a:extLst>
              </a:tr>
            </a:tbl>
          </a:graphicData>
        </a:graphic>
      </p:graphicFrame>
      <p:graphicFrame>
        <p:nvGraphicFramePr>
          <p:cNvPr id="9" name="Table 9"/>
          <p:cNvGraphicFramePr>
            <a:graphicFrameLocks noGrp="1"/>
          </p:cNvGraphicFramePr>
          <p:nvPr/>
        </p:nvGraphicFramePr>
        <p:xfrm>
          <a:off x="11888937" y="6094003"/>
          <a:ext cx="979476" cy="3714310"/>
        </p:xfrm>
        <a:graphic>
          <a:graphicData uri="http://schemas.openxmlformats.org/drawingml/2006/table">
            <a:tbl>
              <a:tblPr/>
              <a:tblGrid>
                <a:gridCol w="213166">
                  <a:extLst>
                    <a:ext uri="{9D8B030D-6E8A-4147-A177-3AD203B41FA5}">
                      <a16:colId xmlns:a16="http://schemas.microsoft.com/office/drawing/2014/main" val="20000"/>
                    </a:ext>
                  </a:extLst>
                </a:gridCol>
              </a:tblGrid>
              <a:tr h="1238103">
                <a:tc>
                  <a:txBody>
                    <a:bodyPr/>
                    <a:lstStyle/>
                    <a:p>
                      <a:pPr algn="ctr">
                        <a:lnSpc>
                          <a:spcPts val="3219"/>
                        </a:lnSpc>
                        <a:defRPr/>
                      </a:pPr>
                      <a:r>
                        <a:rPr lang="en-US" sz="2299">
                          <a:solidFill>
                            <a:srgbClr val="000000"/>
                          </a:solidFill>
                          <a:latin typeface="Canva Sans Bold"/>
                        </a:rPr>
                        <a:t>1</a:t>
                      </a:r>
                      <a:endParaRPr lang="en-US" sz="1100"/>
                    </a:p>
                  </a:txBody>
                  <a:tcPr marL="93883" marR="93883" marT="93883" marB="93883" anchor="ctr">
                    <a:lnL w="51409" cap="flat" cmpd="sng" algn="ctr">
                      <a:solidFill>
                        <a:srgbClr val="000000"/>
                      </a:solidFill>
                      <a:prstDash val="solid"/>
                      <a:round/>
                      <a:headEnd type="none" w="med" len="med"/>
                      <a:tailEnd type="none" w="med" len="med"/>
                    </a:lnL>
                    <a:lnR w="51409" cap="flat" cmpd="sng" algn="ctr">
                      <a:solidFill>
                        <a:srgbClr val="000000"/>
                      </a:solidFill>
                      <a:prstDash val="solid"/>
                      <a:round/>
                      <a:headEnd type="none" w="med" len="med"/>
                      <a:tailEnd type="none" w="med" len="med"/>
                    </a:lnR>
                    <a:lnT w="51409" cap="flat" cmpd="sng" algn="ctr">
                      <a:solidFill>
                        <a:srgbClr val="000000"/>
                      </a:solidFill>
                      <a:prstDash val="solid"/>
                      <a:round/>
                      <a:headEnd type="none" w="med" len="med"/>
                      <a:tailEnd type="none" w="med" len="med"/>
                    </a:lnT>
                    <a:lnB w="51409" cap="flat" cmpd="sng" algn="ctr">
                      <a:solidFill>
                        <a:srgbClr val="000000"/>
                      </a:solidFill>
                      <a:prstDash val="solid"/>
                      <a:round/>
                      <a:headEnd type="none" w="med" len="med"/>
                      <a:tailEnd type="none" w="med" len="med"/>
                    </a:lnB>
                    <a:solidFill>
                      <a:srgbClr val="D0E6A8"/>
                    </a:solidFill>
                  </a:tcPr>
                </a:tc>
                <a:extLst>
                  <a:ext uri="{0D108BD9-81ED-4DB2-BD59-A6C34878D82A}">
                    <a16:rowId xmlns:a16="http://schemas.microsoft.com/office/drawing/2014/main" val="10000"/>
                  </a:ext>
                </a:extLst>
              </a:tr>
              <a:tr h="1238103">
                <a:tc>
                  <a:txBody>
                    <a:bodyPr/>
                    <a:lstStyle/>
                    <a:p>
                      <a:pPr algn="ctr">
                        <a:lnSpc>
                          <a:spcPts val="3219"/>
                        </a:lnSpc>
                        <a:defRPr/>
                      </a:pPr>
                      <a:r>
                        <a:rPr lang="en-US" sz="2299">
                          <a:solidFill>
                            <a:srgbClr val="000000"/>
                          </a:solidFill>
                          <a:latin typeface="Canva Sans Bold"/>
                        </a:rPr>
                        <a:t>2</a:t>
                      </a:r>
                      <a:endParaRPr lang="en-US" sz="1100"/>
                    </a:p>
                  </a:txBody>
                  <a:tcPr marL="93883" marR="93883" marT="93883" marB="93883" anchor="ctr">
                    <a:lnL w="51409" cap="flat" cmpd="sng" algn="ctr">
                      <a:solidFill>
                        <a:srgbClr val="000000"/>
                      </a:solidFill>
                      <a:prstDash val="solid"/>
                      <a:round/>
                      <a:headEnd type="none" w="med" len="med"/>
                      <a:tailEnd type="none" w="med" len="med"/>
                    </a:lnL>
                    <a:lnR w="51409" cap="flat" cmpd="sng" algn="ctr">
                      <a:solidFill>
                        <a:srgbClr val="000000"/>
                      </a:solidFill>
                      <a:prstDash val="solid"/>
                      <a:round/>
                      <a:headEnd type="none" w="med" len="med"/>
                      <a:tailEnd type="none" w="med" len="med"/>
                    </a:lnR>
                    <a:lnT w="51409" cap="flat" cmpd="sng" algn="ctr">
                      <a:solidFill>
                        <a:srgbClr val="000000"/>
                      </a:solidFill>
                      <a:prstDash val="solid"/>
                      <a:round/>
                      <a:headEnd type="none" w="med" len="med"/>
                      <a:tailEnd type="none" w="med" len="med"/>
                    </a:lnT>
                    <a:lnB w="51409" cap="flat" cmpd="sng" algn="ctr">
                      <a:solidFill>
                        <a:srgbClr val="000000"/>
                      </a:solidFill>
                      <a:prstDash val="solid"/>
                      <a:round/>
                      <a:headEnd type="none" w="med" len="med"/>
                      <a:tailEnd type="none" w="med" len="med"/>
                    </a:lnB>
                    <a:solidFill>
                      <a:srgbClr val="9CEDED"/>
                    </a:solidFill>
                  </a:tcPr>
                </a:tc>
                <a:extLst>
                  <a:ext uri="{0D108BD9-81ED-4DB2-BD59-A6C34878D82A}">
                    <a16:rowId xmlns:a16="http://schemas.microsoft.com/office/drawing/2014/main" val="10001"/>
                  </a:ext>
                </a:extLst>
              </a:tr>
              <a:tr h="1238103">
                <a:tc>
                  <a:txBody>
                    <a:bodyPr/>
                    <a:lstStyle/>
                    <a:p>
                      <a:pPr algn="ctr">
                        <a:lnSpc>
                          <a:spcPts val="3219"/>
                        </a:lnSpc>
                        <a:defRPr/>
                      </a:pPr>
                      <a:r>
                        <a:rPr lang="en-US" sz="2299">
                          <a:solidFill>
                            <a:srgbClr val="000000"/>
                          </a:solidFill>
                          <a:latin typeface="Canva Sans Bold"/>
                        </a:rPr>
                        <a:t>3</a:t>
                      </a:r>
                      <a:endParaRPr lang="en-US" sz="1100"/>
                    </a:p>
                  </a:txBody>
                  <a:tcPr marL="93883" marR="93883" marT="93883" marB="93883" anchor="ctr">
                    <a:lnL w="51409" cap="flat" cmpd="sng" algn="ctr">
                      <a:solidFill>
                        <a:srgbClr val="000000"/>
                      </a:solidFill>
                      <a:prstDash val="solid"/>
                      <a:round/>
                      <a:headEnd type="none" w="med" len="med"/>
                      <a:tailEnd type="none" w="med" len="med"/>
                    </a:lnL>
                    <a:lnR w="51409" cap="flat" cmpd="sng" algn="ctr">
                      <a:solidFill>
                        <a:srgbClr val="000000"/>
                      </a:solidFill>
                      <a:prstDash val="solid"/>
                      <a:round/>
                      <a:headEnd type="none" w="med" len="med"/>
                      <a:tailEnd type="none" w="med" len="med"/>
                    </a:lnR>
                    <a:lnT w="51409" cap="flat" cmpd="sng" algn="ctr">
                      <a:solidFill>
                        <a:srgbClr val="000000"/>
                      </a:solidFill>
                      <a:prstDash val="solid"/>
                      <a:round/>
                      <a:headEnd type="none" w="med" len="med"/>
                      <a:tailEnd type="none" w="med" len="med"/>
                    </a:lnT>
                    <a:lnB w="51409" cap="flat" cmpd="sng" algn="ctr">
                      <a:solidFill>
                        <a:srgbClr val="000000"/>
                      </a:solidFill>
                      <a:prstDash val="solid"/>
                      <a:round/>
                      <a:headEnd type="none" w="med" len="med"/>
                      <a:tailEnd type="none" w="med" len="med"/>
                    </a:lnB>
                    <a:solidFill>
                      <a:srgbClr val="77FF8D"/>
                    </a:solidFill>
                  </a:tcPr>
                </a:tc>
                <a:extLst>
                  <a:ext uri="{0D108BD9-81ED-4DB2-BD59-A6C34878D82A}">
                    <a16:rowId xmlns:a16="http://schemas.microsoft.com/office/drawing/2014/main" val="10002"/>
                  </a:ext>
                </a:extLst>
              </a:tr>
            </a:tbl>
          </a:graphicData>
        </a:graphic>
      </p:graphicFrame>
      <p:sp>
        <p:nvSpPr>
          <p:cNvPr id="10" name="Freeform 10"/>
          <p:cNvSpPr/>
          <p:nvPr/>
        </p:nvSpPr>
        <p:spPr>
          <a:xfrm>
            <a:off x="3197436" y="6912731"/>
            <a:ext cx="1136345" cy="623569"/>
          </a:xfrm>
          <a:custGeom>
            <a:avLst/>
            <a:gdLst/>
            <a:ahLst/>
            <a:cxnLst/>
            <a:rect l="l" t="t" r="r" b="b"/>
            <a:pathLst>
              <a:path w="1136345" h="623569">
                <a:moveTo>
                  <a:pt x="0" y="0"/>
                </a:moveTo>
                <a:lnTo>
                  <a:pt x="1136344" y="0"/>
                </a:lnTo>
                <a:lnTo>
                  <a:pt x="1136344" y="623570"/>
                </a:lnTo>
                <a:lnTo>
                  <a:pt x="0" y="6235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w="19050" cap="sq">
            <a:solidFill>
              <a:srgbClr val="EE372F"/>
            </a:solidFill>
            <a:prstDash val="solid"/>
            <a:miter/>
          </a:ln>
        </p:spPr>
      </p:sp>
      <p:sp>
        <p:nvSpPr>
          <p:cNvPr id="11" name="Freeform 11"/>
          <p:cNvSpPr/>
          <p:nvPr/>
        </p:nvSpPr>
        <p:spPr>
          <a:xfrm>
            <a:off x="4849108" y="6912731"/>
            <a:ext cx="1136345" cy="623569"/>
          </a:xfrm>
          <a:custGeom>
            <a:avLst/>
            <a:gdLst/>
            <a:ahLst/>
            <a:cxnLst/>
            <a:rect l="l" t="t" r="r" b="b"/>
            <a:pathLst>
              <a:path w="1136345" h="623569">
                <a:moveTo>
                  <a:pt x="0" y="0"/>
                </a:moveTo>
                <a:lnTo>
                  <a:pt x="1136344" y="0"/>
                </a:lnTo>
                <a:lnTo>
                  <a:pt x="1136344" y="623570"/>
                </a:lnTo>
                <a:lnTo>
                  <a:pt x="0" y="6235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w="19050" cap="sq">
            <a:solidFill>
              <a:srgbClr val="2F64EE"/>
            </a:solidFill>
            <a:prstDash val="solid"/>
            <a:miter/>
          </a:ln>
        </p:spPr>
      </p:sp>
      <p:sp>
        <p:nvSpPr>
          <p:cNvPr id="12" name="Freeform 12"/>
          <p:cNvSpPr/>
          <p:nvPr/>
        </p:nvSpPr>
        <p:spPr>
          <a:xfrm>
            <a:off x="3197436" y="7652468"/>
            <a:ext cx="1136345" cy="623569"/>
          </a:xfrm>
          <a:custGeom>
            <a:avLst/>
            <a:gdLst/>
            <a:ahLst/>
            <a:cxnLst/>
            <a:rect l="l" t="t" r="r" b="b"/>
            <a:pathLst>
              <a:path w="1136345" h="623569">
                <a:moveTo>
                  <a:pt x="0" y="0"/>
                </a:moveTo>
                <a:lnTo>
                  <a:pt x="1136344" y="0"/>
                </a:lnTo>
                <a:lnTo>
                  <a:pt x="1136344" y="623569"/>
                </a:lnTo>
                <a:lnTo>
                  <a:pt x="0" y="623569"/>
                </a:lnTo>
                <a:lnTo>
                  <a:pt x="0" y="0"/>
                </a:lnTo>
                <a:close/>
              </a:path>
            </a:pathLst>
          </a:custGeom>
          <a:blipFill>
            <a:blip r:embed="rId2">
              <a:extLst>
                <a:ext uri="{96DAC541-7B7A-43D3-8B79-37D633B846F1}">
                  <asvg:svgBlip xmlns:asvg="http://schemas.microsoft.com/office/drawing/2016/SVG/main" r:embed="rId3"/>
                </a:ext>
              </a:extLst>
            </a:blip>
            <a:stretch>
              <a:fillRect/>
            </a:stretch>
          </a:blipFill>
          <a:ln w="19050" cap="sq">
            <a:solidFill>
              <a:srgbClr val="EE372F"/>
            </a:solidFill>
            <a:prstDash val="solid"/>
            <a:miter/>
          </a:ln>
        </p:spPr>
      </p:sp>
      <p:sp>
        <p:nvSpPr>
          <p:cNvPr id="13" name="AutoShape 13"/>
          <p:cNvSpPr/>
          <p:nvPr/>
        </p:nvSpPr>
        <p:spPr>
          <a:xfrm>
            <a:off x="5985452" y="7224516"/>
            <a:ext cx="2668125" cy="818728"/>
          </a:xfrm>
          <a:prstGeom prst="line">
            <a:avLst/>
          </a:prstGeom>
          <a:ln w="28575" cap="flat">
            <a:solidFill>
              <a:srgbClr val="2F64EE"/>
            </a:solidFill>
            <a:prstDash val="solid"/>
            <a:headEnd type="none" w="sm" len="sm"/>
            <a:tailEnd type="none" w="sm" len="sm"/>
          </a:ln>
        </p:spPr>
      </p:sp>
      <p:sp>
        <p:nvSpPr>
          <p:cNvPr id="14" name="AutoShape 14"/>
          <p:cNvSpPr/>
          <p:nvPr/>
        </p:nvSpPr>
        <p:spPr>
          <a:xfrm>
            <a:off x="4333780" y="7224516"/>
            <a:ext cx="5158275" cy="739737"/>
          </a:xfrm>
          <a:prstGeom prst="line">
            <a:avLst/>
          </a:prstGeom>
          <a:ln w="28575" cap="flat">
            <a:solidFill>
              <a:srgbClr val="EE372F"/>
            </a:solidFill>
            <a:prstDash val="solid"/>
            <a:headEnd type="none" w="sm" len="sm"/>
            <a:tailEnd type="none" w="sm" len="sm"/>
          </a:ln>
        </p:spPr>
      </p:sp>
      <p:sp>
        <p:nvSpPr>
          <p:cNvPr id="15" name="AutoShape 15"/>
          <p:cNvSpPr/>
          <p:nvPr/>
        </p:nvSpPr>
        <p:spPr>
          <a:xfrm flipV="1">
            <a:off x="3765608" y="7964252"/>
            <a:ext cx="5726448" cy="311785"/>
          </a:xfrm>
          <a:prstGeom prst="line">
            <a:avLst/>
          </a:prstGeom>
          <a:ln w="28575" cap="flat">
            <a:solidFill>
              <a:srgbClr val="EE372F"/>
            </a:solidFill>
            <a:prstDash val="solid"/>
            <a:headEnd type="none" w="sm" len="sm"/>
            <a:tailEnd type="none" w="sm" len="sm"/>
          </a:ln>
        </p:spPr>
      </p:sp>
      <p:sp>
        <p:nvSpPr>
          <p:cNvPr id="16" name="TextBox 16"/>
          <p:cNvSpPr txBox="1"/>
          <p:nvPr/>
        </p:nvSpPr>
        <p:spPr>
          <a:xfrm>
            <a:off x="3461219" y="4657080"/>
            <a:ext cx="2025144" cy="332268"/>
          </a:xfrm>
          <a:prstGeom prst="rect">
            <a:avLst/>
          </a:prstGeom>
        </p:spPr>
        <p:txBody>
          <a:bodyPr lIns="0" tIns="0" rIns="0" bIns="0" rtlCol="0" anchor="t">
            <a:spAutoFit/>
          </a:bodyPr>
          <a:lstStyle/>
          <a:p>
            <a:pPr algn="ctr">
              <a:lnSpc>
                <a:spcPts val="2759"/>
              </a:lnSpc>
              <a:spcBef>
                <a:spcPct val="0"/>
              </a:spcBef>
            </a:pPr>
            <a:r>
              <a:rPr lang="en-US" sz="1971">
                <a:solidFill>
                  <a:srgbClr val="000000"/>
                </a:solidFill>
                <a:latin typeface="Canva Sans Bold"/>
              </a:rPr>
              <a:t>Gray level image</a:t>
            </a:r>
          </a:p>
        </p:txBody>
      </p:sp>
      <p:sp>
        <p:nvSpPr>
          <p:cNvPr id="17" name="TextBox 17"/>
          <p:cNvSpPr txBox="1"/>
          <p:nvPr/>
        </p:nvSpPr>
        <p:spPr>
          <a:xfrm>
            <a:off x="8163899" y="4362912"/>
            <a:ext cx="2656314" cy="332268"/>
          </a:xfrm>
          <a:prstGeom prst="rect">
            <a:avLst/>
          </a:prstGeom>
        </p:spPr>
        <p:txBody>
          <a:bodyPr lIns="0" tIns="0" rIns="0" bIns="0" rtlCol="0" anchor="t">
            <a:spAutoFit/>
          </a:bodyPr>
          <a:lstStyle/>
          <a:p>
            <a:pPr algn="ctr">
              <a:lnSpc>
                <a:spcPts val="2759"/>
              </a:lnSpc>
              <a:spcBef>
                <a:spcPct val="0"/>
              </a:spcBef>
            </a:pPr>
            <a:r>
              <a:rPr lang="en-US" sz="1971">
                <a:solidFill>
                  <a:srgbClr val="000000"/>
                </a:solidFill>
                <a:latin typeface="Canva Sans Bold"/>
              </a:rPr>
              <a:t> Right neighbor GLCM</a:t>
            </a:r>
          </a:p>
        </p:txBody>
      </p:sp>
      <p:sp>
        <p:nvSpPr>
          <p:cNvPr id="18" name="TextBox 18"/>
          <p:cNvSpPr txBox="1"/>
          <p:nvPr/>
        </p:nvSpPr>
        <p:spPr>
          <a:xfrm>
            <a:off x="12363423" y="4382066"/>
            <a:ext cx="3346902" cy="332268"/>
          </a:xfrm>
          <a:prstGeom prst="rect">
            <a:avLst/>
          </a:prstGeom>
        </p:spPr>
        <p:txBody>
          <a:bodyPr lIns="0" tIns="0" rIns="0" bIns="0" rtlCol="0" anchor="t">
            <a:spAutoFit/>
          </a:bodyPr>
          <a:lstStyle/>
          <a:p>
            <a:pPr algn="ctr">
              <a:lnSpc>
                <a:spcPts val="2759"/>
              </a:lnSpc>
              <a:spcBef>
                <a:spcPct val="0"/>
              </a:spcBef>
            </a:pPr>
            <a:r>
              <a:rPr lang="en-US" sz="1971">
                <a:solidFill>
                  <a:srgbClr val="000000"/>
                </a:solidFill>
                <a:latin typeface="Canva Sans Bold"/>
              </a:rPr>
              <a:t> Normalized GLCM P (i,j)</a:t>
            </a:r>
          </a:p>
        </p:txBody>
      </p:sp>
      <p:sp>
        <p:nvSpPr>
          <p:cNvPr id="19" name="TextBox 19"/>
          <p:cNvSpPr txBox="1"/>
          <p:nvPr/>
        </p:nvSpPr>
        <p:spPr>
          <a:xfrm rot="-5400000">
            <a:off x="10751810" y="7115648"/>
            <a:ext cx="1996788" cy="217735"/>
          </a:xfrm>
          <a:prstGeom prst="rect">
            <a:avLst/>
          </a:prstGeom>
        </p:spPr>
        <p:txBody>
          <a:bodyPr lIns="0" tIns="0" rIns="0" bIns="0" rtlCol="0" anchor="t">
            <a:spAutoFit/>
          </a:bodyPr>
          <a:lstStyle/>
          <a:p>
            <a:pPr algn="ctr">
              <a:lnSpc>
                <a:spcPts val="1839"/>
              </a:lnSpc>
              <a:spcBef>
                <a:spcPct val="0"/>
              </a:spcBef>
            </a:pPr>
            <a:r>
              <a:rPr lang="en-US" sz="1314">
                <a:solidFill>
                  <a:srgbClr val="000000"/>
                </a:solidFill>
                <a:latin typeface="Canva Sans Bold"/>
              </a:rPr>
              <a:t> Reference pixel value (i)</a:t>
            </a:r>
          </a:p>
        </p:txBody>
      </p:sp>
      <p:sp>
        <p:nvSpPr>
          <p:cNvPr id="20" name="TextBox 20"/>
          <p:cNvSpPr txBox="1"/>
          <p:nvPr/>
        </p:nvSpPr>
        <p:spPr>
          <a:xfrm rot="-5400000">
            <a:off x="6302874" y="7115648"/>
            <a:ext cx="1996786" cy="217735"/>
          </a:xfrm>
          <a:prstGeom prst="rect">
            <a:avLst/>
          </a:prstGeom>
        </p:spPr>
        <p:txBody>
          <a:bodyPr lIns="0" tIns="0" rIns="0" bIns="0" rtlCol="0" anchor="t">
            <a:spAutoFit/>
          </a:bodyPr>
          <a:lstStyle/>
          <a:p>
            <a:pPr algn="ctr">
              <a:lnSpc>
                <a:spcPts val="1839"/>
              </a:lnSpc>
              <a:spcBef>
                <a:spcPct val="0"/>
              </a:spcBef>
            </a:pPr>
            <a:r>
              <a:rPr lang="en-US" sz="1314">
                <a:solidFill>
                  <a:srgbClr val="000000"/>
                </a:solidFill>
                <a:latin typeface="Canva Sans Bold"/>
              </a:rPr>
              <a:t> Reference pixel value (i)</a:t>
            </a:r>
          </a:p>
        </p:txBody>
      </p:sp>
      <p:sp>
        <p:nvSpPr>
          <p:cNvPr id="21" name="TextBox 21"/>
          <p:cNvSpPr txBox="1"/>
          <p:nvPr/>
        </p:nvSpPr>
        <p:spPr>
          <a:xfrm>
            <a:off x="8698204" y="4920468"/>
            <a:ext cx="1919418" cy="217735"/>
          </a:xfrm>
          <a:prstGeom prst="rect">
            <a:avLst/>
          </a:prstGeom>
        </p:spPr>
        <p:txBody>
          <a:bodyPr lIns="0" tIns="0" rIns="0" bIns="0" rtlCol="0" anchor="t">
            <a:spAutoFit/>
          </a:bodyPr>
          <a:lstStyle/>
          <a:p>
            <a:pPr algn="ctr">
              <a:lnSpc>
                <a:spcPts val="1839"/>
              </a:lnSpc>
              <a:spcBef>
                <a:spcPct val="0"/>
              </a:spcBef>
            </a:pPr>
            <a:r>
              <a:rPr lang="en-US" sz="1314">
                <a:solidFill>
                  <a:srgbClr val="000000"/>
                </a:solidFill>
                <a:latin typeface="Canva Sans Bold"/>
              </a:rPr>
              <a:t> Neighbor pixel value (j)</a:t>
            </a:r>
          </a:p>
        </p:txBody>
      </p:sp>
      <p:sp>
        <p:nvSpPr>
          <p:cNvPr id="22" name="TextBox 22"/>
          <p:cNvSpPr txBox="1"/>
          <p:nvPr/>
        </p:nvSpPr>
        <p:spPr>
          <a:xfrm>
            <a:off x="13077164" y="4920468"/>
            <a:ext cx="1919418" cy="217735"/>
          </a:xfrm>
          <a:prstGeom prst="rect">
            <a:avLst/>
          </a:prstGeom>
        </p:spPr>
        <p:txBody>
          <a:bodyPr lIns="0" tIns="0" rIns="0" bIns="0" rtlCol="0" anchor="t">
            <a:spAutoFit/>
          </a:bodyPr>
          <a:lstStyle/>
          <a:p>
            <a:pPr algn="ctr">
              <a:lnSpc>
                <a:spcPts val="1839"/>
              </a:lnSpc>
              <a:spcBef>
                <a:spcPct val="0"/>
              </a:spcBef>
            </a:pPr>
            <a:r>
              <a:rPr lang="en-US" sz="1314">
                <a:solidFill>
                  <a:srgbClr val="000000"/>
                </a:solidFill>
                <a:latin typeface="Canva Sans Bold"/>
              </a:rPr>
              <a:t> Neighbor pixel value (j)</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410448"/>
            <a:ext cx="16480917" cy="9582150"/>
          </a:xfrm>
          <a:prstGeom prst="rect">
            <a:avLst/>
          </a:prstGeom>
        </p:spPr>
        <p:txBody>
          <a:bodyPr lIns="0" tIns="0" rIns="0" bIns="0" rtlCol="0" anchor="t">
            <a:spAutoFit/>
          </a:bodyPr>
          <a:lstStyle/>
          <a:p>
            <a:pPr algn="just">
              <a:lnSpc>
                <a:spcPts val="4200"/>
              </a:lnSpc>
            </a:pPr>
            <a:r>
              <a:rPr lang="en-US" sz="3000">
                <a:solidFill>
                  <a:srgbClr val="000000"/>
                </a:solidFill>
                <a:latin typeface="Canva Sans"/>
              </a:rPr>
              <a:t>3. </a:t>
            </a:r>
            <a:r>
              <a:rPr lang="en-US" sz="3000">
                <a:solidFill>
                  <a:srgbClr val="000000"/>
                </a:solidFill>
                <a:latin typeface="Canva Sans Semi-Bold"/>
              </a:rPr>
              <a:t>Feature Fusion</a:t>
            </a:r>
            <a:r>
              <a:rPr lang="en-US" sz="3000">
                <a:solidFill>
                  <a:srgbClr val="000000"/>
                </a:solidFill>
                <a:latin typeface="Canva Sans"/>
              </a:rPr>
              <a:t>:</a:t>
            </a:r>
          </a:p>
          <a:p>
            <a:pPr marL="1295400" lvl="2" indent="-431800" algn="just">
              <a:lnSpc>
                <a:spcPts val="4200"/>
              </a:lnSpc>
              <a:buFont typeface="Arial"/>
              <a:buChar char="⚬"/>
            </a:pPr>
            <a:r>
              <a:rPr lang="en-US" sz="3000">
                <a:solidFill>
                  <a:srgbClr val="000000"/>
                </a:solidFill>
                <a:latin typeface="Canva Sans"/>
              </a:rPr>
              <a:t>The features extracted from both CNN and GLCM are combined to form a unified feature representation for each iris image.</a:t>
            </a:r>
          </a:p>
          <a:p>
            <a:pPr marL="1295400" lvl="2" indent="-431800" algn="just">
              <a:lnSpc>
                <a:spcPts val="4200"/>
              </a:lnSpc>
              <a:buFont typeface="Arial"/>
              <a:buChar char="⚬"/>
            </a:pPr>
            <a:r>
              <a:rPr lang="en-US" sz="3000">
                <a:solidFill>
                  <a:srgbClr val="000000"/>
                </a:solidFill>
                <a:latin typeface="Canva Sans"/>
              </a:rPr>
              <a:t>Fusion techniques such as concatenation or weighted averaging may be employed to merge the two sets of features effectively.</a:t>
            </a:r>
          </a:p>
          <a:p>
            <a:pPr algn="just">
              <a:lnSpc>
                <a:spcPts val="4200"/>
              </a:lnSpc>
            </a:pPr>
            <a:endParaRPr lang="en-US" sz="3000">
              <a:solidFill>
                <a:srgbClr val="000000"/>
              </a:solidFill>
              <a:latin typeface="Canva Sans"/>
            </a:endParaRPr>
          </a:p>
          <a:p>
            <a:pPr algn="just">
              <a:lnSpc>
                <a:spcPts val="4200"/>
              </a:lnSpc>
            </a:pPr>
            <a:r>
              <a:rPr lang="en-US" sz="3000">
                <a:solidFill>
                  <a:srgbClr val="000000"/>
                </a:solidFill>
                <a:latin typeface="Canva Sans"/>
              </a:rPr>
              <a:t>4. </a:t>
            </a:r>
            <a:r>
              <a:rPr lang="en-US" sz="3000">
                <a:solidFill>
                  <a:srgbClr val="000000"/>
                </a:solidFill>
                <a:latin typeface="Canva Sans Bold"/>
              </a:rPr>
              <a:t>Developing new ensemble of machines learning classifiers:</a:t>
            </a:r>
          </a:p>
          <a:p>
            <a:pPr marL="1295400" lvl="2" indent="-431800" algn="just">
              <a:lnSpc>
                <a:spcPts val="4200"/>
              </a:lnSpc>
              <a:buFont typeface="Arial"/>
              <a:buChar char="⚬"/>
            </a:pPr>
            <a:r>
              <a:rPr lang="en-US" sz="3000">
                <a:solidFill>
                  <a:srgbClr val="000000"/>
                </a:solidFill>
                <a:latin typeface="Canva Sans"/>
              </a:rPr>
              <a:t>The combined feature set have been classified as live/ spoofed with the help of ensemble of best classifiers (Decided after comparative analysis of multiple classifiers)</a:t>
            </a:r>
          </a:p>
          <a:p>
            <a:pPr marL="1295400" lvl="2" indent="-431800" algn="just">
              <a:lnSpc>
                <a:spcPts val="4200"/>
              </a:lnSpc>
              <a:buFont typeface="Arial"/>
              <a:buChar char="⚬"/>
            </a:pPr>
            <a:r>
              <a:rPr lang="en-US" sz="3000">
                <a:solidFill>
                  <a:srgbClr val="000000"/>
                </a:solidFill>
                <a:latin typeface="Canva Sans"/>
              </a:rPr>
              <a:t>Machine learning or pattern recognition techniques are applied to this feature set to classify iris images into live or spoofed categories.</a:t>
            </a:r>
          </a:p>
          <a:p>
            <a:pPr algn="just">
              <a:lnSpc>
                <a:spcPts val="4200"/>
              </a:lnSpc>
            </a:pPr>
            <a:endParaRPr lang="en-US" sz="3000">
              <a:solidFill>
                <a:srgbClr val="000000"/>
              </a:solidFill>
              <a:latin typeface="Canva Sans"/>
            </a:endParaRPr>
          </a:p>
          <a:p>
            <a:pPr algn="just">
              <a:lnSpc>
                <a:spcPts val="4200"/>
              </a:lnSpc>
            </a:pPr>
            <a:r>
              <a:rPr lang="en-US" sz="3000">
                <a:solidFill>
                  <a:srgbClr val="000000"/>
                </a:solidFill>
                <a:latin typeface="Canva Sans"/>
              </a:rPr>
              <a:t>5. </a:t>
            </a:r>
            <a:r>
              <a:rPr lang="en-US" sz="3000">
                <a:solidFill>
                  <a:srgbClr val="000000"/>
                </a:solidFill>
                <a:latin typeface="Canva Sans Semi-Bold"/>
              </a:rPr>
              <a:t>Evaluation and Validation</a:t>
            </a:r>
            <a:r>
              <a:rPr lang="en-US" sz="3000">
                <a:solidFill>
                  <a:srgbClr val="000000"/>
                </a:solidFill>
                <a:latin typeface="Canva Sans"/>
              </a:rPr>
              <a:t>:</a:t>
            </a:r>
          </a:p>
          <a:p>
            <a:pPr marL="1295400" lvl="2" indent="-431800" algn="just">
              <a:lnSpc>
                <a:spcPts val="4200"/>
              </a:lnSpc>
              <a:buFont typeface="Arial"/>
              <a:buChar char="⚬"/>
            </a:pPr>
            <a:r>
              <a:rPr lang="en-US" sz="3000">
                <a:solidFill>
                  <a:srgbClr val="000000"/>
                </a:solidFill>
                <a:latin typeface="Canva Sans"/>
              </a:rPr>
              <a:t>The performance of the fusion algorithm is evaluated using appropriate metrics such as accuracy, APCER, BPCER, ACER</a:t>
            </a:r>
          </a:p>
          <a:p>
            <a:pPr marL="1295400" lvl="2" indent="-431800" algn="just">
              <a:lnSpc>
                <a:spcPts val="4200"/>
              </a:lnSpc>
              <a:buFont typeface="Arial"/>
              <a:buChar char="⚬"/>
            </a:pPr>
            <a:r>
              <a:rPr lang="en-US" sz="3000">
                <a:solidFill>
                  <a:srgbClr val="000000"/>
                </a:solidFill>
                <a:latin typeface="Canva Sans"/>
              </a:rPr>
              <a:t>Cross-validation or separate validation datasets are used to ensure the robustness and generalization of the algorithm across different datasets and scenarios.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68465" y="962025"/>
            <a:ext cx="5884902" cy="556160"/>
          </a:xfrm>
          <a:prstGeom prst="rect">
            <a:avLst/>
          </a:prstGeom>
        </p:spPr>
        <p:txBody>
          <a:bodyPr lIns="0" tIns="0" rIns="0" bIns="0" rtlCol="0" anchor="t">
            <a:spAutoFit/>
          </a:bodyPr>
          <a:lstStyle/>
          <a:p>
            <a:pPr algn="ctr">
              <a:lnSpc>
                <a:spcPts val="4520"/>
              </a:lnSpc>
              <a:spcBef>
                <a:spcPct val="0"/>
              </a:spcBef>
            </a:pPr>
            <a:r>
              <a:rPr lang="en-US" sz="3228">
                <a:solidFill>
                  <a:srgbClr val="000000"/>
                </a:solidFill>
                <a:latin typeface="Canva Sans"/>
              </a:rPr>
              <a:t>v. H/W and S/W specifications</a:t>
            </a:r>
          </a:p>
        </p:txBody>
      </p:sp>
      <p:sp>
        <p:nvSpPr>
          <p:cNvPr id="3" name="TextBox 3"/>
          <p:cNvSpPr txBox="1"/>
          <p:nvPr/>
        </p:nvSpPr>
        <p:spPr>
          <a:xfrm>
            <a:off x="1829619" y="2366414"/>
            <a:ext cx="4562594" cy="514350"/>
          </a:xfrm>
          <a:prstGeom prst="rect">
            <a:avLst/>
          </a:prstGeom>
        </p:spPr>
        <p:txBody>
          <a:bodyPr lIns="0" tIns="0" rIns="0" bIns="0" rtlCol="0" anchor="t">
            <a:spAutoFit/>
          </a:bodyPr>
          <a:lstStyle/>
          <a:p>
            <a:pPr algn="ctr">
              <a:lnSpc>
                <a:spcPts val="4200"/>
              </a:lnSpc>
            </a:pPr>
            <a:r>
              <a:rPr lang="en-US" sz="3000">
                <a:solidFill>
                  <a:srgbClr val="000000"/>
                </a:solidFill>
                <a:latin typeface="Canva Sans Bold"/>
              </a:rPr>
              <a:t>Hardware Specifications</a:t>
            </a:r>
          </a:p>
        </p:txBody>
      </p:sp>
      <p:sp>
        <p:nvSpPr>
          <p:cNvPr id="4" name="TextBox 4"/>
          <p:cNvSpPr txBox="1"/>
          <p:nvPr/>
        </p:nvSpPr>
        <p:spPr>
          <a:xfrm>
            <a:off x="10007622" y="2366414"/>
            <a:ext cx="4419005" cy="514350"/>
          </a:xfrm>
          <a:prstGeom prst="rect">
            <a:avLst/>
          </a:prstGeom>
        </p:spPr>
        <p:txBody>
          <a:bodyPr lIns="0" tIns="0" rIns="0" bIns="0" rtlCol="0" anchor="t">
            <a:spAutoFit/>
          </a:bodyPr>
          <a:lstStyle/>
          <a:p>
            <a:pPr algn="ctr">
              <a:lnSpc>
                <a:spcPts val="4200"/>
              </a:lnSpc>
            </a:pPr>
            <a:r>
              <a:rPr lang="en-US" sz="3000">
                <a:solidFill>
                  <a:srgbClr val="000000"/>
                </a:solidFill>
                <a:latin typeface="Canva Sans Bold"/>
              </a:rPr>
              <a:t>Software Specifications</a:t>
            </a:r>
          </a:p>
        </p:txBody>
      </p:sp>
      <p:sp>
        <p:nvSpPr>
          <p:cNvPr id="5" name="TextBox 5"/>
          <p:cNvSpPr txBox="1"/>
          <p:nvPr/>
        </p:nvSpPr>
        <p:spPr>
          <a:xfrm>
            <a:off x="9710318" y="3266602"/>
            <a:ext cx="6748062" cy="3714750"/>
          </a:xfrm>
          <a:prstGeom prst="rect">
            <a:avLst/>
          </a:prstGeom>
        </p:spPr>
        <p:txBody>
          <a:bodyPr lIns="0" tIns="0" rIns="0" bIns="0" rtlCol="0" anchor="t">
            <a:spAutoFit/>
          </a:bodyPr>
          <a:lstStyle/>
          <a:p>
            <a:pPr marL="647700" lvl="1" indent="-323850" algn="just">
              <a:lnSpc>
                <a:spcPts val="4200"/>
              </a:lnSpc>
              <a:buFont typeface="Arial"/>
              <a:buChar char="•"/>
            </a:pPr>
            <a:r>
              <a:rPr lang="en-US" sz="3000" dirty="0">
                <a:solidFill>
                  <a:srgbClr val="000000"/>
                </a:solidFill>
                <a:latin typeface="Canva Sans"/>
              </a:rPr>
              <a:t>Python </a:t>
            </a:r>
          </a:p>
          <a:p>
            <a:pPr marL="647700" lvl="1" indent="-323850" algn="just">
              <a:lnSpc>
                <a:spcPts val="4200"/>
              </a:lnSpc>
              <a:buFont typeface="Arial"/>
              <a:buChar char="•"/>
            </a:pPr>
            <a:r>
              <a:rPr lang="en-US" sz="3000" dirty="0">
                <a:solidFill>
                  <a:srgbClr val="000000"/>
                </a:solidFill>
                <a:latin typeface="Canva Sans"/>
              </a:rPr>
              <a:t>VS Code/ </a:t>
            </a:r>
            <a:r>
              <a:rPr lang="en-US" sz="3000" dirty="0" err="1">
                <a:solidFill>
                  <a:srgbClr val="000000"/>
                </a:solidFill>
                <a:latin typeface="Canva Sans"/>
              </a:rPr>
              <a:t>Jupyter</a:t>
            </a:r>
            <a:r>
              <a:rPr lang="en-US" sz="3000" dirty="0">
                <a:solidFill>
                  <a:srgbClr val="000000"/>
                </a:solidFill>
                <a:latin typeface="Canva Sans"/>
              </a:rPr>
              <a:t> Notebooks</a:t>
            </a:r>
          </a:p>
          <a:p>
            <a:pPr marL="647700" lvl="1" indent="-323850" algn="just">
              <a:lnSpc>
                <a:spcPts val="4200"/>
              </a:lnSpc>
              <a:buFont typeface="Arial"/>
              <a:buChar char="•"/>
            </a:pPr>
            <a:r>
              <a:rPr lang="en-US" sz="3000" dirty="0">
                <a:solidFill>
                  <a:srgbClr val="000000"/>
                </a:solidFill>
                <a:latin typeface="Canva Sans"/>
              </a:rPr>
              <a:t>Deep Learning Frameworks</a:t>
            </a:r>
          </a:p>
          <a:p>
            <a:pPr marL="647700" lvl="1" indent="-323850" algn="just">
              <a:lnSpc>
                <a:spcPts val="4200"/>
              </a:lnSpc>
              <a:buFont typeface="Arial"/>
              <a:buChar char="•"/>
            </a:pPr>
            <a:r>
              <a:rPr lang="en-US" sz="3000" dirty="0">
                <a:solidFill>
                  <a:srgbClr val="000000"/>
                </a:solidFill>
                <a:latin typeface="Canva Sans"/>
              </a:rPr>
              <a:t>Machine Learning Libraries</a:t>
            </a:r>
          </a:p>
          <a:p>
            <a:pPr marL="647700" lvl="1" indent="-323850" algn="just">
              <a:lnSpc>
                <a:spcPts val="4200"/>
              </a:lnSpc>
              <a:buFont typeface="Arial"/>
              <a:buChar char="•"/>
            </a:pPr>
            <a:r>
              <a:rPr lang="en-US" sz="3000" dirty="0">
                <a:solidFill>
                  <a:srgbClr val="000000"/>
                </a:solidFill>
                <a:latin typeface="Canva Sans"/>
              </a:rPr>
              <a:t>Weka software</a:t>
            </a:r>
          </a:p>
          <a:p>
            <a:pPr marL="647700" lvl="1" indent="-323850" algn="just">
              <a:lnSpc>
                <a:spcPts val="4200"/>
              </a:lnSpc>
              <a:buFont typeface="Arial"/>
              <a:buChar char="•"/>
            </a:pPr>
            <a:r>
              <a:rPr lang="en-US" sz="3000" dirty="0">
                <a:solidFill>
                  <a:srgbClr val="000000"/>
                </a:solidFill>
                <a:latin typeface="Canva Sans"/>
              </a:rPr>
              <a:t>Statistical Libraries (NumPy)</a:t>
            </a:r>
          </a:p>
          <a:p>
            <a:pPr marL="647700" lvl="1" indent="-323850" algn="just">
              <a:lnSpc>
                <a:spcPts val="4200"/>
              </a:lnSpc>
              <a:buFont typeface="Arial"/>
              <a:buChar char="•"/>
            </a:pPr>
            <a:r>
              <a:rPr lang="en-US" sz="3000" dirty="0">
                <a:solidFill>
                  <a:srgbClr val="000000"/>
                </a:solidFill>
                <a:latin typeface="Canva Sans"/>
              </a:rPr>
              <a:t>Image processing libraries</a:t>
            </a:r>
          </a:p>
        </p:txBody>
      </p:sp>
      <p:sp>
        <p:nvSpPr>
          <p:cNvPr id="6" name="TextBox 6"/>
          <p:cNvSpPr txBox="1"/>
          <p:nvPr/>
        </p:nvSpPr>
        <p:spPr>
          <a:xfrm>
            <a:off x="1829619" y="3266602"/>
            <a:ext cx="4876052" cy="2114550"/>
          </a:xfrm>
          <a:prstGeom prst="rect">
            <a:avLst/>
          </a:prstGeom>
        </p:spPr>
        <p:txBody>
          <a:bodyPr lIns="0" tIns="0" rIns="0" bIns="0" rtlCol="0" anchor="t">
            <a:spAutoFit/>
          </a:bodyPr>
          <a:lstStyle/>
          <a:p>
            <a:pPr marL="647700" lvl="1" indent="-323850" algn="just">
              <a:lnSpc>
                <a:spcPts val="4200"/>
              </a:lnSpc>
              <a:buFont typeface="Arial"/>
              <a:buChar char="•"/>
            </a:pPr>
            <a:r>
              <a:rPr lang="en-US" sz="3000">
                <a:solidFill>
                  <a:srgbClr val="000000"/>
                </a:solidFill>
                <a:latin typeface="Canva Sans"/>
              </a:rPr>
              <a:t>CPU/GPU</a:t>
            </a:r>
          </a:p>
          <a:p>
            <a:pPr marL="647700" lvl="1" indent="-323850" algn="just">
              <a:lnSpc>
                <a:spcPts val="4200"/>
              </a:lnSpc>
              <a:buFont typeface="Arial"/>
              <a:buChar char="•"/>
            </a:pPr>
            <a:r>
              <a:rPr lang="en-US" sz="3000">
                <a:solidFill>
                  <a:srgbClr val="000000"/>
                </a:solidFill>
                <a:latin typeface="Canva Sans"/>
              </a:rPr>
              <a:t>Memory (RAM)</a:t>
            </a:r>
          </a:p>
          <a:p>
            <a:pPr marL="647700" lvl="1" indent="-323850" algn="just">
              <a:lnSpc>
                <a:spcPts val="4200"/>
              </a:lnSpc>
              <a:buFont typeface="Arial"/>
              <a:buChar char="•"/>
            </a:pPr>
            <a:r>
              <a:rPr lang="en-US" sz="3000">
                <a:solidFill>
                  <a:srgbClr val="000000"/>
                </a:solidFill>
                <a:latin typeface="Canva Sans"/>
              </a:rPr>
              <a:t>Storage</a:t>
            </a:r>
          </a:p>
          <a:p>
            <a:pPr marL="647700" lvl="1" indent="-323850" algn="just">
              <a:lnSpc>
                <a:spcPts val="4200"/>
              </a:lnSpc>
              <a:buFont typeface="Arial"/>
              <a:buChar char="•"/>
            </a:pPr>
            <a:r>
              <a:rPr lang="en-US" sz="3000">
                <a:solidFill>
                  <a:srgbClr val="000000"/>
                </a:solidFill>
                <a:latin typeface="Canva Sans"/>
              </a:rPr>
              <a:t>Iris Scanner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171136"/>
            <a:chOff x="0" y="0"/>
            <a:chExt cx="24384000" cy="1561515"/>
          </a:xfrm>
        </p:grpSpPr>
        <p:grpSp>
          <p:nvGrpSpPr>
            <p:cNvPr id="3" name="Group 3"/>
            <p:cNvGrpSpPr/>
            <p:nvPr/>
          </p:nvGrpSpPr>
          <p:grpSpPr>
            <a:xfrm>
              <a:off x="0" y="0"/>
              <a:ext cx="24384000" cy="1561515"/>
              <a:chOff x="0" y="0"/>
              <a:chExt cx="4445820" cy="284704"/>
            </a:xfrm>
          </p:grpSpPr>
          <p:sp>
            <p:nvSpPr>
              <p:cNvPr id="4" name="Freeform 4"/>
              <p:cNvSpPr/>
              <p:nvPr/>
            </p:nvSpPr>
            <p:spPr>
              <a:xfrm>
                <a:off x="0" y="0"/>
                <a:ext cx="4445820" cy="284704"/>
              </a:xfrm>
              <a:custGeom>
                <a:avLst/>
                <a:gdLst/>
                <a:ahLst/>
                <a:cxnLst/>
                <a:rect l="l" t="t" r="r" b="b"/>
                <a:pathLst>
                  <a:path w="4445820" h="284704">
                    <a:moveTo>
                      <a:pt x="0" y="0"/>
                    </a:moveTo>
                    <a:lnTo>
                      <a:pt x="4445820" y="0"/>
                    </a:lnTo>
                    <a:lnTo>
                      <a:pt x="4445820" y="284704"/>
                    </a:lnTo>
                    <a:lnTo>
                      <a:pt x="0" y="284704"/>
                    </a:lnTo>
                    <a:close/>
                  </a:path>
                </a:pathLst>
              </a:custGeom>
              <a:solidFill>
                <a:srgbClr val="79BEB6"/>
              </a:solidFill>
            </p:spPr>
          </p:sp>
          <p:sp>
            <p:nvSpPr>
              <p:cNvPr id="5" name="TextBox 5"/>
              <p:cNvSpPr txBox="1"/>
              <p:nvPr/>
            </p:nvSpPr>
            <p:spPr>
              <a:xfrm>
                <a:off x="0" y="-38100"/>
                <a:ext cx="4445820" cy="322804"/>
              </a:xfrm>
              <a:prstGeom prst="rect">
                <a:avLst/>
              </a:prstGeom>
            </p:spPr>
            <p:txBody>
              <a:bodyPr lIns="50800" tIns="50800" rIns="50800" bIns="50800" rtlCol="0" anchor="ctr"/>
              <a:lstStyle/>
              <a:p>
                <a:pPr algn="ctr">
                  <a:lnSpc>
                    <a:spcPts val="1820"/>
                  </a:lnSpc>
                </a:pPr>
                <a:endParaRPr/>
              </a:p>
            </p:txBody>
          </p:sp>
        </p:grpSp>
        <p:sp>
          <p:nvSpPr>
            <p:cNvPr id="6" name="TextBox 6"/>
            <p:cNvSpPr txBox="1"/>
            <p:nvPr/>
          </p:nvSpPr>
          <p:spPr>
            <a:xfrm>
              <a:off x="509189" y="323830"/>
              <a:ext cx="23327928" cy="913855"/>
            </a:xfrm>
            <a:prstGeom prst="rect">
              <a:avLst/>
            </a:prstGeom>
          </p:spPr>
          <p:txBody>
            <a:bodyPr lIns="0" tIns="0" rIns="0" bIns="0" rtlCol="0" anchor="t">
              <a:spAutoFit/>
            </a:bodyPr>
            <a:lstStyle/>
            <a:p>
              <a:pPr algn="ctr">
                <a:lnSpc>
                  <a:spcPts val="4978"/>
                </a:lnSpc>
              </a:pPr>
              <a:r>
                <a:rPr lang="en-US" sz="4526">
                  <a:solidFill>
                    <a:srgbClr val="FFFFFF"/>
                  </a:solidFill>
                  <a:latin typeface="Poppins ExtraBold"/>
                </a:rPr>
                <a:t>FUNCTIONALITY</a:t>
              </a:r>
            </a:p>
          </p:txBody>
        </p:sp>
      </p:grpSp>
      <p:sp>
        <p:nvSpPr>
          <p:cNvPr id="7" name="Freeform 7"/>
          <p:cNvSpPr/>
          <p:nvPr/>
        </p:nvSpPr>
        <p:spPr>
          <a:xfrm>
            <a:off x="4940293" y="1700213"/>
            <a:ext cx="8407415" cy="7975762"/>
          </a:xfrm>
          <a:custGeom>
            <a:avLst/>
            <a:gdLst/>
            <a:ahLst/>
            <a:cxnLst/>
            <a:rect l="l" t="t" r="r" b="b"/>
            <a:pathLst>
              <a:path w="8407415" h="7975762">
                <a:moveTo>
                  <a:pt x="0" y="0"/>
                </a:moveTo>
                <a:lnTo>
                  <a:pt x="8407414" y="0"/>
                </a:lnTo>
                <a:lnTo>
                  <a:pt x="8407414" y="7975762"/>
                </a:lnTo>
                <a:lnTo>
                  <a:pt x="0" y="7975762"/>
                </a:lnTo>
                <a:lnTo>
                  <a:pt x="0" y="0"/>
                </a:lnTo>
                <a:close/>
              </a:path>
            </a:pathLst>
          </a:custGeom>
          <a:blipFill>
            <a:blip r:embed="rId2"/>
            <a:stretch>
              <a:fillRect/>
            </a:stretch>
          </a:blipFill>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171136"/>
            <a:chOff x="0" y="0"/>
            <a:chExt cx="24384000" cy="1561515"/>
          </a:xfrm>
        </p:grpSpPr>
        <p:grpSp>
          <p:nvGrpSpPr>
            <p:cNvPr id="3" name="Group 3"/>
            <p:cNvGrpSpPr/>
            <p:nvPr/>
          </p:nvGrpSpPr>
          <p:grpSpPr>
            <a:xfrm>
              <a:off x="0" y="0"/>
              <a:ext cx="24384000" cy="1561515"/>
              <a:chOff x="0" y="0"/>
              <a:chExt cx="4445820" cy="284704"/>
            </a:xfrm>
          </p:grpSpPr>
          <p:sp>
            <p:nvSpPr>
              <p:cNvPr id="4" name="Freeform 4"/>
              <p:cNvSpPr/>
              <p:nvPr/>
            </p:nvSpPr>
            <p:spPr>
              <a:xfrm>
                <a:off x="0" y="0"/>
                <a:ext cx="4445820" cy="284704"/>
              </a:xfrm>
              <a:custGeom>
                <a:avLst/>
                <a:gdLst/>
                <a:ahLst/>
                <a:cxnLst/>
                <a:rect l="l" t="t" r="r" b="b"/>
                <a:pathLst>
                  <a:path w="4445820" h="284704">
                    <a:moveTo>
                      <a:pt x="0" y="0"/>
                    </a:moveTo>
                    <a:lnTo>
                      <a:pt x="4445820" y="0"/>
                    </a:lnTo>
                    <a:lnTo>
                      <a:pt x="4445820" y="284704"/>
                    </a:lnTo>
                    <a:lnTo>
                      <a:pt x="0" y="284704"/>
                    </a:lnTo>
                    <a:close/>
                  </a:path>
                </a:pathLst>
              </a:custGeom>
              <a:solidFill>
                <a:srgbClr val="79BEB6"/>
              </a:solidFill>
            </p:spPr>
          </p:sp>
          <p:sp>
            <p:nvSpPr>
              <p:cNvPr id="5" name="TextBox 5"/>
              <p:cNvSpPr txBox="1"/>
              <p:nvPr/>
            </p:nvSpPr>
            <p:spPr>
              <a:xfrm>
                <a:off x="0" y="-38100"/>
                <a:ext cx="4445820" cy="322804"/>
              </a:xfrm>
              <a:prstGeom prst="rect">
                <a:avLst/>
              </a:prstGeom>
            </p:spPr>
            <p:txBody>
              <a:bodyPr lIns="50800" tIns="50800" rIns="50800" bIns="50800" rtlCol="0" anchor="ctr"/>
              <a:lstStyle/>
              <a:p>
                <a:pPr algn="ctr">
                  <a:lnSpc>
                    <a:spcPts val="1820"/>
                  </a:lnSpc>
                </a:pPr>
                <a:endParaRPr/>
              </a:p>
            </p:txBody>
          </p:sp>
        </p:grpSp>
        <p:sp>
          <p:nvSpPr>
            <p:cNvPr id="6" name="TextBox 6"/>
            <p:cNvSpPr txBox="1"/>
            <p:nvPr/>
          </p:nvSpPr>
          <p:spPr>
            <a:xfrm>
              <a:off x="509189" y="323830"/>
              <a:ext cx="23327928" cy="913855"/>
            </a:xfrm>
            <a:prstGeom prst="rect">
              <a:avLst/>
            </a:prstGeom>
          </p:spPr>
          <p:txBody>
            <a:bodyPr lIns="0" tIns="0" rIns="0" bIns="0" rtlCol="0" anchor="t">
              <a:spAutoFit/>
            </a:bodyPr>
            <a:lstStyle/>
            <a:p>
              <a:pPr algn="ctr">
                <a:lnSpc>
                  <a:spcPts val="4978"/>
                </a:lnSpc>
              </a:pPr>
              <a:r>
                <a:rPr lang="en-US" sz="4526">
                  <a:solidFill>
                    <a:srgbClr val="FFFFFF"/>
                  </a:solidFill>
                  <a:latin typeface="Poppins ExtraBold"/>
                </a:rPr>
                <a:t>RESULTS</a:t>
              </a:r>
            </a:p>
          </p:txBody>
        </p:sp>
      </p:grpSp>
      <p:sp>
        <p:nvSpPr>
          <p:cNvPr id="7" name="Freeform 7"/>
          <p:cNvSpPr/>
          <p:nvPr/>
        </p:nvSpPr>
        <p:spPr>
          <a:xfrm>
            <a:off x="9273189" y="4000761"/>
            <a:ext cx="7938396" cy="4771483"/>
          </a:xfrm>
          <a:custGeom>
            <a:avLst/>
            <a:gdLst/>
            <a:ahLst/>
            <a:cxnLst/>
            <a:rect l="l" t="t" r="r" b="b"/>
            <a:pathLst>
              <a:path w="7938396" h="4771483">
                <a:moveTo>
                  <a:pt x="0" y="0"/>
                </a:moveTo>
                <a:lnTo>
                  <a:pt x="7938396" y="0"/>
                </a:lnTo>
                <a:lnTo>
                  <a:pt x="7938396" y="4771483"/>
                </a:lnTo>
                <a:lnTo>
                  <a:pt x="0" y="4771483"/>
                </a:lnTo>
                <a:lnTo>
                  <a:pt x="0" y="0"/>
                </a:lnTo>
                <a:close/>
              </a:path>
            </a:pathLst>
          </a:custGeom>
          <a:blipFill>
            <a:blip r:embed="rId2"/>
            <a:stretch>
              <a:fillRect/>
            </a:stretch>
          </a:blipFill>
        </p:spPr>
      </p:sp>
      <p:sp>
        <p:nvSpPr>
          <p:cNvPr id="8" name="Freeform 8"/>
          <p:cNvSpPr/>
          <p:nvPr/>
        </p:nvSpPr>
        <p:spPr>
          <a:xfrm>
            <a:off x="793517" y="4000761"/>
            <a:ext cx="7938396" cy="4771483"/>
          </a:xfrm>
          <a:custGeom>
            <a:avLst/>
            <a:gdLst/>
            <a:ahLst/>
            <a:cxnLst/>
            <a:rect l="l" t="t" r="r" b="b"/>
            <a:pathLst>
              <a:path w="7938396" h="4771483">
                <a:moveTo>
                  <a:pt x="0" y="0"/>
                </a:moveTo>
                <a:lnTo>
                  <a:pt x="7938396" y="0"/>
                </a:lnTo>
                <a:lnTo>
                  <a:pt x="7938396" y="4771483"/>
                </a:lnTo>
                <a:lnTo>
                  <a:pt x="0" y="4771483"/>
                </a:lnTo>
                <a:lnTo>
                  <a:pt x="0" y="0"/>
                </a:lnTo>
                <a:close/>
              </a:path>
            </a:pathLst>
          </a:custGeom>
          <a:blipFill>
            <a:blip r:embed="rId3"/>
            <a:stretch>
              <a:fillRect/>
            </a:stretch>
          </a:blipFill>
        </p:spPr>
      </p:sp>
      <p:sp>
        <p:nvSpPr>
          <p:cNvPr id="9" name="TextBox 9"/>
          <p:cNvSpPr txBox="1"/>
          <p:nvPr/>
        </p:nvSpPr>
        <p:spPr>
          <a:xfrm>
            <a:off x="793517" y="1910018"/>
            <a:ext cx="7452598" cy="463747"/>
          </a:xfrm>
          <a:prstGeom prst="rect">
            <a:avLst/>
          </a:prstGeom>
        </p:spPr>
        <p:txBody>
          <a:bodyPr lIns="0" tIns="0" rIns="0" bIns="0" rtlCol="0" anchor="t">
            <a:spAutoFit/>
          </a:bodyPr>
          <a:lstStyle/>
          <a:p>
            <a:pPr algn="ctr">
              <a:lnSpc>
                <a:spcPts val="3839"/>
              </a:lnSpc>
              <a:spcBef>
                <a:spcPct val="0"/>
              </a:spcBef>
            </a:pPr>
            <a:r>
              <a:rPr lang="en-US" sz="2742">
                <a:solidFill>
                  <a:srgbClr val="000000"/>
                </a:solidFill>
                <a:latin typeface="Canva Sans Bold"/>
              </a:rPr>
              <a:t>Results by fusion of Densenet121 and GLCM</a:t>
            </a:r>
          </a:p>
        </p:txBody>
      </p:sp>
      <p:sp>
        <p:nvSpPr>
          <p:cNvPr id="10" name="TextBox 10"/>
          <p:cNvSpPr txBox="1"/>
          <p:nvPr/>
        </p:nvSpPr>
        <p:spPr>
          <a:xfrm>
            <a:off x="0" y="3112647"/>
            <a:ext cx="16051421" cy="475497"/>
          </a:xfrm>
          <a:prstGeom prst="rect">
            <a:avLst/>
          </a:prstGeom>
        </p:spPr>
        <p:txBody>
          <a:bodyPr lIns="0" tIns="0" rIns="0" bIns="0" rtlCol="0" anchor="t">
            <a:spAutoFit/>
          </a:bodyPr>
          <a:lstStyle/>
          <a:p>
            <a:pPr algn="ctr">
              <a:lnSpc>
                <a:spcPts val="3947"/>
              </a:lnSpc>
            </a:pPr>
            <a:r>
              <a:rPr lang="en-US" sz="2819">
                <a:solidFill>
                  <a:srgbClr val="000000"/>
                </a:solidFill>
                <a:latin typeface="Canva Sans"/>
              </a:rPr>
              <a:t>Best Results have been given by newly introduced ensemble IBK+Logistic+SMO</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171136"/>
            <a:chOff x="0" y="0"/>
            <a:chExt cx="24384000" cy="1561515"/>
          </a:xfrm>
        </p:grpSpPr>
        <p:grpSp>
          <p:nvGrpSpPr>
            <p:cNvPr id="3" name="Group 3"/>
            <p:cNvGrpSpPr/>
            <p:nvPr/>
          </p:nvGrpSpPr>
          <p:grpSpPr>
            <a:xfrm>
              <a:off x="0" y="0"/>
              <a:ext cx="24384000" cy="1561515"/>
              <a:chOff x="0" y="0"/>
              <a:chExt cx="4445820" cy="284704"/>
            </a:xfrm>
          </p:grpSpPr>
          <p:sp>
            <p:nvSpPr>
              <p:cNvPr id="4" name="Freeform 4"/>
              <p:cNvSpPr/>
              <p:nvPr/>
            </p:nvSpPr>
            <p:spPr>
              <a:xfrm>
                <a:off x="0" y="0"/>
                <a:ext cx="4445820" cy="284704"/>
              </a:xfrm>
              <a:custGeom>
                <a:avLst/>
                <a:gdLst/>
                <a:ahLst/>
                <a:cxnLst/>
                <a:rect l="l" t="t" r="r" b="b"/>
                <a:pathLst>
                  <a:path w="4445820" h="284704">
                    <a:moveTo>
                      <a:pt x="0" y="0"/>
                    </a:moveTo>
                    <a:lnTo>
                      <a:pt x="4445820" y="0"/>
                    </a:lnTo>
                    <a:lnTo>
                      <a:pt x="4445820" y="284704"/>
                    </a:lnTo>
                    <a:lnTo>
                      <a:pt x="0" y="284704"/>
                    </a:lnTo>
                    <a:close/>
                  </a:path>
                </a:pathLst>
              </a:custGeom>
              <a:solidFill>
                <a:srgbClr val="79BEB6"/>
              </a:solidFill>
            </p:spPr>
          </p:sp>
          <p:sp>
            <p:nvSpPr>
              <p:cNvPr id="5" name="TextBox 5"/>
              <p:cNvSpPr txBox="1"/>
              <p:nvPr/>
            </p:nvSpPr>
            <p:spPr>
              <a:xfrm>
                <a:off x="0" y="-38100"/>
                <a:ext cx="4445820" cy="322804"/>
              </a:xfrm>
              <a:prstGeom prst="rect">
                <a:avLst/>
              </a:prstGeom>
            </p:spPr>
            <p:txBody>
              <a:bodyPr lIns="50800" tIns="50800" rIns="50800" bIns="50800" rtlCol="0" anchor="ctr"/>
              <a:lstStyle/>
              <a:p>
                <a:pPr algn="ctr">
                  <a:lnSpc>
                    <a:spcPts val="1820"/>
                  </a:lnSpc>
                </a:pPr>
                <a:endParaRPr/>
              </a:p>
            </p:txBody>
          </p:sp>
        </p:grpSp>
        <p:sp>
          <p:nvSpPr>
            <p:cNvPr id="6" name="TextBox 6"/>
            <p:cNvSpPr txBox="1"/>
            <p:nvPr/>
          </p:nvSpPr>
          <p:spPr>
            <a:xfrm>
              <a:off x="509189" y="323830"/>
              <a:ext cx="23327928" cy="913855"/>
            </a:xfrm>
            <a:prstGeom prst="rect">
              <a:avLst/>
            </a:prstGeom>
          </p:spPr>
          <p:txBody>
            <a:bodyPr lIns="0" tIns="0" rIns="0" bIns="0" rtlCol="0" anchor="t">
              <a:spAutoFit/>
            </a:bodyPr>
            <a:lstStyle/>
            <a:p>
              <a:pPr algn="ctr">
                <a:lnSpc>
                  <a:spcPts val="4978"/>
                </a:lnSpc>
              </a:pPr>
              <a:r>
                <a:rPr lang="en-US" sz="4526">
                  <a:solidFill>
                    <a:srgbClr val="FFFFFF"/>
                  </a:solidFill>
                  <a:latin typeface="Poppins ExtraBold"/>
                </a:rPr>
                <a:t>RESULTS</a:t>
              </a:r>
            </a:p>
          </p:txBody>
        </p:sp>
      </p:grpSp>
      <p:sp>
        <p:nvSpPr>
          <p:cNvPr id="7" name="Freeform 7"/>
          <p:cNvSpPr/>
          <p:nvPr/>
        </p:nvSpPr>
        <p:spPr>
          <a:xfrm>
            <a:off x="1049799" y="3164340"/>
            <a:ext cx="7433468" cy="4771483"/>
          </a:xfrm>
          <a:custGeom>
            <a:avLst/>
            <a:gdLst/>
            <a:ahLst/>
            <a:cxnLst/>
            <a:rect l="l" t="t" r="r" b="b"/>
            <a:pathLst>
              <a:path w="7433468" h="4771483">
                <a:moveTo>
                  <a:pt x="0" y="0"/>
                </a:moveTo>
                <a:lnTo>
                  <a:pt x="7433468" y="0"/>
                </a:lnTo>
                <a:lnTo>
                  <a:pt x="7433468" y="4771483"/>
                </a:lnTo>
                <a:lnTo>
                  <a:pt x="0" y="4771483"/>
                </a:lnTo>
                <a:lnTo>
                  <a:pt x="0" y="0"/>
                </a:lnTo>
                <a:close/>
              </a:path>
            </a:pathLst>
          </a:custGeom>
          <a:blipFill>
            <a:blip r:embed="rId2"/>
            <a:stretch>
              <a:fillRect/>
            </a:stretch>
          </a:blipFill>
        </p:spPr>
      </p:sp>
      <p:sp>
        <p:nvSpPr>
          <p:cNvPr id="8" name="Freeform 8"/>
          <p:cNvSpPr/>
          <p:nvPr/>
        </p:nvSpPr>
        <p:spPr>
          <a:xfrm>
            <a:off x="8676927" y="3164340"/>
            <a:ext cx="8632377" cy="4771483"/>
          </a:xfrm>
          <a:custGeom>
            <a:avLst/>
            <a:gdLst/>
            <a:ahLst/>
            <a:cxnLst/>
            <a:rect l="l" t="t" r="r" b="b"/>
            <a:pathLst>
              <a:path w="8632377" h="4771483">
                <a:moveTo>
                  <a:pt x="0" y="0"/>
                </a:moveTo>
                <a:lnTo>
                  <a:pt x="8632378" y="0"/>
                </a:lnTo>
                <a:lnTo>
                  <a:pt x="8632378" y="4771483"/>
                </a:lnTo>
                <a:lnTo>
                  <a:pt x="0" y="4771483"/>
                </a:lnTo>
                <a:lnTo>
                  <a:pt x="0" y="0"/>
                </a:lnTo>
                <a:close/>
              </a:path>
            </a:pathLst>
          </a:custGeom>
          <a:blipFill>
            <a:blip r:embed="rId3"/>
            <a:stretch>
              <a:fillRect/>
            </a:stretch>
          </a:blipFill>
        </p:spPr>
      </p:sp>
      <p:sp>
        <p:nvSpPr>
          <p:cNvPr id="9" name="TextBox 9"/>
          <p:cNvSpPr txBox="1"/>
          <p:nvPr/>
        </p:nvSpPr>
        <p:spPr>
          <a:xfrm>
            <a:off x="1049799" y="1910018"/>
            <a:ext cx="6940034" cy="463747"/>
          </a:xfrm>
          <a:prstGeom prst="rect">
            <a:avLst/>
          </a:prstGeom>
        </p:spPr>
        <p:txBody>
          <a:bodyPr lIns="0" tIns="0" rIns="0" bIns="0" rtlCol="0" anchor="t">
            <a:spAutoFit/>
          </a:bodyPr>
          <a:lstStyle/>
          <a:p>
            <a:pPr algn="ctr">
              <a:lnSpc>
                <a:spcPts val="3839"/>
              </a:lnSpc>
              <a:spcBef>
                <a:spcPct val="0"/>
              </a:spcBef>
            </a:pPr>
            <a:r>
              <a:rPr lang="en-US" sz="2742">
                <a:solidFill>
                  <a:srgbClr val="000000"/>
                </a:solidFill>
                <a:latin typeface="Canva Sans Bold"/>
              </a:rPr>
              <a:t>Results by fusion of ResNet50 and GLCM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171136"/>
            <a:chOff x="0" y="0"/>
            <a:chExt cx="24384000" cy="1561515"/>
          </a:xfrm>
        </p:grpSpPr>
        <p:grpSp>
          <p:nvGrpSpPr>
            <p:cNvPr id="3" name="Group 3"/>
            <p:cNvGrpSpPr/>
            <p:nvPr/>
          </p:nvGrpSpPr>
          <p:grpSpPr>
            <a:xfrm>
              <a:off x="0" y="0"/>
              <a:ext cx="24384000" cy="1561515"/>
              <a:chOff x="0" y="0"/>
              <a:chExt cx="4445820" cy="284704"/>
            </a:xfrm>
          </p:grpSpPr>
          <p:sp>
            <p:nvSpPr>
              <p:cNvPr id="4" name="Freeform 4"/>
              <p:cNvSpPr/>
              <p:nvPr/>
            </p:nvSpPr>
            <p:spPr>
              <a:xfrm>
                <a:off x="0" y="0"/>
                <a:ext cx="4445820" cy="284704"/>
              </a:xfrm>
              <a:custGeom>
                <a:avLst/>
                <a:gdLst/>
                <a:ahLst/>
                <a:cxnLst/>
                <a:rect l="l" t="t" r="r" b="b"/>
                <a:pathLst>
                  <a:path w="4445820" h="284704">
                    <a:moveTo>
                      <a:pt x="0" y="0"/>
                    </a:moveTo>
                    <a:lnTo>
                      <a:pt x="4445820" y="0"/>
                    </a:lnTo>
                    <a:lnTo>
                      <a:pt x="4445820" y="284704"/>
                    </a:lnTo>
                    <a:lnTo>
                      <a:pt x="0" y="284704"/>
                    </a:lnTo>
                    <a:close/>
                  </a:path>
                </a:pathLst>
              </a:custGeom>
              <a:solidFill>
                <a:srgbClr val="79BEB6"/>
              </a:solidFill>
            </p:spPr>
          </p:sp>
          <p:sp>
            <p:nvSpPr>
              <p:cNvPr id="5" name="TextBox 5"/>
              <p:cNvSpPr txBox="1"/>
              <p:nvPr/>
            </p:nvSpPr>
            <p:spPr>
              <a:xfrm>
                <a:off x="0" y="-38100"/>
                <a:ext cx="4445820" cy="322804"/>
              </a:xfrm>
              <a:prstGeom prst="rect">
                <a:avLst/>
              </a:prstGeom>
            </p:spPr>
            <p:txBody>
              <a:bodyPr lIns="50800" tIns="50800" rIns="50800" bIns="50800" rtlCol="0" anchor="ctr"/>
              <a:lstStyle/>
              <a:p>
                <a:pPr algn="ctr">
                  <a:lnSpc>
                    <a:spcPts val="1820"/>
                  </a:lnSpc>
                </a:pPr>
                <a:endParaRPr/>
              </a:p>
            </p:txBody>
          </p:sp>
        </p:grpSp>
        <p:sp>
          <p:nvSpPr>
            <p:cNvPr id="6" name="TextBox 6"/>
            <p:cNvSpPr txBox="1"/>
            <p:nvPr/>
          </p:nvSpPr>
          <p:spPr>
            <a:xfrm>
              <a:off x="509189" y="323830"/>
              <a:ext cx="23327928" cy="913855"/>
            </a:xfrm>
            <a:prstGeom prst="rect">
              <a:avLst/>
            </a:prstGeom>
          </p:spPr>
          <p:txBody>
            <a:bodyPr lIns="0" tIns="0" rIns="0" bIns="0" rtlCol="0" anchor="t">
              <a:spAutoFit/>
            </a:bodyPr>
            <a:lstStyle/>
            <a:p>
              <a:pPr algn="ctr">
                <a:lnSpc>
                  <a:spcPts val="4978"/>
                </a:lnSpc>
              </a:pPr>
              <a:r>
                <a:rPr lang="en-US" sz="4526">
                  <a:solidFill>
                    <a:srgbClr val="FFFFFF"/>
                  </a:solidFill>
                  <a:latin typeface="Poppins ExtraBold"/>
                </a:rPr>
                <a:t>RESULTS</a:t>
              </a:r>
            </a:p>
          </p:txBody>
        </p:sp>
      </p:grpSp>
      <p:sp>
        <p:nvSpPr>
          <p:cNvPr id="7" name="Freeform 7"/>
          <p:cNvSpPr/>
          <p:nvPr/>
        </p:nvSpPr>
        <p:spPr>
          <a:xfrm>
            <a:off x="1028700" y="3164340"/>
            <a:ext cx="7846923" cy="4825648"/>
          </a:xfrm>
          <a:custGeom>
            <a:avLst/>
            <a:gdLst/>
            <a:ahLst/>
            <a:cxnLst/>
            <a:rect l="l" t="t" r="r" b="b"/>
            <a:pathLst>
              <a:path w="7846923" h="4825648">
                <a:moveTo>
                  <a:pt x="0" y="0"/>
                </a:moveTo>
                <a:lnTo>
                  <a:pt x="7846923" y="0"/>
                </a:lnTo>
                <a:lnTo>
                  <a:pt x="7846923" y="4825648"/>
                </a:lnTo>
                <a:lnTo>
                  <a:pt x="0" y="4825648"/>
                </a:lnTo>
                <a:lnTo>
                  <a:pt x="0" y="0"/>
                </a:lnTo>
                <a:close/>
              </a:path>
            </a:pathLst>
          </a:custGeom>
          <a:blipFill>
            <a:blip r:embed="rId2"/>
            <a:stretch>
              <a:fillRect/>
            </a:stretch>
          </a:blipFill>
        </p:spPr>
      </p:sp>
      <p:sp>
        <p:nvSpPr>
          <p:cNvPr id="8" name="Freeform 8"/>
          <p:cNvSpPr/>
          <p:nvPr/>
        </p:nvSpPr>
        <p:spPr>
          <a:xfrm>
            <a:off x="9446346" y="3164340"/>
            <a:ext cx="7812954" cy="4825648"/>
          </a:xfrm>
          <a:custGeom>
            <a:avLst/>
            <a:gdLst/>
            <a:ahLst/>
            <a:cxnLst/>
            <a:rect l="l" t="t" r="r" b="b"/>
            <a:pathLst>
              <a:path w="7812954" h="4825648">
                <a:moveTo>
                  <a:pt x="0" y="0"/>
                </a:moveTo>
                <a:lnTo>
                  <a:pt x="7812954" y="0"/>
                </a:lnTo>
                <a:lnTo>
                  <a:pt x="7812954" y="4825648"/>
                </a:lnTo>
                <a:lnTo>
                  <a:pt x="0" y="4825648"/>
                </a:lnTo>
                <a:lnTo>
                  <a:pt x="0" y="0"/>
                </a:lnTo>
                <a:close/>
              </a:path>
            </a:pathLst>
          </a:custGeom>
          <a:blipFill>
            <a:blip r:embed="rId3"/>
            <a:stretch>
              <a:fillRect/>
            </a:stretch>
          </a:blipFill>
        </p:spPr>
      </p:sp>
      <p:sp>
        <p:nvSpPr>
          <p:cNvPr id="9" name="TextBox 9"/>
          <p:cNvSpPr txBox="1"/>
          <p:nvPr/>
        </p:nvSpPr>
        <p:spPr>
          <a:xfrm>
            <a:off x="613018" y="1910018"/>
            <a:ext cx="7813596" cy="463747"/>
          </a:xfrm>
          <a:prstGeom prst="rect">
            <a:avLst/>
          </a:prstGeom>
        </p:spPr>
        <p:txBody>
          <a:bodyPr lIns="0" tIns="0" rIns="0" bIns="0" rtlCol="0" anchor="t">
            <a:spAutoFit/>
          </a:bodyPr>
          <a:lstStyle/>
          <a:p>
            <a:pPr algn="ctr">
              <a:lnSpc>
                <a:spcPts val="3839"/>
              </a:lnSpc>
              <a:spcBef>
                <a:spcPct val="0"/>
              </a:spcBef>
            </a:pPr>
            <a:r>
              <a:rPr lang="en-US" sz="2742">
                <a:solidFill>
                  <a:srgbClr val="000000"/>
                </a:solidFill>
                <a:latin typeface="Canva Sans Bold"/>
              </a:rPr>
              <a:t>Results by fusion of EfficientNetB0 and GLCM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46331"/>
            <a:ext cx="18288000" cy="1160923"/>
            <a:chOff x="0" y="0"/>
            <a:chExt cx="24384000" cy="1547898"/>
          </a:xfrm>
        </p:grpSpPr>
        <p:grpSp>
          <p:nvGrpSpPr>
            <p:cNvPr id="3" name="Group 3"/>
            <p:cNvGrpSpPr/>
            <p:nvPr/>
          </p:nvGrpSpPr>
          <p:grpSpPr>
            <a:xfrm>
              <a:off x="0" y="0"/>
              <a:ext cx="24384000" cy="1547898"/>
              <a:chOff x="0" y="0"/>
              <a:chExt cx="4650878" cy="295238"/>
            </a:xfrm>
          </p:grpSpPr>
          <p:sp>
            <p:nvSpPr>
              <p:cNvPr id="4" name="Freeform 4"/>
              <p:cNvSpPr/>
              <p:nvPr/>
            </p:nvSpPr>
            <p:spPr>
              <a:xfrm>
                <a:off x="0" y="0"/>
                <a:ext cx="4650878" cy="295238"/>
              </a:xfrm>
              <a:custGeom>
                <a:avLst/>
                <a:gdLst/>
                <a:ahLst/>
                <a:cxnLst/>
                <a:rect l="l" t="t" r="r" b="b"/>
                <a:pathLst>
                  <a:path w="4650878" h="295238">
                    <a:moveTo>
                      <a:pt x="0" y="0"/>
                    </a:moveTo>
                    <a:lnTo>
                      <a:pt x="4650878" y="0"/>
                    </a:lnTo>
                    <a:lnTo>
                      <a:pt x="4650878" y="295238"/>
                    </a:lnTo>
                    <a:lnTo>
                      <a:pt x="0" y="295238"/>
                    </a:lnTo>
                    <a:close/>
                  </a:path>
                </a:pathLst>
              </a:custGeom>
              <a:solidFill>
                <a:srgbClr val="79BEB6"/>
              </a:solidFill>
            </p:spPr>
          </p:sp>
          <p:sp>
            <p:nvSpPr>
              <p:cNvPr id="5" name="TextBox 5"/>
              <p:cNvSpPr txBox="1"/>
              <p:nvPr/>
            </p:nvSpPr>
            <p:spPr>
              <a:xfrm>
                <a:off x="0" y="-38100"/>
                <a:ext cx="4650878" cy="333338"/>
              </a:xfrm>
              <a:prstGeom prst="rect">
                <a:avLst/>
              </a:prstGeom>
            </p:spPr>
            <p:txBody>
              <a:bodyPr lIns="50800" tIns="50800" rIns="50800" bIns="50800" rtlCol="0" anchor="ctr"/>
              <a:lstStyle/>
              <a:p>
                <a:pPr algn="ctr">
                  <a:lnSpc>
                    <a:spcPts val="1820"/>
                  </a:lnSpc>
                </a:pPr>
                <a:endParaRPr/>
              </a:p>
            </p:txBody>
          </p:sp>
        </p:grpSp>
        <p:sp>
          <p:nvSpPr>
            <p:cNvPr id="6" name="TextBox 6"/>
            <p:cNvSpPr txBox="1"/>
            <p:nvPr/>
          </p:nvSpPr>
          <p:spPr>
            <a:xfrm>
              <a:off x="509189" y="319077"/>
              <a:ext cx="23327928" cy="919268"/>
            </a:xfrm>
            <a:prstGeom prst="rect">
              <a:avLst/>
            </a:prstGeom>
          </p:spPr>
          <p:txBody>
            <a:bodyPr lIns="0" tIns="0" rIns="0" bIns="0" rtlCol="0" anchor="t">
              <a:spAutoFit/>
            </a:bodyPr>
            <a:lstStyle/>
            <a:p>
              <a:pPr algn="ctr">
                <a:lnSpc>
                  <a:spcPts val="5059"/>
                </a:lnSpc>
              </a:pPr>
              <a:r>
                <a:rPr lang="en-US" sz="4599">
                  <a:solidFill>
                    <a:srgbClr val="FFFFFF"/>
                  </a:solidFill>
                  <a:latin typeface="Poppins ExtraBold Bold"/>
                </a:rPr>
                <a:t>CONTENTS</a:t>
              </a:r>
            </a:p>
          </p:txBody>
        </p:sp>
      </p:grpSp>
      <p:sp>
        <p:nvSpPr>
          <p:cNvPr id="7" name="TextBox 7"/>
          <p:cNvSpPr txBox="1"/>
          <p:nvPr/>
        </p:nvSpPr>
        <p:spPr>
          <a:xfrm>
            <a:off x="1313195" y="1829356"/>
            <a:ext cx="7273852" cy="7036435"/>
          </a:xfrm>
          <a:prstGeom prst="rect">
            <a:avLst/>
          </a:prstGeom>
        </p:spPr>
        <p:txBody>
          <a:bodyPr lIns="0" tIns="0" rIns="0" bIns="0" rtlCol="0" anchor="t">
            <a:spAutoFit/>
          </a:bodyPr>
          <a:lstStyle/>
          <a:p>
            <a:pPr marL="669293" lvl="1" indent="-334646">
              <a:lnSpc>
                <a:spcPts val="4340"/>
              </a:lnSpc>
              <a:buAutoNum type="arabicPeriod"/>
            </a:pPr>
            <a:r>
              <a:rPr lang="en-US" sz="3100">
                <a:solidFill>
                  <a:srgbClr val="000000"/>
                </a:solidFill>
                <a:latin typeface="Canva Sans Bold"/>
              </a:rPr>
              <a:t>   Introduction</a:t>
            </a:r>
          </a:p>
          <a:p>
            <a:pPr marL="669293" lvl="1" indent="-334646">
              <a:lnSpc>
                <a:spcPts val="4340"/>
              </a:lnSpc>
              <a:buAutoNum type="arabicPeriod"/>
            </a:pPr>
            <a:r>
              <a:rPr lang="en-US" sz="3100">
                <a:solidFill>
                  <a:srgbClr val="000000"/>
                </a:solidFill>
                <a:latin typeface="Canva Sans Bold"/>
              </a:rPr>
              <a:t>   Problem Definition</a:t>
            </a:r>
          </a:p>
          <a:p>
            <a:pPr marL="669293" lvl="1" indent="-334646">
              <a:lnSpc>
                <a:spcPts val="4340"/>
              </a:lnSpc>
              <a:buAutoNum type="arabicPeriod"/>
            </a:pPr>
            <a:r>
              <a:rPr lang="en-US" sz="3100">
                <a:solidFill>
                  <a:srgbClr val="000000"/>
                </a:solidFill>
                <a:latin typeface="Canva Sans Bold"/>
              </a:rPr>
              <a:t>   Motivation</a:t>
            </a:r>
          </a:p>
          <a:p>
            <a:pPr marL="669293" lvl="1" indent="-334646">
              <a:lnSpc>
                <a:spcPts val="4340"/>
              </a:lnSpc>
              <a:buAutoNum type="arabicPeriod"/>
            </a:pPr>
            <a:r>
              <a:rPr lang="en-US" sz="3100">
                <a:solidFill>
                  <a:srgbClr val="000000"/>
                </a:solidFill>
                <a:latin typeface="Canva Sans Bold"/>
              </a:rPr>
              <a:t>   Objective</a:t>
            </a:r>
          </a:p>
          <a:p>
            <a:pPr marL="669293" lvl="1" indent="-334646">
              <a:lnSpc>
                <a:spcPts val="4340"/>
              </a:lnSpc>
              <a:buAutoNum type="arabicPeriod"/>
            </a:pPr>
            <a:r>
              <a:rPr lang="en-US" sz="3100">
                <a:solidFill>
                  <a:srgbClr val="000000"/>
                </a:solidFill>
                <a:latin typeface="Canva Sans Bold"/>
              </a:rPr>
              <a:t>   Literature Review</a:t>
            </a:r>
          </a:p>
          <a:p>
            <a:pPr marL="669293" lvl="1" indent="-334646">
              <a:lnSpc>
                <a:spcPts val="4340"/>
              </a:lnSpc>
              <a:buAutoNum type="arabicPeriod"/>
            </a:pPr>
            <a:r>
              <a:rPr lang="en-US" sz="3100">
                <a:solidFill>
                  <a:srgbClr val="000000"/>
                </a:solidFill>
                <a:latin typeface="Canva Sans Bold"/>
              </a:rPr>
              <a:t>   Proposed System</a:t>
            </a:r>
          </a:p>
          <a:p>
            <a:pPr>
              <a:lnSpc>
                <a:spcPts val="4340"/>
              </a:lnSpc>
            </a:pPr>
            <a:r>
              <a:rPr lang="en-US" sz="3100">
                <a:solidFill>
                  <a:srgbClr val="000000"/>
                </a:solidFill>
                <a:latin typeface="Canva Sans Bold"/>
              </a:rPr>
              <a:t>        </a:t>
            </a:r>
            <a:r>
              <a:rPr lang="en-US" sz="3100">
                <a:solidFill>
                  <a:srgbClr val="000000"/>
                </a:solidFill>
                <a:latin typeface="Canva Sans"/>
              </a:rPr>
              <a:t>i.</a:t>
            </a:r>
            <a:r>
              <a:rPr lang="en-US" sz="3100">
                <a:solidFill>
                  <a:srgbClr val="000000"/>
                </a:solidFill>
                <a:latin typeface="Canva Sans Bold"/>
              </a:rPr>
              <a:t> </a:t>
            </a:r>
            <a:r>
              <a:rPr lang="en-US" sz="3100">
                <a:solidFill>
                  <a:srgbClr val="000000"/>
                </a:solidFill>
                <a:latin typeface="Canva Sans"/>
              </a:rPr>
              <a:t>Project Plan</a:t>
            </a:r>
          </a:p>
          <a:p>
            <a:pPr>
              <a:lnSpc>
                <a:spcPts val="4340"/>
              </a:lnSpc>
            </a:pPr>
            <a:r>
              <a:rPr lang="en-US" sz="3100">
                <a:solidFill>
                  <a:srgbClr val="000000"/>
                </a:solidFill>
                <a:latin typeface="Canva Sans"/>
              </a:rPr>
              <a:t>       ii. Mathematical Model</a:t>
            </a:r>
          </a:p>
          <a:p>
            <a:pPr>
              <a:lnSpc>
                <a:spcPts val="4340"/>
              </a:lnSpc>
            </a:pPr>
            <a:r>
              <a:rPr lang="en-US" sz="3100">
                <a:solidFill>
                  <a:srgbClr val="000000"/>
                </a:solidFill>
                <a:latin typeface="Canva Sans"/>
              </a:rPr>
              <a:t>      iii. System Architecture</a:t>
            </a:r>
          </a:p>
          <a:p>
            <a:pPr>
              <a:lnSpc>
                <a:spcPts val="4340"/>
              </a:lnSpc>
            </a:pPr>
            <a:r>
              <a:rPr lang="en-US" sz="3100">
                <a:solidFill>
                  <a:srgbClr val="000000"/>
                </a:solidFill>
                <a:latin typeface="Canva Sans"/>
              </a:rPr>
              <a:t>      iv. Algorithmic Details</a:t>
            </a:r>
          </a:p>
          <a:p>
            <a:pPr>
              <a:lnSpc>
                <a:spcPts val="4340"/>
              </a:lnSpc>
            </a:pPr>
            <a:r>
              <a:rPr lang="en-US" sz="3100">
                <a:solidFill>
                  <a:srgbClr val="000000"/>
                </a:solidFill>
                <a:latin typeface="Canva Sans"/>
              </a:rPr>
              <a:t>      v. H/W and S/W Specification</a:t>
            </a:r>
          </a:p>
          <a:p>
            <a:pPr>
              <a:lnSpc>
                <a:spcPts val="4340"/>
              </a:lnSpc>
            </a:pPr>
            <a:endParaRPr lang="en-US" sz="3100">
              <a:solidFill>
                <a:srgbClr val="000000"/>
              </a:solidFill>
              <a:latin typeface="Canva Sans"/>
            </a:endParaRPr>
          </a:p>
          <a:p>
            <a:pPr>
              <a:lnSpc>
                <a:spcPts val="4340"/>
              </a:lnSpc>
            </a:pPr>
            <a:endParaRPr lang="en-US" sz="3100">
              <a:solidFill>
                <a:srgbClr val="000000"/>
              </a:solidFill>
              <a:latin typeface="Canva Sans"/>
            </a:endParaRPr>
          </a:p>
        </p:txBody>
      </p:sp>
      <p:sp>
        <p:nvSpPr>
          <p:cNvPr id="8" name="TextBox 8"/>
          <p:cNvSpPr txBox="1"/>
          <p:nvPr/>
        </p:nvSpPr>
        <p:spPr>
          <a:xfrm>
            <a:off x="9715954" y="1829356"/>
            <a:ext cx="7273852" cy="6493510"/>
          </a:xfrm>
          <a:prstGeom prst="rect">
            <a:avLst/>
          </a:prstGeom>
        </p:spPr>
        <p:txBody>
          <a:bodyPr lIns="0" tIns="0" rIns="0" bIns="0" rtlCol="0" anchor="t">
            <a:spAutoFit/>
          </a:bodyPr>
          <a:lstStyle/>
          <a:p>
            <a:pPr>
              <a:lnSpc>
                <a:spcPts val="4340"/>
              </a:lnSpc>
            </a:pPr>
            <a:r>
              <a:rPr lang="en-US" sz="3100">
                <a:solidFill>
                  <a:srgbClr val="000000"/>
                </a:solidFill>
                <a:latin typeface="Canva Sans"/>
              </a:rPr>
              <a:t>7</a:t>
            </a:r>
            <a:r>
              <a:rPr lang="en-US" sz="3100">
                <a:solidFill>
                  <a:srgbClr val="000000"/>
                </a:solidFill>
                <a:latin typeface="Canva Sans Bold"/>
              </a:rPr>
              <a:t>.     Functionality</a:t>
            </a:r>
          </a:p>
          <a:p>
            <a:pPr>
              <a:lnSpc>
                <a:spcPts val="4340"/>
              </a:lnSpc>
            </a:pPr>
            <a:r>
              <a:rPr lang="en-US" sz="3100">
                <a:solidFill>
                  <a:srgbClr val="000000"/>
                </a:solidFill>
                <a:latin typeface="Canva Sans"/>
              </a:rPr>
              <a:t>8</a:t>
            </a:r>
            <a:r>
              <a:rPr lang="en-US" sz="3100">
                <a:solidFill>
                  <a:srgbClr val="000000"/>
                </a:solidFill>
                <a:latin typeface="Canva Sans Bold"/>
              </a:rPr>
              <a:t>.     Results</a:t>
            </a:r>
          </a:p>
          <a:p>
            <a:pPr>
              <a:lnSpc>
                <a:spcPts val="4340"/>
              </a:lnSpc>
            </a:pPr>
            <a:r>
              <a:rPr lang="en-US" sz="3100">
                <a:solidFill>
                  <a:srgbClr val="000000"/>
                </a:solidFill>
                <a:latin typeface="Canva Sans"/>
              </a:rPr>
              <a:t>9</a:t>
            </a:r>
            <a:r>
              <a:rPr lang="en-US" sz="3100">
                <a:solidFill>
                  <a:srgbClr val="000000"/>
                </a:solidFill>
                <a:latin typeface="Canva Sans Bold"/>
              </a:rPr>
              <a:t>.     Application</a:t>
            </a:r>
          </a:p>
          <a:p>
            <a:pPr>
              <a:lnSpc>
                <a:spcPts val="4340"/>
              </a:lnSpc>
            </a:pPr>
            <a:r>
              <a:rPr lang="en-US" sz="3100">
                <a:solidFill>
                  <a:srgbClr val="000000"/>
                </a:solidFill>
                <a:latin typeface="Canva Sans"/>
              </a:rPr>
              <a:t>10</a:t>
            </a:r>
            <a:r>
              <a:rPr lang="en-US" sz="3100">
                <a:solidFill>
                  <a:srgbClr val="000000"/>
                </a:solidFill>
                <a:latin typeface="Canva Sans Bold"/>
              </a:rPr>
              <a:t>.  Conclusion and future work</a:t>
            </a:r>
          </a:p>
          <a:p>
            <a:pPr>
              <a:lnSpc>
                <a:spcPts val="4340"/>
              </a:lnSpc>
            </a:pPr>
            <a:r>
              <a:rPr lang="en-US" sz="3100">
                <a:solidFill>
                  <a:srgbClr val="000000"/>
                </a:solidFill>
                <a:latin typeface="Canva Sans"/>
              </a:rPr>
              <a:t>11.   </a:t>
            </a:r>
            <a:r>
              <a:rPr lang="en-US" sz="3100">
                <a:solidFill>
                  <a:srgbClr val="000000"/>
                </a:solidFill>
                <a:latin typeface="Canva Sans Bold"/>
              </a:rPr>
              <a:t>Paper publication details</a:t>
            </a:r>
          </a:p>
          <a:p>
            <a:pPr>
              <a:lnSpc>
                <a:spcPts val="4340"/>
              </a:lnSpc>
            </a:pPr>
            <a:r>
              <a:rPr lang="en-US" sz="3100">
                <a:solidFill>
                  <a:srgbClr val="000000"/>
                </a:solidFill>
                <a:latin typeface="Canva Sans"/>
              </a:rPr>
              <a:t>12.   </a:t>
            </a:r>
            <a:r>
              <a:rPr lang="en-US" sz="3100">
                <a:solidFill>
                  <a:srgbClr val="000000"/>
                </a:solidFill>
                <a:latin typeface="Canva Sans Bold"/>
              </a:rPr>
              <a:t>Awards Received</a:t>
            </a:r>
          </a:p>
          <a:p>
            <a:pPr>
              <a:lnSpc>
                <a:spcPts val="4340"/>
              </a:lnSpc>
            </a:pPr>
            <a:r>
              <a:rPr lang="en-US" sz="3100">
                <a:solidFill>
                  <a:srgbClr val="000000"/>
                </a:solidFill>
                <a:latin typeface="Canva Sans"/>
              </a:rPr>
              <a:t>13.   </a:t>
            </a:r>
            <a:r>
              <a:rPr lang="en-US" sz="3100">
                <a:solidFill>
                  <a:srgbClr val="000000"/>
                </a:solidFill>
                <a:latin typeface="Canva Sans Bold"/>
              </a:rPr>
              <a:t>References</a:t>
            </a:r>
          </a:p>
          <a:p>
            <a:pPr>
              <a:lnSpc>
                <a:spcPts val="4340"/>
              </a:lnSpc>
            </a:pPr>
            <a:endParaRPr lang="en-US" sz="3100">
              <a:solidFill>
                <a:srgbClr val="000000"/>
              </a:solidFill>
              <a:latin typeface="Canva Sans Bold"/>
            </a:endParaRPr>
          </a:p>
          <a:p>
            <a:pPr>
              <a:lnSpc>
                <a:spcPts val="4340"/>
              </a:lnSpc>
            </a:pPr>
            <a:endParaRPr lang="en-US" sz="3100">
              <a:solidFill>
                <a:srgbClr val="000000"/>
              </a:solidFill>
              <a:latin typeface="Canva Sans Bold"/>
            </a:endParaRPr>
          </a:p>
          <a:p>
            <a:pPr>
              <a:lnSpc>
                <a:spcPts val="4340"/>
              </a:lnSpc>
            </a:pPr>
            <a:endParaRPr lang="en-US" sz="3100">
              <a:solidFill>
                <a:srgbClr val="000000"/>
              </a:solidFill>
              <a:latin typeface="Canva Sans Bold"/>
            </a:endParaRPr>
          </a:p>
          <a:p>
            <a:pPr>
              <a:lnSpc>
                <a:spcPts val="4340"/>
              </a:lnSpc>
            </a:pPr>
            <a:endParaRPr lang="en-US" sz="3100">
              <a:solidFill>
                <a:srgbClr val="000000"/>
              </a:solidFill>
              <a:latin typeface="Canva Sans Bold"/>
            </a:endParaRPr>
          </a:p>
          <a:p>
            <a:pPr>
              <a:lnSpc>
                <a:spcPts val="4340"/>
              </a:lnSpc>
            </a:pPr>
            <a:endParaRPr lang="en-US" sz="3100">
              <a:solidFill>
                <a:srgbClr val="000000"/>
              </a:solidFill>
              <a:latin typeface="Canva Sans Bo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171136"/>
            <a:chOff x="0" y="0"/>
            <a:chExt cx="24384000" cy="1561515"/>
          </a:xfrm>
        </p:grpSpPr>
        <p:grpSp>
          <p:nvGrpSpPr>
            <p:cNvPr id="3" name="Group 3"/>
            <p:cNvGrpSpPr/>
            <p:nvPr/>
          </p:nvGrpSpPr>
          <p:grpSpPr>
            <a:xfrm>
              <a:off x="0" y="0"/>
              <a:ext cx="24384000" cy="1561515"/>
              <a:chOff x="0" y="0"/>
              <a:chExt cx="4445820" cy="284704"/>
            </a:xfrm>
          </p:grpSpPr>
          <p:sp>
            <p:nvSpPr>
              <p:cNvPr id="4" name="Freeform 4"/>
              <p:cNvSpPr/>
              <p:nvPr/>
            </p:nvSpPr>
            <p:spPr>
              <a:xfrm>
                <a:off x="0" y="0"/>
                <a:ext cx="4445820" cy="284704"/>
              </a:xfrm>
              <a:custGeom>
                <a:avLst/>
                <a:gdLst/>
                <a:ahLst/>
                <a:cxnLst/>
                <a:rect l="l" t="t" r="r" b="b"/>
                <a:pathLst>
                  <a:path w="4445820" h="284704">
                    <a:moveTo>
                      <a:pt x="0" y="0"/>
                    </a:moveTo>
                    <a:lnTo>
                      <a:pt x="4445820" y="0"/>
                    </a:lnTo>
                    <a:lnTo>
                      <a:pt x="4445820" y="284704"/>
                    </a:lnTo>
                    <a:lnTo>
                      <a:pt x="0" y="284704"/>
                    </a:lnTo>
                    <a:close/>
                  </a:path>
                </a:pathLst>
              </a:custGeom>
              <a:solidFill>
                <a:srgbClr val="79BEB6"/>
              </a:solidFill>
            </p:spPr>
          </p:sp>
          <p:sp>
            <p:nvSpPr>
              <p:cNvPr id="5" name="TextBox 5"/>
              <p:cNvSpPr txBox="1"/>
              <p:nvPr/>
            </p:nvSpPr>
            <p:spPr>
              <a:xfrm>
                <a:off x="0" y="-38100"/>
                <a:ext cx="4445820" cy="322804"/>
              </a:xfrm>
              <a:prstGeom prst="rect">
                <a:avLst/>
              </a:prstGeom>
            </p:spPr>
            <p:txBody>
              <a:bodyPr lIns="50800" tIns="50800" rIns="50800" bIns="50800" rtlCol="0" anchor="ctr"/>
              <a:lstStyle/>
              <a:p>
                <a:pPr algn="ctr">
                  <a:lnSpc>
                    <a:spcPts val="1820"/>
                  </a:lnSpc>
                </a:pPr>
                <a:endParaRPr/>
              </a:p>
            </p:txBody>
          </p:sp>
        </p:grpSp>
        <p:sp>
          <p:nvSpPr>
            <p:cNvPr id="6" name="TextBox 6"/>
            <p:cNvSpPr txBox="1"/>
            <p:nvPr/>
          </p:nvSpPr>
          <p:spPr>
            <a:xfrm>
              <a:off x="509189" y="323830"/>
              <a:ext cx="23327928" cy="913855"/>
            </a:xfrm>
            <a:prstGeom prst="rect">
              <a:avLst/>
            </a:prstGeom>
          </p:spPr>
          <p:txBody>
            <a:bodyPr lIns="0" tIns="0" rIns="0" bIns="0" rtlCol="0" anchor="t">
              <a:spAutoFit/>
            </a:bodyPr>
            <a:lstStyle/>
            <a:p>
              <a:pPr algn="ctr">
                <a:lnSpc>
                  <a:spcPts val="4978"/>
                </a:lnSpc>
              </a:pPr>
              <a:r>
                <a:rPr lang="en-US" sz="4526">
                  <a:solidFill>
                    <a:srgbClr val="FFFFFF"/>
                  </a:solidFill>
                  <a:latin typeface="Poppins ExtraBold"/>
                </a:rPr>
                <a:t>RESULTS</a:t>
              </a:r>
            </a:p>
          </p:txBody>
        </p:sp>
      </p:grpSp>
      <p:sp>
        <p:nvSpPr>
          <p:cNvPr id="7" name="Freeform 7"/>
          <p:cNvSpPr/>
          <p:nvPr/>
        </p:nvSpPr>
        <p:spPr>
          <a:xfrm>
            <a:off x="1028700" y="3363457"/>
            <a:ext cx="7884419" cy="4739039"/>
          </a:xfrm>
          <a:custGeom>
            <a:avLst/>
            <a:gdLst/>
            <a:ahLst/>
            <a:cxnLst/>
            <a:rect l="l" t="t" r="r" b="b"/>
            <a:pathLst>
              <a:path w="7884419" h="4739039">
                <a:moveTo>
                  <a:pt x="0" y="0"/>
                </a:moveTo>
                <a:lnTo>
                  <a:pt x="7884419" y="0"/>
                </a:lnTo>
                <a:lnTo>
                  <a:pt x="7884419" y="4739039"/>
                </a:lnTo>
                <a:lnTo>
                  <a:pt x="0" y="4739039"/>
                </a:lnTo>
                <a:lnTo>
                  <a:pt x="0" y="0"/>
                </a:lnTo>
                <a:close/>
              </a:path>
            </a:pathLst>
          </a:custGeom>
          <a:blipFill>
            <a:blip r:embed="rId2"/>
            <a:stretch>
              <a:fillRect/>
            </a:stretch>
          </a:blipFill>
        </p:spPr>
      </p:sp>
      <p:sp>
        <p:nvSpPr>
          <p:cNvPr id="8" name="Freeform 8"/>
          <p:cNvSpPr/>
          <p:nvPr/>
        </p:nvSpPr>
        <p:spPr>
          <a:xfrm>
            <a:off x="9364052" y="3363457"/>
            <a:ext cx="7884419" cy="4739039"/>
          </a:xfrm>
          <a:custGeom>
            <a:avLst/>
            <a:gdLst/>
            <a:ahLst/>
            <a:cxnLst/>
            <a:rect l="l" t="t" r="r" b="b"/>
            <a:pathLst>
              <a:path w="7884419" h="4739039">
                <a:moveTo>
                  <a:pt x="0" y="0"/>
                </a:moveTo>
                <a:lnTo>
                  <a:pt x="7884419" y="0"/>
                </a:lnTo>
                <a:lnTo>
                  <a:pt x="7884419" y="4739039"/>
                </a:lnTo>
                <a:lnTo>
                  <a:pt x="0" y="4739039"/>
                </a:lnTo>
                <a:lnTo>
                  <a:pt x="0" y="0"/>
                </a:lnTo>
                <a:close/>
              </a:path>
            </a:pathLst>
          </a:custGeom>
          <a:blipFill>
            <a:blip r:embed="rId3"/>
            <a:stretch>
              <a:fillRect/>
            </a:stretch>
          </a:blipFill>
        </p:spPr>
      </p:sp>
      <p:sp>
        <p:nvSpPr>
          <p:cNvPr id="9" name="TextBox 9"/>
          <p:cNvSpPr txBox="1"/>
          <p:nvPr/>
        </p:nvSpPr>
        <p:spPr>
          <a:xfrm>
            <a:off x="727853" y="1737745"/>
            <a:ext cx="7337822" cy="463747"/>
          </a:xfrm>
          <a:prstGeom prst="rect">
            <a:avLst/>
          </a:prstGeom>
        </p:spPr>
        <p:txBody>
          <a:bodyPr lIns="0" tIns="0" rIns="0" bIns="0" rtlCol="0" anchor="t">
            <a:spAutoFit/>
          </a:bodyPr>
          <a:lstStyle/>
          <a:p>
            <a:pPr algn="ctr">
              <a:lnSpc>
                <a:spcPts val="3839"/>
              </a:lnSpc>
              <a:spcBef>
                <a:spcPct val="0"/>
              </a:spcBef>
            </a:pPr>
            <a:r>
              <a:rPr lang="en-US" sz="2742">
                <a:solidFill>
                  <a:srgbClr val="000000"/>
                </a:solidFill>
                <a:latin typeface="Canva Sans Bold"/>
              </a:rPr>
              <a:t>Results by fusion of InceptionV3 and GLCM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171136"/>
            <a:chOff x="0" y="0"/>
            <a:chExt cx="24384000" cy="1561515"/>
          </a:xfrm>
        </p:grpSpPr>
        <p:grpSp>
          <p:nvGrpSpPr>
            <p:cNvPr id="3" name="Group 3"/>
            <p:cNvGrpSpPr/>
            <p:nvPr/>
          </p:nvGrpSpPr>
          <p:grpSpPr>
            <a:xfrm>
              <a:off x="0" y="0"/>
              <a:ext cx="24384000" cy="1561515"/>
              <a:chOff x="0" y="0"/>
              <a:chExt cx="4445820" cy="284704"/>
            </a:xfrm>
          </p:grpSpPr>
          <p:sp>
            <p:nvSpPr>
              <p:cNvPr id="4" name="Freeform 4"/>
              <p:cNvSpPr/>
              <p:nvPr/>
            </p:nvSpPr>
            <p:spPr>
              <a:xfrm>
                <a:off x="0" y="0"/>
                <a:ext cx="4445820" cy="284704"/>
              </a:xfrm>
              <a:custGeom>
                <a:avLst/>
                <a:gdLst/>
                <a:ahLst/>
                <a:cxnLst/>
                <a:rect l="l" t="t" r="r" b="b"/>
                <a:pathLst>
                  <a:path w="4445820" h="284704">
                    <a:moveTo>
                      <a:pt x="0" y="0"/>
                    </a:moveTo>
                    <a:lnTo>
                      <a:pt x="4445820" y="0"/>
                    </a:lnTo>
                    <a:lnTo>
                      <a:pt x="4445820" y="284704"/>
                    </a:lnTo>
                    <a:lnTo>
                      <a:pt x="0" y="284704"/>
                    </a:lnTo>
                    <a:close/>
                  </a:path>
                </a:pathLst>
              </a:custGeom>
              <a:solidFill>
                <a:srgbClr val="79BEB6"/>
              </a:solidFill>
            </p:spPr>
          </p:sp>
          <p:sp>
            <p:nvSpPr>
              <p:cNvPr id="5" name="TextBox 5"/>
              <p:cNvSpPr txBox="1"/>
              <p:nvPr/>
            </p:nvSpPr>
            <p:spPr>
              <a:xfrm>
                <a:off x="0" y="-38100"/>
                <a:ext cx="4445820" cy="322804"/>
              </a:xfrm>
              <a:prstGeom prst="rect">
                <a:avLst/>
              </a:prstGeom>
            </p:spPr>
            <p:txBody>
              <a:bodyPr lIns="50800" tIns="50800" rIns="50800" bIns="50800" rtlCol="0" anchor="ctr"/>
              <a:lstStyle/>
              <a:p>
                <a:pPr algn="ctr">
                  <a:lnSpc>
                    <a:spcPts val="1820"/>
                  </a:lnSpc>
                </a:pPr>
                <a:endParaRPr/>
              </a:p>
            </p:txBody>
          </p:sp>
        </p:grpSp>
        <p:sp>
          <p:nvSpPr>
            <p:cNvPr id="6" name="TextBox 6"/>
            <p:cNvSpPr txBox="1"/>
            <p:nvPr/>
          </p:nvSpPr>
          <p:spPr>
            <a:xfrm>
              <a:off x="509189" y="323830"/>
              <a:ext cx="23327928" cy="913855"/>
            </a:xfrm>
            <a:prstGeom prst="rect">
              <a:avLst/>
            </a:prstGeom>
          </p:spPr>
          <p:txBody>
            <a:bodyPr lIns="0" tIns="0" rIns="0" bIns="0" rtlCol="0" anchor="t">
              <a:spAutoFit/>
            </a:bodyPr>
            <a:lstStyle/>
            <a:p>
              <a:pPr algn="ctr">
                <a:lnSpc>
                  <a:spcPts val="4978"/>
                </a:lnSpc>
              </a:pPr>
              <a:r>
                <a:rPr lang="en-US" sz="4526">
                  <a:solidFill>
                    <a:srgbClr val="FFFFFF"/>
                  </a:solidFill>
                  <a:latin typeface="Poppins ExtraBold"/>
                </a:rPr>
                <a:t>APPLICATIONS</a:t>
              </a:r>
            </a:p>
          </p:txBody>
        </p:sp>
      </p:grpSp>
      <p:sp>
        <p:nvSpPr>
          <p:cNvPr id="7" name="TextBox 7"/>
          <p:cNvSpPr txBox="1"/>
          <p:nvPr/>
        </p:nvSpPr>
        <p:spPr>
          <a:xfrm>
            <a:off x="622644" y="1686310"/>
            <a:ext cx="17042713" cy="6910506"/>
          </a:xfrm>
          <a:prstGeom prst="rect">
            <a:avLst/>
          </a:prstGeom>
        </p:spPr>
        <p:txBody>
          <a:bodyPr lIns="0" tIns="0" rIns="0" bIns="0" rtlCol="0" anchor="t">
            <a:spAutoFit/>
          </a:bodyPr>
          <a:lstStyle/>
          <a:p>
            <a:pPr algn="just">
              <a:lnSpc>
                <a:spcPts val="3930"/>
              </a:lnSpc>
            </a:pPr>
            <a:r>
              <a:rPr lang="en-US" sz="2807">
                <a:solidFill>
                  <a:srgbClr val="000000"/>
                </a:solidFill>
                <a:latin typeface="Canva Sans"/>
              </a:rPr>
              <a:t>Iris presentation attack detection plays a vital role in safeguarding critical infrastructure systems.</a:t>
            </a:r>
          </a:p>
          <a:p>
            <a:pPr algn="just">
              <a:lnSpc>
                <a:spcPts val="3930"/>
              </a:lnSpc>
            </a:pPr>
            <a:endParaRPr lang="en-US" sz="2807">
              <a:solidFill>
                <a:srgbClr val="000000"/>
              </a:solidFill>
              <a:latin typeface="Canva Sans"/>
            </a:endParaRPr>
          </a:p>
          <a:p>
            <a:pPr marL="606212" lvl="1" indent="-303106" algn="just">
              <a:lnSpc>
                <a:spcPts val="3930"/>
              </a:lnSpc>
              <a:buFont typeface="Arial"/>
              <a:buChar char="•"/>
            </a:pPr>
            <a:r>
              <a:rPr lang="en-US" sz="2807">
                <a:solidFill>
                  <a:srgbClr val="000000"/>
                </a:solidFill>
                <a:latin typeface="Canva Sans"/>
              </a:rPr>
              <a:t>Financial Sector Security: By accurately verifying the identity of individuals, these systems prevent fraudulent activities, unauthorized access to accounts, and identity theft, thereby safeguarding the integrity of financial transactions and protecting customer assets. </a:t>
            </a:r>
          </a:p>
          <a:p>
            <a:pPr marL="606212" lvl="1" indent="-303106" algn="just">
              <a:lnSpc>
                <a:spcPts val="3930"/>
              </a:lnSpc>
              <a:buFont typeface="Arial"/>
              <a:buChar char="•"/>
            </a:pPr>
            <a:r>
              <a:rPr lang="en-US" sz="2807">
                <a:solidFill>
                  <a:srgbClr val="000000"/>
                </a:solidFill>
                <a:latin typeface="Canva Sans"/>
              </a:rPr>
              <a:t>Government and Defense Applications: These systems enable secure access control to government buildings, military installations, and border crossings, ensuring that only authorized personnel are granted entry.</a:t>
            </a:r>
          </a:p>
          <a:p>
            <a:pPr marL="606212" lvl="1" indent="-303106" algn="just">
              <a:lnSpc>
                <a:spcPts val="3930"/>
              </a:lnSpc>
              <a:buFont typeface="Arial"/>
              <a:buChar char="•"/>
            </a:pPr>
            <a:r>
              <a:rPr lang="en-US" sz="2807">
                <a:solidFill>
                  <a:srgbClr val="000000"/>
                </a:solidFill>
                <a:latin typeface="Canva Sans"/>
              </a:rPr>
              <a:t>Healthcare and biometrics:  Iris presentation attack detection plays a crucial role in patient identification, access control to medical records, and ensuring the integrity and confidentiality of healthcare data.</a:t>
            </a:r>
          </a:p>
          <a:p>
            <a:pPr marL="606212" lvl="1" indent="-303106" algn="just">
              <a:lnSpc>
                <a:spcPts val="3930"/>
              </a:lnSpc>
              <a:buFont typeface="Arial"/>
              <a:buChar char="•"/>
            </a:pPr>
            <a:r>
              <a:rPr lang="en-US" sz="2807">
                <a:solidFill>
                  <a:srgbClr val="000000"/>
                </a:solidFill>
                <a:latin typeface="Canva Sans"/>
              </a:rPr>
              <a:t>Smart Cities and IOT Integration:  These systems enable secure access to smart buildings, transportation systems, and public services, protecting against unauthorized access, tampering, and malicious attacks.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171136"/>
            <a:chOff x="0" y="0"/>
            <a:chExt cx="24384000" cy="1561515"/>
          </a:xfrm>
        </p:grpSpPr>
        <p:grpSp>
          <p:nvGrpSpPr>
            <p:cNvPr id="3" name="Group 3"/>
            <p:cNvGrpSpPr/>
            <p:nvPr/>
          </p:nvGrpSpPr>
          <p:grpSpPr>
            <a:xfrm>
              <a:off x="0" y="0"/>
              <a:ext cx="24384000" cy="1561515"/>
              <a:chOff x="0" y="0"/>
              <a:chExt cx="4445820" cy="284704"/>
            </a:xfrm>
          </p:grpSpPr>
          <p:sp>
            <p:nvSpPr>
              <p:cNvPr id="4" name="Freeform 4"/>
              <p:cNvSpPr/>
              <p:nvPr/>
            </p:nvSpPr>
            <p:spPr>
              <a:xfrm>
                <a:off x="0" y="0"/>
                <a:ext cx="4445820" cy="284704"/>
              </a:xfrm>
              <a:custGeom>
                <a:avLst/>
                <a:gdLst/>
                <a:ahLst/>
                <a:cxnLst/>
                <a:rect l="l" t="t" r="r" b="b"/>
                <a:pathLst>
                  <a:path w="4445820" h="284704">
                    <a:moveTo>
                      <a:pt x="0" y="0"/>
                    </a:moveTo>
                    <a:lnTo>
                      <a:pt x="4445820" y="0"/>
                    </a:lnTo>
                    <a:lnTo>
                      <a:pt x="4445820" y="284704"/>
                    </a:lnTo>
                    <a:lnTo>
                      <a:pt x="0" y="284704"/>
                    </a:lnTo>
                    <a:close/>
                  </a:path>
                </a:pathLst>
              </a:custGeom>
              <a:solidFill>
                <a:srgbClr val="79BEB6"/>
              </a:solidFill>
            </p:spPr>
          </p:sp>
          <p:sp>
            <p:nvSpPr>
              <p:cNvPr id="5" name="TextBox 5"/>
              <p:cNvSpPr txBox="1"/>
              <p:nvPr/>
            </p:nvSpPr>
            <p:spPr>
              <a:xfrm>
                <a:off x="0" y="-38100"/>
                <a:ext cx="4445820" cy="322804"/>
              </a:xfrm>
              <a:prstGeom prst="rect">
                <a:avLst/>
              </a:prstGeom>
            </p:spPr>
            <p:txBody>
              <a:bodyPr lIns="50800" tIns="50800" rIns="50800" bIns="50800" rtlCol="0" anchor="ctr"/>
              <a:lstStyle/>
              <a:p>
                <a:pPr algn="ctr">
                  <a:lnSpc>
                    <a:spcPts val="1820"/>
                  </a:lnSpc>
                </a:pPr>
                <a:endParaRPr/>
              </a:p>
            </p:txBody>
          </p:sp>
        </p:grpSp>
        <p:sp>
          <p:nvSpPr>
            <p:cNvPr id="6" name="TextBox 6"/>
            <p:cNvSpPr txBox="1"/>
            <p:nvPr/>
          </p:nvSpPr>
          <p:spPr>
            <a:xfrm>
              <a:off x="509189" y="323830"/>
              <a:ext cx="23327928" cy="913855"/>
            </a:xfrm>
            <a:prstGeom prst="rect">
              <a:avLst/>
            </a:prstGeom>
          </p:spPr>
          <p:txBody>
            <a:bodyPr lIns="0" tIns="0" rIns="0" bIns="0" rtlCol="0" anchor="t">
              <a:spAutoFit/>
            </a:bodyPr>
            <a:lstStyle/>
            <a:p>
              <a:pPr algn="ctr">
                <a:lnSpc>
                  <a:spcPts val="4978"/>
                </a:lnSpc>
              </a:pPr>
              <a:r>
                <a:rPr lang="en-US" sz="4526">
                  <a:solidFill>
                    <a:srgbClr val="FFFFFF"/>
                  </a:solidFill>
                  <a:latin typeface="Poppins ExtraBold"/>
                </a:rPr>
                <a:t>CONCLUSION</a:t>
              </a:r>
            </a:p>
          </p:txBody>
        </p:sp>
      </p:grpSp>
      <p:sp>
        <p:nvSpPr>
          <p:cNvPr id="7" name="TextBox 7"/>
          <p:cNvSpPr txBox="1"/>
          <p:nvPr/>
        </p:nvSpPr>
        <p:spPr>
          <a:xfrm>
            <a:off x="1280487" y="2079440"/>
            <a:ext cx="15727025" cy="6915150"/>
          </a:xfrm>
          <a:prstGeom prst="rect">
            <a:avLst/>
          </a:prstGeom>
        </p:spPr>
        <p:txBody>
          <a:bodyPr lIns="0" tIns="0" rIns="0" bIns="0" rtlCol="0" anchor="t">
            <a:spAutoFit/>
          </a:bodyPr>
          <a:lstStyle/>
          <a:p>
            <a:pPr marL="647700" lvl="1" indent="-323850" algn="just">
              <a:lnSpc>
                <a:spcPts val="4200"/>
              </a:lnSpc>
              <a:buFont typeface="Arial"/>
              <a:buChar char="•"/>
            </a:pPr>
            <a:r>
              <a:rPr lang="en-US" sz="3000">
                <a:solidFill>
                  <a:srgbClr val="000000"/>
                </a:solidFill>
                <a:latin typeface="Canva Sans"/>
              </a:rPr>
              <a:t>The integration of ensemble techniques and dynamic thresholding mechanisms has showcased promising results.</a:t>
            </a:r>
          </a:p>
          <a:p>
            <a:pPr algn="just">
              <a:lnSpc>
                <a:spcPts val="4200"/>
              </a:lnSpc>
            </a:pPr>
            <a:endParaRPr lang="en-US" sz="3000">
              <a:solidFill>
                <a:srgbClr val="000000"/>
              </a:solidFill>
              <a:latin typeface="Canva Sans"/>
            </a:endParaRPr>
          </a:p>
          <a:p>
            <a:pPr marL="647700" lvl="1" indent="-323850" algn="just">
              <a:lnSpc>
                <a:spcPts val="4200"/>
              </a:lnSpc>
              <a:buFont typeface="Arial"/>
              <a:buChar char="•"/>
            </a:pPr>
            <a:r>
              <a:rPr lang="en-US" sz="3000">
                <a:solidFill>
                  <a:srgbClr val="000000"/>
                </a:solidFill>
                <a:latin typeface="Canva Sans"/>
              </a:rPr>
              <a:t>Highest accuracy gained is ~99.9% and lowest ACER obtained is around 0.047%.</a:t>
            </a:r>
          </a:p>
          <a:p>
            <a:pPr algn="just">
              <a:lnSpc>
                <a:spcPts val="4200"/>
              </a:lnSpc>
            </a:pPr>
            <a:endParaRPr lang="en-US" sz="3000">
              <a:solidFill>
                <a:srgbClr val="000000"/>
              </a:solidFill>
              <a:latin typeface="Canva Sans"/>
            </a:endParaRPr>
          </a:p>
          <a:p>
            <a:pPr marL="647700" lvl="1" indent="-323850" algn="just">
              <a:lnSpc>
                <a:spcPts val="4200"/>
              </a:lnSpc>
              <a:buFont typeface="Arial"/>
              <a:buChar char="•"/>
            </a:pPr>
            <a:r>
              <a:rPr lang="en-US" sz="3000">
                <a:solidFill>
                  <a:srgbClr val="000000"/>
                </a:solidFill>
                <a:latin typeface="Canva Sans"/>
              </a:rPr>
              <a:t>By harnessing the power of machine learning and deep learning algorithms, we have been able to discern intricate patterns and variations within iris images, thus improving our ability to distinguish between genuine and fraudulent presentations.</a:t>
            </a:r>
          </a:p>
          <a:p>
            <a:pPr algn="just">
              <a:lnSpc>
                <a:spcPts val="4200"/>
              </a:lnSpc>
            </a:pPr>
            <a:endParaRPr lang="en-US" sz="3000">
              <a:solidFill>
                <a:srgbClr val="000000"/>
              </a:solidFill>
              <a:latin typeface="Canva Sans"/>
            </a:endParaRPr>
          </a:p>
          <a:p>
            <a:pPr marL="647700" lvl="1" indent="-323850" algn="just">
              <a:lnSpc>
                <a:spcPts val="4200"/>
              </a:lnSpc>
              <a:buFont typeface="Arial"/>
              <a:buChar char="•"/>
            </a:pPr>
            <a:r>
              <a:rPr lang="en-US" sz="3000">
                <a:solidFill>
                  <a:srgbClr val="000000"/>
                </a:solidFill>
                <a:latin typeface="Canva Sans"/>
              </a:rPr>
              <a:t>Immense potential in fortifying CPS environments against sophisticated attacks and unauthorized access attempts.</a:t>
            </a:r>
          </a:p>
          <a:p>
            <a:pPr algn="just">
              <a:lnSpc>
                <a:spcPts val="4200"/>
              </a:lnSpc>
            </a:pPr>
            <a:endParaRPr lang="en-US" sz="3000">
              <a:solidFill>
                <a:srgbClr val="000000"/>
              </a:solidFill>
              <a:latin typeface="Canva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171136"/>
            <a:chOff x="0" y="0"/>
            <a:chExt cx="24384000" cy="1561515"/>
          </a:xfrm>
        </p:grpSpPr>
        <p:grpSp>
          <p:nvGrpSpPr>
            <p:cNvPr id="3" name="Group 3"/>
            <p:cNvGrpSpPr/>
            <p:nvPr/>
          </p:nvGrpSpPr>
          <p:grpSpPr>
            <a:xfrm>
              <a:off x="0" y="0"/>
              <a:ext cx="24384000" cy="1561515"/>
              <a:chOff x="0" y="0"/>
              <a:chExt cx="4445820" cy="284704"/>
            </a:xfrm>
          </p:grpSpPr>
          <p:sp>
            <p:nvSpPr>
              <p:cNvPr id="4" name="Freeform 4"/>
              <p:cNvSpPr/>
              <p:nvPr/>
            </p:nvSpPr>
            <p:spPr>
              <a:xfrm>
                <a:off x="0" y="0"/>
                <a:ext cx="4445820" cy="284704"/>
              </a:xfrm>
              <a:custGeom>
                <a:avLst/>
                <a:gdLst/>
                <a:ahLst/>
                <a:cxnLst/>
                <a:rect l="l" t="t" r="r" b="b"/>
                <a:pathLst>
                  <a:path w="4445820" h="284704">
                    <a:moveTo>
                      <a:pt x="0" y="0"/>
                    </a:moveTo>
                    <a:lnTo>
                      <a:pt x="4445820" y="0"/>
                    </a:lnTo>
                    <a:lnTo>
                      <a:pt x="4445820" y="284704"/>
                    </a:lnTo>
                    <a:lnTo>
                      <a:pt x="0" y="284704"/>
                    </a:lnTo>
                    <a:close/>
                  </a:path>
                </a:pathLst>
              </a:custGeom>
              <a:solidFill>
                <a:srgbClr val="79BEB6"/>
              </a:solidFill>
            </p:spPr>
          </p:sp>
          <p:sp>
            <p:nvSpPr>
              <p:cNvPr id="5" name="TextBox 5"/>
              <p:cNvSpPr txBox="1"/>
              <p:nvPr/>
            </p:nvSpPr>
            <p:spPr>
              <a:xfrm>
                <a:off x="0" y="-38100"/>
                <a:ext cx="4445820" cy="322804"/>
              </a:xfrm>
              <a:prstGeom prst="rect">
                <a:avLst/>
              </a:prstGeom>
            </p:spPr>
            <p:txBody>
              <a:bodyPr lIns="50800" tIns="50800" rIns="50800" bIns="50800" rtlCol="0" anchor="ctr"/>
              <a:lstStyle/>
              <a:p>
                <a:pPr algn="ctr">
                  <a:lnSpc>
                    <a:spcPts val="1820"/>
                  </a:lnSpc>
                </a:pPr>
                <a:endParaRPr/>
              </a:p>
            </p:txBody>
          </p:sp>
        </p:grpSp>
        <p:sp>
          <p:nvSpPr>
            <p:cNvPr id="6" name="TextBox 6"/>
            <p:cNvSpPr txBox="1"/>
            <p:nvPr/>
          </p:nvSpPr>
          <p:spPr>
            <a:xfrm>
              <a:off x="509189" y="323830"/>
              <a:ext cx="23327928" cy="913855"/>
            </a:xfrm>
            <a:prstGeom prst="rect">
              <a:avLst/>
            </a:prstGeom>
          </p:spPr>
          <p:txBody>
            <a:bodyPr lIns="0" tIns="0" rIns="0" bIns="0" rtlCol="0" anchor="t">
              <a:spAutoFit/>
            </a:bodyPr>
            <a:lstStyle/>
            <a:p>
              <a:pPr algn="ctr">
                <a:lnSpc>
                  <a:spcPts val="4978"/>
                </a:lnSpc>
              </a:pPr>
              <a:r>
                <a:rPr lang="en-US" sz="4526">
                  <a:solidFill>
                    <a:srgbClr val="FFFFFF"/>
                  </a:solidFill>
                  <a:latin typeface="Poppins ExtraBold"/>
                </a:rPr>
                <a:t>FUTURE WORK</a:t>
              </a:r>
            </a:p>
          </p:txBody>
        </p:sp>
      </p:grpSp>
      <p:sp>
        <p:nvSpPr>
          <p:cNvPr id="7" name="TextBox 7"/>
          <p:cNvSpPr txBox="1"/>
          <p:nvPr/>
        </p:nvSpPr>
        <p:spPr>
          <a:xfrm>
            <a:off x="1028700" y="2166302"/>
            <a:ext cx="16092027" cy="5887720"/>
          </a:xfrm>
          <a:prstGeom prst="rect">
            <a:avLst/>
          </a:prstGeom>
        </p:spPr>
        <p:txBody>
          <a:bodyPr lIns="0" tIns="0" rIns="0" bIns="0" rtlCol="0" anchor="t">
            <a:spAutoFit/>
          </a:bodyPr>
          <a:lstStyle/>
          <a:p>
            <a:pPr marL="798826" lvl="1" indent="-399413" algn="just">
              <a:lnSpc>
                <a:spcPts val="5179"/>
              </a:lnSpc>
              <a:buFont typeface="Arial"/>
              <a:buChar char="•"/>
            </a:pPr>
            <a:r>
              <a:rPr lang="en-US" sz="3699">
                <a:solidFill>
                  <a:srgbClr val="000000"/>
                </a:solidFill>
                <a:latin typeface="Canva Sans"/>
              </a:rPr>
              <a:t>Utilization of Generative Adversarial Networks (GANs) for generating synthetic presentation attack images represents a novel direction for future research.</a:t>
            </a:r>
          </a:p>
          <a:p>
            <a:pPr algn="just">
              <a:lnSpc>
                <a:spcPts val="5179"/>
              </a:lnSpc>
            </a:pPr>
            <a:endParaRPr lang="en-US" sz="3699">
              <a:solidFill>
                <a:srgbClr val="000000"/>
              </a:solidFill>
              <a:latin typeface="Canva Sans"/>
            </a:endParaRPr>
          </a:p>
          <a:p>
            <a:pPr marL="798826" lvl="1" indent="-399413" algn="just">
              <a:lnSpc>
                <a:spcPts val="5179"/>
              </a:lnSpc>
              <a:buFont typeface="Arial"/>
              <a:buChar char="•"/>
            </a:pPr>
            <a:r>
              <a:rPr lang="en-US" sz="3699">
                <a:solidFill>
                  <a:srgbClr val="000000"/>
                </a:solidFill>
                <a:latin typeface="Canva Sans"/>
              </a:rPr>
              <a:t>Imperative for future research endeavors to prioritize three key areas: leveraging cross-data validation techniques, exploring the fusion of multiple methodologies, and harnessing GAN generated images for iris presentation attack detection.</a:t>
            </a:r>
          </a:p>
          <a:p>
            <a:pPr algn="just">
              <a:lnSpc>
                <a:spcPts val="5179"/>
              </a:lnSpc>
            </a:pPr>
            <a:endParaRPr lang="en-US" sz="3699">
              <a:solidFill>
                <a:srgbClr val="000000"/>
              </a:solidFill>
              <a:latin typeface="Canva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8247" y="314156"/>
            <a:ext cx="10574238" cy="711839"/>
          </a:xfrm>
          <a:prstGeom prst="rect">
            <a:avLst/>
          </a:prstGeom>
        </p:spPr>
        <p:txBody>
          <a:bodyPr lIns="0" tIns="0" rIns="0" bIns="0" rtlCol="0" anchor="t">
            <a:spAutoFit/>
          </a:bodyPr>
          <a:lstStyle/>
          <a:p>
            <a:pPr algn="ctr">
              <a:lnSpc>
                <a:spcPts val="5914"/>
              </a:lnSpc>
              <a:spcBef>
                <a:spcPct val="0"/>
              </a:spcBef>
            </a:pPr>
            <a:r>
              <a:rPr lang="en-US" sz="4224" dirty="0">
                <a:solidFill>
                  <a:srgbClr val="191919"/>
                </a:solidFill>
                <a:latin typeface="Canva Sans Bold"/>
              </a:rPr>
              <a:t>Demonstration of Developed</a:t>
            </a:r>
          </a:p>
        </p:txBody>
      </p:sp>
      <p:grpSp>
        <p:nvGrpSpPr>
          <p:cNvPr id="3" name="Group 3"/>
          <p:cNvGrpSpPr/>
          <p:nvPr/>
        </p:nvGrpSpPr>
        <p:grpSpPr>
          <a:xfrm>
            <a:off x="0" y="-130600"/>
            <a:ext cx="18288000" cy="1159300"/>
            <a:chOff x="0" y="0"/>
            <a:chExt cx="24384000" cy="1545733"/>
          </a:xfrm>
        </p:grpSpPr>
        <p:grpSp>
          <p:nvGrpSpPr>
            <p:cNvPr id="4" name="Group 4"/>
            <p:cNvGrpSpPr/>
            <p:nvPr/>
          </p:nvGrpSpPr>
          <p:grpSpPr>
            <a:xfrm>
              <a:off x="0" y="0"/>
              <a:ext cx="24384000" cy="1545733"/>
              <a:chOff x="0" y="0"/>
              <a:chExt cx="4633200" cy="293705"/>
            </a:xfrm>
          </p:grpSpPr>
          <p:sp>
            <p:nvSpPr>
              <p:cNvPr id="5" name="Freeform 5"/>
              <p:cNvSpPr/>
              <p:nvPr/>
            </p:nvSpPr>
            <p:spPr>
              <a:xfrm>
                <a:off x="0" y="0"/>
                <a:ext cx="4633200" cy="293705"/>
              </a:xfrm>
              <a:custGeom>
                <a:avLst/>
                <a:gdLst/>
                <a:ahLst/>
                <a:cxnLst/>
                <a:rect l="l" t="t" r="r" b="b"/>
                <a:pathLst>
                  <a:path w="4633200" h="293705">
                    <a:moveTo>
                      <a:pt x="0" y="0"/>
                    </a:moveTo>
                    <a:lnTo>
                      <a:pt x="4633200" y="0"/>
                    </a:lnTo>
                    <a:lnTo>
                      <a:pt x="4633200" y="293705"/>
                    </a:lnTo>
                    <a:lnTo>
                      <a:pt x="0" y="293705"/>
                    </a:lnTo>
                    <a:close/>
                  </a:path>
                </a:pathLst>
              </a:custGeom>
              <a:solidFill>
                <a:srgbClr val="79BEB6"/>
              </a:solidFill>
            </p:spPr>
          </p:sp>
          <p:sp>
            <p:nvSpPr>
              <p:cNvPr id="6" name="TextBox 6"/>
              <p:cNvSpPr txBox="1"/>
              <p:nvPr/>
            </p:nvSpPr>
            <p:spPr>
              <a:xfrm>
                <a:off x="0" y="-38100"/>
                <a:ext cx="4633200" cy="331805"/>
              </a:xfrm>
              <a:prstGeom prst="rect">
                <a:avLst/>
              </a:prstGeom>
            </p:spPr>
            <p:txBody>
              <a:bodyPr lIns="50800" tIns="50800" rIns="50800" bIns="50800" rtlCol="0" anchor="ctr"/>
              <a:lstStyle/>
              <a:p>
                <a:pPr algn="ctr">
                  <a:lnSpc>
                    <a:spcPts val="1820"/>
                  </a:lnSpc>
                </a:pPr>
                <a:endParaRPr/>
              </a:p>
            </p:txBody>
          </p:sp>
        </p:grpSp>
        <p:sp>
          <p:nvSpPr>
            <p:cNvPr id="7" name="TextBox 7"/>
            <p:cNvSpPr txBox="1"/>
            <p:nvPr/>
          </p:nvSpPr>
          <p:spPr>
            <a:xfrm>
              <a:off x="509189" y="320258"/>
              <a:ext cx="23327928" cy="914742"/>
            </a:xfrm>
            <a:prstGeom prst="rect">
              <a:avLst/>
            </a:prstGeom>
          </p:spPr>
          <p:txBody>
            <a:bodyPr lIns="0" tIns="0" rIns="0" bIns="0" rtlCol="0" anchor="t">
              <a:spAutoFit/>
            </a:bodyPr>
            <a:lstStyle/>
            <a:p>
              <a:pPr algn="ctr">
                <a:lnSpc>
                  <a:spcPts val="5039"/>
                </a:lnSpc>
              </a:pPr>
              <a:r>
                <a:rPr lang="en-US" sz="4581">
                  <a:solidFill>
                    <a:srgbClr val="FFFFFF"/>
                  </a:solidFill>
                  <a:latin typeface="Poppins ExtraBold Bold"/>
                </a:rPr>
                <a:t>PAPER PUBLICATION DETAILS</a:t>
              </a:r>
            </a:p>
          </p:txBody>
        </p:sp>
      </p:grpSp>
      <p:sp>
        <p:nvSpPr>
          <p:cNvPr id="8" name="TextBox 8"/>
          <p:cNvSpPr txBox="1"/>
          <p:nvPr/>
        </p:nvSpPr>
        <p:spPr>
          <a:xfrm>
            <a:off x="479678" y="1815059"/>
            <a:ext cx="17328644" cy="6542582"/>
          </a:xfrm>
          <a:prstGeom prst="rect">
            <a:avLst/>
          </a:prstGeom>
        </p:spPr>
        <p:txBody>
          <a:bodyPr lIns="0" tIns="0" rIns="0" bIns="0" rtlCol="0" anchor="t">
            <a:spAutoFit/>
          </a:bodyPr>
          <a:lstStyle/>
          <a:p>
            <a:pPr marL="736223" lvl="1" indent="-368111">
              <a:lnSpc>
                <a:spcPts val="5217"/>
              </a:lnSpc>
              <a:buFont typeface="Arial"/>
              <a:buChar char="•"/>
            </a:pPr>
            <a:r>
              <a:rPr lang="en-US" sz="3410">
                <a:solidFill>
                  <a:srgbClr val="000000"/>
                </a:solidFill>
                <a:latin typeface="Canva Sans Bold"/>
              </a:rPr>
              <a:t>Iris Liveness Detection for Biometric Access Control System in Smart Home Security using Deep Convolutional Neural Network.</a:t>
            </a:r>
            <a:r>
              <a:rPr lang="en-US" sz="3410">
                <a:solidFill>
                  <a:srgbClr val="000000"/>
                </a:solidFill>
                <a:latin typeface="Canva Sans"/>
              </a:rPr>
              <a:t> </a:t>
            </a:r>
          </a:p>
          <a:p>
            <a:pPr marL="1472445" lvl="2" indent="-490815">
              <a:lnSpc>
                <a:spcPts val="5217"/>
              </a:lnSpc>
              <a:buFont typeface="Arial"/>
              <a:buChar char="⚬"/>
            </a:pPr>
            <a:r>
              <a:rPr lang="en-US" sz="3410">
                <a:solidFill>
                  <a:srgbClr val="000000"/>
                </a:solidFill>
                <a:latin typeface="Canva Sans"/>
              </a:rPr>
              <a:t>Journal: </a:t>
            </a:r>
            <a:r>
              <a:rPr lang="en-US" sz="3410">
                <a:solidFill>
                  <a:srgbClr val="000000"/>
                </a:solidFill>
                <a:latin typeface="Canva Sans Bold"/>
              </a:rPr>
              <a:t>IJOSI (Scopus) </a:t>
            </a:r>
          </a:p>
          <a:p>
            <a:pPr marL="1472445" lvl="2" indent="-490815">
              <a:lnSpc>
                <a:spcPts val="5217"/>
              </a:lnSpc>
              <a:buFont typeface="Arial"/>
              <a:buChar char="⚬"/>
            </a:pPr>
            <a:r>
              <a:rPr lang="en-US" sz="3410">
                <a:solidFill>
                  <a:srgbClr val="000000"/>
                </a:solidFill>
                <a:latin typeface="Canva Sans"/>
              </a:rPr>
              <a:t>Status: </a:t>
            </a:r>
            <a:r>
              <a:rPr lang="en-US" sz="3410">
                <a:solidFill>
                  <a:srgbClr val="000000"/>
                </a:solidFill>
                <a:latin typeface="Canva Sans Bold"/>
              </a:rPr>
              <a:t>Submitted</a:t>
            </a:r>
          </a:p>
          <a:p>
            <a:pPr>
              <a:lnSpc>
                <a:spcPts val="5217"/>
              </a:lnSpc>
            </a:pPr>
            <a:endParaRPr lang="en-US" sz="3410">
              <a:solidFill>
                <a:srgbClr val="000000"/>
              </a:solidFill>
              <a:latin typeface="Canva Sans Bold"/>
            </a:endParaRPr>
          </a:p>
          <a:p>
            <a:pPr marL="736223" lvl="1" indent="-368111">
              <a:lnSpc>
                <a:spcPts val="5217"/>
              </a:lnSpc>
              <a:buFont typeface="Arial"/>
              <a:buChar char="•"/>
            </a:pPr>
            <a:r>
              <a:rPr lang="en-US" sz="3410">
                <a:solidFill>
                  <a:srgbClr val="000000"/>
                </a:solidFill>
                <a:latin typeface="Canva Sans Bold"/>
              </a:rPr>
              <a:t>Advancing Iris Liveness Detection in Cyber-Physical Environments: A Fusion Strategy Integrating GLCM and DenseNet121 Features </a:t>
            </a:r>
          </a:p>
          <a:p>
            <a:pPr marL="1472445" lvl="2" indent="-490815">
              <a:lnSpc>
                <a:spcPts val="5217"/>
              </a:lnSpc>
              <a:buFont typeface="Arial"/>
              <a:buChar char="⚬"/>
            </a:pPr>
            <a:r>
              <a:rPr lang="en-US" sz="3410">
                <a:solidFill>
                  <a:srgbClr val="000000"/>
                </a:solidFill>
                <a:latin typeface="Canva Sans"/>
              </a:rPr>
              <a:t>Journal</a:t>
            </a:r>
            <a:r>
              <a:rPr lang="en-US" sz="3410">
                <a:solidFill>
                  <a:srgbClr val="000000"/>
                </a:solidFill>
                <a:latin typeface="Canva Sans Bold"/>
              </a:rPr>
              <a:t>: ECJSE (Scopus) </a:t>
            </a:r>
          </a:p>
          <a:p>
            <a:pPr marL="1472445" lvl="2" indent="-490815">
              <a:lnSpc>
                <a:spcPts val="5217"/>
              </a:lnSpc>
              <a:buFont typeface="Arial"/>
              <a:buChar char="⚬"/>
            </a:pPr>
            <a:r>
              <a:rPr lang="en-US" sz="3410">
                <a:solidFill>
                  <a:srgbClr val="000000"/>
                </a:solidFill>
                <a:latin typeface="Canva Sans"/>
              </a:rPr>
              <a:t>Status</a:t>
            </a:r>
            <a:r>
              <a:rPr lang="en-US" sz="3410">
                <a:solidFill>
                  <a:srgbClr val="000000"/>
                </a:solidFill>
                <a:latin typeface="Canva Sans Bold"/>
              </a:rPr>
              <a:t>: Submitted</a:t>
            </a:r>
          </a:p>
          <a:p>
            <a:pPr>
              <a:lnSpc>
                <a:spcPts val="5749"/>
              </a:lnSpc>
            </a:pPr>
            <a:endParaRPr lang="en-US" sz="3410">
              <a:solidFill>
                <a:srgbClr val="000000"/>
              </a:solidFill>
              <a:latin typeface="Canva Sans Bo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8247" y="314156"/>
            <a:ext cx="10574238" cy="711839"/>
          </a:xfrm>
          <a:prstGeom prst="rect">
            <a:avLst/>
          </a:prstGeom>
        </p:spPr>
        <p:txBody>
          <a:bodyPr lIns="0" tIns="0" rIns="0" bIns="0" rtlCol="0" anchor="t">
            <a:spAutoFit/>
          </a:bodyPr>
          <a:lstStyle/>
          <a:p>
            <a:pPr algn="ctr">
              <a:lnSpc>
                <a:spcPts val="5914"/>
              </a:lnSpc>
              <a:spcBef>
                <a:spcPct val="0"/>
              </a:spcBef>
            </a:pPr>
            <a:r>
              <a:rPr lang="en-US" sz="4224" dirty="0">
                <a:solidFill>
                  <a:srgbClr val="191919"/>
                </a:solidFill>
                <a:latin typeface="Canva Sans Bold"/>
              </a:rPr>
              <a:t>Demonstration of Developed</a:t>
            </a:r>
          </a:p>
        </p:txBody>
      </p:sp>
      <p:grpSp>
        <p:nvGrpSpPr>
          <p:cNvPr id="3" name="Group 3"/>
          <p:cNvGrpSpPr/>
          <p:nvPr/>
        </p:nvGrpSpPr>
        <p:grpSpPr>
          <a:xfrm>
            <a:off x="0" y="-130600"/>
            <a:ext cx="18288000" cy="1159300"/>
            <a:chOff x="0" y="0"/>
            <a:chExt cx="24384000" cy="1545733"/>
          </a:xfrm>
        </p:grpSpPr>
        <p:grpSp>
          <p:nvGrpSpPr>
            <p:cNvPr id="4" name="Group 4"/>
            <p:cNvGrpSpPr/>
            <p:nvPr/>
          </p:nvGrpSpPr>
          <p:grpSpPr>
            <a:xfrm>
              <a:off x="0" y="0"/>
              <a:ext cx="24384000" cy="1545733"/>
              <a:chOff x="0" y="0"/>
              <a:chExt cx="4633200" cy="293705"/>
            </a:xfrm>
          </p:grpSpPr>
          <p:sp>
            <p:nvSpPr>
              <p:cNvPr id="5" name="Freeform 5"/>
              <p:cNvSpPr/>
              <p:nvPr/>
            </p:nvSpPr>
            <p:spPr>
              <a:xfrm>
                <a:off x="0" y="0"/>
                <a:ext cx="4633200" cy="293705"/>
              </a:xfrm>
              <a:custGeom>
                <a:avLst/>
                <a:gdLst/>
                <a:ahLst/>
                <a:cxnLst/>
                <a:rect l="l" t="t" r="r" b="b"/>
                <a:pathLst>
                  <a:path w="4633200" h="293705">
                    <a:moveTo>
                      <a:pt x="0" y="0"/>
                    </a:moveTo>
                    <a:lnTo>
                      <a:pt x="4633200" y="0"/>
                    </a:lnTo>
                    <a:lnTo>
                      <a:pt x="4633200" y="293705"/>
                    </a:lnTo>
                    <a:lnTo>
                      <a:pt x="0" y="293705"/>
                    </a:lnTo>
                    <a:close/>
                  </a:path>
                </a:pathLst>
              </a:custGeom>
              <a:solidFill>
                <a:srgbClr val="79BEB6"/>
              </a:solidFill>
            </p:spPr>
          </p:sp>
          <p:sp>
            <p:nvSpPr>
              <p:cNvPr id="6" name="TextBox 6"/>
              <p:cNvSpPr txBox="1"/>
              <p:nvPr/>
            </p:nvSpPr>
            <p:spPr>
              <a:xfrm>
                <a:off x="0" y="-38100"/>
                <a:ext cx="4633200" cy="331805"/>
              </a:xfrm>
              <a:prstGeom prst="rect">
                <a:avLst/>
              </a:prstGeom>
            </p:spPr>
            <p:txBody>
              <a:bodyPr lIns="50800" tIns="50800" rIns="50800" bIns="50800" rtlCol="0" anchor="ctr"/>
              <a:lstStyle/>
              <a:p>
                <a:pPr algn="ctr">
                  <a:lnSpc>
                    <a:spcPts val="1820"/>
                  </a:lnSpc>
                </a:pPr>
                <a:endParaRPr/>
              </a:p>
            </p:txBody>
          </p:sp>
        </p:grpSp>
        <p:sp>
          <p:nvSpPr>
            <p:cNvPr id="7" name="TextBox 7"/>
            <p:cNvSpPr txBox="1"/>
            <p:nvPr/>
          </p:nvSpPr>
          <p:spPr>
            <a:xfrm>
              <a:off x="509189" y="320258"/>
              <a:ext cx="23327928" cy="914742"/>
            </a:xfrm>
            <a:prstGeom prst="rect">
              <a:avLst/>
            </a:prstGeom>
          </p:spPr>
          <p:txBody>
            <a:bodyPr lIns="0" tIns="0" rIns="0" bIns="0" rtlCol="0" anchor="t">
              <a:spAutoFit/>
            </a:bodyPr>
            <a:lstStyle/>
            <a:p>
              <a:pPr algn="ctr">
                <a:lnSpc>
                  <a:spcPts val="5039"/>
                </a:lnSpc>
              </a:pPr>
              <a:r>
                <a:rPr lang="en-US" sz="4581">
                  <a:solidFill>
                    <a:srgbClr val="FFFFFF"/>
                  </a:solidFill>
                  <a:latin typeface="Poppins ExtraBold"/>
                </a:rPr>
                <a:t>AWARDS RECEIVED</a:t>
              </a:r>
            </a:p>
          </p:txBody>
        </p:sp>
      </p:grpSp>
      <p:sp>
        <p:nvSpPr>
          <p:cNvPr id="8" name="TextBox 8"/>
          <p:cNvSpPr txBox="1"/>
          <p:nvPr/>
        </p:nvSpPr>
        <p:spPr>
          <a:xfrm>
            <a:off x="-483694" y="3553779"/>
            <a:ext cx="19255389" cy="3055616"/>
          </a:xfrm>
          <a:prstGeom prst="rect">
            <a:avLst/>
          </a:prstGeom>
        </p:spPr>
        <p:txBody>
          <a:bodyPr lIns="0" tIns="0" rIns="0" bIns="0" rtlCol="0" anchor="t">
            <a:spAutoFit/>
          </a:bodyPr>
          <a:lstStyle/>
          <a:p>
            <a:pPr algn="ctr">
              <a:lnSpc>
                <a:spcPts val="12285"/>
              </a:lnSpc>
            </a:pPr>
            <a:r>
              <a:rPr lang="en-US" sz="9100">
                <a:solidFill>
                  <a:srgbClr val="000000"/>
                </a:solidFill>
                <a:latin typeface="Quintessential"/>
              </a:rPr>
              <a:t>Anantya BTech Project Competition</a:t>
            </a:r>
          </a:p>
          <a:p>
            <a:pPr algn="ctr">
              <a:lnSpc>
                <a:spcPts val="12285"/>
              </a:lnSpc>
            </a:pPr>
            <a:r>
              <a:rPr lang="en-US" sz="9100">
                <a:solidFill>
                  <a:srgbClr val="000000"/>
                </a:solidFill>
                <a:latin typeface="Quintessential"/>
              </a:rPr>
              <a:t>1st Runner up</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8247" y="314156"/>
            <a:ext cx="10574238" cy="711839"/>
          </a:xfrm>
          <a:prstGeom prst="rect">
            <a:avLst/>
          </a:prstGeom>
        </p:spPr>
        <p:txBody>
          <a:bodyPr lIns="0" tIns="0" rIns="0" bIns="0" rtlCol="0" anchor="t">
            <a:spAutoFit/>
          </a:bodyPr>
          <a:lstStyle/>
          <a:p>
            <a:pPr algn="ctr">
              <a:lnSpc>
                <a:spcPts val="5914"/>
              </a:lnSpc>
              <a:spcBef>
                <a:spcPct val="0"/>
              </a:spcBef>
            </a:pPr>
            <a:r>
              <a:rPr lang="en-US" sz="4224" dirty="0">
                <a:solidFill>
                  <a:srgbClr val="191919"/>
                </a:solidFill>
                <a:latin typeface="Canva Sans Bold"/>
              </a:rPr>
              <a:t>Demonstration of Developed</a:t>
            </a:r>
          </a:p>
        </p:txBody>
      </p:sp>
      <p:grpSp>
        <p:nvGrpSpPr>
          <p:cNvPr id="3" name="Group 3"/>
          <p:cNvGrpSpPr/>
          <p:nvPr/>
        </p:nvGrpSpPr>
        <p:grpSpPr>
          <a:xfrm>
            <a:off x="0" y="-130600"/>
            <a:ext cx="18288000" cy="1159300"/>
            <a:chOff x="0" y="0"/>
            <a:chExt cx="24384000" cy="1545733"/>
          </a:xfrm>
        </p:grpSpPr>
        <p:grpSp>
          <p:nvGrpSpPr>
            <p:cNvPr id="4" name="Group 4"/>
            <p:cNvGrpSpPr/>
            <p:nvPr/>
          </p:nvGrpSpPr>
          <p:grpSpPr>
            <a:xfrm>
              <a:off x="0" y="0"/>
              <a:ext cx="24384000" cy="1545733"/>
              <a:chOff x="0" y="0"/>
              <a:chExt cx="4633200" cy="293705"/>
            </a:xfrm>
          </p:grpSpPr>
          <p:sp>
            <p:nvSpPr>
              <p:cNvPr id="5" name="Freeform 5"/>
              <p:cNvSpPr/>
              <p:nvPr/>
            </p:nvSpPr>
            <p:spPr>
              <a:xfrm>
                <a:off x="0" y="0"/>
                <a:ext cx="4633200" cy="293705"/>
              </a:xfrm>
              <a:custGeom>
                <a:avLst/>
                <a:gdLst/>
                <a:ahLst/>
                <a:cxnLst/>
                <a:rect l="l" t="t" r="r" b="b"/>
                <a:pathLst>
                  <a:path w="4633200" h="293705">
                    <a:moveTo>
                      <a:pt x="0" y="0"/>
                    </a:moveTo>
                    <a:lnTo>
                      <a:pt x="4633200" y="0"/>
                    </a:lnTo>
                    <a:lnTo>
                      <a:pt x="4633200" y="293705"/>
                    </a:lnTo>
                    <a:lnTo>
                      <a:pt x="0" y="293705"/>
                    </a:lnTo>
                    <a:close/>
                  </a:path>
                </a:pathLst>
              </a:custGeom>
              <a:solidFill>
                <a:srgbClr val="79BEB6"/>
              </a:solidFill>
            </p:spPr>
          </p:sp>
          <p:sp>
            <p:nvSpPr>
              <p:cNvPr id="6" name="TextBox 6"/>
              <p:cNvSpPr txBox="1"/>
              <p:nvPr/>
            </p:nvSpPr>
            <p:spPr>
              <a:xfrm>
                <a:off x="0" y="-38100"/>
                <a:ext cx="4633200" cy="331805"/>
              </a:xfrm>
              <a:prstGeom prst="rect">
                <a:avLst/>
              </a:prstGeom>
            </p:spPr>
            <p:txBody>
              <a:bodyPr lIns="50800" tIns="50800" rIns="50800" bIns="50800" rtlCol="0" anchor="ctr"/>
              <a:lstStyle/>
              <a:p>
                <a:pPr algn="ctr">
                  <a:lnSpc>
                    <a:spcPts val="1820"/>
                  </a:lnSpc>
                </a:pPr>
                <a:endParaRPr/>
              </a:p>
            </p:txBody>
          </p:sp>
        </p:grpSp>
        <p:sp>
          <p:nvSpPr>
            <p:cNvPr id="7" name="TextBox 7"/>
            <p:cNvSpPr txBox="1"/>
            <p:nvPr/>
          </p:nvSpPr>
          <p:spPr>
            <a:xfrm>
              <a:off x="509189" y="320258"/>
              <a:ext cx="23327928" cy="914742"/>
            </a:xfrm>
            <a:prstGeom prst="rect">
              <a:avLst/>
            </a:prstGeom>
          </p:spPr>
          <p:txBody>
            <a:bodyPr lIns="0" tIns="0" rIns="0" bIns="0" rtlCol="0" anchor="t">
              <a:spAutoFit/>
            </a:bodyPr>
            <a:lstStyle/>
            <a:p>
              <a:pPr algn="ctr">
                <a:lnSpc>
                  <a:spcPts val="5039"/>
                </a:lnSpc>
              </a:pPr>
              <a:r>
                <a:rPr lang="en-US" sz="4581">
                  <a:solidFill>
                    <a:srgbClr val="FFFFFF"/>
                  </a:solidFill>
                  <a:latin typeface="Poppins ExtraBold"/>
                </a:rPr>
                <a:t>REFERENCES</a:t>
              </a:r>
            </a:p>
          </p:txBody>
        </p:sp>
      </p:grpSp>
      <p:sp>
        <p:nvSpPr>
          <p:cNvPr id="8" name="TextBox 8"/>
          <p:cNvSpPr txBox="1"/>
          <p:nvPr/>
        </p:nvSpPr>
        <p:spPr>
          <a:xfrm>
            <a:off x="1028700" y="1640762"/>
            <a:ext cx="16193708" cy="10451973"/>
          </a:xfrm>
          <a:prstGeom prst="rect">
            <a:avLst/>
          </a:prstGeom>
        </p:spPr>
        <p:txBody>
          <a:bodyPr lIns="0" tIns="0" rIns="0" bIns="0" rtlCol="0" anchor="t">
            <a:spAutoFit/>
          </a:bodyPr>
          <a:lstStyle/>
          <a:p>
            <a:pPr algn="just">
              <a:lnSpc>
                <a:spcPts val="3365"/>
              </a:lnSpc>
            </a:pPr>
            <a:r>
              <a:rPr lang="en-US" sz="2199">
                <a:solidFill>
                  <a:srgbClr val="000000"/>
                </a:solidFill>
                <a:latin typeface="Canva Sans"/>
              </a:rPr>
              <a:t>[1] Kaur, B. Fingerprint and Iris liveness detection using invariant feature-set. Multimed Tools Appl (2024). https://doi.org/10.1007/s11042-023-17854-w</a:t>
            </a:r>
          </a:p>
          <a:p>
            <a:pPr algn="just">
              <a:lnSpc>
                <a:spcPts val="3365"/>
              </a:lnSpc>
            </a:pPr>
            <a:endParaRPr lang="en-US" sz="2199">
              <a:solidFill>
                <a:srgbClr val="000000"/>
              </a:solidFill>
              <a:latin typeface="Canva Sans"/>
            </a:endParaRPr>
          </a:p>
          <a:p>
            <a:pPr algn="just">
              <a:lnSpc>
                <a:spcPts val="3365"/>
              </a:lnSpc>
            </a:pPr>
            <a:r>
              <a:rPr lang="en-US" sz="2199">
                <a:solidFill>
                  <a:srgbClr val="000000"/>
                </a:solidFill>
                <a:latin typeface="Canva Sans"/>
              </a:rPr>
              <a:t>[2] Khade, S., Gite, S., Thepade, S. D., Pradhan, B., &amp; Alamri, A. (2023). Iris Liveness Detection Using Fragmental Energy of Haar Transformed Iris Images Using Ensemble of Machine Learning Classifiers. CMES-COMPUTER MODELING IN ENGINEERING &amp; SCIENCES, 136(1), 323-345.</a:t>
            </a:r>
          </a:p>
          <a:p>
            <a:pPr algn="just">
              <a:lnSpc>
                <a:spcPts val="3365"/>
              </a:lnSpc>
            </a:pPr>
            <a:endParaRPr lang="en-US" sz="2199">
              <a:solidFill>
                <a:srgbClr val="000000"/>
              </a:solidFill>
              <a:latin typeface="Canva Sans"/>
            </a:endParaRPr>
          </a:p>
          <a:p>
            <a:pPr algn="just">
              <a:lnSpc>
                <a:spcPts val="3365"/>
              </a:lnSpc>
            </a:pPr>
            <a:r>
              <a:rPr lang="en-US" sz="2199">
                <a:solidFill>
                  <a:srgbClr val="000000"/>
                </a:solidFill>
                <a:latin typeface="Canva Sans"/>
              </a:rPr>
              <a:t>[3] Kimura, G. Y., Lucio, D. R., Britto Jr, A. S., &amp; Menotti, D. (2020). CNN hyperparameter tuning applied to iris liveness detection. arXiv preprint arXiv:2003.00833.</a:t>
            </a:r>
          </a:p>
          <a:p>
            <a:pPr algn="just">
              <a:lnSpc>
                <a:spcPts val="3365"/>
              </a:lnSpc>
            </a:pPr>
            <a:endParaRPr lang="en-US" sz="2199">
              <a:solidFill>
                <a:srgbClr val="000000"/>
              </a:solidFill>
              <a:latin typeface="Canva Sans"/>
            </a:endParaRPr>
          </a:p>
          <a:p>
            <a:pPr algn="just">
              <a:lnSpc>
                <a:spcPts val="3365"/>
              </a:lnSpc>
            </a:pPr>
            <a:r>
              <a:rPr lang="en-US" sz="2199">
                <a:solidFill>
                  <a:srgbClr val="000000"/>
                </a:solidFill>
                <a:latin typeface="Canva Sans"/>
              </a:rPr>
              <a:t>[4]J. E. Tapia, S. Gonzalez and C. Busch, "Iris Liveness Detection Using a Cascade of Dedicated Deep Learning Networks," in IEEE Transactions on Information Forensics and Security, vol. 17, pp. 42-52, 2022, doi: 10.1109/TIFS.2021.3132582.</a:t>
            </a:r>
          </a:p>
          <a:p>
            <a:pPr algn="just">
              <a:lnSpc>
                <a:spcPts val="3365"/>
              </a:lnSpc>
            </a:pPr>
            <a:endParaRPr lang="en-US" sz="2199">
              <a:solidFill>
                <a:srgbClr val="000000"/>
              </a:solidFill>
              <a:latin typeface="Canva Sans"/>
            </a:endParaRPr>
          </a:p>
          <a:p>
            <a:pPr algn="just">
              <a:lnSpc>
                <a:spcPts val="3365"/>
              </a:lnSpc>
            </a:pPr>
            <a:r>
              <a:rPr lang="en-US" sz="2199">
                <a:solidFill>
                  <a:srgbClr val="000000"/>
                </a:solidFill>
                <a:latin typeface="Canva Sans"/>
              </a:rPr>
              <a:t>[5] Verma, P., Selwal, A. &amp; Sharma, D. IVIDNet: Intelligent iris vitality detection via weighted prediction score level fusion. Multimed Tools Appl 82, 45959–45981 (2023). </a:t>
            </a:r>
            <a:r>
              <a:rPr lang="en-US" sz="2199" u="sng">
                <a:solidFill>
                  <a:srgbClr val="000000"/>
                </a:solidFill>
                <a:latin typeface="Canva Sans"/>
                <a:hlinkClick r:id="rId2" tooltip="https://doi.org/10.1007/s11042-023-15421-x"/>
              </a:rPr>
              <a:t>https://doi.org/10.1007/s11042-023-15421-x</a:t>
            </a:r>
          </a:p>
          <a:p>
            <a:pPr algn="just">
              <a:lnSpc>
                <a:spcPts val="3365"/>
              </a:lnSpc>
            </a:pPr>
            <a:endParaRPr lang="en-US" sz="2199" u="sng">
              <a:solidFill>
                <a:srgbClr val="000000"/>
              </a:solidFill>
              <a:latin typeface="Canva Sans"/>
              <a:hlinkClick r:id="rId2" tooltip="https://doi.org/10.1007/s11042-023-15421-x"/>
            </a:endParaRPr>
          </a:p>
          <a:p>
            <a:pPr algn="just">
              <a:lnSpc>
                <a:spcPts val="3365"/>
              </a:lnSpc>
            </a:pPr>
            <a:r>
              <a:rPr lang="en-US" sz="2199">
                <a:solidFill>
                  <a:srgbClr val="000000"/>
                </a:solidFill>
                <a:latin typeface="Canva Sans"/>
              </a:rPr>
              <a:t>[6] Khade, S., Ahirrao, S., Phansalkar, S., Kotecha, K., Gite, S., &amp; Thepade, S. D. (2021). Iris liveness detection for biometric authentication: A systematic literature review and future directions. Inventions, 6(4), 65. </a:t>
            </a:r>
            <a:r>
              <a:rPr lang="en-US" sz="2199" u="sng">
                <a:solidFill>
                  <a:srgbClr val="000000"/>
                </a:solidFill>
                <a:latin typeface="Canva Sans"/>
                <a:hlinkClick r:id="rId3" tooltip="https://doi.org/10.3390/inventions6040065"/>
              </a:rPr>
              <a:t>https://doi.org/10.3390/inventions6040065</a:t>
            </a:r>
          </a:p>
          <a:p>
            <a:pPr algn="just">
              <a:lnSpc>
                <a:spcPts val="3365"/>
              </a:lnSpc>
            </a:pPr>
            <a:endParaRPr lang="en-US" sz="2199" u="sng">
              <a:solidFill>
                <a:srgbClr val="000000"/>
              </a:solidFill>
              <a:latin typeface="Canva Sans"/>
              <a:hlinkClick r:id="rId3" tooltip="https://doi.org/10.3390/inventions6040065"/>
            </a:endParaRPr>
          </a:p>
          <a:p>
            <a:pPr algn="just">
              <a:lnSpc>
                <a:spcPts val="3365"/>
              </a:lnSpc>
            </a:pPr>
            <a:endParaRPr lang="en-US" sz="2199" u="sng">
              <a:solidFill>
                <a:srgbClr val="000000"/>
              </a:solidFill>
              <a:latin typeface="Canva Sans"/>
              <a:hlinkClick r:id="rId3" tooltip="https://doi.org/10.3390/inventions6040065"/>
            </a:endParaRPr>
          </a:p>
          <a:p>
            <a:pPr algn="just">
              <a:lnSpc>
                <a:spcPts val="3365"/>
              </a:lnSpc>
            </a:pPr>
            <a:endParaRPr lang="en-US" sz="2199" u="sng">
              <a:solidFill>
                <a:srgbClr val="000000"/>
              </a:solidFill>
              <a:latin typeface="Canva Sans"/>
              <a:hlinkClick r:id="rId3" tooltip="https://doi.org/10.3390/inventions6040065"/>
            </a:endParaRPr>
          </a:p>
          <a:p>
            <a:pPr algn="just">
              <a:lnSpc>
                <a:spcPts val="3365"/>
              </a:lnSpc>
            </a:pPr>
            <a:endParaRPr lang="en-US" sz="2199" u="sng">
              <a:solidFill>
                <a:srgbClr val="000000"/>
              </a:solidFill>
              <a:latin typeface="Canva Sans"/>
              <a:hlinkClick r:id="rId3" tooltip="https://doi.org/10.3390/inventions6040065"/>
            </a:endParaRPr>
          </a:p>
          <a:p>
            <a:pPr algn="just">
              <a:lnSpc>
                <a:spcPts val="3365"/>
              </a:lnSpc>
            </a:pPr>
            <a:endParaRPr lang="en-US" sz="2199" u="sng">
              <a:solidFill>
                <a:srgbClr val="000000"/>
              </a:solidFill>
              <a:latin typeface="Canva Sans"/>
              <a:hlinkClick r:id="rId3" tooltip="https://doi.org/10.3390/inventions6040065"/>
            </a:endParaRPr>
          </a:p>
          <a:p>
            <a:pPr algn="just">
              <a:lnSpc>
                <a:spcPts val="3365"/>
              </a:lnSpc>
            </a:pPr>
            <a:endParaRPr lang="en-US" sz="2199" u="sng">
              <a:solidFill>
                <a:srgbClr val="000000"/>
              </a:solidFill>
              <a:latin typeface="Canva Sans"/>
              <a:hlinkClick r:id="rId3" tooltip="https://doi.org/10.3390/inventions6040065"/>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TextBox 2"/>
          <p:cNvSpPr txBox="1"/>
          <p:nvPr/>
        </p:nvSpPr>
        <p:spPr>
          <a:xfrm>
            <a:off x="3725838" y="3720782"/>
            <a:ext cx="10836325" cy="2454911"/>
          </a:xfrm>
          <a:prstGeom prst="rect">
            <a:avLst/>
          </a:prstGeom>
        </p:spPr>
        <p:txBody>
          <a:bodyPr lIns="0" tIns="0" rIns="0" bIns="0" rtlCol="0" anchor="t">
            <a:spAutoFit/>
          </a:bodyPr>
          <a:lstStyle/>
          <a:p>
            <a:pPr algn="ctr">
              <a:lnSpc>
                <a:spcPts val="19039"/>
              </a:lnSpc>
            </a:pPr>
            <a:r>
              <a:rPr lang="en-US" sz="13599">
                <a:solidFill>
                  <a:srgbClr val="000000"/>
                </a:solidFill>
                <a:latin typeface="Poppins Bold"/>
              </a:rPr>
              <a:t>THANK YOU!</a:t>
            </a:r>
          </a:p>
        </p:txBody>
      </p:sp>
      <p:grpSp>
        <p:nvGrpSpPr>
          <p:cNvPr id="3" name="Group 3"/>
          <p:cNvGrpSpPr/>
          <p:nvPr/>
        </p:nvGrpSpPr>
        <p:grpSpPr>
          <a:xfrm>
            <a:off x="0" y="-383757"/>
            <a:ext cx="18288000" cy="1159300"/>
            <a:chOff x="0" y="0"/>
            <a:chExt cx="24384000" cy="1545733"/>
          </a:xfrm>
        </p:grpSpPr>
        <p:grpSp>
          <p:nvGrpSpPr>
            <p:cNvPr id="4" name="Group 4"/>
            <p:cNvGrpSpPr/>
            <p:nvPr/>
          </p:nvGrpSpPr>
          <p:grpSpPr>
            <a:xfrm>
              <a:off x="0" y="0"/>
              <a:ext cx="24384000" cy="1545733"/>
              <a:chOff x="0" y="0"/>
              <a:chExt cx="4633200" cy="293705"/>
            </a:xfrm>
          </p:grpSpPr>
          <p:sp>
            <p:nvSpPr>
              <p:cNvPr id="5" name="Freeform 5"/>
              <p:cNvSpPr/>
              <p:nvPr/>
            </p:nvSpPr>
            <p:spPr>
              <a:xfrm>
                <a:off x="0" y="0"/>
                <a:ext cx="4633200" cy="293705"/>
              </a:xfrm>
              <a:custGeom>
                <a:avLst/>
                <a:gdLst/>
                <a:ahLst/>
                <a:cxnLst/>
                <a:rect l="l" t="t" r="r" b="b"/>
                <a:pathLst>
                  <a:path w="4633200" h="293705">
                    <a:moveTo>
                      <a:pt x="0" y="0"/>
                    </a:moveTo>
                    <a:lnTo>
                      <a:pt x="4633200" y="0"/>
                    </a:lnTo>
                    <a:lnTo>
                      <a:pt x="4633200" y="293705"/>
                    </a:lnTo>
                    <a:lnTo>
                      <a:pt x="0" y="293705"/>
                    </a:lnTo>
                    <a:close/>
                  </a:path>
                </a:pathLst>
              </a:custGeom>
              <a:solidFill>
                <a:srgbClr val="79BEB6"/>
              </a:solidFill>
            </p:spPr>
          </p:sp>
          <p:sp>
            <p:nvSpPr>
              <p:cNvPr id="6" name="TextBox 6"/>
              <p:cNvSpPr txBox="1"/>
              <p:nvPr/>
            </p:nvSpPr>
            <p:spPr>
              <a:xfrm>
                <a:off x="0" y="-38100"/>
                <a:ext cx="4633200" cy="331805"/>
              </a:xfrm>
              <a:prstGeom prst="rect">
                <a:avLst/>
              </a:prstGeom>
            </p:spPr>
            <p:txBody>
              <a:bodyPr lIns="50800" tIns="50800" rIns="50800" bIns="50800" rtlCol="0" anchor="ctr"/>
              <a:lstStyle/>
              <a:p>
                <a:pPr algn="ctr">
                  <a:lnSpc>
                    <a:spcPts val="1820"/>
                  </a:lnSpc>
                </a:pPr>
                <a:endParaRPr/>
              </a:p>
            </p:txBody>
          </p:sp>
        </p:grpSp>
        <p:sp>
          <p:nvSpPr>
            <p:cNvPr id="7" name="TextBox 7"/>
            <p:cNvSpPr txBox="1"/>
            <p:nvPr/>
          </p:nvSpPr>
          <p:spPr>
            <a:xfrm>
              <a:off x="509189" y="320258"/>
              <a:ext cx="23327928" cy="914742"/>
            </a:xfrm>
            <a:prstGeom prst="rect">
              <a:avLst/>
            </a:prstGeom>
          </p:spPr>
          <p:txBody>
            <a:bodyPr lIns="0" tIns="0" rIns="0" bIns="0" rtlCol="0" anchor="t">
              <a:spAutoFit/>
            </a:bodyPr>
            <a:lstStyle/>
            <a:p>
              <a:pPr algn="ctr">
                <a:lnSpc>
                  <a:spcPts val="5039"/>
                </a:lnSpc>
              </a:pPr>
              <a:endParaRPr/>
            </a:p>
          </p:txBody>
        </p:sp>
      </p:grpSp>
      <p:grpSp>
        <p:nvGrpSpPr>
          <p:cNvPr id="8" name="Group 8"/>
          <p:cNvGrpSpPr/>
          <p:nvPr/>
        </p:nvGrpSpPr>
        <p:grpSpPr>
          <a:xfrm rot="-5400000">
            <a:off x="-4832923" y="4576215"/>
            <a:ext cx="10262271" cy="1159300"/>
            <a:chOff x="0" y="0"/>
            <a:chExt cx="13683027" cy="1545733"/>
          </a:xfrm>
        </p:grpSpPr>
        <p:grpSp>
          <p:nvGrpSpPr>
            <p:cNvPr id="9" name="Group 9"/>
            <p:cNvGrpSpPr/>
            <p:nvPr/>
          </p:nvGrpSpPr>
          <p:grpSpPr>
            <a:xfrm>
              <a:off x="0" y="0"/>
              <a:ext cx="13683027" cy="1545733"/>
              <a:chOff x="0" y="0"/>
              <a:chExt cx="2599910" cy="293705"/>
            </a:xfrm>
          </p:grpSpPr>
          <p:sp>
            <p:nvSpPr>
              <p:cNvPr id="10" name="Freeform 10"/>
              <p:cNvSpPr/>
              <p:nvPr/>
            </p:nvSpPr>
            <p:spPr>
              <a:xfrm>
                <a:off x="0" y="0"/>
                <a:ext cx="2599910" cy="293705"/>
              </a:xfrm>
              <a:custGeom>
                <a:avLst/>
                <a:gdLst/>
                <a:ahLst/>
                <a:cxnLst/>
                <a:rect l="l" t="t" r="r" b="b"/>
                <a:pathLst>
                  <a:path w="2599910" h="293705">
                    <a:moveTo>
                      <a:pt x="0" y="0"/>
                    </a:moveTo>
                    <a:lnTo>
                      <a:pt x="2599910" y="0"/>
                    </a:lnTo>
                    <a:lnTo>
                      <a:pt x="2599910" y="293705"/>
                    </a:lnTo>
                    <a:lnTo>
                      <a:pt x="0" y="293705"/>
                    </a:lnTo>
                    <a:close/>
                  </a:path>
                </a:pathLst>
              </a:custGeom>
              <a:solidFill>
                <a:srgbClr val="79BEB6"/>
              </a:solidFill>
            </p:spPr>
          </p:sp>
          <p:sp>
            <p:nvSpPr>
              <p:cNvPr id="11" name="TextBox 11"/>
              <p:cNvSpPr txBox="1"/>
              <p:nvPr/>
            </p:nvSpPr>
            <p:spPr>
              <a:xfrm>
                <a:off x="0" y="-38100"/>
                <a:ext cx="2599910" cy="331805"/>
              </a:xfrm>
              <a:prstGeom prst="rect">
                <a:avLst/>
              </a:prstGeom>
            </p:spPr>
            <p:txBody>
              <a:bodyPr lIns="50800" tIns="50800" rIns="50800" bIns="50800" rtlCol="0" anchor="ctr"/>
              <a:lstStyle/>
              <a:p>
                <a:pPr algn="ctr">
                  <a:lnSpc>
                    <a:spcPts val="1820"/>
                  </a:lnSpc>
                </a:pPr>
                <a:endParaRPr/>
              </a:p>
            </p:txBody>
          </p:sp>
        </p:grpSp>
        <p:sp>
          <p:nvSpPr>
            <p:cNvPr id="12" name="TextBox 12"/>
            <p:cNvSpPr txBox="1"/>
            <p:nvPr/>
          </p:nvSpPr>
          <p:spPr>
            <a:xfrm>
              <a:off x="285730" y="320258"/>
              <a:ext cx="13090415" cy="914742"/>
            </a:xfrm>
            <a:prstGeom prst="rect">
              <a:avLst/>
            </a:prstGeom>
          </p:spPr>
          <p:txBody>
            <a:bodyPr lIns="0" tIns="0" rIns="0" bIns="0" rtlCol="0" anchor="t">
              <a:spAutoFit/>
            </a:bodyPr>
            <a:lstStyle/>
            <a:p>
              <a:pPr algn="ctr">
                <a:lnSpc>
                  <a:spcPts val="5039"/>
                </a:lnSpc>
              </a:pPr>
              <a:endParaRPr/>
            </a:p>
          </p:txBody>
        </p:sp>
      </p:grpSp>
      <p:grpSp>
        <p:nvGrpSpPr>
          <p:cNvPr id="13" name="Group 13"/>
          <p:cNvGrpSpPr/>
          <p:nvPr/>
        </p:nvGrpSpPr>
        <p:grpSpPr>
          <a:xfrm>
            <a:off x="130600" y="9509443"/>
            <a:ext cx="18288000" cy="1159300"/>
            <a:chOff x="0" y="0"/>
            <a:chExt cx="24384000" cy="1545733"/>
          </a:xfrm>
        </p:grpSpPr>
        <p:grpSp>
          <p:nvGrpSpPr>
            <p:cNvPr id="14" name="Group 14"/>
            <p:cNvGrpSpPr/>
            <p:nvPr/>
          </p:nvGrpSpPr>
          <p:grpSpPr>
            <a:xfrm>
              <a:off x="0" y="0"/>
              <a:ext cx="24384000" cy="1545733"/>
              <a:chOff x="0" y="0"/>
              <a:chExt cx="4633200" cy="293705"/>
            </a:xfrm>
          </p:grpSpPr>
          <p:sp>
            <p:nvSpPr>
              <p:cNvPr id="15" name="Freeform 15"/>
              <p:cNvSpPr/>
              <p:nvPr/>
            </p:nvSpPr>
            <p:spPr>
              <a:xfrm>
                <a:off x="0" y="0"/>
                <a:ext cx="4633200" cy="293705"/>
              </a:xfrm>
              <a:custGeom>
                <a:avLst/>
                <a:gdLst/>
                <a:ahLst/>
                <a:cxnLst/>
                <a:rect l="l" t="t" r="r" b="b"/>
                <a:pathLst>
                  <a:path w="4633200" h="293705">
                    <a:moveTo>
                      <a:pt x="0" y="0"/>
                    </a:moveTo>
                    <a:lnTo>
                      <a:pt x="4633200" y="0"/>
                    </a:lnTo>
                    <a:lnTo>
                      <a:pt x="4633200" y="293705"/>
                    </a:lnTo>
                    <a:lnTo>
                      <a:pt x="0" y="293705"/>
                    </a:lnTo>
                    <a:close/>
                  </a:path>
                </a:pathLst>
              </a:custGeom>
              <a:solidFill>
                <a:srgbClr val="79BEB6"/>
              </a:solidFill>
            </p:spPr>
          </p:sp>
          <p:sp>
            <p:nvSpPr>
              <p:cNvPr id="16" name="TextBox 16"/>
              <p:cNvSpPr txBox="1"/>
              <p:nvPr/>
            </p:nvSpPr>
            <p:spPr>
              <a:xfrm>
                <a:off x="0" y="-38100"/>
                <a:ext cx="4633200" cy="331805"/>
              </a:xfrm>
              <a:prstGeom prst="rect">
                <a:avLst/>
              </a:prstGeom>
            </p:spPr>
            <p:txBody>
              <a:bodyPr lIns="50800" tIns="50800" rIns="50800" bIns="50800" rtlCol="0" anchor="ctr"/>
              <a:lstStyle/>
              <a:p>
                <a:pPr algn="ctr">
                  <a:lnSpc>
                    <a:spcPts val="1820"/>
                  </a:lnSpc>
                </a:pPr>
                <a:endParaRPr/>
              </a:p>
            </p:txBody>
          </p:sp>
        </p:grpSp>
        <p:sp>
          <p:nvSpPr>
            <p:cNvPr id="17" name="TextBox 17"/>
            <p:cNvSpPr txBox="1"/>
            <p:nvPr/>
          </p:nvSpPr>
          <p:spPr>
            <a:xfrm>
              <a:off x="509189" y="320258"/>
              <a:ext cx="23327928" cy="914742"/>
            </a:xfrm>
            <a:prstGeom prst="rect">
              <a:avLst/>
            </a:prstGeom>
          </p:spPr>
          <p:txBody>
            <a:bodyPr lIns="0" tIns="0" rIns="0" bIns="0" rtlCol="0" anchor="t">
              <a:spAutoFit/>
            </a:bodyPr>
            <a:lstStyle/>
            <a:p>
              <a:pPr algn="ctr">
                <a:lnSpc>
                  <a:spcPts val="5039"/>
                </a:lnSpc>
              </a:pPr>
              <a:endParaRPr/>
            </a:p>
          </p:txBody>
        </p:sp>
      </p:grpSp>
      <p:grpSp>
        <p:nvGrpSpPr>
          <p:cNvPr id="18" name="Group 18"/>
          <p:cNvGrpSpPr/>
          <p:nvPr/>
        </p:nvGrpSpPr>
        <p:grpSpPr>
          <a:xfrm rot="-5400000">
            <a:off x="12861317" y="4551485"/>
            <a:ext cx="10262271" cy="1159300"/>
            <a:chOff x="0" y="0"/>
            <a:chExt cx="13683027" cy="1545733"/>
          </a:xfrm>
        </p:grpSpPr>
        <p:grpSp>
          <p:nvGrpSpPr>
            <p:cNvPr id="19" name="Group 19"/>
            <p:cNvGrpSpPr/>
            <p:nvPr/>
          </p:nvGrpSpPr>
          <p:grpSpPr>
            <a:xfrm>
              <a:off x="0" y="0"/>
              <a:ext cx="13683027" cy="1545733"/>
              <a:chOff x="0" y="0"/>
              <a:chExt cx="2599910" cy="293705"/>
            </a:xfrm>
          </p:grpSpPr>
          <p:sp>
            <p:nvSpPr>
              <p:cNvPr id="20" name="Freeform 20"/>
              <p:cNvSpPr/>
              <p:nvPr/>
            </p:nvSpPr>
            <p:spPr>
              <a:xfrm>
                <a:off x="0" y="0"/>
                <a:ext cx="2599910" cy="293705"/>
              </a:xfrm>
              <a:custGeom>
                <a:avLst/>
                <a:gdLst/>
                <a:ahLst/>
                <a:cxnLst/>
                <a:rect l="l" t="t" r="r" b="b"/>
                <a:pathLst>
                  <a:path w="2599910" h="293705">
                    <a:moveTo>
                      <a:pt x="0" y="0"/>
                    </a:moveTo>
                    <a:lnTo>
                      <a:pt x="2599910" y="0"/>
                    </a:lnTo>
                    <a:lnTo>
                      <a:pt x="2599910" y="293705"/>
                    </a:lnTo>
                    <a:lnTo>
                      <a:pt x="0" y="293705"/>
                    </a:lnTo>
                    <a:close/>
                  </a:path>
                </a:pathLst>
              </a:custGeom>
              <a:solidFill>
                <a:srgbClr val="79BEB6"/>
              </a:solidFill>
            </p:spPr>
          </p:sp>
          <p:sp>
            <p:nvSpPr>
              <p:cNvPr id="21" name="TextBox 21"/>
              <p:cNvSpPr txBox="1"/>
              <p:nvPr/>
            </p:nvSpPr>
            <p:spPr>
              <a:xfrm>
                <a:off x="0" y="-38100"/>
                <a:ext cx="2599910" cy="331805"/>
              </a:xfrm>
              <a:prstGeom prst="rect">
                <a:avLst/>
              </a:prstGeom>
            </p:spPr>
            <p:txBody>
              <a:bodyPr lIns="50800" tIns="50800" rIns="50800" bIns="50800" rtlCol="0" anchor="ctr"/>
              <a:lstStyle/>
              <a:p>
                <a:pPr algn="ctr">
                  <a:lnSpc>
                    <a:spcPts val="1820"/>
                  </a:lnSpc>
                </a:pPr>
                <a:endParaRPr/>
              </a:p>
            </p:txBody>
          </p:sp>
        </p:grpSp>
        <p:sp>
          <p:nvSpPr>
            <p:cNvPr id="22" name="TextBox 22"/>
            <p:cNvSpPr txBox="1"/>
            <p:nvPr/>
          </p:nvSpPr>
          <p:spPr>
            <a:xfrm>
              <a:off x="285730" y="320258"/>
              <a:ext cx="13090415" cy="914742"/>
            </a:xfrm>
            <a:prstGeom prst="rect">
              <a:avLst/>
            </a:prstGeom>
          </p:spPr>
          <p:txBody>
            <a:bodyPr lIns="0" tIns="0" rIns="0" bIns="0" rtlCol="0" anchor="t">
              <a:spAutoFit/>
            </a:bodyPr>
            <a:lstStyle/>
            <a:p>
              <a:pPr algn="ctr">
                <a:lnSpc>
                  <a:spcPts val="5039"/>
                </a:lnSpc>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762" y="0"/>
            <a:ext cx="18288000" cy="1159300"/>
            <a:chOff x="0" y="0"/>
            <a:chExt cx="24384000" cy="1545733"/>
          </a:xfrm>
        </p:grpSpPr>
        <p:grpSp>
          <p:nvGrpSpPr>
            <p:cNvPr id="3" name="Group 3"/>
            <p:cNvGrpSpPr/>
            <p:nvPr/>
          </p:nvGrpSpPr>
          <p:grpSpPr>
            <a:xfrm>
              <a:off x="0" y="0"/>
              <a:ext cx="24384000" cy="1545733"/>
              <a:chOff x="0" y="0"/>
              <a:chExt cx="4633200" cy="293705"/>
            </a:xfrm>
          </p:grpSpPr>
          <p:sp>
            <p:nvSpPr>
              <p:cNvPr id="4" name="Freeform 4"/>
              <p:cNvSpPr/>
              <p:nvPr/>
            </p:nvSpPr>
            <p:spPr>
              <a:xfrm>
                <a:off x="0" y="0"/>
                <a:ext cx="4633200" cy="293705"/>
              </a:xfrm>
              <a:custGeom>
                <a:avLst/>
                <a:gdLst/>
                <a:ahLst/>
                <a:cxnLst/>
                <a:rect l="l" t="t" r="r" b="b"/>
                <a:pathLst>
                  <a:path w="4633200" h="293705">
                    <a:moveTo>
                      <a:pt x="0" y="0"/>
                    </a:moveTo>
                    <a:lnTo>
                      <a:pt x="4633200" y="0"/>
                    </a:lnTo>
                    <a:lnTo>
                      <a:pt x="4633200" y="293705"/>
                    </a:lnTo>
                    <a:lnTo>
                      <a:pt x="0" y="293705"/>
                    </a:lnTo>
                    <a:close/>
                  </a:path>
                </a:pathLst>
              </a:custGeom>
              <a:solidFill>
                <a:srgbClr val="79BEB6"/>
              </a:solidFill>
            </p:spPr>
          </p:sp>
          <p:sp>
            <p:nvSpPr>
              <p:cNvPr id="5" name="TextBox 5"/>
              <p:cNvSpPr txBox="1"/>
              <p:nvPr/>
            </p:nvSpPr>
            <p:spPr>
              <a:xfrm>
                <a:off x="0" y="-38100"/>
                <a:ext cx="4633200" cy="331805"/>
              </a:xfrm>
              <a:prstGeom prst="rect">
                <a:avLst/>
              </a:prstGeom>
            </p:spPr>
            <p:txBody>
              <a:bodyPr lIns="50800" tIns="50800" rIns="50800" bIns="50800" rtlCol="0" anchor="ctr"/>
              <a:lstStyle/>
              <a:p>
                <a:pPr algn="ctr">
                  <a:lnSpc>
                    <a:spcPts val="1820"/>
                  </a:lnSpc>
                </a:pPr>
                <a:endParaRPr/>
              </a:p>
            </p:txBody>
          </p:sp>
        </p:grpSp>
        <p:sp>
          <p:nvSpPr>
            <p:cNvPr id="6" name="TextBox 6"/>
            <p:cNvSpPr txBox="1"/>
            <p:nvPr/>
          </p:nvSpPr>
          <p:spPr>
            <a:xfrm>
              <a:off x="509189" y="320258"/>
              <a:ext cx="23327928" cy="914742"/>
            </a:xfrm>
            <a:prstGeom prst="rect">
              <a:avLst/>
            </a:prstGeom>
          </p:spPr>
          <p:txBody>
            <a:bodyPr lIns="0" tIns="0" rIns="0" bIns="0" rtlCol="0" anchor="t">
              <a:spAutoFit/>
            </a:bodyPr>
            <a:lstStyle/>
            <a:p>
              <a:pPr algn="ctr">
                <a:lnSpc>
                  <a:spcPts val="5039"/>
                </a:lnSpc>
              </a:pPr>
              <a:r>
                <a:rPr lang="en-US" sz="4581">
                  <a:solidFill>
                    <a:srgbClr val="FFFFFF"/>
                  </a:solidFill>
                  <a:latin typeface="Poppins ExtraBold"/>
                </a:rPr>
                <a:t>INTRODUCTION </a:t>
              </a:r>
            </a:p>
          </p:txBody>
        </p:sp>
      </p:grpSp>
      <p:sp>
        <p:nvSpPr>
          <p:cNvPr id="7" name="Freeform 7"/>
          <p:cNvSpPr/>
          <p:nvPr/>
        </p:nvSpPr>
        <p:spPr>
          <a:xfrm>
            <a:off x="1028700" y="3039831"/>
            <a:ext cx="8525068" cy="5761081"/>
          </a:xfrm>
          <a:custGeom>
            <a:avLst/>
            <a:gdLst/>
            <a:ahLst/>
            <a:cxnLst/>
            <a:rect l="l" t="t" r="r" b="b"/>
            <a:pathLst>
              <a:path w="8525068" h="5761081">
                <a:moveTo>
                  <a:pt x="0" y="0"/>
                </a:moveTo>
                <a:lnTo>
                  <a:pt x="8525068" y="0"/>
                </a:lnTo>
                <a:lnTo>
                  <a:pt x="8525068" y="5761081"/>
                </a:lnTo>
                <a:lnTo>
                  <a:pt x="0" y="5761081"/>
                </a:lnTo>
                <a:lnTo>
                  <a:pt x="0" y="0"/>
                </a:lnTo>
                <a:close/>
              </a:path>
            </a:pathLst>
          </a:custGeom>
          <a:blipFill>
            <a:blip r:embed="rId2"/>
            <a:stretch>
              <a:fillRect/>
            </a:stretch>
          </a:blipFill>
        </p:spPr>
      </p:sp>
      <p:sp>
        <p:nvSpPr>
          <p:cNvPr id="8" name="TextBox 8"/>
          <p:cNvSpPr txBox="1"/>
          <p:nvPr/>
        </p:nvSpPr>
        <p:spPr>
          <a:xfrm>
            <a:off x="9139238" y="5013239"/>
            <a:ext cx="9525" cy="231948"/>
          </a:xfrm>
          <a:prstGeom prst="rect">
            <a:avLst/>
          </a:prstGeom>
        </p:spPr>
        <p:txBody>
          <a:bodyPr lIns="0" tIns="0" rIns="0" bIns="0" rtlCol="0" anchor="t">
            <a:spAutoFit/>
          </a:bodyPr>
          <a:lstStyle/>
          <a:p>
            <a:pPr algn="ctr">
              <a:lnSpc>
                <a:spcPts val="1915"/>
              </a:lnSpc>
              <a:spcBef>
                <a:spcPct val="0"/>
              </a:spcBef>
            </a:pPr>
            <a:endParaRPr/>
          </a:p>
        </p:txBody>
      </p:sp>
      <p:sp>
        <p:nvSpPr>
          <p:cNvPr id="9" name="TextBox 9"/>
          <p:cNvSpPr txBox="1"/>
          <p:nvPr/>
        </p:nvSpPr>
        <p:spPr>
          <a:xfrm>
            <a:off x="10439593" y="2334981"/>
            <a:ext cx="6219095" cy="6356985"/>
          </a:xfrm>
          <a:prstGeom prst="rect">
            <a:avLst/>
          </a:prstGeom>
        </p:spPr>
        <p:txBody>
          <a:bodyPr lIns="0" tIns="0" rIns="0" bIns="0" rtlCol="0" anchor="t">
            <a:spAutoFit/>
          </a:bodyPr>
          <a:lstStyle/>
          <a:p>
            <a:pPr>
              <a:lnSpc>
                <a:spcPts val="5040"/>
              </a:lnSpc>
            </a:pPr>
            <a:r>
              <a:rPr lang="en-US" sz="3600">
                <a:solidFill>
                  <a:srgbClr val="000000"/>
                </a:solidFill>
                <a:latin typeface="Canva Sans"/>
              </a:rPr>
              <a:t>Cyber-physical spaces (CPS) are networks of internet-connected systems that link computing, networking, and physical processes. CPS finds use in various areas like smart homes, healthcare, and online shopping.</a:t>
            </a:r>
          </a:p>
        </p:txBody>
      </p:sp>
      <p:sp>
        <p:nvSpPr>
          <p:cNvPr id="10" name="TextBox 10"/>
          <p:cNvSpPr txBox="1"/>
          <p:nvPr/>
        </p:nvSpPr>
        <p:spPr>
          <a:xfrm>
            <a:off x="2326079" y="2014306"/>
            <a:ext cx="5930309" cy="688974"/>
          </a:xfrm>
          <a:prstGeom prst="rect">
            <a:avLst/>
          </a:prstGeom>
        </p:spPr>
        <p:txBody>
          <a:bodyPr lIns="0" tIns="0" rIns="0" bIns="0" rtlCol="0" anchor="t">
            <a:spAutoFit/>
          </a:bodyPr>
          <a:lstStyle/>
          <a:p>
            <a:pPr algn="ctr">
              <a:lnSpc>
                <a:spcPts val="5600"/>
              </a:lnSpc>
            </a:pPr>
            <a:r>
              <a:rPr lang="en-US" sz="4000">
                <a:solidFill>
                  <a:srgbClr val="000000"/>
                </a:solidFill>
                <a:latin typeface="Canva Sans Bold"/>
              </a:rPr>
              <a:t>Cyber-Physical Spaces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762" y="0"/>
            <a:ext cx="18288000" cy="1159300"/>
            <a:chOff x="0" y="0"/>
            <a:chExt cx="24384000" cy="1545733"/>
          </a:xfrm>
        </p:grpSpPr>
        <p:grpSp>
          <p:nvGrpSpPr>
            <p:cNvPr id="3" name="Group 3"/>
            <p:cNvGrpSpPr/>
            <p:nvPr/>
          </p:nvGrpSpPr>
          <p:grpSpPr>
            <a:xfrm>
              <a:off x="0" y="0"/>
              <a:ext cx="24384000" cy="1545733"/>
              <a:chOff x="0" y="0"/>
              <a:chExt cx="4633200" cy="293705"/>
            </a:xfrm>
          </p:grpSpPr>
          <p:sp>
            <p:nvSpPr>
              <p:cNvPr id="4" name="Freeform 4"/>
              <p:cNvSpPr/>
              <p:nvPr/>
            </p:nvSpPr>
            <p:spPr>
              <a:xfrm>
                <a:off x="0" y="0"/>
                <a:ext cx="4633200" cy="293705"/>
              </a:xfrm>
              <a:custGeom>
                <a:avLst/>
                <a:gdLst/>
                <a:ahLst/>
                <a:cxnLst/>
                <a:rect l="l" t="t" r="r" b="b"/>
                <a:pathLst>
                  <a:path w="4633200" h="293705">
                    <a:moveTo>
                      <a:pt x="0" y="0"/>
                    </a:moveTo>
                    <a:lnTo>
                      <a:pt x="4633200" y="0"/>
                    </a:lnTo>
                    <a:lnTo>
                      <a:pt x="4633200" y="293705"/>
                    </a:lnTo>
                    <a:lnTo>
                      <a:pt x="0" y="293705"/>
                    </a:lnTo>
                    <a:close/>
                  </a:path>
                </a:pathLst>
              </a:custGeom>
              <a:solidFill>
                <a:srgbClr val="79BEB6"/>
              </a:solidFill>
            </p:spPr>
          </p:sp>
          <p:sp>
            <p:nvSpPr>
              <p:cNvPr id="5" name="TextBox 5"/>
              <p:cNvSpPr txBox="1"/>
              <p:nvPr/>
            </p:nvSpPr>
            <p:spPr>
              <a:xfrm>
                <a:off x="0" y="-38100"/>
                <a:ext cx="4633200" cy="331805"/>
              </a:xfrm>
              <a:prstGeom prst="rect">
                <a:avLst/>
              </a:prstGeom>
            </p:spPr>
            <p:txBody>
              <a:bodyPr lIns="50800" tIns="50800" rIns="50800" bIns="50800" rtlCol="0" anchor="ctr"/>
              <a:lstStyle/>
              <a:p>
                <a:pPr algn="ctr">
                  <a:lnSpc>
                    <a:spcPts val="1820"/>
                  </a:lnSpc>
                </a:pPr>
                <a:endParaRPr/>
              </a:p>
            </p:txBody>
          </p:sp>
        </p:grpSp>
        <p:sp>
          <p:nvSpPr>
            <p:cNvPr id="6" name="TextBox 6"/>
            <p:cNvSpPr txBox="1"/>
            <p:nvPr/>
          </p:nvSpPr>
          <p:spPr>
            <a:xfrm>
              <a:off x="509189" y="320258"/>
              <a:ext cx="23327928" cy="914742"/>
            </a:xfrm>
            <a:prstGeom prst="rect">
              <a:avLst/>
            </a:prstGeom>
          </p:spPr>
          <p:txBody>
            <a:bodyPr lIns="0" tIns="0" rIns="0" bIns="0" rtlCol="0" anchor="t">
              <a:spAutoFit/>
            </a:bodyPr>
            <a:lstStyle/>
            <a:p>
              <a:pPr algn="ctr">
                <a:lnSpc>
                  <a:spcPts val="5039"/>
                </a:lnSpc>
              </a:pPr>
              <a:r>
                <a:rPr lang="en-US" sz="4581">
                  <a:solidFill>
                    <a:srgbClr val="FFFFFF"/>
                  </a:solidFill>
                  <a:latin typeface="Poppins ExtraBold"/>
                </a:rPr>
                <a:t>INTRODUCTION </a:t>
              </a:r>
            </a:p>
          </p:txBody>
        </p:sp>
      </p:grpSp>
      <p:grpSp>
        <p:nvGrpSpPr>
          <p:cNvPr id="7" name="Group 7"/>
          <p:cNvGrpSpPr/>
          <p:nvPr/>
        </p:nvGrpSpPr>
        <p:grpSpPr>
          <a:xfrm>
            <a:off x="10415721" y="6109335"/>
            <a:ext cx="3077455" cy="2361539"/>
            <a:chOff x="0" y="0"/>
            <a:chExt cx="812800" cy="623716"/>
          </a:xfrm>
        </p:grpSpPr>
        <p:sp>
          <p:nvSpPr>
            <p:cNvPr id="8" name="Freeform 8"/>
            <p:cNvSpPr/>
            <p:nvPr/>
          </p:nvSpPr>
          <p:spPr>
            <a:xfrm>
              <a:off x="0" y="0"/>
              <a:ext cx="812800" cy="623716"/>
            </a:xfrm>
            <a:custGeom>
              <a:avLst/>
              <a:gdLst/>
              <a:ahLst/>
              <a:cxnLst/>
              <a:rect l="l" t="t" r="r" b="b"/>
              <a:pathLst>
                <a:path w="812800" h="623716">
                  <a:moveTo>
                    <a:pt x="57861" y="0"/>
                  </a:moveTo>
                  <a:lnTo>
                    <a:pt x="754939" y="0"/>
                  </a:lnTo>
                  <a:cubicBezTo>
                    <a:pt x="770285" y="0"/>
                    <a:pt x="785002" y="6096"/>
                    <a:pt x="795853" y="16947"/>
                  </a:cubicBezTo>
                  <a:cubicBezTo>
                    <a:pt x="806704" y="27798"/>
                    <a:pt x="812800" y="42515"/>
                    <a:pt x="812800" y="57861"/>
                  </a:cubicBezTo>
                  <a:lnTo>
                    <a:pt x="812800" y="565856"/>
                  </a:lnTo>
                  <a:cubicBezTo>
                    <a:pt x="812800" y="581201"/>
                    <a:pt x="806704" y="595918"/>
                    <a:pt x="795853" y="606769"/>
                  </a:cubicBezTo>
                  <a:cubicBezTo>
                    <a:pt x="785002" y="617620"/>
                    <a:pt x="770285" y="623716"/>
                    <a:pt x="754939" y="623716"/>
                  </a:cubicBezTo>
                  <a:lnTo>
                    <a:pt x="57861" y="623716"/>
                  </a:lnTo>
                  <a:cubicBezTo>
                    <a:pt x="42515" y="623716"/>
                    <a:pt x="27798" y="617620"/>
                    <a:pt x="16947" y="606769"/>
                  </a:cubicBezTo>
                  <a:cubicBezTo>
                    <a:pt x="6096" y="595918"/>
                    <a:pt x="0" y="581201"/>
                    <a:pt x="0" y="565856"/>
                  </a:cubicBezTo>
                  <a:lnTo>
                    <a:pt x="0" y="57861"/>
                  </a:lnTo>
                  <a:cubicBezTo>
                    <a:pt x="0" y="42515"/>
                    <a:pt x="6096" y="27798"/>
                    <a:pt x="16947" y="16947"/>
                  </a:cubicBezTo>
                  <a:cubicBezTo>
                    <a:pt x="27798" y="6096"/>
                    <a:pt x="42515" y="0"/>
                    <a:pt x="57861" y="0"/>
                  </a:cubicBezTo>
                  <a:close/>
                </a:path>
              </a:pathLst>
            </a:custGeom>
            <a:blipFill>
              <a:blip r:embed="rId2"/>
              <a:stretch>
                <a:fillRect l="-2278" r="-15325" b="-14942"/>
              </a:stretch>
            </a:blipFill>
          </p:spPr>
        </p:sp>
      </p:grpSp>
      <p:sp>
        <p:nvSpPr>
          <p:cNvPr id="9" name="TextBox 9"/>
          <p:cNvSpPr txBox="1"/>
          <p:nvPr/>
        </p:nvSpPr>
        <p:spPr>
          <a:xfrm>
            <a:off x="9139238" y="5013239"/>
            <a:ext cx="9525" cy="231948"/>
          </a:xfrm>
          <a:prstGeom prst="rect">
            <a:avLst/>
          </a:prstGeom>
        </p:spPr>
        <p:txBody>
          <a:bodyPr lIns="0" tIns="0" rIns="0" bIns="0" rtlCol="0" anchor="t">
            <a:spAutoFit/>
          </a:bodyPr>
          <a:lstStyle/>
          <a:p>
            <a:pPr algn="ctr">
              <a:lnSpc>
                <a:spcPts val="1915"/>
              </a:lnSpc>
              <a:spcBef>
                <a:spcPct val="0"/>
              </a:spcBef>
            </a:pPr>
            <a:endParaRPr/>
          </a:p>
        </p:txBody>
      </p:sp>
      <p:sp>
        <p:nvSpPr>
          <p:cNvPr id="10" name="TextBox 10"/>
          <p:cNvSpPr txBox="1"/>
          <p:nvPr/>
        </p:nvSpPr>
        <p:spPr>
          <a:xfrm>
            <a:off x="1023937" y="2242451"/>
            <a:ext cx="16230600" cy="613410"/>
          </a:xfrm>
          <a:prstGeom prst="rect">
            <a:avLst/>
          </a:prstGeom>
        </p:spPr>
        <p:txBody>
          <a:bodyPr lIns="0" tIns="0" rIns="0" bIns="0" rtlCol="0" anchor="t">
            <a:spAutoFit/>
          </a:bodyPr>
          <a:lstStyle/>
          <a:p>
            <a:pPr>
              <a:lnSpc>
                <a:spcPts val="5040"/>
              </a:lnSpc>
            </a:pPr>
            <a:r>
              <a:rPr lang="en-US" sz="3600">
                <a:solidFill>
                  <a:srgbClr val="000000"/>
                </a:solidFill>
                <a:latin typeface="Canva Sans Bold"/>
              </a:rPr>
              <a:t>Iris Presentation attacks</a:t>
            </a:r>
          </a:p>
        </p:txBody>
      </p:sp>
      <p:sp>
        <p:nvSpPr>
          <p:cNvPr id="11" name="TextBox 11"/>
          <p:cNvSpPr txBox="1"/>
          <p:nvPr/>
        </p:nvSpPr>
        <p:spPr>
          <a:xfrm>
            <a:off x="1023937" y="3185160"/>
            <a:ext cx="16230600" cy="1251585"/>
          </a:xfrm>
          <a:prstGeom prst="rect">
            <a:avLst/>
          </a:prstGeom>
        </p:spPr>
        <p:txBody>
          <a:bodyPr lIns="0" tIns="0" rIns="0" bIns="0" rtlCol="0" anchor="t">
            <a:spAutoFit/>
          </a:bodyPr>
          <a:lstStyle/>
          <a:p>
            <a:pPr>
              <a:lnSpc>
                <a:spcPts val="5040"/>
              </a:lnSpc>
            </a:pPr>
            <a:r>
              <a:rPr lang="en-US" sz="3600">
                <a:solidFill>
                  <a:srgbClr val="000000"/>
                </a:solidFill>
                <a:latin typeface="Canva Sans"/>
              </a:rPr>
              <a:t>In an iris presentation attack, an attacker tries to fool the system by presenting a fake iris instead of a real one</a:t>
            </a:r>
          </a:p>
        </p:txBody>
      </p:sp>
      <p:sp>
        <p:nvSpPr>
          <p:cNvPr id="12" name="TextBox 12"/>
          <p:cNvSpPr txBox="1"/>
          <p:nvPr/>
        </p:nvSpPr>
        <p:spPr>
          <a:xfrm>
            <a:off x="1023937" y="5095875"/>
            <a:ext cx="16230600" cy="613410"/>
          </a:xfrm>
          <a:prstGeom prst="rect">
            <a:avLst/>
          </a:prstGeom>
        </p:spPr>
        <p:txBody>
          <a:bodyPr lIns="0" tIns="0" rIns="0" bIns="0" rtlCol="0" anchor="t">
            <a:spAutoFit/>
          </a:bodyPr>
          <a:lstStyle/>
          <a:p>
            <a:pPr>
              <a:lnSpc>
                <a:spcPts val="5040"/>
              </a:lnSpc>
            </a:pPr>
            <a:r>
              <a:rPr lang="en-US" sz="3600">
                <a:solidFill>
                  <a:srgbClr val="000000"/>
                </a:solidFill>
                <a:latin typeface="Canva Sans Bold"/>
              </a:rPr>
              <a:t>Various Iris presentation attacks to spoof the system.</a:t>
            </a:r>
          </a:p>
        </p:txBody>
      </p:sp>
      <p:sp>
        <p:nvSpPr>
          <p:cNvPr id="13" name="TextBox 13"/>
          <p:cNvSpPr txBox="1"/>
          <p:nvPr/>
        </p:nvSpPr>
        <p:spPr>
          <a:xfrm>
            <a:off x="1033462" y="6185535"/>
            <a:ext cx="8785459" cy="1889760"/>
          </a:xfrm>
          <a:prstGeom prst="rect">
            <a:avLst/>
          </a:prstGeom>
        </p:spPr>
        <p:txBody>
          <a:bodyPr lIns="0" tIns="0" rIns="0" bIns="0" rtlCol="0" anchor="t">
            <a:spAutoFit/>
          </a:bodyPr>
          <a:lstStyle/>
          <a:p>
            <a:pPr marL="777240" lvl="1" indent="-388620">
              <a:lnSpc>
                <a:spcPts val="5040"/>
              </a:lnSpc>
              <a:buFont typeface="Arial"/>
              <a:buChar char="•"/>
            </a:pPr>
            <a:r>
              <a:rPr lang="en-US" sz="3600">
                <a:solidFill>
                  <a:srgbClr val="000000"/>
                </a:solidFill>
                <a:latin typeface="Canva Sans"/>
              </a:rPr>
              <a:t>Transparent lenses attacks</a:t>
            </a:r>
          </a:p>
          <a:p>
            <a:pPr marL="777240" lvl="1" indent="-388620">
              <a:lnSpc>
                <a:spcPts val="5040"/>
              </a:lnSpc>
              <a:buFont typeface="Arial"/>
              <a:buChar char="•"/>
            </a:pPr>
            <a:r>
              <a:rPr lang="en-US" sz="3600">
                <a:solidFill>
                  <a:srgbClr val="000000"/>
                </a:solidFill>
                <a:latin typeface="Canva Sans"/>
              </a:rPr>
              <a:t>Printed image attacks</a:t>
            </a:r>
          </a:p>
          <a:p>
            <a:pPr marL="777240" lvl="1" indent="-388620">
              <a:lnSpc>
                <a:spcPts val="5040"/>
              </a:lnSpc>
              <a:buFont typeface="Arial"/>
              <a:buChar char="•"/>
            </a:pPr>
            <a:r>
              <a:rPr lang="en-US" sz="3600">
                <a:solidFill>
                  <a:srgbClr val="000000"/>
                </a:solidFill>
                <a:latin typeface="Canva Sans"/>
              </a:rPr>
              <a:t>Colored iris image attacks, etc.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762" y="0"/>
            <a:ext cx="18288000" cy="1159300"/>
            <a:chOff x="0" y="0"/>
            <a:chExt cx="24384000" cy="1545733"/>
          </a:xfrm>
        </p:grpSpPr>
        <p:grpSp>
          <p:nvGrpSpPr>
            <p:cNvPr id="3" name="Group 3"/>
            <p:cNvGrpSpPr/>
            <p:nvPr/>
          </p:nvGrpSpPr>
          <p:grpSpPr>
            <a:xfrm>
              <a:off x="0" y="0"/>
              <a:ext cx="24384000" cy="1545733"/>
              <a:chOff x="0" y="0"/>
              <a:chExt cx="4633200" cy="293705"/>
            </a:xfrm>
          </p:grpSpPr>
          <p:sp>
            <p:nvSpPr>
              <p:cNvPr id="4" name="Freeform 4"/>
              <p:cNvSpPr/>
              <p:nvPr/>
            </p:nvSpPr>
            <p:spPr>
              <a:xfrm>
                <a:off x="0" y="0"/>
                <a:ext cx="4633200" cy="293705"/>
              </a:xfrm>
              <a:custGeom>
                <a:avLst/>
                <a:gdLst/>
                <a:ahLst/>
                <a:cxnLst/>
                <a:rect l="l" t="t" r="r" b="b"/>
                <a:pathLst>
                  <a:path w="4633200" h="293705">
                    <a:moveTo>
                      <a:pt x="0" y="0"/>
                    </a:moveTo>
                    <a:lnTo>
                      <a:pt x="4633200" y="0"/>
                    </a:lnTo>
                    <a:lnTo>
                      <a:pt x="4633200" y="293705"/>
                    </a:lnTo>
                    <a:lnTo>
                      <a:pt x="0" y="293705"/>
                    </a:lnTo>
                    <a:close/>
                  </a:path>
                </a:pathLst>
              </a:custGeom>
              <a:solidFill>
                <a:srgbClr val="79BEB6"/>
              </a:solidFill>
            </p:spPr>
          </p:sp>
          <p:sp>
            <p:nvSpPr>
              <p:cNvPr id="5" name="TextBox 5"/>
              <p:cNvSpPr txBox="1"/>
              <p:nvPr/>
            </p:nvSpPr>
            <p:spPr>
              <a:xfrm>
                <a:off x="0" y="-38100"/>
                <a:ext cx="4633200" cy="331805"/>
              </a:xfrm>
              <a:prstGeom prst="rect">
                <a:avLst/>
              </a:prstGeom>
            </p:spPr>
            <p:txBody>
              <a:bodyPr lIns="50800" tIns="50800" rIns="50800" bIns="50800" rtlCol="0" anchor="ctr"/>
              <a:lstStyle/>
              <a:p>
                <a:pPr algn="ctr">
                  <a:lnSpc>
                    <a:spcPts val="1820"/>
                  </a:lnSpc>
                </a:pPr>
                <a:endParaRPr/>
              </a:p>
            </p:txBody>
          </p:sp>
        </p:grpSp>
        <p:sp>
          <p:nvSpPr>
            <p:cNvPr id="6" name="TextBox 6"/>
            <p:cNvSpPr txBox="1"/>
            <p:nvPr/>
          </p:nvSpPr>
          <p:spPr>
            <a:xfrm>
              <a:off x="509189" y="320258"/>
              <a:ext cx="23327928" cy="914742"/>
            </a:xfrm>
            <a:prstGeom prst="rect">
              <a:avLst/>
            </a:prstGeom>
          </p:spPr>
          <p:txBody>
            <a:bodyPr lIns="0" tIns="0" rIns="0" bIns="0" rtlCol="0" anchor="t">
              <a:spAutoFit/>
            </a:bodyPr>
            <a:lstStyle/>
            <a:p>
              <a:pPr algn="ctr">
                <a:lnSpc>
                  <a:spcPts val="5039"/>
                </a:lnSpc>
              </a:pPr>
              <a:r>
                <a:rPr lang="en-US" sz="4581">
                  <a:solidFill>
                    <a:srgbClr val="FFFFFF"/>
                  </a:solidFill>
                  <a:latin typeface="Poppins ExtraBold"/>
                </a:rPr>
                <a:t>MOTIVATION</a:t>
              </a:r>
            </a:p>
          </p:txBody>
        </p:sp>
      </p:grpSp>
      <p:sp>
        <p:nvSpPr>
          <p:cNvPr id="7" name="Freeform 7"/>
          <p:cNvSpPr/>
          <p:nvPr/>
        </p:nvSpPr>
        <p:spPr>
          <a:xfrm>
            <a:off x="1033462" y="3861346"/>
            <a:ext cx="1723608" cy="1400823"/>
          </a:xfrm>
          <a:custGeom>
            <a:avLst/>
            <a:gdLst/>
            <a:ahLst/>
            <a:cxnLst/>
            <a:rect l="l" t="t" r="r" b="b"/>
            <a:pathLst>
              <a:path w="1723608" h="1400823">
                <a:moveTo>
                  <a:pt x="0" y="0"/>
                </a:moveTo>
                <a:lnTo>
                  <a:pt x="1723609" y="0"/>
                </a:lnTo>
                <a:lnTo>
                  <a:pt x="1723609" y="1400823"/>
                </a:lnTo>
                <a:lnTo>
                  <a:pt x="0" y="14008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8"/>
          <p:cNvSpPr txBox="1"/>
          <p:nvPr/>
        </p:nvSpPr>
        <p:spPr>
          <a:xfrm>
            <a:off x="9139238" y="5013239"/>
            <a:ext cx="9525" cy="231948"/>
          </a:xfrm>
          <a:prstGeom prst="rect">
            <a:avLst/>
          </a:prstGeom>
        </p:spPr>
        <p:txBody>
          <a:bodyPr lIns="0" tIns="0" rIns="0" bIns="0" rtlCol="0" anchor="t">
            <a:spAutoFit/>
          </a:bodyPr>
          <a:lstStyle/>
          <a:p>
            <a:pPr algn="ctr">
              <a:lnSpc>
                <a:spcPts val="1915"/>
              </a:lnSpc>
              <a:spcBef>
                <a:spcPct val="0"/>
              </a:spcBef>
            </a:pPr>
            <a:endParaRPr/>
          </a:p>
        </p:txBody>
      </p:sp>
      <p:sp>
        <p:nvSpPr>
          <p:cNvPr id="9" name="TextBox 9"/>
          <p:cNvSpPr txBox="1"/>
          <p:nvPr/>
        </p:nvSpPr>
        <p:spPr>
          <a:xfrm>
            <a:off x="1028700" y="2033356"/>
            <a:ext cx="16230600" cy="1251585"/>
          </a:xfrm>
          <a:prstGeom prst="rect">
            <a:avLst/>
          </a:prstGeom>
        </p:spPr>
        <p:txBody>
          <a:bodyPr lIns="0" tIns="0" rIns="0" bIns="0" rtlCol="0" anchor="t">
            <a:spAutoFit/>
          </a:bodyPr>
          <a:lstStyle/>
          <a:p>
            <a:pPr>
              <a:lnSpc>
                <a:spcPts val="5040"/>
              </a:lnSpc>
            </a:pPr>
            <a:r>
              <a:rPr lang="en-US" sz="3600">
                <a:solidFill>
                  <a:srgbClr val="000000"/>
                </a:solidFill>
                <a:latin typeface="Canva Sans Bold"/>
              </a:rPr>
              <a:t>Addressing the primary apprehensions surrounding security within Cyber-Physical Spaces.</a:t>
            </a:r>
          </a:p>
        </p:txBody>
      </p:sp>
      <p:sp>
        <p:nvSpPr>
          <p:cNvPr id="10" name="TextBox 10"/>
          <p:cNvSpPr txBox="1"/>
          <p:nvPr/>
        </p:nvSpPr>
        <p:spPr>
          <a:xfrm>
            <a:off x="3222675" y="3900892"/>
            <a:ext cx="14036625" cy="1251585"/>
          </a:xfrm>
          <a:prstGeom prst="rect">
            <a:avLst/>
          </a:prstGeom>
        </p:spPr>
        <p:txBody>
          <a:bodyPr lIns="0" tIns="0" rIns="0" bIns="0" rtlCol="0" anchor="t">
            <a:spAutoFit/>
          </a:bodyPr>
          <a:lstStyle/>
          <a:p>
            <a:pPr>
              <a:lnSpc>
                <a:spcPts val="5040"/>
              </a:lnSpc>
            </a:pPr>
            <a:r>
              <a:rPr lang="en-US" sz="3600">
                <a:solidFill>
                  <a:srgbClr val="000000"/>
                </a:solidFill>
                <a:latin typeface="Canva Sans"/>
              </a:rPr>
              <a:t>Biometric Security Systems are incorporated in CPS, which utilize unique characteristics for identification.</a:t>
            </a:r>
          </a:p>
        </p:txBody>
      </p:sp>
      <p:sp>
        <p:nvSpPr>
          <p:cNvPr id="11" name="TextBox 11"/>
          <p:cNvSpPr txBox="1"/>
          <p:nvPr/>
        </p:nvSpPr>
        <p:spPr>
          <a:xfrm>
            <a:off x="1033462" y="5771898"/>
            <a:ext cx="16230600" cy="1251585"/>
          </a:xfrm>
          <a:prstGeom prst="rect">
            <a:avLst/>
          </a:prstGeom>
        </p:spPr>
        <p:txBody>
          <a:bodyPr lIns="0" tIns="0" rIns="0" bIns="0" rtlCol="0" anchor="t">
            <a:spAutoFit/>
          </a:bodyPr>
          <a:lstStyle/>
          <a:p>
            <a:pPr>
              <a:lnSpc>
                <a:spcPts val="5040"/>
              </a:lnSpc>
            </a:pPr>
            <a:r>
              <a:rPr lang="en-US" sz="3600">
                <a:solidFill>
                  <a:srgbClr val="000000"/>
                </a:solidFill>
                <a:latin typeface="Canva Sans Bold"/>
              </a:rPr>
              <a:t>Primary concerns arising from the utilization of biometric systems in CPS.</a:t>
            </a:r>
          </a:p>
        </p:txBody>
      </p:sp>
      <p:sp>
        <p:nvSpPr>
          <p:cNvPr id="12" name="TextBox 12"/>
          <p:cNvSpPr txBox="1"/>
          <p:nvPr/>
        </p:nvSpPr>
        <p:spPr>
          <a:xfrm>
            <a:off x="1023937" y="7261608"/>
            <a:ext cx="16235363" cy="1889760"/>
          </a:xfrm>
          <a:prstGeom prst="rect">
            <a:avLst/>
          </a:prstGeom>
        </p:spPr>
        <p:txBody>
          <a:bodyPr lIns="0" tIns="0" rIns="0" bIns="0" rtlCol="0" anchor="t">
            <a:spAutoFit/>
          </a:bodyPr>
          <a:lstStyle/>
          <a:p>
            <a:pPr>
              <a:lnSpc>
                <a:spcPts val="5040"/>
              </a:lnSpc>
            </a:pPr>
            <a:r>
              <a:rPr lang="en-US" sz="3600">
                <a:solidFill>
                  <a:srgbClr val="000000"/>
                </a:solidFill>
                <a:latin typeface="Canva Sans"/>
              </a:rPr>
              <a:t>Instances of presentation attacks, including those targeting iris, fingerprint, and face detection systems, can occur within the CPS environment.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931670"/>
            <a:ext cx="16230600" cy="6356985"/>
          </a:xfrm>
          <a:prstGeom prst="rect">
            <a:avLst/>
          </a:prstGeom>
        </p:spPr>
        <p:txBody>
          <a:bodyPr lIns="0" tIns="0" rIns="0" bIns="0" rtlCol="0" anchor="t">
            <a:spAutoFit/>
          </a:bodyPr>
          <a:lstStyle/>
          <a:p>
            <a:pPr marL="777240" lvl="1" indent="-388620" algn="just">
              <a:lnSpc>
                <a:spcPts val="5040"/>
              </a:lnSpc>
              <a:buFont typeface="Arial"/>
              <a:buChar char="•"/>
            </a:pPr>
            <a:r>
              <a:rPr lang="en-US" sz="3600">
                <a:solidFill>
                  <a:srgbClr val="000000"/>
                </a:solidFill>
                <a:latin typeface="Canva Sans"/>
              </a:rPr>
              <a:t>To address the distinction between real and fake biometric traits for security in CPS.</a:t>
            </a:r>
          </a:p>
          <a:p>
            <a:pPr algn="just">
              <a:lnSpc>
                <a:spcPts val="5040"/>
              </a:lnSpc>
            </a:pPr>
            <a:endParaRPr lang="en-US" sz="3600">
              <a:solidFill>
                <a:srgbClr val="000000"/>
              </a:solidFill>
              <a:latin typeface="Canva Sans"/>
            </a:endParaRPr>
          </a:p>
          <a:p>
            <a:pPr marL="777240" lvl="1" indent="-388620" algn="just">
              <a:lnSpc>
                <a:spcPts val="5040"/>
              </a:lnSpc>
              <a:buFont typeface="Arial"/>
              <a:buChar char="•"/>
            </a:pPr>
            <a:r>
              <a:rPr lang="en-US" sz="3600">
                <a:solidFill>
                  <a:srgbClr val="000000"/>
                </a:solidFill>
                <a:latin typeface="Canva Sans"/>
              </a:rPr>
              <a:t>To enhance security through the integration of biometric systems, with a focus on liveness detection.</a:t>
            </a:r>
          </a:p>
          <a:p>
            <a:pPr algn="just">
              <a:lnSpc>
                <a:spcPts val="5040"/>
              </a:lnSpc>
            </a:pPr>
            <a:endParaRPr lang="en-US" sz="3600">
              <a:solidFill>
                <a:srgbClr val="000000"/>
              </a:solidFill>
              <a:latin typeface="Canva Sans"/>
            </a:endParaRPr>
          </a:p>
          <a:p>
            <a:pPr marL="777240" lvl="1" indent="-388620" algn="just">
              <a:lnSpc>
                <a:spcPts val="5040"/>
              </a:lnSpc>
              <a:buFont typeface="Arial"/>
              <a:buChar char="•"/>
            </a:pPr>
            <a:r>
              <a:rPr lang="en-US" sz="3600">
                <a:solidFill>
                  <a:srgbClr val="000000"/>
                </a:solidFill>
                <a:latin typeface="Canva Sans"/>
              </a:rPr>
              <a:t> To strengthen existing systems against spoofing attacks.</a:t>
            </a:r>
          </a:p>
          <a:p>
            <a:pPr algn="just">
              <a:lnSpc>
                <a:spcPts val="5040"/>
              </a:lnSpc>
            </a:pPr>
            <a:endParaRPr lang="en-US" sz="3600">
              <a:solidFill>
                <a:srgbClr val="000000"/>
              </a:solidFill>
              <a:latin typeface="Canva Sans"/>
            </a:endParaRPr>
          </a:p>
          <a:p>
            <a:pPr marL="777240" lvl="1" indent="-388620" algn="just">
              <a:lnSpc>
                <a:spcPts val="5040"/>
              </a:lnSpc>
              <a:buFont typeface="Arial"/>
              <a:buChar char="•"/>
            </a:pPr>
            <a:r>
              <a:rPr lang="en-US" sz="3600">
                <a:solidFill>
                  <a:srgbClr val="000000"/>
                </a:solidFill>
                <a:latin typeface="Canva Sans"/>
              </a:rPr>
              <a:t>To integrate liveness detection seamlessly into current systems for improved robustness without major changes.</a:t>
            </a:r>
          </a:p>
        </p:txBody>
      </p:sp>
      <p:grpSp>
        <p:nvGrpSpPr>
          <p:cNvPr id="3" name="Group 3"/>
          <p:cNvGrpSpPr/>
          <p:nvPr/>
        </p:nvGrpSpPr>
        <p:grpSpPr>
          <a:xfrm>
            <a:off x="0" y="0"/>
            <a:ext cx="18288000" cy="1171136"/>
            <a:chOff x="0" y="0"/>
            <a:chExt cx="24384000" cy="1561515"/>
          </a:xfrm>
        </p:grpSpPr>
        <p:grpSp>
          <p:nvGrpSpPr>
            <p:cNvPr id="4" name="Group 4"/>
            <p:cNvGrpSpPr/>
            <p:nvPr/>
          </p:nvGrpSpPr>
          <p:grpSpPr>
            <a:xfrm>
              <a:off x="0" y="0"/>
              <a:ext cx="24384000" cy="1561515"/>
              <a:chOff x="0" y="0"/>
              <a:chExt cx="4445820" cy="284704"/>
            </a:xfrm>
          </p:grpSpPr>
          <p:sp>
            <p:nvSpPr>
              <p:cNvPr id="5" name="Freeform 5"/>
              <p:cNvSpPr/>
              <p:nvPr/>
            </p:nvSpPr>
            <p:spPr>
              <a:xfrm>
                <a:off x="0" y="0"/>
                <a:ext cx="4445820" cy="284704"/>
              </a:xfrm>
              <a:custGeom>
                <a:avLst/>
                <a:gdLst/>
                <a:ahLst/>
                <a:cxnLst/>
                <a:rect l="l" t="t" r="r" b="b"/>
                <a:pathLst>
                  <a:path w="4445820" h="284704">
                    <a:moveTo>
                      <a:pt x="0" y="0"/>
                    </a:moveTo>
                    <a:lnTo>
                      <a:pt x="4445820" y="0"/>
                    </a:lnTo>
                    <a:lnTo>
                      <a:pt x="4445820" y="284704"/>
                    </a:lnTo>
                    <a:lnTo>
                      <a:pt x="0" y="284704"/>
                    </a:lnTo>
                    <a:close/>
                  </a:path>
                </a:pathLst>
              </a:custGeom>
              <a:solidFill>
                <a:srgbClr val="79BEB6"/>
              </a:solidFill>
            </p:spPr>
          </p:sp>
          <p:sp>
            <p:nvSpPr>
              <p:cNvPr id="6" name="TextBox 6"/>
              <p:cNvSpPr txBox="1"/>
              <p:nvPr/>
            </p:nvSpPr>
            <p:spPr>
              <a:xfrm>
                <a:off x="0" y="-38100"/>
                <a:ext cx="4445820" cy="322804"/>
              </a:xfrm>
              <a:prstGeom prst="rect">
                <a:avLst/>
              </a:prstGeom>
            </p:spPr>
            <p:txBody>
              <a:bodyPr lIns="50800" tIns="50800" rIns="50800" bIns="50800" rtlCol="0" anchor="ctr"/>
              <a:lstStyle/>
              <a:p>
                <a:pPr algn="ctr">
                  <a:lnSpc>
                    <a:spcPts val="1820"/>
                  </a:lnSpc>
                </a:pPr>
                <a:endParaRPr/>
              </a:p>
            </p:txBody>
          </p:sp>
        </p:grpSp>
        <p:sp>
          <p:nvSpPr>
            <p:cNvPr id="7" name="TextBox 7"/>
            <p:cNvSpPr txBox="1"/>
            <p:nvPr/>
          </p:nvSpPr>
          <p:spPr>
            <a:xfrm>
              <a:off x="509189" y="323830"/>
              <a:ext cx="23327928" cy="913855"/>
            </a:xfrm>
            <a:prstGeom prst="rect">
              <a:avLst/>
            </a:prstGeom>
          </p:spPr>
          <p:txBody>
            <a:bodyPr lIns="0" tIns="0" rIns="0" bIns="0" rtlCol="0" anchor="t">
              <a:spAutoFit/>
            </a:bodyPr>
            <a:lstStyle/>
            <a:p>
              <a:pPr algn="ctr">
                <a:lnSpc>
                  <a:spcPts val="4978"/>
                </a:lnSpc>
              </a:pPr>
              <a:r>
                <a:rPr lang="en-US" sz="4526">
                  <a:solidFill>
                    <a:srgbClr val="FFFFFF"/>
                  </a:solidFill>
                  <a:latin typeface="Poppins ExtraBold"/>
                </a:rPr>
                <a:t>OBJECTIVES</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762" y="0"/>
            <a:ext cx="18288000" cy="1159300"/>
            <a:chOff x="0" y="0"/>
            <a:chExt cx="24384000" cy="1545733"/>
          </a:xfrm>
        </p:grpSpPr>
        <p:grpSp>
          <p:nvGrpSpPr>
            <p:cNvPr id="3" name="Group 3"/>
            <p:cNvGrpSpPr/>
            <p:nvPr/>
          </p:nvGrpSpPr>
          <p:grpSpPr>
            <a:xfrm>
              <a:off x="0" y="0"/>
              <a:ext cx="24384000" cy="1545733"/>
              <a:chOff x="0" y="0"/>
              <a:chExt cx="4633200" cy="293705"/>
            </a:xfrm>
          </p:grpSpPr>
          <p:sp>
            <p:nvSpPr>
              <p:cNvPr id="4" name="Freeform 4"/>
              <p:cNvSpPr/>
              <p:nvPr/>
            </p:nvSpPr>
            <p:spPr>
              <a:xfrm>
                <a:off x="0" y="0"/>
                <a:ext cx="4633200" cy="293705"/>
              </a:xfrm>
              <a:custGeom>
                <a:avLst/>
                <a:gdLst/>
                <a:ahLst/>
                <a:cxnLst/>
                <a:rect l="l" t="t" r="r" b="b"/>
                <a:pathLst>
                  <a:path w="4633200" h="293705">
                    <a:moveTo>
                      <a:pt x="0" y="0"/>
                    </a:moveTo>
                    <a:lnTo>
                      <a:pt x="4633200" y="0"/>
                    </a:lnTo>
                    <a:lnTo>
                      <a:pt x="4633200" y="293705"/>
                    </a:lnTo>
                    <a:lnTo>
                      <a:pt x="0" y="293705"/>
                    </a:lnTo>
                    <a:close/>
                  </a:path>
                </a:pathLst>
              </a:custGeom>
              <a:solidFill>
                <a:srgbClr val="79BEB6"/>
              </a:solidFill>
            </p:spPr>
          </p:sp>
          <p:sp>
            <p:nvSpPr>
              <p:cNvPr id="5" name="TextBox 5"/>
              <p:cNvSpPr txBox="1"/>
              <p:nvPr/>
            </p:nvSpPr>
            <p:spPr>
              <a:xfrm>
                <a:off x="0" y="-38100"/>
                <a:ext cx="4633200" cy="331805"/>
              </a:xfrm>
              <a:prstGeom prst="rect">
                <a:avLst/>
              </a:prstGeom>
            </p:spPr>
            <p:txBody>
              <a:bodyPr lIns="50800" tIns="50800" rIns="50800" bIns="50800" rtlCol="0" anchor="ctr"/>
              <a:lstStyle/>
              <a:p>
                <a:pPr algn="ctr">
                  <a:lnSpc>
                    <a:spcPts val="1820"/>
                  </a:lnSpc>
                </a:pPr>
                <a:endParaRPr/>
              </a:p>
            </p:txBody>
          </p:sp>
        </p:grpSp>
        <p:sp>
          <p:nvSpPr>
            <p:cNvPr id="6" name="TextBox 6"/>
            <p:cNvSpPr txBox="1"/>
            <p:nvPr/>
          </p:nvSpPr>
          <p:spPr>
            <a:xfrm>
              <a:off x="509189" y="320258"/>
              <a:ext cx="23327928" cy="914742"/>
            </a:xfrm>
            <a:prstGeom prst="rect">
              <a:avLst/>
            </a:prstGeom>
          </p:spPr>
          <p:txBody>
            <a:bodyPr lIns="0" tIns="0" rIns="0" bIns="0" rtlCol="0" anchor="t">
              <a:spAutoFit/>
            </a:bodyPr>
            <a:lstStyle/>
            <a:p>
              <a:pPr algn="ctr">
                <a:lnSpc>
                  <a:spcPts val="5039"/>
                </a:lnSpc>
              </a:pPr>
              <a:r>
                <a:rPr lang="en-US" sz="4581">
                  <a:solidFill>
                    <a:srgbClr val="FFFFFF"/>
                  </a:solidFill>
                  <a:latin typeface="Poppins ExtraBold"/>
                </a:rPr>
                <a:t>LITERATURE REVIEW </a:t>
              </a:r>
            </a:p>
          </p:txBody>
        </p:sp>
      </p:grpSp>
      <p:graphicFrame>
        <p:nvGraphicFramePr>
          <p:cNvPr id="7" name="Table 7"/>
          <p:cNvGraphicFramePr>
            <a:graphicFrameLocks noGrp="1"/>
          </p:cNvGraphicFramePr>
          <p:nvPr/>
        </p:nvGraphicFramePr>
        <p:xfrm>
          <a:off x="924653" y="1391094"/>
          <a:ext cx="16438695" cy="8420100"/>
        </p:xfrm>
        <a:graphic>
          <a:graphicData uri="http://schemas.openxmlformats.org/drawingml/2006/table">
            <a:tbl>
              <a:tblPr/>
              <a:tblGrid>
                <a:gridCol w="2271944">
                  <a:extLst>
                    <a:ext uri="{9D8B030D-6E8A-4147-A177-3AD203B41FA5}">
                      <a16:colId xmlns:a16="http://schemas.microsoft.com/office/drawing/2014/main" val="20000"/>
                    </a:ext>
                  </a:extLst>
                </a:gridCol>
                <a:gridCol w="5695393">
                  <a:extLst>
                    <a:ext uri="{9D8B030D-6E8A-4147-A177-3AD203B41FA5}">
                      <a16:colId xmlns:a16="http://schemas.microsoft.com/office/drawing/2014/main" val="20001"/>
                    </a:ext>
                  </a:extLst>
                </a:gridCol>
                <a:gridCol w="5296272">
                  <a:extLst>
                    <a:ext uri="{9D8B030D-6E8A-4147-A177-3AD203B41FA5}">
                      <a16:colId xmlns:a16="http://schemas.microsoft.com/office/drawing/2014/main" val="20002"/>
                    </a:ext>
                  </a:extLst>
                </a:gridCol>
                <a:gridCol w="3175085">
                  <a:extLst>
                    <a:ext uri="{9D8B030D-6E8A-4147-A177-3AD203B41FA5}">
                      <a16:colId xmlns:a16="http://schemas.microsoft.com/office/drawing/2014/main" val="20003"/>
                    </a:ext>
                  </a:extLst>
                </a:gridCol>
              </a:tblGrid>
              <a:tr h="985534">
                <a:tc>
                  <a:txBody>
                    <a:bodyPr/>
                    <a:lstStyle/>
                    <a:p>
                      <a:pPr algn="ctr">
                        <a:lnSpc>
                          <a:spcPts val="3079"/>
                        </a:lnSpc>
                        <a:defRPr/>
                      </a:pPr>
                      <a:r>
                        <a:rPr lang="en-US" sz="2199">
                          <a:solidFill>
                            <a:srgbClr val="000000"/>
                          </a:solidFill>
                          <a:latin typeface="Canva Sans Bold"/>
                        </a:rPr>
                        <a:t>REFERENCES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C9E1DB"/>
                    </a:solidFill>
                  </a:tcPr>
                </a:tc>
                <a:tc>
                  <a:txBody>
                    <a:bodyPr/>
                    <a:lstStyle/>
                    <a:p>
                      <a:pPr algn="ctr">
                        <a:lnSpc>
                          <a:spcPts val="3919"/>
                        </a:lnSpc>
                        <a:defRPr/>
                      </a:pPr>
                      <a:r>
                        <a:rPr lang="en-US" sz="2799">
                          <a:solidFill>
                            <a:srgbClr val="000000"/>
                          </a:solidFill>
                          <a:latin typeface="Canva Sans Bold"/>
                        </a:rPr>
                        <a:t>TECHNIQUE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C9E1DB"/>
                    </a:solidFill>
                  </a:tcPr>
                </a:tc>
                <a:tc>
                  <a:txBody>
                    <a:bodyPr/>
                    <a:lstStyle/>
                    <a:p>
                      <a:pPr algn="ctr">
                        <a:lnSpc>
                          <a:spcPts val="3919"/>
                        </a:lnSpc>
                        <a:defRPr/>
                      </a:pPr>
                      <a:r>
                        <a:rPr lang="en-US" sz="2799">
                          <a:solidFill>
                            <a:srgbClr val="000000"/>
                          </a:solidFill>
                          <a:latin typeface="Canva Sans Bold"/>
                        </a:rPr>
                        <a:t>RESULTS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C9E1DB"/>
                    </a:solidFill>
                  </a:tcPr>
                </a:tc>
                <a:tc>
                  <a:txBody>
                    <a:bodyPr/>
                    <a:lstStyle/>
                    <a:p>
                      <a:pPr algn="ctr">
                        <a:lnSpc>
                          <a:spcPts val="3919"/>
                        </a:lnSpc>
                        <a:defRPr/>
                      </a:pPr>
                      <a:r>
                        <a:rPr lang="en-US" sz="2799">
                          <a:solidFill>
                            <a:srgbClr val="000000"/>
                          </a:solidFill>
                          <a:latin typeface="Canva Sans Bold"/>
                        </a:rPr>
                        <a:t>DATASETS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C9E1DB"/>
                    </a:solidFill>
                  </a:tcPr>
                </a:tc>
                <a:extLst>
                  <a:ext uri="{0D108BD9-81ED-4DB2-BD59-A6C34878D82A}">
                    <a16:rowId xmlns:a16="http://schemas.microsoft.com/office/drawing/2014/main" val="10000"/>
                  </a:ext>
                </a:extLst>
              </a:tr>
              <a:tr h="2880057">
                <a:tc>
                  <a:txBody>
                    <a:bodyPr/>
                    <a:lstStyle/>
                    <a:p>
                      <a:pPr algn="just">
                        <a:lnSpc>
                          <a:spcPts val="3219"/>
                        </a:lnSpc>
                        <a:defRPr/>
                      </a:pPr>
                      <a:r>
                        <a:rPr lang="en-US" sz="2299">
                          <a:solidFill>
                            <a:srgbClr val="000000"/>
                          </a:solidFill>
                          <a:latin typeface="Canva Sans Bold"/>
                        </a:rPr>
                        <a:t>[1]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just">
                        <a:lnSpc>
                          <a:spcPts val="3219"/>
                        </a:lnSpc>
                        <a:defRPr/>
                      </a:pPr>
                      <a:r>
                        <a:rPr lang="en-US" sz="2299">
                          <a:solidFill>
                            <a:srgbClr val="000000"/>
                          </a:solidFill>
                          <a:latin typeface="Canva Sans Bold"/>
                        </a:rPr>
                        <a:t>Invariant feature-set using Friedman test and Lehmar code encoding.</a:t>
                      </a:r>
                      <a:endParaRPr lang="en-US" sz="1100"/>
                    </a:p>
                    <a:p>
                      <a:pPr algn="just">
                        <a:lnSpc>
                          <a:spcPts val="3219"/>
                        </a:lnSpc>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just">
                        <a:lnSpc>
                          <a:spcPts val="3219"/>
                        </a:lnSpc>
                        <a:defRPr/>
                      </a:pPr>
                      <a:r>
                        <a:rPr lang="en-US" sz="2299">
                          <a:solidFill>
                            <a:srgbClr val="000000"/>
                          </a:solidFill>
                          <a:latin typeface="Canva Sans Bold"/>
                        </a:rPr>
                        <a:t>IIITD-CSD-ACER:1.45%, EER:1.36%</a:t>
                      </a:r>
                      <a:endParaRPr lang="en-US" sz="1100"/>
                    </a:p>
                    <a:p>
                      <a:pPr algn="just">
                        <a:lnSpc>
                          <a:spcPts val="3219"/>
                        </a:lnSpc>
                      </a:pPr>
                      <a:r>
                        <a:rPr lang="en-US" sz="2299">
                          <a:solidFill>
                            <a:srgbClr val="000000"/>
                          </a:solidFill>
                          <a:latin typeface="Canva Sans Bold"/>
                        </a:rPr>
                        <a:t>IIITD-Iris Spoofing-</a:t>
                      </a:r>
                    </a:p>
                    <a:p>
                      <a:pPr algn="just">
                        <a:lnSpc>
                          <a:spcPts val="3219"/>
                        </a:lnSpc>
                      </a:pPr>
                      <a:r>
                        <a:rPr lang="en-US" sz="2299">
                          <a:solidFill>
                            <a:srgbClr val="000000"/>
                          </a:solidFill>
                          <a:latin typeface="Canva Sans Bold"/>
                        </a:rPr>
                        <a:t>ACER: 1.61%, EER: 0.94%</a:t>
                      </a:r>
                    </a:p>
                    <a:p>
                      <a:pPr algn="just">
                        <a:lnSpc>
                          <a:spcPts val="3219"/>
                        </a:lnSpc>
                      </a:pPr>
                      <a:r>
                        <a:rPr lang="en-US" sz="2299">
                          <a:solidFill>
                            <a:srgbClr val="000000"/>
                          </a:solidFill>
                          <a:latin typeface="Canva Sans Bold"/>
                        </a:rPr>
                        <a:t>Clarkson- ACER:2.10%, EER:0.79%</a:t>
                      </a:r>
                    </a:p>
                    <a:p>
                      <a:pPr algn="just">
                        <a:lnSpc>
                          <a:spcPts val="3219"/>
                        </a:lnSpc>
                      </a:pPr>
                      <a:endParaRPr lang="en-US" sz="2299">
                        <a:solidFill>
                          <a:srgbClr val="000000"/>
                        </a:solidFill>
                        <a:latin typeface="Canva Sans Bold"/>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just">
                        <a:lnSpc>
                          <a:spcPts val="3219"/>
                        </a:lnSpc>
                        <a:defRPr/>
                      </a:pPr>
                      <a:r>
                        <a:rPr lang="en-US" sz="2299">
                          <a:solidFill>
                            <a:srgbClr val="000000"/>
                          </a:solidFill>
                          <a:latin typeface="Canva Sans Bold"/>
                        </a:rPr>
                        <a:t>IIITD-Contact Lens, IIITD-Iris Spoofing, Clarkson-2015, Warsaw-2015</a:t>
                      </a:r>
                      <a:endParaRPr lang="en-US" sz="1100"/>
                    </a:p>
                    <a:p>
                      <a:pPr algn="just">
                        <a:lnSpc>
                          <a:spcPts val="3219"/>
                        </a:lnSpc>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478189">
                <a:tc>
                  <a:txBody>
                    <a:bodyPr/>
                    <a:lstStyle/>
                    <a:p>
                      <a:pPr algn="just">
                        <a:lnSpc>
                          <a:spcPts val="3219"/>
                        </a:lnSpc>
                        <a:defRPr/>
                      </a:pPr>
                      <a:r>
                        <a:rPr lang="en-US" sz="2299">
                          <a:solidFill>
                            <a:srgbClr val="000000"/>
                          </a:solidFill>
                          <a:latin typeface="Canva Sans Bold"/>
                        </a:rPr>
                        <a:t>[2]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just">
                        <a:lnSpc>
                          <a:spcPts val="3219"/>
                        </a:lnSpc>
                        <a:defRPr/>
                      </a:pPr>
                      <a:r>
                        <a:rPr lang="en-US" sz="2299">
                          <a:solidFill>
                            <a:srgbClr val="000000"/>
                          </a:solidFill>
                          <a:latin typeface="Canva Sans Bold"/>
                        </a:rPr>
                        <a:t>Fragmental Energy of Haar Transformed Iris Images Using Ensemble of Machine Learning Classifiers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just">
                        <a:lnSpc>
                          <a:spcPts val="3219"/>
                        </a:lnSpc>
                        <a:defRPr/>
                      </a:pPr>
                      <a:r>
                        <a:rPr lang="en-US" sz="2299">
                          <a:solidFill>
                            <a:srgbClr val="000000"/>
                          </a:solidFill>
                          <a:latin typeface="Canva Sans Bold"/>
                        </a:rPr>
                        <a:t>Clarkson2013- ACER:2.63%</a:t>
                      </a:r>
                      <a:endParaRPr lang="en-US" sz="1100"/>
                    </a:p>
                    <a:p>
                      <a:pPr algn="just">
                        <a:lnSpc>
                          <a:spcPts val="3219"/>
                        </a:lnSpc>
                      </a:pPr>
                      <a:r>
                        <a:rPr lang="en-US" sz="2299">
                          <a:solidFill>
                            <a:srgbClr val="000000"/>
                          </a:solidFill>
                          <a:latin typeface="Canva Sans Bold"/>
                        </a:rPr>
                        <a:t>Clarkson2015- ACER:3.2%</a:t>
                      </a:r>
                    </a:p>
                    <a:p>
                      <a:pPr algn="just">
                        <a:lnSpc>
                          <a:spcPts val="3219"/>
                        </a:lnSpc>
                      </a:pPr>
                      <a:r>
                        <a:rPr lang="en-US" sz="2299">
                          <a:solidFill>
                            <a:srgbClr val="000000"/>
                          </a:solidFill>
                          <a:latin typeface="Canva Sans Bold"/>
                        </a:rPr>
                        <a:t>IIITD CSD- APCER:2.59%,</a:t>
                      </a:r>
                    </a:p>
                    <a:p>
                      <a:pPr algn="just">
                        <a:lnSpc>
                          <a:spcPts val="3219"/>
                        </a:lnSpc>
                      </a:pPr>
                      <a:r>
                        <a:rPr lang="en-US" sz="2299">
                          <a:solidFill>
                            <a:srgbClr val="000000"/>
                          </a:solidFill>
                          <a:latin typeface="Canva Sans Bold"/>
                        </a:rPr>
                        <a:t>BPCER:ACER:2.29%</a:t>
                      </a:r>
                    </a:p>
                    <a:p>
                      <a:pPr algn="just">
                        <a:lnSpc>
                          <a:spcPts val="3219"/>
                        </a:lnSpc>
                      </a:pPr>
                      <a:endParaRPr lang="en-US" sz="2299">
                        <a:solidFill>
                          <a:srgbClr val="000000"/>
                        </a:solidFill>
                        <a:latin typeface="Canva Sans Bold"/>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just">
                        <a:lnSpc>
                          <a:spcPts val="3219"/>
                        </a:lnSpc>
                        <a:defRPr/>
                      </a:pPr>
                      <a:r>
                        <a:rPr lang="en-US" sz="2299">
                          <a:solidFill>
                            <a:srgbClr val="000000"/>
                          </a:solidFill>
                          <a:latin typeface="Canva Sans Bold"/>
                        </a:rPr>
                        <a:t>Clarkson LivDet2013, Clarkson LivDet2015, IIITD CSD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76320">
                <a:tc>
                  <a:txBody>
                    <a:bodyPr/>
                    <a:lstStyle/>
                    <a:p>
                      <a:pPr algn="just">
                        <a:lnSpc>
                          <a:spcPts val="3219"/>
                        </a:lnSpc>
                        <a:defRPr/>
                      </a:pPr>
                      <a:r>
                        <a:rPr lang="en-US" sz="2299">
                          <a:solidFill>
                            <a:srgbClr val="000000"/>
                          </a:solidFill>
                          <a:latin typeface="Canva Sans Bold"/>
                        </a:rPr>
                        <a:t>[3]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just">
                        <a:lnSpc>
                          <a:spcPts val="3219"/>
                        </a:lnSpc>
                        <a:defRPr/>
                      </a:pPr>
                      <a:r>
                        <a:rPr lang="en-US" sz="2299">
                          <a:solidFill>
                            <a:srgbClr val="000000"/>
                          </a:solidFill>
                          <a:latin typeface="Canva Sans Bold"/>
                        </a:rPr>
                        <a:t>Hyperparameter tuning of the CASIA algorithm. </a:t>
                      </a:r>
                      <a:endParaRPr lang="en-US" sz="1100"/>
                    </a:p>
                    <a:p>
                      <a:pPr algn="just">
                        <a:lnSpc>
                          <a:spcPts val="3219"/>
                        </a:lnSpc>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just">
                        <a:lnSpc>
                          <a:spcPts val="3219"/>
                        </a:lnSpc>
                        <a:defRPr/>
                      </a:pPr>
                      <a:r>
                        <a:rPr lang="en-US" sz="2299">
                          <a:solidFill>
                            <a:srgbClr val="000000"/>
                          </a:solidFill>
                          <a:latin typeface="Canva Sans Bold"/>
                        </a:rPr>
                        <a:t>Threshold: 50</a:t>
                      </a:r>
                      <a:endParaRPr lang="en-US" sz="1100"/>
                    </a:p>
                    <a:p>
                      <a:pPr algn="just">
                        <a:lnSpc>
                          <a:spcPts val="3219"/>
                        </a:lnSpc>
                      </a:pPr>
                      <a:r>
                        <a:rPr lang="en-US" sz="2299">
                          <a:solidFill>
                            <a:srgbClr val="000000"/>
                          </a:solidFill>
                          <a:latin typeface="Canva Sans Bold"/>
                        </a:rPr>
                        <a:t>APCER: 4.18%, BPCER: 0%</a:t>
                      </a:r>
                    </a:p>
                    <a:p>
                      <a:pPr algn="just">
                        <a:lnSpc>
                          <a:spcPts val="3219"/>
                        </a:lnSpc>
                      </a:pPr>
                      <a:endParaRPr lang="en-US" sz="2299">
                        <a:solidFill>
                          <a:srgbClr val="000000"/>
                        </a:solidFill>
                        <a:latin typeface="Canva Sans Bold"/>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just">
                        <a:lnSpc>
                          <a:spcPts val="3219"/>
                        </a:lnSpc>
                        <a:defRPr/>
                      </a:pPr>
                      <a:r>
                        <a:rPr lang="en-US" sz="2299">
                          <a:solidFill>
                            <a:srgbClr val="000000"/>
                          </a:solidFill>
                          <a:latin typeface="Canva Sans Bold"/>
                        </a:rPr>
                        <a:t>Clarkson, Warsaw, IIITD-VWU, Notre Dame</a:t>
                      </a:r>
                      <a:endParaRPr lang="en-US" sz="1100"/>
                    </a:p>
                    <a:p>
                      <a:pPr algn="just">
                        <a:lnSpc>
                          <a:spcPts val="3219"/>
                        </a:lnSpc>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762" y="0"/>
            <a:ext cx="18288000" cy="1159300"/>
            <a:chOff x="0" y="0"/>
            <a:chExt cx="24384000" cy="1545733"/>
          </a:xfrm>
        </p:grpSpPr>
        <p:grpSp>
          <p:nvGrpSpPr>
            <p:cNvPr id="3" name="Group 3"/>
            <p:cNvGrpSpPr/>
            <p:nvPr/>
          </p:nvGrpSpPr>
          <p:grpSpPr>
            <a:xfrm>
              <a:off x="0" y="0"/>
              <a:ext cx="24384000" cy="1545733"/>
              <a:chOff x="0" y="0"/>
              <a:chExt cx="4633200" cy="293705"/>
            </a:xfrm>
          </p:grpSpPr>
          <p:sp>
            <p:nvSpPr>
              <p:cNvPr id="4" name="Freeform 4"/>
              <p:cNvSpPr/>
              <p:nvPr/>
            </p:nvSpPr>
            <p:spPr>
              <a:xfrm>
                <a:off x="0" y="0"/>
                <a:ext cx="4633200" cy="293705"/>
              </a:xfrm>
              <a:custGeom>
                <a:avLst/>
                <a:gdLst/>
                <a:ahLst/>
                <a:cxnLst/>
                <a:rect l="l" t="t" r="r" b="b"/>
                <a:pathLst>
                  <a:path w="4633200" h="293705">
                    <a:moveTo>
                      <a:pt x="0" y="0"/>
                    </a:moveTo>
                    <a:lnTo>
                      <a:pt x="4633200" y="0"/>
                    </a:lnTo>
                    <a:lnTo>
                      <a:pt x="4633200" y="293705"/>
                    </a:lnTo>
                    <a:lnTo>
                      <a:pt x="0" y="293705"/>
                    </a:lnTo>
                    <a:close/>
                  </a:path>
                </a:pathLst>
              </a:custGeom>
              <a:solidFill>
                <a:srgbClr val="79BEB6"/>
              </a:solidFill>
            </p:spPr>
          </p:sp>
          <p:sp>
            <p:nvSpPr>
              <p:cNvPr id="5" name="TextBox 5"/>
              <p:cNvSpPr txBox="1"/>
              <p:nvPr/>
            </p:nvSpPr>
            <p:spPr>
              <a:xfrm>
                <a:off x="0" y="-38100"/>
                <a:ext cx="4633200" cy="331805"/>
              </a:xfrm>
              <a:prstGeom prst="rect">
                <a:avLst/>
              </a:prstGeom>
            </p:spPr>
            <p:txBody>
              <a:bodyPr lIns="50800" tIns="50800" rIns="50800" bIns="50800" rtlCol="0" anchor="ctr"/>
              <a:lstStyle/>
              <a:p>
                <a:pPr algn="ctr">
                  <a:lnSpc>
                    <a:spcPts val="1820"/>
                  </a:lnSpc>
                </a:pPr>
                <a:endParaRPr/>
              </a:p>
            </p:txBody>
          </p:sp>
        </p:grpSp>
        <p:sp>
          <p:nvSpPr>
            <p:cNvPr id="6" name="TextBox 6"/>
            <p:cNvSpPr txBox="1"/>
            <p:nvPr/>
          </p:nvSpPr>
          <p:spPr>
            <a:xfrm>
              <a:off x="509189" y="320258"/>
              <a:ext cx="23327928" cy="914742"/>
            </a:xfrm>
            <a:prstGeom prst="rect">
              <a:avLst/>
            </a:prstGeom>
          </p:spPr>
          <p:txBody>
            <a:bodyPr lIns="0" tIns="0" rIns="0" bIns="0" rtlCol="0" anchor="t">
              <a:spAutoFit/>
            </a:bodyPr>
            <a:lstStyle/>
            <a:p>
              <a:pPr algn="ctr">
                <a:lnSpc>
                  <a:spcPts val="5039"/>
                </a:lnSpc>
              </a:pPr>
              <a:r>
                <a:rPr lang="en-US" sz="4581">
                  <a:solidFill>
                    <a:srgbClr val="FFFFFF"/>
                  </a:solidFill>
                  <a:latin typeface="Poppins ExtraBold"/>
                </a:rPr>
                <a:t>LITERATURE REVIEW </a:t>
              </a:r>
            </a:p>
          </p:txBody>
        </p:sp>
      </p:grpSp>
      <p:graphicFrame>
        <p:nvGraphicFramePr>
          <p:cNvPr id="7" name="Table 7"/>
          <p:cNvGraphicFramePr>
            <a:graphicFrameLocks noGrp="1"/>
          </p:cNvGraphicFramePr>
          <p:nvPr/>
        </p:nvGraphicFramePr>
        <p:xfrm>
          <a:off x="1028700" y="1923393"/>
          <a:ext cx="16438695" cy="6419850"/>
        </p:xfrm>
        <a:graphic>
          <a:graphicData uri="http://schemas.openxmlformats.org/drawingml/2006/table">
            <a:tbl>
              <a:tblPr/>
              <a:tblGrid>
                <a:gridCol w="3066366">
                  <a:extLst>
                    <a:ext uri="{9D8B030D-6E8A-4147-A177-3AD203B41FA5}">
                      <a16:colId xmlns:a16="http://schemas.microsoft.com/office/drawing/2014/main" val="20000"/>
                    </a:ext>
                  </a:extLst>
                </a:gridCol>
                <a:gridCol w="6816892">
                  <a:extLst>
                    <a:ext uri="{9D8B030D-6E8A-4147-A177-3AD203B41FA5}">
                      <a16:colId xmlns:a16="http://schemas.microsoft.com/office/drawing/2014/main" val="20001"/>
                    </a:ext>
                  </a:extLst>
                </a:gridCol>
                <a:gridCol w="3033945">
                  <a:extLst>
                    <a:ext uri="{9D8B030D-6E8A-4147-A177-3AD203B41FA5}">
                      <a16:colId xmlns:a16="http://schemas.microsoft.com/office/drawing/2014/main" val="20002"/>
                    </a:ext>
                  </a:extLst>
                </a:gridCol>
                <a:gridCol w="3521492">
                  <a:extLst>
                    <a:ext uri="{9D8B030D-6E8A-4147-A177-3AD203B41FA5}">
                      <a16:colId xmlns:a16="http://schemas.microsoft.com/office/drawing/2014/main" val="20003"/>
                    </a:ext>
                  </a:extLst>
                </a:gridCol>
              </a:tblGrid>
              <a:tr h="986932">
                <a:tc>
                  <a:txBody>
                    <a:bodyPr/>
                    <a:lstStyle/>
                    <a:p>
                      <a:pPr algn="ctr">
                        <a:lnSpc>
                          <a:spcPts val="3919"/>
                        </a:lnSpc>
                        <a:defRPr/>
                      </a:pPr>
                      <a:r>
                        <a:rPr lang="en-US" sz="2799">
                          <a:solidFill>
                            <a:srgbClr val="000000"/>
                          </a:solidFill>
                          <a:latin typeface="Canva Sans Bold"/>
                        </a:rPr>
                        <a:t>REFERENCES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C9E1DB"/>
                    </a:solidFill>
                  </a:tcPr>
                </a:tc>
                <a:tc>
                  <a:txBody>
                    <a:bodyPr/>
                    <a:lstStyle/>
                    <a:p>
                      <a:pPr algn="ctr">
                        <a:lnSpc>
                          <a:spcPts val="3919"/>
                        </a:lnSpc>
                        <a:defRPr/>
                      </a:pPr>
                      <a:r>
                        <a:rPr lang="en-US" sz="2799">
                          <a:solidFill>
                            <a:srgbClr val="000000"/>
                          </a:solidFill>
                          <a:latin typeface="Canva Sans Bold"/>
                        </a:rPr>
                        <a:t>TECHNIQUE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C9E1DB"/>
                    </a:solidFill>
                  </a:tcPr>
                </a:tc>
                <a:tc>
                  <a:txBody>
                    <a:bodyPr/>
                    <a:lstStyle/>
                    <a:p>
                      <a:pPr algn="ctr">
                        <a:lnSpc>
                          <a:spcPts val="3919"/>
                        </a:lnSpc>
                        <a:defRPr/>
                      </a:pPr>
                      <a:r>
                        <a:rPr lang="en-US" sz="2799">
                          <a:solidFill>
                            <a:srgbClr val="000000"/>
                          </a:solidFill>
                          <a:latin typeface="Canva Sans Bold"/>
                        </a:rPr>
                        <a:t>RESULTS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C9E1DB"/>
                    </a:solidFill>
                  </a:tcPr>
                </a:tc>
                <a:tc>
                  <a:txBody>
                    <a:bodyPr/>
                    <a:lstStyle/>
                    <a:p>
                      <a:pPr algn="ctr">
                        <a:lnSpc>
                          <a:spcPts val="3919"/>
                        </a:lnSpc>
                        <a:defRPr/>
                      </a:pPr>
                      <a:r>
                        <a:rPr lang="en-US" sz="2799">
                          <a:solidFill>
                            <a:srgbClr val="000000"/>
                          </a:solidFill>
                          <a:latin typeface="Canva Sans Bold"/>
                        </a:rPr>
                        <a:t>DATASETS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C9E1DB"/>
                    </a:solidFill>
                  </a:tcPr>
                </a:tc>
                <a:extLst>
                  <a:ext uri="{0D108BD9-81ED-4DB2-BD59-A6C34878D82A}">
                    <a16:rowId xmlns:a16="http://schemas.microsoft.com/office/drawing/2014/main" val="10000"/>
                  </a:ext>
                </a:extLst>
              </a:tr>
              <a:tr h="1274388">
                <a:tc>
                  <a:txBody>
                    <a:bodyPr/>
                    <a:lstStyle/>
                    <a:p>
                      <a:pPr algn="just">
                        <a:lnSpc>
                          <a:spcPts val="3219"/>
                        </a:lnSpc>
                        <a:defRPr/>
                      </a:pPr>
                      <a:r>
                        <a:rPr lang="en-US" sz="2299">
                          <a:solidFill>
                            <a:srgbClr val="000000"/>
                          </a:solidFill>
                          <a:latin typeface="Canva Sans Bold"/>
                        </a:rPr>
                        <a:t>[4]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just">
                        <a:lnSpc>
                          <a:spcPts val="3219"/>
                        </a:lnSpc>
                        <a:defRPr/>
                      </a:pPr>
                      <a:r>
                        <a:rPr lang="en-US" sz="2299">
                          <a:solidFill>
                            <a:srgbClr val="000000"/>
                          </a:solidFill>
                          <a:latin typeface="Canva Sans Bold"/>
                        </a:rPr>
                        <a:t>Cascade of Dedicated Deep Learning Networks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just">
                        <a:lnSpc>
                          <a:spcPts val="3219"/>
                        </a:lnSpc>
                        <a:defRPr/>
                      </a:pPr>
                      <a:r>
                        <a:rPr lang="en-US" sz="2299">
                          <a:solidFill>
                            <a:srgbClr val="000000"/>
                          </a:solidFill>
                          <a:latin typeface="Canva Sans Bold"/>
                        </a:rPr>
                        <a:t>BPCER: 0.16%, EER: 0.33%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just">
                        <a:lnSpc>
                          <a:spcPts val="3219"/>
                        </a:lnSpc>
                        <a:defRPr/>
                      </a:pPr>
                      <a:r>
                        <a:rPr lang="en-US" sz="2299">
                          <a:solidFill>
                            <a:srgbClr val="000000"/>
                          </a:solidFill>
                          <a:latin typeface="Canva Sans Bold"/>
                        </a:rPr>
                        <a:t>LivDet-Iris 2020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79265">
                <a:tc>
                  <a:txBody>
                    <a:bodyPr/>
                    <a:lstStyle/>
                    <a:p>
                      <a:pPr algn="just">
                        <a:lnSpc>
                          <a:spcPts val="3219"/>
                        </a:lnSpc>
                        <a:defRPr/>
                      </a:pPr>
                      <a:r>
                        <a:rPr lang="en-US" sz="2299">
                          <a:solidFill>
                            <a:srgbClr val="000000"/>
                          </a:solidFill>
                          <a:latin typeface="Canva Sans Bold"/>
                        </a:rPr>
                        <a:t>[5]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just">
                        <a:lnSpc>
                          <a:spcPts val="3219"/>
                        </a:lnSpc>
                        <a:defRPr/>
                      </a:pPr>
                      <a:r>
                        <a:rPr lang="en-US" sz="2299">
                          <a:solidFill>
                            <a:srgbClr val="000000"/>
                          </a:solidFill>
                          <a:latin typeface="Canva Sans Bold"/>
                        </a:rPr>
                        <a:t>Iris vitality detection network (IVIDNet)</a:t>
                      </a:r>
                      <a:endParaRPr lang="en-US" sz="1100"/>
                    </a:p>
                    <a:p>
                      <a:pPr algn="just">
                        <a:lnSpc>
                          <a:spcPts val="3219"/>
                        </a:lnSpc>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just">
                        <a:lnSpc>
                          <a:spcPts val="3219"/>
                        </a:lnSpc>
                        <a:defRPr/>
                      </a:pPr>
                      <a:r>
                        <a:rPr lang="en-US" sz="2299">
                          <a:solidFill>
                            <a:srgbClr val="000000"/>
                          </a:solidFill>
                          <a:latin typeface="Canva Sans Bold"/>
                        </a:rPr>
                        <a:t>ACER:  0.60%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just">
                        <a:lnSpc>
                          <a:spcPts val="3219"/>
                        </a:lnSpc>
                        <a:defRPr/>
                      </a:pPr>
                      <a:r>
                        <a:rPr lang="en-US" sz="2299">
                          <a:solidFill>
                            <a:srgbClr val="000000"/>
                          </a:solidFill>
                          <a:latin typeface="Canva Sans Bold"/>
                        </a:rPr>
                        <a:t>Notre Dame 2017, Notre Dame cosmetic lenses dataset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79265">
                <a:tc>
                  <a:txBody>
                    <a:bodyPr/>
                    <a:lstStyle/>
                    <a:p>
                      <a:pPr algn="just">
                        <a:lnSpc>
                          <a:spcPts val="3219"/>
                        </a:lnSpc>
                        <a:defRPr/>
                      </a:pPr>
                      <a:r>
                        <a:rPr lang="en-US" sz="2299">
                          <a:solidFill>
                            <a:srgbClr val="000000"/>
                          </a:solidFill>
                          <a:latin typeface="Canva Sans Bold"/>
                        </a:rPr>
                        <a:t>[6]</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just">
                        <a:lnSpc>
                          <a:spcPts val="3219"/>
                        </a:lnSpc>
                        <a:defRPr/>
                      </a:pPr>
                      <a:r>
                        <a:rPr lang="en-US" sz="2299">
                          <a:solidFill>
                            <a:srgbClr val="000000"/>
                          </a:solidFill>
                          <a:latin typeface="Canva Sans Bold"/>
                        </a:rPr>
                        <a:t>Deep Convolution Networks (Inception V3, Resnet50, Densenet121, VGG-16, EfficientNetB7)</a:t>
                      </a:r>
                      <a:endParaRPr lang="en-US" sz="1100"/>
                    </a:p>
                    <a:p>
                      <a:pPr algn="just">
                        <a:lnSpc>
                          <a:spcPts val="3219"/>
                        </a:lnSpc>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just">
                        <a:lnSpc>
                          <a:spcPts val="3219"/>
                        </a:lnSpc>
                        <a:defRPr/>
                      </a:pPr>
                      <a:r>
                        <a:rPr lang="en-US" sz="2299">
                          <a:solidFill>
                            <a:srgbClr val="000000"/>
                          </a:solidFill>
                          <a:latin typeface="Canva Sans Bold"/>
                        </a:rPr>
                        <a:t>Identification accuracy: 99.97%</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just">
                        <a:lnSpc>
                          <a:spcPts val="3219"/>
                        </a:lnSpc>
                        <a:defRPr/>
                      </a:pPr>
                      <a:r>
                        <a:rPr lang="en-US" sz="2299">
                          <a:solidFill>
                            <a:srgbClr val="000000"/>
                          </a:solidFill>
                          <a:latin typeface="Canva Sans Bold"/>
                        </a:rPr>
                        <a:t>LivDet-Iris 2015, IIITD contact, ND Iris3D 2020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762" y="0"/>
            <a:ext cx="18288000" cy="1159300"/>
            <a:chOff x="0" y="0"/>
            <a:chExt cx="24384000" cy="1545733"/>
          </a:xfrm>
        </p:grpSpPr>
        <p:grpSp>
          <p:nvGrpSpPr>
            <p:cNvPr id="3" name="Group 3"/>
            <p:cNvGrpSpPr/>
            <p:nvPr/>
          </p:nvGrpSpPr>
          <p:grpSpPr>
            <a:xfrm>
              <a:off x="0" y="0"/>
              <a:ext cx="24384000" cy="1545733"/>
              <a:chOff x="0" y="0"/>
              <a:chExt cx="4633200" cy="293705"/>
            </a:xfrm>
          </p:grpSpPr>
          <p:sp>
            <p:nvSpPr>
              <p:cNvPr id="4" name="Freeform 4"/>
              <p:cNvSpPr/>
              <p:nvPr/>
            </p:nvSpPr>
            <p:spPr>
              <a:xfrm>
                <a:off x="0" y="0"/>
                <a:ext cx="4633200" cy="293705"/>
              </a:xfrm>
              <a:custGeom>
                <a:avLst/>
                <a:gdLst/>
                <a:ahLst/>
                <a:cxnLst/>
                <a:rect l="l" t="t" r="r" b="b"/>
                <a:pathLst>
                  <a:path w="4633200" h="293705">
                    <a:moveTo>
                      <a:pt x="0" y="0"/>
                    </a:moveTo>
                    <a:lnTo>
                      <a:pt x="4633200" y="0"/>
                    </a:lnTo>
                    <a:lnTo>
                      <a:pt x="4633200" y="293705"/>
                    </a:lnTo>
                    <a:lnTo>
                      <a:pt x="0" y="293705"/>
                    </a:lnTo>
                    <a:close/>
                  </a:path>
                </a:pathLst>
              </a:custGeom>
              <a:solidFill>
                <a:srgbClr val="79BEB6"/>
              </a:solidFill>
            </p:spPr>
          </p:sp>
          <p:sp>
            <p:nvSpPr>
              <p:cNvPr id="5" name="TextBox 5"/>
              <p:cNvSpPr txBox="1"/>
              <p:nvPr/>
            </p:nvSpPr>
            <p:spPr>
              <a:xfrm>
                <a:off x="0" y="-38100"/>
                <a:ext cx="4633200" cy="331805"/>
              </a:xfrm>
              <a:prstGeom prst="rect">
                <a:avLst/>
              </a:prstGeom>
            </p:spPr>
            <p:txBody>
              <a:bodyPr lIns="50800" tIns="50800" rIns="50800" bIns="50800" rtlCol="0" anchor="ctr"/>
              <a:lstStyle/>
              <a:p>
                <a:pPr algn="ctr">
                  <a:lnSpc>
                    <a:spcPts val="1820"/>
                  </a:lnSpc>
                </a:pPr>
                <a:endParaRPr/>
              </a:p>
            </p:txBody>
          </p:sp>
        </p:grpSp>
        <p:sp>
          <p:nvSpPr>
            <p:cNvPr id="6" name="TextBox 6"/>
            <p:cNvSpPr txBox="1"/>
            <p:nvPr/>
          </p:nvSpPr>
          <p:spPr>
            <a:xfrm>
              <a:off x="509189" y="320258"/>
              <a:ext cx="23327928" cy="914742"/>
            </a:xfrm>
            <a:prstGeom prst="rect">
              <a:avLst/>
            </a:prstGeom>
          </p:spPr>
          <p:txBody>
            <a:bodyPr lIns="0" tIns="0" rIns="0" bIns="0" rtlCol="0" anchor="t">
              <a:spAutoFit/>
            </a:bodyPr>
            <a:lstStyle/>
            <a:p>
              <a:pPr algn="ctr">
                <a:lnSpc>
                  <a:spcPts val="5039"/>
                </a:lnSpc>
              </a:pPr>
              <a:r>
                <a:rPr lang="en-US" sz="4581">
                  <a:solidFill>
                    <a:srgbClr val="FFFFFF"/>
                  </a:solidFill>
                  <a:latin typeface="Poppins ExtraBold"/>
                </a:rPr>
                <a:t>PROPOSED SYSTEM  </a:t>
              </a:r>
            </a:p>
          </p:txBody>
        </p:sp>
      </p:grpSp>
      <p:grpSp>
        <p:nvGrpSpPr>
          <p:cNvPr id="7" name="Group 7"/>
          <p:cNvGrpSpPr/>
          <p:nvPr/>
        </p:nvGrpSpPr>
        <p:grpSpPr>
          <a:xfrm>
            <a:off x="1302401" y="6903178"/>
            <a:ext cx="2657138" cy="1522609"/>
            <a:chOff x="0" y="0"/>
            <a:chExt cx="933178" cy="534735"/>
          </a:xfrm>
        </p:grpSpPr>
        <p:sp>
          <p:nvSpPr>
            <p:cNvPr id="8" name="Freeform 8"/>
            <p:cNvSpPr/>
            <p:nvPr/>
          </p:nvSpPr>
          <p:spPr>
            <a:xfrm>
              <a:off x="0" y="0"/>
              <a:ext cx="933178" cy="534735"/>
            </a:xfrm>
            <a:custGeom>
              <a:avLst/>
              <a:gdLst/>
              <a:ahLst/>
              <a:cxnLst/>
              <a:rect l="l" t="t" r="r" b="b"/>
              <a:pathLst>
                <a:path w="933178" h="534735">
                  <a:moveTo>
                    <a:pt x="0" y="0"/>
                  </a:moveTo>
                  <a:lnTo>
                    <a:pt x="933178" y="0"/>
                  </a:lnTo>
                  <a:lnTo>
                    <a:pt x="933178" y="534735"/>
                  </a:lnTo>
                  <a:lnTo>
                    <a:pt x="0" y="534735"/>
                  </a:lnTo>
                  <a:close/>
                </a:path>
              </a:pathLst>
            </a:custGeom>
            <a:solidFill>
              <a:srgbClr val="4FCDCC"/>
            </a:solidFill>
          </p:spPr>
        </p:sp>
        <p:sp>
          <p:nvSpPr>
            <p:cNvPr id="9" name="TextBox 9"/>
            <p:cNvSpPr txBox="1"/>
            <p:nvPr/>
          </p:nvSpPr>
          <p:spPr>
            <a:xfrm>
              <a:off x="0" y="-85725"/>
              <a:ext cx="933178" cy="620460"/>
            </a:xfrm>
            <a:prstGeom prst="rect">
              <a:avLst/>
            </a:prstGeom>
          </p:spPr>
          <p:txBody>
            <a:bodyPr lIns="43111" tIns="43111" rIns="43111" bIns="43111" rtlCol="0" anchor="ctr"/>
            <a:lstStyle/>
            <a:p>
              <a:pPr algn="ctr">
                <a:lnSpc>
                  <a:spcPts val="5600"/>
                </a:lnSpc>
              </a:pPr>
              <a:r>
                <a:rPr lang="en-US" sz="4000" spc="200">
                  <a:solidFill>
                    <a:srgbClr val="FFFFFF"/>
                  </a:solidFill>
                  <a:latin typeface="Aileron Ultra-Bold"/>
                </a:rPr>
                <a:t>1</a:t>
              </a:r>
            </a:p>
          </p:txBody>
        </p:sp>
      </p:grpSp>
      <p:grpSp>
        <p:nvGrpSpPr>
          <p:cNvPr id="10" name="Group 10"/>
          <p:cNvGrpSpPr/>
          <p:nvPr/>
        </p:nvGrpSpPr>
        <p:grpSpPr>
          <a:xfrm>
            <a:off x="3474078" y="6440342"/>
            <a:ext cx="2657138" cy="1522609"/>
            <a:chOff x="0" y="0"/>
            <a:chExt cx="933178" cy="534735"/>
          </a:xfrm>
        </p:grpSpPr>
        <p:sp>
          <p:nvSpPr>
            <p:cNvPr id="11" name="Freeform 11"/>
            <p:cNvSpPr/>
            <p:nvPr/>
          </p:nvSpPr>
          <p:spPr>
            <a:xfrm>
              <a:off x="0" y="0"/>
              <a:ext cx="933178" cy="534735"/>
            </a:xfrm>
            <a:custGeom>
              <a:avLst/>
              <a:gdLst/>
              <a:ahLst/>
              <a:cxnLst/>
              <a:rect l="l" t="t" r="r" b="b"/>
              <a:pathLst>
                <a:path w="933178" h="534735">
                  <a:moveTo>
                    <a:pt x="0" y="0"/>
                  </a:moveTo>
                  <a:lnTo>
                    <a:pt x="933178" y="0"/>
                  </a:lnTo>
                  <a:lnTo>
                    <a:pt x="933178" y="534735"/>
                  </a:lnTo>
                  <a:lnTo>
                    <a:pt x="0" y="534735"/>
                  </a:lnTo>
                  <a:close/>
                </a:path>
              </a:pathLst>
            </a:custGeom>
            <a:solidFill>
              <a:srgbClr val="18B6B4"/>
            </a:solidFill>
          </p:spPr>
        </p:sp>
        <p:sp>
          <p:nvSpPr>
            <p:cNvPr id="12" name="TextBox 12"/>
            <p:cNvSpPr txBox="1"/>
            <p:nvPr/>
          </p:nvSpPr>
          <p:spPr>
            <a:xfrm>
              <a:off x="0" y="-85725"/>
              <a:ext cx="933178" cy="620460"/>
            </a:xfrm>
            <a:prstGeom prst="rect">
              <a:avLst/>
            </a:prstGeom>
          </p:spPr>
          <p:txBody>
            <a:bodyPr lIns="43111" tIns="43111" rIns="43111" bIns="43111" rtlCol="0" anchor="ctr"/>
            <a:lstStyle/>
            <a:p>
              <a:pPr algn="ctr">
                <a:lnSpc>
                  <a:spcPts val="5600"/>
                </a:lnSpc>
              </a:pPr>
              <a:r>
                <a:rPr lang="en-US" sz="4000" spc="200">
                  <a:solidFill>
                    <a:srgbClr val="FFFFFF"/>
                  </a:solidFill>
                  <a:latin typeface="Aileron Ultra-Bold"/>
                </a:rPr>
                <a:t>2</a:t>
              </a:r>
            </a:p>
          </p:txBody>
        </p:sp>
      </p:grpSp>
      <p:grpSp>
        <p:nvGrpSpPr>
          <p:cNvPr id="13" name="Group 13"/>
          <p:cNvGrpSpPr/>
          <p:nvPr/>
        </p:nvGrpSpPr>
        <p:grpSpPr>
          <a:xfrm>
            <a:off x="5684752" y="5977507"/>
            <a:ext cx="2657138" cy="1522609"/>
            <a:chOff x="0" y="0"/>
            <a:chExt cx="933178" cy="534735"/>
          </a:xfrm>
        </p:grpSpPr>
        <p:sp>
          <p:nvSpPr>
            <p:cNvPr id="14" name="Freeform 14"/>
            <p:cNvSpPr/>
            <p:nvPr/>
          </p:nvSpPr>
          <p:spPr>
            <a:xfrm>
              <a:off x="0" y="0"/>
              <a:ext cx="933178" cy="534735"/>
            </a:xfrm>
            <a:custGeom>
              <a:avLst/>
              <a:gdLst/>
              <a:ahLst/>
              <a:cxnLst/>
              <a:rect l="l" t="t" r="r" b="b"/>
              <a:pathLst>
                <a:path w="933178" h="534735">
                  <a:moveTo>
                    <a:pt x="0" y="0"/>
                  </a:moveTo>
                  <a:lnTo>
                    <a:pt x="933178" y="0"/>
                  </a:lnTo>
                  <a:lnTo>
                    <a:pt x="933178" y="534735"/>
                  </a:lnTo>
                  <a:lnTo>
                    <a:pt x="0" y="534735"/>
                  </a:lnTo>
                  <a:close/>
                </a:path>
              </a:pathLst>
            </a:custGeom>
            <a:solidFill>
              <a:srgbClr val="37C9EF"/>
            </a:solidFill>
          </p:spPr>
        </p:sp>
        <p:sp>
          <p:nvSpPr>
            <p:cNvPr id="15" name="TextBox 15"/>
            <p:cNvSpPr txBox="1"/>
            <p:nvPr/>
          </p:nvSpPr>
          <p:spPr>
            <a:xfrm>
              <a:off x="0" y="-85725"/>
              <a:ext cx="933178" cy="620460"/>
            </a:xfrm>
            <a:prstGeom prst="rect">
              <a:avLst/>
            </a:prstGeom>
          </p:spPr>
          <p:txBody>
            <a:bodyPr lIns="43111" tIns="43111" rIns="43111" bIns="43111" rtlCol="0" anchor="ctr"/>
            <a:lstStyle/>
            <a:p>
              <a:pPr algn="ctr">
                <a:lnSpc>
                  <a:spcPts val="5600"/>
                </a:lnSpc>
              </a:pPr>
              <a:r>
                <a:rPr lang="en-US" sz="4000" spc="200">
                  <a:solidFill>
                    <a:srgbClr val="FFFFFF"/>
                  </a:solidFill>
                  <a:latin typeface="Aileron Ultra-Bold"/>
                </a:rPr>
                <a:t>3</a:t>
              </a:r>
            </a:p>
          </p:txBody>
        </p:sp>
      </p:grpSp>
      <p:grpSp>
        <p:nvGrpSpPr>
          <p:cNvPr id="16" name="Group 16"/>
          <p:cNvGrpSpPr/>
          <p:nvPr/>
        </p:nvGrpSpPr>
        <p:grpSpPr>
          <a:xfrm>
            <a:off x="8101729" y="5490937"/>
            <a:ext cx="2657138" cy="1522609"/>
            <a:chOff x="0" y="0"/>
            <a:chExt cx="933178" cy="534735"/>
          </a:xfrm>
        </p:grpSpPr>
        <p:sp>
          <p:nvSpPr>
            <p:cNvPr id="17" name="Freeform 17"/>
            <p:cNvSpPr/>
            <p:nvPr/>
          </p:nvSpPr>
          <p:spPr>
            <a:xfrm>
              <a:off x="0" y="0"/>
              <a:ext cx="933178" cy="534735"/>
            </a:xfrm>
            <a:custGeom>
              <a:avLst/>
              <a:gdLst/>
              <a:ahLst/>
              <a:cxnLst/>
              <a:rect l="l" t="t" r="r" b="b"/>
              <a:pathLst>
                <a:path w="933178" h="534735">
                  <a:moveTo>
                    <a:pt x="0" y="0"/>
                  </a:moveTo>
                  <a:lnTo>
                    <a:pt x="933178" y="0"/>
                  </a:lnTo>
                  <a:lnTo>
                    <a:pt x="933178" y="534735"/>
                  </a:lnTo>
                  <a:lnTo>
                    <a:pt x="0" y="534735"/>
                  </a:lnTo>
                  <a:close/>
                </a:path>
              </a:pathLst>
            </a:custGeom>
            <a:solidFill>
              <a:srgbClr val="2C92D5"/>
            </a:solidFill>
          </p:spPr>
        </p:sp>
        <p:sp>
          <p:nvSpPr>
            <p:cNvPr id="18" name="TextBox 18"/>
            <p:cNvSpPr txBox="1"/>
            <p:nvPr/>
          </p:nvSpPr>
          <p:spPr>
            <a:xfrm>
              <a:off x="0" y="-85725"/>
              <a:ext cx="933178" cy="620460"/>
            </a:xfrm>
            <a:prstGeom prst="rect">
              <a:avLst/>
            </a:prstGeom>
          </p:spPr>
          <p:txBody>
            <a:bodyPr lIns="43111" tIns="43111" rIns="43111" bIns="43111" rtlCol="0" anchor="ctr"/>
            <a:lstStyle/>
            <a:p>
              <a:pPr algn="ctr">
                <a:lnSpc>
                  <a:spcPts val="5600"/>
                </a:lnSpc>
              </a:pPr>
              <a:r>
                <a:rPr lang="en-US" sz="4000" spc="200">
                  <a:solidFill>
                    <a:srgbClr val="FFFFFF"/>
                  </a:solidFill>
                  <a:latin typeface="Aileron Ultra-Bold"/>
                </a:rPr>
                <a:t>4</a:t>
              </a:r>
            </a:p>
          </p:txBody>
        </p:sp>
      </p:grpSp>
      <p:grpSp>
        <p:nvGrpSpPr>
          <p:cNvPr id="19" name="Group 19"/>
          <p:cNvGrpSpPr/>
          <p:nvPr/>
        </p:nvGrpSpPr>
        <p:grpSpPr>
          <a:xfrm rot="-10800000">
            <a:off x="7868747" y="7037280"/>
            <a:ext cx="465963" cy="462835"/>
            <a:chOff x="0" y="0"/>
            <a:chExt cx="6382676" cy="6339840"/>
          </a:xfrm>
        </p:grpSpPr>
        <p:sp>
          <p:nvSpPr>
            <p:cNvPr id="20" name="Freeform 20"/>
            <p:cNvSpPr/>
            <p:nvPr/>
          </p:nvSpPr>
          <p:spPr>
            <a:xfrm>
              <a:off x="0" y="0"/>
              <a:ext cx="6382676" cy="6339840"/>
            </a:xfrm>
            <a:custGeom>
              <a:avLst/>
              <a:gdLst/>
              <a:ahLst/>
              <a:cxnLst/>
              <a:rect l="l" t="t" r="r" b="b"/>
              <a:pathLst>
                <a:path w="6382676" h="6339840">
                  <a:moveTo>
                    <a:pt x="6382676" y="6339840"/>
                  </a:moveTo>
                  <a:lnTo>
                    <a:pt x="0" y="6339840"/>
                  </a:lnTo>
                  <a:lnTo>
                    <a:pt x="0" y="0"/>
                  </a:lnTo>
                  <a:close/>
                </a:path>
              </a:pathLst>
            </a:custGeom>
            <a:solidFill>
              <a:srgbClr val="2C92D5">
                <a:alpha val="49804"/>
              </a:srgbClr>
            </a:solidFill>
          </p:spPr>
        </p:sp>
      </p:grpSp>
      <p:grpSp>
        <p:nvGrpSpPr>
          <p:cNvPr id="21" name="Group 21"/>
          <p:cNvGrpSpPr/>
          <p:nvPr/>
        </p:nvGrpSpPr>
        <p:grpSpPr>
          <a:xfrm rot="-10800000">
            <a:off x="5672433" y="7500116"/>
            <a:ext cx="465963" cy="462835"/>
            <a:chOff x="0" y="0"/>
            <a:chExt cx="6382676" cy="6339840"/>
          </a:xfrm>
        </p:grpSpPr>
        <p:sp>
          <p:nvSpPr>
            <p:cNvPr id="22" name="Freeform 22"/>
            <p:cNvSpPr/>
            <p:nvPr/>
          </p:nvSpPr>
          <p:spPr>
            <a:xfrm>
              <a:off x="0" y="0"/>
              <a:ext cx="6382676" cy="6339840"/>
            </a:xfrm>
            <a:custGeom>
              <a:avLst/>
              <a:gdLst/>
              <a:ahLst/>
              <a:cxnLst/>
              <a:rect l="l" t="t" r="r" b="b"/>
              <a:pathLst>
                <a:path w="6382676" h="6339840">
                  <a:moveTo>
                    <a:pt x="6382676" y="6339840"/>
                  </a:moveTo>
                  <a:lnTo>
                    <a:pt x="0" y="6339840"/>
                  </a:lnTo>
                  <a:lnTo>
                    <a:pt x="0" y="0"/>
                  </a:lnTo>
                  <a:close/>
                </a:path>
              </a:pathLst>
            </a:custGeom>
            <a:solidFill>
              <a:srgbClr val="37C9EF">
                <a:alpha val="49804"/>
              </a:srgbClr>
            </a:solidFill>
          </p:spPr>
        </p:sp>
      </p:grpSp>
      <p:grpSp>
        <p:nvGrpSpPr>
          <p:cNvPr id="23" name="Group 23"/>
          <p:cNvGrpSpPr/>
          <p:nvPr/>
        </p:nvGrpSpPr>
        <p:grpSpPr>
          <a:xfrm rot="-10800000">
            <a:off x="10201720" y="6507394"/>
            <a:ext cx="465963" cy="462835"/>
            <a:chOff x="0" y="0"/>
            <a:chExt cx="6382676" cy="6339840"/>
          </a:xfrm>
        </p:grpSpPr>
        <p:sp>
          <p:nvSpPr>
            <p:cNvPr id="24" name="Freeform 24"/>
            <p:cNvSpPr/>
            <p:nvPr/>
          </p:nvSpPr>
          <p:spPr>
            <a:xfrm>
              <a:off x="0" y="0"/>
              <a:ext cx="6382676" cy="6339840"/>
            </a:xfrm>
            <a:custGeom>
              <a:avLst/>
              <a:gdLst/>
              <a:ahLst/>
              <a:cxnLst/>
              <a:rect l="l" t="t" r="r" b="b"/>
              <a:pathLst>
                <a:path w="6382676" h="6339840">
                  <a:moveTo>
                    <a:pt x="6382676" y="6339840"/>
                  </a:moveTo>
                  <a:lnTo>
                    <a:pt x="0" y="6339840"/>
                  </a:lnTo>
                  <a:lnTo>
                    <a:pt x="0" y="0"/>
                  </a:lnTo>
                  <a:close/>
                </a:path>
              </a:pathLst>
            </a:custGeom>
            <a:solidFill>
              <a:srgbClr val="13538A">
                <a:alpha val="49804"/>
              </a:srgbClr>
            </a:solidFill>
          </p:spPr>
        </p:sp>
      </p:grpSp>
      <p:sp>
        <p:nvSpPr>
          <p:cNvPr id="25" name="TextBox 25"/>
          <p:cNvSpPr txBox="1"/>
          <p:nvPr/>
        </p:nvSpPr>
        <p:spPr>
          <a:xfrm>
            <a:off x="1197606" y="5741463"/>
            <a:ext cx="2276472" cy="683839"/>
          </a:xfrm>
          <a:prstGeom prst="rect">
            <a:avLst/>
          </a:prstGeom>
        </p:spPr>
        <p:txBody>
          <a:bodyPr lIns="0" tIns="0" rIns="0" bIns="0" rtlCol="0" anchor="t">
            <a:spAutoFit/>
          </a:bodyPr>
          <a:lstStyle/>
          <a:p>
            <a:pPr marL="0" lvl="0" indent="0" algn="ctr">
              <a:lnSpc>
                <a:spcPts val="2729"/>
              </a:lnSpc>
            </a:pPr>
            <a:r>
              <a:rPr lang="en-US" sz="1949" spc="58">
                <a:solidFill>
                  <a:srgbClr val="191919"/>
                </a:solidFill>
                <a:latin typeface="Aileron"/>
              </a:rPr>
              <a:t>Exploring the Auto-extracted  features</a:t>
            </a:r>
          </a:p>
        </p:txBody>
      </p:sp>
      <p:sp>
        <p:nvSpPr>
          <p:cNvPr id="26" name="TextBox 26"/>
          <p:cNvSpPr txBox="1"/>
          <p:nvPr/>
        </p:nvSpPr>
        <p:spPr>
          <a:xfrm>
            <a:off x="3595887" y="5055724"/>
            <a:ext cx="1967056" cy="1026709"/>
          </a:xfrm>
          <a:prstGeom prst="rect">
            <a:avLst/>
          </a:prstGeom>
        </p:spPr>
        <p:txBody>
          <a:bodyPr lIns="0" tIns="0" rIns="0" bIns="0" rtlCol="0" anchor="t">
            <a:spAutoFit/>
          </a:bodyPr>
          <a:lstStyle/>
          <a:p>
            <a:pPr marL="0" lvl="0" indent="0" algn="ctr">
              <a:lnSpc>
                <a:spcPts val="2729"/>
              </a:lnSpc>
            </a:pPr>
            <a:r>
              <a:rPr lang="en-US" sz="1949" spc="58">
                <a:solidFill>
                  <a:srgbClr val="191919"/>
                </a:solidFill>
                <a:latin typeface="Aileron"/>
              </a:rPr>
              <a:t>Exploring Explicit(texture-based) features</a:t>
            </a:r>
          </a:p>
        </p:txBody>
      </p:sp>
      <p:sp>
        <p:nvSpPr>
          <p:cNvPr id="27" name="TextBox 27"/>
          <p:cNvSpPr txBox="1"/>
          <p:nvPr/>
        </p:nvSpPr>
        <p:spPr>
          <a:xfrm>
            <a:off x="5905415" y="4121358"/>
            <a:ext cx="2196314" cy="1369579"/>
          </a:xfrm>
          <a:prstGeom prst="rect">
            <a:avLst/>
          </a:prstGeom>
        </p:spPr>
        <p:txBody>
          <a:bodyPr lIns="0" tIns="0" rIns="0" bIns="0" rtlCol="0" anchor="t">
            <a:spAutoFit/>
          </a:bodyPr>
          <a:lstStyle/>
          <a:p>
            <a:pPr marL="0" lvl="0" indent="0" algn="ctr">
              <a:lnSpc>
                <a:spcPts val="2729"/>
              </a:lnSpc>
            </a:pPr>
            <a:r>
              <a:rPr lang="en-US" sz="1949" spc="58">
                <a:solidFill>
                  <a:srgbClr val="191919"/>
                </a:solidFill>
                <a:latin typeface="Aileron"/>
              </a:rPr>
              <a:t>Examining auto-extracted features utilizing 4 CNN models.</a:t>
            </a:r>
          </a:p>
        </p:txBody>
      </p:sp>
      <p:sp>
        <p:nvSpPr>
          <p:cNvPr id="28" name="TextBox 28"/>
          <p:cNvSpPr txBox="1"/>
          <p:nvPr/>
        </p:nvSpPr>
        <p:spPr>
          <a:xfrm>
            <a:off x="8175500" y="3231794"/>
            <a:ext cx="1916301" cy="1848174"/>
          </a:xfrm>
          <a:prstGeom prst="rect">
            <a:avLst/>
          </a:prstGeom>
        </p:spPr>
        <p:txBody>
          <a:bodyPr lIns="0" tIns="0" rIns="0" bIns="0" rtlCol="0" anchor="t">
            <a:spAutoFit/>
          </a:bodyPr>
          <a:lstStyle/>
          <a:p>
            <a:pPr marL="0" lvl="0" indent="0" algn="ctr">
              <a:lnSpc>
                <a:spcPts val="2952"/>
              </a:lnSpc>
            </a:pPr>
            <a:r>
              <a:rPr lang="en-US" sz="2108" spc="63">
                <a:solidFill>
                  <a:srgbClr val="191919"/>
                </a:solidFill>
                <a:latin typeface="Aileron"/>
              </a:rPr>
              <a:t>Fusion of texture-based and auto-extracted features</a:t>
            </a:r>
          </a:p>
        </p:txBody>
      </p:sp>
      <p:sp>
        <p:nvSpPr>
          <p:cNvPr id="29" name="TextBox 29"/>
          <p:cNvSpPr txBox="1"/>
          <p:nvPr/>
        </p:nvSpPr>
        <p:spPr>
          <a:xfrm>
            <a:off x="12711495" y="3485144"/>
            <a:ext cx="1422977" cy="683839"/>
          </a:xfrm>
          <a:prstGeom prst="rect">
            <a:avLst/>
          </a:prstGeom>
        </p:spPr>
        <p:txBody>
          <a:bodyPr lIns="0" tIns="0" rIns="0" bIns="0" rtlCol="0" anchor="t">
            <a:spAutoFit/>
          </a:bodyPr>
          <a:lstStyle/>
          <a:p>
            <a:pPr marL="0" lvl="0" indent="0" algn="ctr">
              <a:lnSpc>
                <a:spcPts val="2729"/>
              </a:lnSpc>
            </a:pPr>
            <a:r>
              <a:rPr lang="en-US" sz="1949" spc="58">
                <a:solidFill>
                  <a:srgbClr val="191919"/>
                </a:solidFill>
                <a:latin typeface="Aileron"/>
              </a:rPr>
              <a:t>Final Outcome</a:t>
            </a:r>
          </a:p>
        </p:txBody>
      </p:sp>
      <p:sp>
        <p:nvSpPr>
          <p:cNvPr id="30" name="TextBox 30"/>
          <p:cNvSpPr txBox="1"/>
          <p:nvPr/>
        </p:nvSpPr>
        <p:spPr>
          <a:xfrm>
            <a:off x="1302401" y="2019848"/>
            <a:ext cx="2719983" cy="556160"/>
          </a:xfrm>
          <a:prstGeom prst="rect">
            <a:avLst/>
          </a:prstGeom>
        </p:spPr>
        <p:txBody>
          <a:bodyPr lIns="0" tIns="0" rIns="0" bIns="0" rtlCol="0" anchor="t">
            <a:spAutoFit/>
          </a:bodyPr>
          <a:lstStyle/>
          <a:p>
            <a:pPr algn="ctr">
              <a:lnSpc>
                <a:spcPts val="4520"/>
              </a:lnSpc>
              <a:spcBef>
                <a:spcPct val="0"/>
              </a:spcBef>
            </a:pPr>
            <a:r>
              <a:rPr lang="en-US" sz="3228">
                <a:solidFill>
                  <a:srgbClr val="000000"/>
                </a:solidFill>
                <a:latin typeface="Canva Sans"/>
              </a:rPr>
              <a:t>i. Project Plan</a:t>
            </a:r>
          </a:p>
        </p:txBody>
      </p:sp>
      <p:grpSp>
        <p:nvGrpSpPr>
          <p:cNvPr id="31" name="Group 31"/>
          <p:cNvGrpSpPr/>
          <p:nvPr/>
        </p:nvGrpSpPr>
        <p:grpSpPr>
          <a:xfrm>
            <a:off x="10434701" y="5027784"/>
            <a:ext cx="2657138" cy="1522609"/>
            <a:chOff x="0" y="0"/>
            <a:chExt cx="933178" cy="534735"/>
          </a:xfrm>
        </p:grpSpPr>
        <p:sp>
          <p:nvSpPr>
            <p:cNvPr id="32" name="Freeform 32"/>
            <p:cNvSpPr/>
            <p:nvPr/>
          </p:nvSpPr>
          <p:spPr>
            <a:xfrm>
              <a:off x="0" y="0"/>
              <a:ext cx="933178" cy="534735"/>
            </a:xfrm>
            <a:custGeom>
              <a:avLst/>
              <a:gdLst/>
              <a:ahLst/>
              <a:cxnLst/>
              <a:rect l="l" t="t" r="r" b="b"/>
              <a:pathLst>
                <a:path w="933178" h="534735">
                  <a:moveTo>
                    <a:pt x="0" y="0"/>
                  </a:moveTo>
                  <a:lnTo>
                    <a:pt x="933178" y="0"/>
                  </a:lnTo>
                  <a:lnTo>
                    <a:pt x="933178" y="534735"/>
                  </a:lnTo>
                  <a:lnTo>
                    <a:pt x="0" y="534735"/>
                  </a:lnTo>
                  <a:close/>
                </a:path>
              </a:pathLst>
            </a:custGeom>
            <a:solidFill>
              <a:srgbClr val="2F64EE"/>
            </a:solidFill>
          </p:spPr>
        </p:sp>
        <p:sp>
          <p:nvSpPr>
            <p:cNvPr id="33" name="TextBox 33"/>
            <p:cNvSpPr txBox="1"/>
            <p:nvPr/>
          </p:nvSpPr>
          <p:spPr>
            <a:xfrm>
              <a:off x="0" y="-85725"/>
              <a:ext cx="933178" cy="620460"/>
            </a:xfrm>
            <a:prstGeom prst="rect">
              <a:avLst/>
            </a:prstGeom>
          </p:spPr>
          <p:txBody>
            <a:bodyPr lIns="43111" tIns="43111" rIns="43111" bIns="43111" rtlCol="0" anchor="ctr"/>
            <a:lstStyle/>
            <a:p>
              <a:pPr algn="ctr">
                <a:lnSpc>
                  <a:spcPts val="5600"/>
                </a:lnSpc>
              </a:pPr>
              <a:r>
                <a:rPr lang="en-US" sz="4000" spc="200">
                  <a:solidFill>
                    <a:srgbClr val="FFFFFF"/>
                  </a:solidFill>
                  <a:latin typeface="Aileron Ultra-Bold"/>
                </a:rPr>
                <a:t>5</a:t>
              </a:r>
            </a:p>
          </p:txBody>
        </p:sp>
      </p:grpSp>
      <p:grpSp>
        <p:nvGrpSpPr>
          <p:cNvPr id="34" name="Group 34"/>
          <p:cNvGrpSpPr/>
          <p:nvPr/>
        </p:nvGrpSpPr>
        <p:grpSpPr>
          <a:xfrm>
            <a:off x="12711495" y="3790665"/>
            <a:ext cx="3411624" cy="3015197"/>
            <a:chOff x="0" y="0"/>
            <a:chExt cx="982509" cy="868343"/>
          </a:xfrm>
        </p:grpSpPr>
        <p:sp>
          <p:nvSpPr>
            <p:cNvPr id="35" name="Freeform 35"/>
            <p:cNvSpPr/>
            <p:nvPr/>
          </p:nvSpPr>
          <p:spPr>
            <a:xfrm>
              <a:off x="0" y="0"/>
              <a:ext cx="982509" cy="868343"/>
            </a:xfrm>
            <a:custGeom>
              <a:avLst/>
              <a:gdLst/>
              <a:ahLst/>
              <a:cxnLst/>
              <a:rect l="l" t="t" r="r" b="b"/>
              <a:pathLst>
                <a:path w="982509" h="868343">
                  <a:moveTo>
                    <a:pt x="982509" y="434171"/>
                  </a:moveTo>
                  <a:lnTo>
                    <a:pt x="576109" y="0"/>
                  </a:lnTo>
                  <a:lnTo>
                    <a:pt x="576109" y="203200"/>
                  </a:lnTo>
                  <a:lnTo>
                    <a:pt x="0" y="203200"/>
                  </a:lnTo>
                  <a:lnTo>
                    <a:pt x="0" y="665143"/>
                  </a:lnTo>
                  <a:lnTo>
                    <a:pt x="576109" y="665143"/>
                  </a:lnTo>
                  <a:lnTo>
                    <a:pt x="576109" y="868343"/>
                  </a:lnTo>
                  <a:lnTo>
                    <a:pt x="982509" y="434171"/>
                  </a:lnTo>
                  <a:close/>
                </a:path>
              </a:pathLst>
            </a:custGeom>
            <a:solidFill>
              <a:srgbClr val="13538A"/>
            </a:solidFill>
          </p:spPr>
        </p:sp>
        <p:sp>
          <p:nvSpPr>
            <p:cNvPr id="36" name="TextBox 36"/>
            <p:cNvSpPr txBox="1"/>
            <p:nvPr/>
          </p:nvSpPr>
          <p:spPr>
            <a:xfrm>
              <a:off x="0" y="117475"/>
              <a:ext cx="880909" cy="547668"/>
            </a:xfrm>
            <a:prstGeom prst="rect">
              <a:avLst/>
            </a:prstGeom>
          </p:spPr>
          <p:txBody>
            <a:bodyPr lIns="43111" tIns="43111" rIns="43111" bIns="43111" rtlCol="0" anchor="ctr"/>
            <a:lstStyle/>
            <a:p>
              <a:pPr algn="ctr">
                <a:lnSpc>
                  <a:spcPts val="5600"/>
                </a:lnSpc>
              </a:pPr>
              <a:r>
                <a:rPr lang="en-US" sz="4000" spc="200">
                  <a:solidFill>
                    <a:srgbClr val="FFFFFF"/>
                  </a:solidFill>
                  <a:latin typeface="Aileron Ultra-Bold"/>
                </a:rPr>
                <a:t>6</a:t>
              </a:r>
            </a:p>
          </p:txBody>
        </p:sp>
      </p:grpSp>
      <p:sp>
        <p:nvSpPr>
          <p:cNvPr id="37" name="TextBox 37"/>
          <p:cNvSpPr txBox="1"/>
          <p:nvPr/>
        </p:nvSpPr>
        <p:spPr>
          <a:xfrm>
            <a:off x="10434701" y="3460381"/>
            <a:ext cx="2040057" cy="1369579"/>
          </a:xfrm>
          <a:prstGeom prst="rect">
            <a:avLst/>
          </a:prstGeom>
        </p:spPr>
        <p:txBody>
          <a:bodyPr lIns="0" tIns="0" rIns="0" bIns="0" rtlCol="0" anchor="t">
            <a:spAutoFit/>
          </a:bodyPr>
          <a:lstStyle/>
          <a:p>
            <a:pPr marL="0" lvl="0" indent="0" algn="ctr">
              <a:lnSpc>
                <a:spcPts val="2729"/>
              </a:lnSpc>
            </a:pPr>
            <a:r>
              <a:rPr lang="en-US" sz="1949" spc="58">
                <a:solidFill>
                  <a:srgbClr val="191919"/>
                </a:solidFill>
                <a:latin typeface="Aileron"/>
              </a:rPr>
              <a:t>Analysis of multiple classifiers and ensembles</a:t>
            </a:r>
          </a:p>
        </p:txBody>
      </p:sp>
      <p:grpSp>
        <p:nvGrpSpPr>
          <p:cNvPr id="38" name="Group 38"/>
          <p:cNvGrpSpPr/>
          <p:nvPr/>
        </p:nvGrpSpPr>
        <p:grpSpPr>
          <a:xfrm rot="-10800000">
            <a:off x="12616242" y="6111609"/>
            <a:ext cx="465963" cy="462835"/>
            <a:chOff x="0" y="0"/>
            <a:chExt cx="6382676" cy="6339840"/>
          </a:xfrm>
        </p:grpSpPr>
        <p:sp>
          <p:nvSpPr>
            <p:cNvPr id="39" name="Freeform 39"/>
            <p:cNvSpPr/>
            <p:nvPr/>
          </p:nvSpPr>
          <p:spPr>
            <a:xfrm>
              <a:off x="0" y="0"/>
              <a:ext cx="6382676" cy="6339840"/>
            </a:xfrm>
            <a:custGeom>
              <a:avLst/>
              <a:gdLst/>
              <a:ahLst/>
              <a:cxnLst/>
              <a:rect l="l" t="t" r="r" b="b"/>
              <a:pathLst>
                <a:path w="6382676" h="6339840">
                  <a:moveTo>
                    <a:pt x="6382676" y="6339840"/>
                  </a:moveTo>
                  <a:lnTo>
                    <a:pt x="0" y="6339840"/>
                  </a:lnTo>
                  <a:lnTo>
                    <a:pt x="0" y="0"/>
                  </a:lnTo>
                  <a:close/>
                </a:path>
              </a:pathLst>
            </a:custGeom>
            <a:solidFill>
              <a:srgbClr val="0C2D49">
                <a:alpha val="49804"/>
              </a:srgbClr>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1790</Words>
  <Application>Microsoft Office PowerPoint</Application>
  <PresentationFormat>Custom</PresentationFormat>
  <Paragraphs>292</Paragraphs>
  <Slides>27</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27</vt:i4>
      </vt:variant>
    </vt:vector>
  </HeadingPairs>
  <TitlesOfParts>
    <vt:vector size="42" baseType="lpstr">
      <vt:lpstr>Canva Sans Semi-Bold</vt:lpstr>
      <vt:lpstr>Poppins</vt:lpstr>
      <vt:lpstr>Poppins ExtraBold Bold</vt:lpstr>
      <vt:lpstr>Arial</vt:lpstr>
      <vt:lpstr>Poppins ExtraBold</vt:lpstr>
      <vt:lpstr>Quintessential</vt:lpstr>
      <vt:lpstr>Calibri (MS)</vt:lpstr>
      <vt:lpstr>Aileron Ultra-Bold</vt:lpstr>
      <vt:lpstr>Poppins Bold</vt:lpstr>
      <vt:lpstr>Calibri</vt:lpstr>
      <vt:lpstr>Canva Sans</vt:lpstr>
      <vt:lpstr>Canva Sans Bold</vt:lpstr>
      <vt:lpstr>Arimo</vt:lpstr>
      <vt:lpstr>Aileron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BTech Project Exam</dc:title>
  <cp:lastModifiedBy>BHUMIKA PATIL</cp:lastModifiedBy>
  <cp:revision>2</cp:revision>
  <dcterms:created xsi:type="dcterms:W3CDTF">2006-08-16T00:00:00Z</dcterms:created>
  <dcterms:modified xsi:type="dcterms:W3CDTF">2024-04-26T05:39:25Z</dcterms:modified>
  <dc:identifier>DAGDVKH8xHc</dc:identifier>
</cp:coreProperties>
</file>